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0" r:id="rId6"/>
    <p:sldId id="261" r:id="rId7"/>
    <p:sldId id="267"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61" d="100"/>
          <a:sy n="61" d="100"/>
        </p:scale>
        <p:origin x="58" y="13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6307F-5AAE-455B-BAF9-37C85540679A}" type="datetimeFigureOut">
              <a:rPr lang="en-US" smtClean="0"/>
              <a:t>4/11/2024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65A7EBD-AC7D-4038-9128-1D2EADD8FDD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6307F-5AAE-455B-BAF9-37C8554067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A7EBD-AC7D-4038-9128-1D2EADD8FDD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635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6307F-5AAE-455B-BAF9-37C8554067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A7EBD-AC7D-4038-9128-1D2EADD8FDD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00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6307F-5AAE-455B-BAF9-37C8554067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A7EBD-AC7D-4038-9128-1D2EADD8FDD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17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6307F-5AAE-455B-BAF9-37C8554067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A7EBD-AC7D-4038-9128-1D2EADD8FDD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640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6307F-5AAE-455B-BAF9-37C85540679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A7EBD-AC7D-4038-9128-1D2EADD8FDD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8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6307F-5AAE-455B-BAF9-37C85540679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A7EBD-AC7D-4038-9128-1D2EADD8FDD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45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6307F-5AAE-455B-BAF9-37C85540679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A7EBD-AC7D-4038-9128-1D2EADD8FDD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73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6307F-5AAE-455B-BAF9-37C85540679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5A7EBD-AC7D-4038-9128-1D2EADD8FDDA}" type="slidenum">
              <a:rPr lang="en-US" smtClean="0"/>
              <a:t>‹#›</a:t>
            </a:fld>
            <a:endParaRPr lang="en-US"/>
          </a:p>
        </p:txBody>
      </p:sp>
    </p:spTree>
    <p:extLst>
      <p:ext uri="{BB962C8B-B14F-4D97-AF65-F5344CB8AC3E}">
        <p14:creationId xmlns:p14="http://schemas.microsoft.com/office/powerpoint/2010/main" val="93929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6307F-5AAE-455B-BAF9-37C85540679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A7EBD-AC7D-4038-9128-1D2EADD8FDD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09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A6307F-5AAE-455B-BAF9-37C85540679A}" type="datetimeFigureOut">
              <a:rPr lang="en-US" smtClean="0"/>
              <a:t>4/11/2024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65A7EBD-AC7D-4038-9128-1D2EADD8FDD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784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A6307F-5AAE-455B-BAF9-37C85540679A}" type="datetimeFigureOut">
              <a:rPr lang="en-US" smtClean="0"/>
              <a:t>4/11/2024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65A7EBD-AC7D-4038-9128-1D2EADD8FDD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40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3044-0CFD-8854-DC1B-3B6B95FA6758}"/>
              </a:ext>
            </a:extLst>
          </p:cNvPr>
          <p:cNvSpPr>
            <a:spLocks noGrp="1"/>
          </p:cNvSpPr>
          <p:nvPr>
            <p:ph type="ctrTitle"/>
          </p:nvPr>
        </p:nvSpPr>
        <p:spPr/>
        <p:txBody>
          <a:bodyPr>
            <a:noAutofit/>
          </a:bodyPr>
          <a:lstStyle/>
          <a:p>
            <a:r>
              <a:rPr lang="en-US" sz="4800" dirty="0"/>
              <a:t>Predicting NFL Rushing Touchdowns with Random Forest Regression</a:t>
            </a:r>
          </a:p>
        </p:txBody>
      </p:sp>
      <p:sp>
        <p:nvSpPr>
          <p:cNvPr id="3" name="Subtitle 2">
            <a:extLst>
              <a:ext uri="{FF2B5EF4-FFF2-40B4-BE49-F238E27FC236}">
                <a16:creationId xmlns:a16="http://schemas.microsoft.com/office/drawing/2014/main" id="{061118F4-88C2-DFB3-48DE-53D4B2E88108}"/>
              </a:ext>
            </a:extLst>
          </p:cNvPr>
          <p:cNvSpPr>
            <a:spLocks noGrp="1"/>
          </p:cNvSpPr>
          <p:nvPr>
            <p:ph type="subTitle" idx="1"/>
          </p:nvPr>
        </p:nvSpPr>
        <p:spPr/>
        <p:txBody>
          <a:bodyPr/>
          <a:lstStyle/>
          <a:p>
            <a:r>
              <a:rPr lang="en-US" dirty="0"/>
              <a:t>Presentation Created By: </a:t>
            </a:r>
          </a:p>
          <a:p>
            <a:r>
              <a:rPr lang="en-US" dirty="0"/>
              <a:t>Christian Carlan</a:t>
            </a:r>
          </a:p>
        </p:txBody>
      </p:sp>
    </p:spTree>
    <p:extLst>
      <p:ext uri="{BB962C8B-B14F-4D97-AF65-F5344CB8AC3E}">
        <p14:creationId xmlns:p14="http://schemas.microsoft.com/office/powerpoint/2010/main" val="104326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6743-85EB-9EB2-E8F3-DC3E2AC0C518}"/>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0C6BFDA3-96F2-69C0-8A57-2A88A95271DD}"/>
              </a:ext>
            </a:extLst>
          </p:cNvPr>
          <p:cNvSpPr>
            <a:spLocks noGrp="1"/>
          </p:cNvSpPr>
          <p:nvPr>
            <p:ph idx="1"/>
          </p:nvPr>
        </p:nvSpPr>
        <p:spPr/>
        <p:txBody>
          <a:bodyPr/>
          <a:lstStyle/>
          <a:p>
            <a:r>
              <a:rPr lang="en-US" dirty="0"/>
              <a:t>Player evaluation metrics can be improved, especially when you consider that first downs, yards, and attempts are the most significant predictors</a:t>
            </a:r>
          </a:p>
          <a:p>
            <a:r>
              <a:rPr lang="en-US" dirty="0"/>
              <a:t>Since first downs are the most significant predictor, teams can game plan more strategically to maximize the number of first downs in a game, either by calling better rushing plays or improving offensive line blocking</a:t>
            </a:r>
          </a:p>
          <a:p>
            <a:endParaRPr lang="en-US" dirty="0"/>
          </a:p>
        </p:txBody>
      </p:sp>
    </p:spTree>
    <p:extLst>
      <p:ext uri="{BB962C8B-B14F-4D97-AF65-F5344CB8AC3E}">
        <p14:creationId xmlns:p14="http://schemas.microsoft.com/office/powerpoint/2010/main" val="241423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7937-F134-C865-C914-98C6C72967B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7282C08-D863-77C8-C6EB-900978438752}"/>
              </a:ext>
            </a:extLst>
          </p:cNvPr>
          <p:cNvSpPr>
            <a:spLocks noGrp="1"/>
          </p:cNvSpPr>
          <p:nvPr>
            <p:ph idx="1"/>
          </p:nvPr>
        </p:nvSpPr>
        <p:spPr/>
        <p:txBody>
          <a:bodyPr/>
          <a:lstStyle/>
          <a:p>
            <a:r>
              <a:rPr lang="en-US" dirty="0"/>
              <a:t>Jadhav, Rishab. “NFL Rushing Statistics (2001-2023).” Kaggle, 4 Mar. 2024, www.kaggle.com/datasets/rishabjadhav/nfl-rushing-statistics-2001-2023.</a:t>
            </a:r>
          </a:p>
          <a:p>
            <a:r>
              <a:rPr lang="en-US" dirty="0"/>
              <a:t>Carlan, Christian. "Predicting NFL Rushing Touchdowns with Random Forests." MSDA Capstone Topic Approval Form, 4 Apr. 2024.</a:t>
            </a:r>
          </a:p>
          <a:p>
            <a:r>
              <a:rPr lang="en-US" dirty="0"/>
              <a:t>Carlan, Christian. “Performance Assessment: D214- Capstone Data Analysis.” D214_Task2, 9 April. 2024.</a:t>
            </a:r>
          </a:p>
          <a:p>
            <a:endParaRPr lang="en-US" dirty="0"/>
          </a:p>
        </p:txBody>
      </p:sp>
    </p:spTree>
    <p:extLst>
      <p:ext uri="{BB962C8B-B14F-4D97-AF65-F5344CB8AC3E}">
        <p14:creationId xmlns:p14="http://schemas.microsoft.com/office/powerpoint/2010/main" val="16660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0847-D72A-8A51-3D63-0682E1E637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EABDE5-1B58-B1FB-0214-0776BE5A12F1}"/>
              </a:ext>
            </a:extLst>
          </p:cNvPr>
          <p:cNvSpPr>
            <a:spLocks noGrp="1"/>
          </p:cNvSpPr>
          <p:nvPr>
            <p:ph idx="1"/>
          </p:nvPr>
        </p:nvSpPr>
        <p:spPr>
          <a:xfrm>
            <a:off x="838200" y="1788047"/>
            <a:ext cx="7378874" cy="4351338"/>
          </a:xfrm>
        </p:spPr>
        <p:txBody>
          <a:bodyPr/>
          <a:lstStyle/>
          <a:p>
            <a:r>
              <a:rPr lang="en-US" dirty="0"/>
              <a:t>Research Analyst at UMD College Park</a:t>
            </a:r>
          </a:p>
          <a:p>
            <a:r>
              <a:rPr lang="en-US" dirty="0"/>
              <a:t>Received my bachelor's degree in mathematics from the University of North Carolina at Charlotte</a:t>
            </a:r>
          </a:p>
          <a:p>
            <a:r>
              <a:rPr lang="en-US" dirty="0"/>
              <a:t>Graduate student at Western Governors University with a focus on data analytics </a:t>
            </a:r>
          </a:p>
        </p:txBody>
      </p:sp>
      <p:pic>
        <p:nvPicPr>
          <p:cNvPr id="4" name="Picture 3">
            <a:extLst>
              <a:ext uri="{FF2B5EF4-FFF2-40B4-BE49-F238E27FC236}">
                <a16:creationId xmlns:a16="http://schemas.microsoft.com/office/drawing/2014/main" id="{07CC0644-F22A-D98D-3C3F-796437B0963D}"/>
              </a:ext>
            </a:extLst>
          </p:cNvPr>
          <p:cNvPicPr>
            <a:picLocks noChangeAspect="1"/>
          </p:cNvPicPr>
          <p:nvPr/>
        </p:nvPicPr>
        <p:blipFill>
          <a:blip r:embed="rId2"/>
          <a:stretch>
            <a:fillRect/>
          </a:stretch>
        </p:blipFill>
        <p:spPr>
          <a:xfrm>
            <a:off x="8980645" y="2242422"/>
            <a:ext cx="2373155" cy="2373155"/>
          </a:xfrm>
          <a:prstGeom prst="rect">
            <a:avLst/>
          </a:prstGeom>
        </p:spPr>
      </p:pic>
    </p:spTree>
    <p:extLst>
      <p:ext uri="{BB962C8B-B14F-4D97-AF65-F5344CB8AC3E}">
        <p14:creationId xmlns:p14="http://schemas.microsoft.com/office/powerpoint/2010/main" val="107001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1BB1-81C8-E6D4-A10B-1CBC6A0BD7D4}"/>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B54D580-F69B-34C4-B685-2DCB073C5BAA}"/>
              </a:ext>
            </a:extLst>
          </p:cNvPr>
          <p:cNvSpPr>
            <a:spLocks noGrp="1"/>
          </p:cNvSpPr>
          <p:nvPr>
            <p:ph idx="1"/>
          </p:nvPr>
        </p:nvSpPr>
        <p:spPr/>
        <p:txBody>
          <a:bodyPr/>
          <a:lstStyle/>
          <a:p>
            <a:r>
              <a:rPr lang="en-US" dirty="0"/>
              <a:t>In the NFL, the more points you score, the better your chances to win games are.</a:t>
            </a:r>
          </a:p>
          <a:p>
            <a:r>
              <a:rPr lang="en-US" dirty="0"/>
              <a:t>Two ways to score touchdowns (6 points): Rushing or Passing</a:t>
            </a:r>
          </a:p>
          <a:p>
            <a:r>
              <a:rPr lang="en-US" dirty="0"/>
              <a:t>This project focuses solely on </a:t>
            </a:r>
            <a:r>
              <a:rPr lang="en-US" u="sng" dirty="0"/>
              <a:t>rushing</a:t>
            </a:r>
            <a:r>
              <a:rPr lang="en-US" dirty="0"/>
              <a:t> scores</a:t>
            </a:r>
          </a:p>
          <a:p>
            <a:r>
              <a:rPr lang="en-US" dirty="0"/>
              <a:t>Our research question:</a:t>
            </a:r>
          </a:p>
          <a:p>
            <a:pPr lvl="1"/>
            <a:r>
              <a:rPr lang="en-US" dirty="0"/>
              <a:t>To what extent do our predictor variables affect the total number of rushing touchdowns</a:t>
            </a:r>
          </a:p>
          <a:p>
            <a:pPr lvl="3"/>
            <a:endParaRPr lang="en-US" dirty="0"/>
          </a:p>
          <a:p>
            <a:pPr marL="457200" lvl="1" indent="0">
              <a:buNone/>
            </a:pPr>
            <a:endParaRPr lang="en-US" dirty="0"/>
          </a:p>
        </p:txBody>
      </p:sp>
    </p:spTree>
    <p:extLst>
      <p:ext uri="{BB962C8B-B14F-4D97-AF65-F5344CB8AC3E}">
        <p14:creationId xmlns:p14="http://schemas.microsoft.com/office/powerpoint/2010/main" val="365419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677C-6ACF-DEC7-9F16-FCF0EC5E7F23}"/>
              </a:ext>
            </a:extLst>
          </p:cNvPr>
          <p:cNvSpPr>
            <a:spLocks noGrp="1"/>
          </p:cNvSpPr>
          <p:nvPr>
            <p:ph type="title"/>
          </p:nvPr>
        </p:nvSpPr>
        <p:spPr/>
        <p:txBody>
          <a:bodyPr/>
          <a:lstStyle/>
          <a:p>
            <a:r>
              <a:rPr lang="en-US" dirty="0"/>
              <a:t>Variables </a:t>
            </a:r>
          </a:p>
        </p:txBody>
      </p:sp>
      <p:sp>
        <p:nvSpPr>
          <p:cNvPr id="3" name="Content Placeholder 2">
            <a:extLst>
              <a:ext uri="{FF2B5EF4-FFF2-40B4-BE49-F238E27FC236}">
                <a16:creationId xmlns:a16="http://schemas.microsoft.com/office/drawing/2014/main" id="{1F0DCC94-3083-BE2F-383C-55518A80B987}"/>
              </a:ext>
            </a:extLst>
          </p:cNvPr>
          <p:cNvSpPr>
            <a:spLocks noGrp="1"/>
          </p:cNvSpPr>
          <p:nvPr>
            <p:ph idx="1"/>
          </p:nvPr>
        </p:nvSpPr>
        <p:spPr>
          <a:xfrm>
            <a:off x="838200" y="1825625"/>
            <a:ext cx="3846534" cy="4351338"/>
          </a:xfrm>
        </p:spPr>
        <p:txBody>
          <a:bodyPr>
            <a:normAutofit fontScale="92500" lnSpcReduction="20000"/>
          </a:bodyPr>
          <a:lstStyle/>
          <a:p>
            <a:pPr marL="0" indent="0">
              <a:buNone/>
            </a:pPr>
            <a:r>
              <a:rPr lang="en-US" dirty="0"/>
              <a:t>Predictor Variables:</a:t>
            </a:r>
          </a:p>
          <a:p>
            <a:r>
              <a:rPr lang="en-US" dirty="0"/>
              <a:t>Age</a:t>
            </a:r>
          </a:p>
          <a:p>
            <a:r>
              <a:rPr lang="en-US" dirty="0"/>
              <a:t>Games Started</a:t>
            </a:r>
          </a:p>
          <a:p>
            <a:r>
              <a:rPr lang="en-US" dirty="0"/>
              <a:t>Rushing Attempts</a:t>
            </a:r>
          </a:p>
          <a:p>
            <a:r>
              <a:rPr lang="en-US" dirty="0"/>
              <a:t>Rushing Yards</a:t>
            </a:r>
          </a:p>
          <a:p>
            <a:r>
              <a:rPr lang="en-US" dirty="0"/>
              <a:t>First Down Runs</a:t>
            </a:r>
          </a:p>
          <a:p>
            <a:r>
              <a:rPr lang="en-US" dirty="0"/>
              <a:t>Longest Rush</a:t>
            </a:r>
          </a:p>
          <a:p>
            <a:r>
              <a:rPr lang="en-US" dirty="0"/>
              <a:t>Yards per Attempt</a:t>
            </a:r>
          </a:p>
          <a:p>
            <a:r>
              <a:rPr lang="en-US" dirty="0"/>
              <a:t>Yards per Game</a:t>
            </a:r>
          </a:p>
          <a:p>
            <a:r>
              <a:rPr lang="en-US" dirty="0"/>
              <a:t>Number of Fumbles</a:t>
            </a:r>
          </a:p>
        </p:txBody>
      </p:sp>
      <p:sp>
        <p:nvSpPr>
          <p:cNvPr id="4" name="TextBox 3">
            <a:extLst>
              <a:ext uri="{FF2B5EF4-FFF2-40B4-BE49-F238E27FC236}">
                <a16:creationId xmlns:a16="http://schemas.microsoft.com/office/drawing/2014/main" id="{B276CC5B-92E5-F34B-F69A-8A32B15A37C0}"/>
              </a:ext>
            </a:extLst>
          </p:cNvPr>
          <p:cNvSpPr txBox="1"/>
          <p:nvPr/>
        </p:nvSpPr>
        <p:spPr>
          <a:xfrm>
            <a:off x="6486396" y="1853754"/>
            <a:ext cx="4233797" cy="805349"/>
          </a:xfrm>
          <a:prstGeom prst="rect">
            <a:avLst/>
          </a:prstGeom>
          <a:noFill/>
        </p:spPr>
        <p:txBody>
          <a:bodyPr wrap="square" rtlCol="0">
            <a:spAutoFit/>
          </a:bodyPr>
          <a:lstStyle/>
          <a:p>
            <a:pPr defTabSz="914400">
              <a:spcBef>
                <a:spcPts val="1000"/>
              </a:spcBef>
              <a:buClr>
                <a:schemeClr val="accent1"/>
              </a:buClr>
              <a:buSzPct val="100000"/>
              <a:buFont typeface="Arial" panose="020B0604020202020204" pitchFamily="34" charset="0"/>
            </a:pPr>
            <a:r>
              <a:rPr lang="en-US" sz="1900" dirty="0"/>
              <a:t>Target Variable:</a:t>
            </a:r>
          </a:p>
          <a:p>
            <a:pPr marL="285750" indent="-285750" defTabSz="914400">
              <a:spcBef>
                <a:spcPts val="1000"/>
              </a:spcBef>
              <a:buClr>
                <a:schemeClr val="accent1"/>
              </a:buClr>
              <a:buSzPct val="100000"/>
              <a:buFont typeface="Arial" panose="020B0604020202020204" pitchFamily="34" charset="0"/>
              <a:buChar char="•"/>
            </a:pPr>
            <a:r>
              <a:rPr lang="en-US" sz="1900" dirty="0"/>
              <a:t>Number of Rushing Touchdowns</a:t>
            </a:r>
          </a:p>
        </p:txBody>
      </p:sp>
      <p:sp>
        <p:nvSpPr>
          <p:cNvPr id="5" name="TextBox 4">
            <a:extLst>
              <a:ext uri="{FF2B5EF4-FFF2-40B4-BE49-F238E27FC236}">
                <a16:creationId xmlns:a16="http://schemas.microsoft.com/office/drawing/2014/main" id="{4257294D-12CE-0446-1F94-1ECE27D9CF91}"/>
              </a:ext>
            </a:extLst>
          </p:cNvPr>
          <p:cNvSpPr txBox="1"/>
          <p:nvPr/>
        </p:nvSpPr>
        <p:spPr>
          <a:xfrm>
            <a:off x="6931071" y="4236277"/>
            <a:ext cx="4922729" cy="1358834"/>
          </a:xfrm>
          <a:prstGeom prst="rect">
            <a:avLst/>
          </a:prstGeom>
          <a:noFill/>
        </p:spPr>
        <p:txBody>
          <a:bodyPr wrap="square" rtlCol="0">
            <a:spAutoFit/>
          </a:bodyPr>
          <a:lstStyle/>
          <a:p>
            <a:pPr>
              <a:lnSpc>
                <a:spcPct val="70000"/>
              </a:lnSpc>
              <a:spcBef>
                <a:spcPts val="1000"/>
              </a:spcBef>
              <a:buFont typeface="Arial" panose="020B0604020202020204" pitchFamily="34" charset="0"/>
            </a:pPr>
            <a:r>
              <a:rPr lang="en-US" sz="2600" dirty="0"/>
              <a:t>Hypothesis:</a:t>
            </a:r>
          </a:p>
          <a:p>
            <a:pPr>
              <a:lnSpc>
                <a:spcPct val="70000"/>
              </a:lnSpc>
              <a:spcBef>
                <a:spcPts val="1000"/>
              </a:spcBef>
              <a:buFont typeface="Arial" panose="020B0604020202020204" pitchFamily="34" charset="0"/>
            </a:pPr>
            <a:r>
              <a:rPr lang="en-US" sz="2600" dirty="0"/>
              <a:t>The predictor variables statistically affect the number of rushing touchdowns</a:t>
            </a:r>
          </a:p>
        </p:txBody>
      </p:sp>
      <p:sp>
        <p:nvSpPr>
          <p:cNvPr id="6" name="Star: 5 Points 5">
            <a:extLst>
              <a:ext uri="{FF2B5EF4-FFF2-40B4-BE49-F238E27FC236}">
                <a16:creationId xmlns:a16="http://schemas.microsoft.com/office/drawing/2014/main" id="{8ACF28D5-6B38-9D18-60C8-2DE09D90B6A4}"/>
              </a:ext>
            </a:extLst>
          </p:cNvPr>
          <p:cNvSpPr/>
          <p:nvPr/>
        </p:nvSpPr>
        <p:spPr>
          <a:xfrm>
            <a:off x="6229613" y="4476751"/>
            <a:ext cx="513567" cy="60828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13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C312-9FBE-46ED-4793-28DB754D175B}"/>
              </a:ext>
            </a:extLst>
          </p:cNvPr>
          <p:cNvSpPr>
            <a:spLocks noGrp="1"/>
          </p:cNvSpPr>
          <p:nvPr>
            <p:ph type="title"/>
          </p:nvPr>
        </p:nvSpPr>
        <p:spPr/>
        <p:txBody>
          <a:bodyPr/>
          <a:lstStyle/>
          <a:p>
            <a:r>
              <a:rPr lang="en-US" dirty="0"/>
              <a:t>The Random Forest Algorithm</a:t>
            </a:r>
          </a:p>
        </p:txBody>
      </p:sp>
      <p:sp>
        <p:nvSpPr>
          <p:cNvPr id="3" name="Content Placeholder 2">
            <a:extLst>
              <a:ext uri="{FF2B5EF4-FFF2-40B4-BE49-F238E27FC236}">
                <a16:creationId xmlns:a16="http://schemas.microsoft.com/office/drawing/2014/main" id="{5A6E0794-8A9B-5CC6-F00C-2D05DB79D670}"/>
              </a:ext>
            </a:extLst>
          </p:cNvPr>
          <p:cNvSpPr>
            <a:spLocks noGrp="1"/>
          </p:cNvSpPr>
          <p:nvPr>
            <p:ph idx="1"/>
          </p:nvPr>
        </p:nvSpPr>
        <p:spPr/>
        <p:txBody>
          <a:bodyPr/>
          <a:lstStyle/>
          <a:p>
            <a:r>
              <a:rPr lang="en-US" dirty="0"/>
              <a:t>Random Forest is a statistical algorithm using what is referred to as decision trees to make predictions </a:t>
            </a:r>
          </a:p>
          <a:p>
            <a:r>
              <a:rPr lang="en-US" dirty="0"/>
              <a:t>Each decision tree is a separate “guess” using an inputted number of variables to predict against your target variable</a:t>
            </a:r>
          </a:p>
          <a:p>
            <a:r>
              <a:rPr lang="en-US" dirty="0"/>
              <a:t>All the “trees” together are combined into a “forest” where a final prediction by the algorithm is made. </a:t>
            </a:r>
          </a:p>
          <a:p>
            <a:r>
              <a:rPr lang="en-US" dirty="0"/>
              <a:t>After which, you can use several different calculations to determine how accurate your model was</a:t>
            </a:r>
          </a:p>
        </p:txBody>
      </p:sp>
    </p:spTree>
    <p:extLst>
      <p:ext uri="{BB962C8B-B14F-4D97-AF65-F5344CB8AC3E}">
        <p14:creationId xmlns:p14="http://schemas.microsoft.com/office/powerpoint/2010/main" val="305354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2FDE-FB4D-12C6-7FE1-62E3E377A3D9}"/>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FA9B5214-312B-F01C-DC46-C826B8E16CB9}"/>
              </a:ext>
            </a:extLst>
          </p:cNvPr>
          <p:cNvSpPr>
            <a:spLocks noGrp="1"/>
          </p:cNvSpPr>
          <p:nvPr>
            <p:ph idx="1"/>
          </p:nvPr>
        </p:nvSpPr>
        <p:spPr>
          <a:xfrm>
            <a:off x="838201" y="1825625"/>
            <a:ext cx="4848616" cy="4351338"/>
          </a:xfrm>
        </p:spPr>
        <p:txBody>
          <a:bodyPr/>
          <a:lstStyle/>
          <a:p>
            <a:r>
              <a:rPr lang="en-US" dirty="0"/>
              <a:t>This plot showcases the actual number of rushing touchdowns in comparison to what the model predicted</a:t>
            </a:r>
          </a:p>
          <a:p>
            <a:r>
              <a:rPr lang="en-US" dirty="0"/>
              <a:t>The model showcases a good cluster around the red (or linear) line which indicates good predictions</a:t>
            </a:r>
          </a:p>
        </p:txBody>
      </p:sp>
      <p:pic>
        <p:nvPicPr>
          <p:cNvPr id="18" name="Picture 17" descr="A graph of a running touchdown&#10;&#10;Description automatically generated with medium confidence">
            <a:extLst>
              <a:ext uri="{FF2B5EF4-FFF2-40B4-BE49-F238E27FC236}">
                <a16:creationId xmlns:a16="http://schemas.microsoft.com/office/drawing/2014/main" id="{4EAB9577-AE77-D11E-5B6A-770AF1E9C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593" y="809625"/>
            <a:ext cx="4324350" cy="5238750"/>
          </a:xfrm>
          <a:prstGeom prst="rect">
            <a:avLst/>
          </a:prstGeom>
        </p:spPr>
      </p:pic>
    </p:spTree>
    <p:extLst>
      <p:ext uri="{BB962C8B-B14F-4D97-AF65-F5344CB8AC3E}">
        <p14:creationId xmlns:p14="http://schemas.microsoft.com/office/powerpoint/2010/main" val="254996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7D98-3436-7C03-7490-0F62ED9FEF6A}"/>
              </a:ext>
            </a:extLst>
          </p:cNvPr>
          <p:cNvSpPr>
            <a:spLocks noGrp="1"/>
          </p:cNvSpPr>
          <p:nvPr>
            <p:ph type="title"/>
          </p:nvPr>
        </p:nvSpPr>
        <p:spPr/>
        <p:txBody>
          <a:bodyPr/>
          <a:lstStyle/>
          <a:p>
            <a:r>
              <a:rPr lang="en-US" dirty="0"/>
              <a:t>Findings (Continued)</a:t>
            </a:r>
          </a:p>
        </p:txBody>
      </p:sp>
      <p:sp>
        <p:nvSpPr>
          <p:cNvPr id="3" name="Content Placeholder 2">
            <a:extLst>
              <a:ext uri="{FF2B5EF4-FFF2-40B4-BE49-F238E27FC236}">
                <a16:creationId xmlns:a16="http://schemas.microsoft.com/office/drawing/2014/main" id="{83D9F20E-8094-4534-CDFB-713BD936641F}"/>
              </a:ext>
            </a:extLst>
          </p:cNvPr>
          <p:cNvSpPr>
            <a:spLocks noGrp="1"/>
          </p:cNvSpPr>
          <p:nvPr>
            <p:ph idx="1"/>
          </p:nvPr>
        </p:nvSpPr>
        <p:spPr>
          <a:xfrm>
            <a:off x="838200" y="1825625"/>
            <a:ext cx="5257800" cy="4351338"/>
          </a:xfrm>
        </p:spPr>
        <p:txBody>
          <a:bodyPr>
            <a:normAutofit/>
          </a:bodyPr>
          <a:lstStyle/>
          <a:p>
            <a:r>
              <a:rPr lang="en-US" dirty="0"/>
              <a:t>This plot shows each variable and what is known as the increase in node purity</a:t>
            </a:r>
          </a:p>
          <a:p>
            <a:r>
              <a:rPr lang="en-US" dirty="0"/>
              <a:t>Values further from the left indicate those variables are more significant and contribute more to the number of rushing touchdowns</a:t>
            </a:r>
          </a:p>
          <a:p>
            <a:r>
              <a:rPr lang="en-US" dirty="0"/>
              <a:t>Based on our model, the number of rushing first downs, followed by rushing yards, and then rushing attempts are the most statistically significant variables, with number of fumbles being the least significant</a:t>
            </a:r>
          </a:p>
        </p:txBody>
      </p:sp>
      <p:pic>
        <p:nvPicPr>
          <p:cNvPr id="7" name="Picture 6" descr="A graph with numbers and lines&#10;&#10;Description automatically generated with medium confidence">
            <a:extLst>
              <a:ext uri="{FF2B5EF4-FFF2-40B4-BE49-F238E27FC236}">
                <a16:creationId xmlns:a16="http://schemas.microsoft.com/office/drawing/2014/main" id="{22789922-135C-409B-5E9D-345148FED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019" y="809625"/>
            <a:ext cx="4324350" cy="5238750"/>
          </a:xfrm>
          <a:prstGeom prst="rect">
            <a:avLst/>
          </a:prstGeom>
        </p:spPr>
      </p:pic>
    </p:spTree>
    <p:extLst>
      <p:ext uri="{BB962C8B-B14F-4D97-AF65-F5344CB8AC3E}">
        <p14:creationId xmlns:p14="http://schemas.microsoft.com/office/powerpoint/2010/main" val="387760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30E2-A9B7-990B-4551-036961B5EAD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5780F80-F58C-8688-B86B-2BA455E173BC}"/>
              </a:ext>
            </a:extLst>
          </p:cNvPr>
          <p:cNvSpPr>
            <a:spLocks noGrp="1"/>
          </p:cNvSpPr>
          <p:nvPr>
            <p:ph idx="1"/>
          </p:nvPr>
        </p:nvSpPr>
        <p:spPr/>
        <p:txBody>
          <a:bodyPr/>
          <a:lstStyle/>
          <a:p>
            <a:r>
              <a:rPr lang="en-US" dirty="0"/>
              <a:t>One limitation of this analysis is that the model is outputting continuous variables (or decimals). In a real football game, you cannot score fractions of a touchdown. Additional rounding is something that may be required in future analyses, depending on the ultimate goal (Carlan 2024).</a:t>
            </a:r>
          </a:p>
          <a:p>
            <a:r>
              <a:rPr lang="en-US" dirty="0"/>
              <a:t>Another limitation is that the algorithm itself is heavily reliant on your computer's memory, often leading to slow loading times. </a:t>
            </a:r>
          </a:p>
        </p:txBody>
      </p:sp>
    </p:spTree>
    <p:extLst>
      <p:ext uri="{BB962C8B-B14F-4D97-AF65-F5344CB8AC3E}">
        <p14:creationId xmlns:p14="http://schemas.microsoft.com/office/powerpoint/2010/main" val="248800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0EC8-891A-6881-4095-3558153E44BD}"/>
              </a:ext>
            </a:extLst>
          </p:cNvPr>
          <p:cNvSpPr>
            <a:spLocks noGrp="1"/>
          </p:cNvSpPr>
          <p:nvPr>
            <p:ph type="title"/>
          </p:nvPr>
        </p:nvSpPr>
        <p:spPr/>
        <p:txBody>
          <a:bodyPr/>
          <a:lstStyle/>
          <a:p>
            <a:r>
              <a:rPr lang="en-US" dirty="0"/>
              <a:t>Proposed Actions</a:t>
            </a:r>
          </a:p>
        </p:txBody>
      </p:sp>
      <p:sp>
        <p:nvSpPr>
          <p:cNvPr id="3" name="Content Placeholder 2">
            <a:extLst>
              <a:ext uri="{FF2B5EF4-FFF2-40B4-BE49-F238E27FC236}">
                <a16:creationId xmlns:a16="http://schemas.microsoft.com/office/drawing/2014/main" id="{8E4691B7-9E16-F7BB-38CE-E1943C43AB56}"/>
              </a:ext>
            </a:extLst>
          </p:cNvPr>
          <p:cNvSpPr>
            <a:spLocks noGrp="1"/>
          </p:cNvSpPr>
          <p:nvPr>
            <p:ph idx="1"/>
          </p:nvPr>
        </p:nvSpPr>
        <p:spPr/>
        <p:txBody>
          <a:bodyPr/>
          <a:lstStyle/>
          <a:p>
            <a:r>
              <a:rPr lang="en-US" dirty="0"/>
              <a:t>Since the ability to get first downs is the strongest predictor variable in scoring rushing touchdowns, it is recommended that teams focus on their ability to sustain their drives. This can be done with focusing on the play calling as well as offensive line blocking to give your running back the best change of obtaining first downs in non-passing situations (3rd and inches, for example) (Carlan 2024).</a:t>
            </a:r>
          </a:p>
        </p:txBody>
      </p:sp>
    </p:spTree>
    <p:extLst>
      <p:ext uri="{BB962C8B-B14F-4D97-AF65-F5344CB8AC3E}">
        <p14:creationId xmlns:p14="http://schemas.microsoft.com/office/powerpoint/2010/main" val="8541280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267</TotalTime>
  <Words>630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Predicting NFL Rushing Touchdowns with Random Forest Regression</vt:lpstr>
      <vt:lpstr>Introduction</vt:lpstr>
      <vt:lpstr>Research Question</vt:lpstr>
      <vt:lpstr>Variables </vt:lpstr>
      <vt:lpstr>The Random Forest Algorithm</vt:lpstr>
      <vt:lpstr>Findings</vt:lpstr>
      <vt:lpstr>Findings (Continued)</vt:lpstr>
      <vt:lpstr>Limitations</vt:lpstr>
      <vt:lpstr>Proposed Actions</vt:lpstr>
      <vt:lpstr>Benefits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NFL Rushing Touchdowns with Random Forest Regression</dc:title>
  <dc:creator>Christian Carlan</dc:creator>
  <cp:lastModifiedBy>Christian Carlan</cp:lastModifiedBy>
  <cp:revision>7</cp:revision>
  <dcterms:created xsi:type="dcterms:W3CDTF">2024-04-11T14:19:09Z</dcterms:created>
  <dcterms:modified xsi:type="dcterms:W3CDTF">2024-04-11T18:46:52Z</dcterms:modified>
</cp:coreProperties>
</file>