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3" r:id="rId4"/>
    <p:sldId id="262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269" autoAdjust="0"/>
  </p:normalViewPr>
  <p:slideViewPr>
    <p:cSldViewPr snapToGrid="0" snapToObjects="1">
      <p:cViewPr>
        <p:scale>
          <a:sx n="103" d="100"/>
          <a:sy n="103" d="100"/>
        </p:scale>
        <p:origin x="-162" y="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-314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F674B-0818-4E42-82D3-5A2303A2BC6C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B6D39-ED35-6244-A1DE-695B4119F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LED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ECE 411 PROJECT / Carmen Ciobanu</a:t>
            </a:r>
            <a:endParaRPr lang="en-US" dirty="0"/>
          </a:p>
        </p:txBody>
      </p:sp>
      <p:pic>
        <p:nvPicPr>
          <p:cNvPr id="5" name="Picture 4" descr="Screen Shot 2014-10-11 at 1.18.4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3" y="4515004"/>
            <a:ext cx="2252906" cy="1693304"/>
          </a:xfrm>
          <a:prstGeom prst="rect">
            <a:avLst/>
          </a:prstGeom>
        </p:spPr>
      </p:pic>
      <p:pic>
        <p:nvPicPr>
          <p:cNvPr id="6" name="Picture 5" descr="Screen Shot 2014-10-11 at 1.18.1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21" y="4511104"/>
            <a:ext cx="1801821" cy="1697064"/>
          </a:xfrm>
          <a:prstGeom prst="rect">
            <a:avLst/>
          </a:prstGeom>
        </p:spPr>
      </p:pic>
      <p:pic>
        <p:nvPicPr>
          <p:cNvPr id="7" name="Picture 6" descr="Screen Shot 2014-10-11 at 1.17.43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22" y="4511104"/>
            <a:ext cx="2253525" cy="1682084"/>
          </a:xfrm>
          <a:prstGeom prst="rect">
            <a:avLst/>
          </a:prstGeom>
        </p:spPr>
      </p:pic>
      <p:pic>
        <p:nvPicPr>
          <p:cNvPr id="8" name="Picture 7" descr="Screen Shot 2014-10-11 at 1.19.15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67" y="4511104"/>
            <a:ext cx="2188550" cy="1695314"/>
          </a:xfrm>
          <a:prstGeom prst="rect">
            <a:avLst/>
          </a:prstGeom>
        </p:spPr>
      </p:pic>
      <p:pic>
        <p:nvPicPr>
          <p:cNvPr id="9" name="Picture 8" descr="Screen Shot 2014-10-11 at 1.26.08 P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34" y="2095927"/>
            <a:ext cx="3099284" cy="2396451"/>
          </a:xfrm>
          <a:prstGeom prst="rect">
            <a:avLst/>
          </a:prstGeom>
        </p:spPr>
      </p:pic>
      <p:pic>
        <p:nvPicPr>
          <p:cNvPr id="10" name="Picture 9" descr="Screen Shot 2014-10-11 at 7.33.28 PM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3" y="2095928"/>
            <a:ext cx="2254436" cy="2394418"/>
          </a:xfrm>
          <a:prstGeom prst="rect">
            <a:avLst/>
          </a:prstGeom>
        </p:spPr>
      </p:pic>
      <p:pic>
        <p:nvPicPr>
          <p:cNvPr id="11" name="Picture 10" descr="Screen Shot 2014-10-11 at 7.46.43 PM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4" y="2095928"/>
            <a:ext cx="3143509" cy="239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8220" y="74894"/>
            <a:ext cx="8609995" cy="60374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LED Technologies Comparison </a:t>
            </a:r>
            <a:r>
              <a:rPr lang="en-US" sz="1200" dirty="0" smtClean="0">
                <a:solidFill>
                  <a:srgbClr val="FF0000"/>
                </a:solidFill>
              </a:rPr>
              <a:t>(Product ID on www.adafruit.com)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56463"/>
              </p:ext>
            </p:extLst>
          </p:nvPr>
        </p:nvGraphicFramePr>
        <p:xfrm>
          <a:off x="268943" y="682573"/>
          <a:ext cx="8598656" cy="60407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6323"/>
                <a:gridCol w="1020087"/>
                <a:gridCol w="851942"/>
                <a:gridCol w="972248"/>
                <a:gridCol w="864954"/>
                <a:gridCol w="1053717"/>
                <a:gridCol w="784884"/>
                <a:gridCol w="1120975"/>
                <a:gridCol w="10635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Driver Type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Product 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Dimensions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#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LEDs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Neo Pixels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WS2812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1379, 1655, 1260, 1559</a:t>
                      </a:r>
                      <a:endParaRPr lang="en-US" sz="1000" b="0" u="none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5V</a:t>
                      </a:r>
                      <a:endParaRPr lang="en-US" sz="1000" b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60 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mA </a:t>
                      </a: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/pixel</a:t>
                      </a:r>
                      <a:endParaRPr lang="en-US" sz="10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5mm x 5mm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4, 10, 20 pack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data line / Strict timing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$ 4.50 – $34.95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1426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5V</a:t>
                      </a:r>
                      <a:endParaRPr lang="en-US" sz="1000" b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60 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mA /pixel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2" x 0.4" x</a:t>
                      </a:r>
                      <a:r>
                        <a:rPr lang="fr-F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0.12"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8 LEDs/</a:t>
                      </a: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 stick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data line / Strict timing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$ 5.95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1586, 1643,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1463, 1768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5V</a:t>
                      </a:r>
                      <a:endParaRPr lang="en-US" sz="1000" b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60 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mA /pixel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1.5”, 1.75”, 2.6”, 6.2” diameter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12, 16, 24 60 LEDs</a:t>
                      </a: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data line / Strict timing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$ 7.50 – $ 19.95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Strip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1376, 1460, 1461, 1138</a:t>
                      </a:r>
                      <a:endParaRPr lang="en-US" sz="1000" b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1506, 1507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5V/ 2A / 1m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5V/ 3.5A/1m</a:t>
                      </a:r>
                    </a:p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5V/7 A  1m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1 m</a:t>
                      </a:r>
                    </a:p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1 m</a:t>
                      </a:r>
                    </a:p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1 m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 / 1m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 / 1 m</a:t>
                      </a:r>
                      <a:endParaRPr lang="en-US" sz="1000" b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144 / 1m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data line / Strict timing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$ 16.50 </a:t>
                      </a:r>
                    </a:p>
                    <a:p>
                      <a:pPr algn="ctr"/>
                      <a:r>
                        <a:rPr lang="en-US" sz="1000" dirty="0" smtClean="0"/>
                        <a:t>$ 24.95</a:t>
                      </a:r>
                    </a:p>
                    <a:p>
                      <a:pPr algn="ctr"/>
                      <a:r>
                        <a:rPr lang="en-US" sz="1000" dirty="0" smtClean="0"/>
                        <a:t>$ 59.95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1487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V / 2A</a:t>
                      </a:r>
                      <a:endParaRPr lang="en-US" sz="10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2.8" x 2.8" x  0.12"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8 x 8 = 64 LEDs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data line / Strict timing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$ 34.95</a:t>
                      </a:r>
                      <a:endParaRPr lang="en-US" sz="1000" dirty="0"/>
                    </a:p>
                  </a:txBody>
                  <a:tcPr/>
                </a:tc>
              </a:tr>
              <a:tr h="365257">
                <a:tc v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WS2811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5 mm</a:t>
                      </a: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 LED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1938</a:t>
                      </a:r>
                      <a:endParaRPr lang="en-US" sz="10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 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5mm diameter Through-Hole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 pack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data line / Strict timing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$ 4.95</a:t>
                      </a:r>
                    </a:p>
                  </a:txBody>
                  <a:tcPr/>
                </a:tc>
              </a:tr>
              <a:tr h="274429">
                <a:tc v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8 mm</a:t>
                      </a: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 LED</a:t>
                      </a:r>
                      <a:endParaRPr lang="en-US" sz="1000" b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1734</a:t>
                      </a:r>
                      <a:endParaRPr lang="en-US" sz="1000" b="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 V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8mm diameter Through-Hole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data line / Strict timing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$ 4.95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RGB LED pixels</a:t>
                      </a: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WS2801</a:t>
                      </a:r>
                    </a:p>
                    <a:p>
                      <a:pPr algn="ctr"/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12 mm pixels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322, 738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5V / 2A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12 mm diameter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Strand (25)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2-pin SPI-like protocol</a:t>
                      </a:r>
                      <a:endParaRPr 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PWM driver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$ 39.95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 mm pixels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683, 1547, 1548</a:t>
                      </a:r>
                      <a:endParaRPr lang="en-US" sz="1000" b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12V / 5</a:t>
                      </a: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 mm x 36 mm squares, 30 mm diameter</a:t>
                      </a:r>
                      <a:endParaRPr lang="en-US" sz="10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Strand (20)</a:t>
                      </a:r>
                    </a:p>
                    <a:p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2-pin SPI-like protocol</a:t>
                      </a:r>
                    </a:p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PWM driver</a:t>
                      </a:r>
                    </a:p>
                    <a:p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$ 49.95 - $64.95</a:t>
                      </a:r>
                      <a:endParaRPr lang="en-US" sz="1000" dirty="0"/>
                    </a:p>
                  </a:txBody>
                  <a:tcPr/>
                </a:tc>
              </a:tr>
              <a:tr h="288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RGB LED strips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LPD8806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Strip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306, 1948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5V / 2A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16mm 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4mm /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1m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32 /  1m</a:t>
                      </a:r>
                    </a:p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48 / 1 m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2-pin SPI-like protocol</a:t>
                      </a:r>
                    </a:p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PWM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$ 29.95 - $34.95</a:t>
                      </a:r>
                      <a:endParaRPr lang="en-US" sz="1000" dirty="0"/>
                    </a:p>
                  </a:txBody>
                  <a:tcPr/>
                </a:tc>
              </a:tr>
              <a:tr h="409690">
                <a:tc rowSpan="2"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Analog RGB LED 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b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000" b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5 mm</a:t>
                      </a: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159, 302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1.9V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2.5V/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5mm diameter Through-Hole</a:t>
                      </a:r>
                      <a:endParaRPr lang="en-US" sz="1000" dirty="0" smtClean="0"/>
                    </a:p>
                    <a:p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</a:p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25 /pack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$ 2.00 / each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$19.95 / 25 pack</a:t>
                      </a:r>
                    </a:p>
                  </a:txBody>
                  <a:tcPr/>
                </a:tc>
              </a:tr>
              <a:tr h="396908">
                <a:tc vMerge="1"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Strip</a:t>
                      </a:r>
                    </a:p>
                    <a:p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346, 285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12 V  / 5</a:t>
                      </a: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10.5mm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3mm/1m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30, 60 / 1m</a:t>
                      </a:r>
                      <a:endParaRPr 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</a:rPr>
                        <a:t>PWM for color mixing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$ 16.00 - $25.00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4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0" y="721275"/>
            <a:ext cx="8666693" cy="5107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Power options from Adafruit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              </a:t>
            </a:r>
            <a:r>
              <a:rPr lang="en-US" sz="1400" dirty="0" smtClean="0">
                <a:solidFill>
                  <a:schemeClr val="accent4"/>
                </a:solidFill>
              </a:rPr>
              <a:t>ID</a:t>
            </a:r>
            <a:r>
              <a:rPr lang="en-US" sz="1400" dirty="0">
                <a:solidFill>
                  <a:schemeClr val="accent4"/>
                </a:solidFill>
              </a:rPr>
              <a:t>: </a:t>
            </a:r>
            <a:r>
              <a:rPr lang="en-US" sz="1400" dirty="0" smtClean="0">
                <a:solidFill>
                  <a:schemeClr val="accent4"/>
                </a:solidFill>
              </a:rPr>
              <a:t>276 </a:t>
            </a:r>
            <a:r>
              <a:rPr lang="en-US" sz="1400" dirty="0">
                <a:solidFill>
                  <a:schemeClr val="accent4"/>
                </a:solidFill>
              </a:rPr>
              <a:t>(5V</a:t>
            </a:r>
            <a:r>
              <a:rPr lang="en-US" sz="1400" dirty="0" smtClean="0">
                <a:solidFill>
                  <a:schemeClr val="accent4"/>
                </a:solidFill>
              </a:rPr>
              <a:t>/2A)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 smtClean="0">
                <a:solidFill>
                  <a:schemeClr val="accent4"/>
                </a:solidFill>
              </a:rPr>
              <a:t>                                         ID: 658 (5V/10A) 	                      ID</a:t>
            </a:r>
            <a:r>
              <a:rPr lang="en-US" sz="1400" dirty="0">
                <a:solidFill>
                  <a:schemeClr val="accent4"/>
                </a:solidFill>
              </a:rPr>
              <a:t>: </a:t>
            </a:r>
            <a:r>
              <a:rPr lang="en-US" sz="1400" dirty="0" smtClean="0">
                <a:solidFill>
                  <a:schemeClr val="accent4"/>
                </a:solidFill>
              </a:rPr>
              <a:t>352 </a:t>
            </a:r>
            <a:r>
              <a:rPr lang="en-US" sz="1400" dirty="0">
                <a:solidFill>
                  <a:schemeClr val="accent4"/>
                </a:solidFill>
              </a:rPr>
              <a:t>(5V/</a:t>
            </a:r>
            <a:r>
              <a:rPr lang="en-US" sz="1400" dirty="0" smtClean="0">
                <a:solidFill>
                  <a:schemeClr val="accent4"/>
                </a:solidFill>
              </a:rPr>
              <a:t>10A)</a:t>
            </a:r>
          </a:p>
          <a:p>
            <a:pPr algn="l"/>
            <a:r>
              <a:rPr lang="en-US" sz="1200" dirty="0" smtClean="0"/>
              <a:t>    5V/2A switching </a:t>
            </a:r>
            <a:r>
              <a:rPr lang="en-US" sz="1200" dirty="0"/>
              <a:t>power </a:t>
            </a:r>
            <a:r>
              <a:rPr lang="en-US" sz="1200" dirty="0" smtClean="0"/>
              <a:t>supply ($7.95)</a:t>
            </a:r>
            <a:r>
              <a:rPr lang="en-US" sz="1200" dirty="0" smtClean="0">
                <a:solidFill>
                  <a:schemeClr val="tx1"/>
                </a:solidFill>
              </a:rPr>
              <a:t>	   </a:t>
            </a:r>
            <a:r>
              <a:rPr lang="en-US" sz="1200" dirty="0" smtClean="0"/>
              <a:t>5V/10A </a:t>
            </a:r>
            <a:r>
              <a:rPr lang="en-US" sz="1200" dirty="0"/>
              <a:t>switching power supply </a:t>
            </a:r>
            <a:r>
              <a:rPr lang="en-US" sz="1200" dirty="0" smtClean="0">
                <a:solidFill>
                  <a:schemeClr val="tx1"/>
                </a:solidFill>
              </a:rPr>
              <a:t>($25.00)	      </a:t>
            </a:r>
            <a:r>
              <a:rPr lang="en-US" sz="1200" dirty="0" smtClean="0"/>
              <a:t>12V/5A </a:t>
            </a:r>
            <a:r>
              <a:rPr lang="en-US" sz="1200" dirty="0"/>
              <a:t>switching power </a:t>
            </a:r>
            <a:r>
              <a:rPr lang="en-US" sz="1200" dirty="0" smtClean="0"/>
              <a:t>supply ($24.95)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 descr="Screen Shot 2014-10-11 at 6.24.3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35" y="1808503"/>
            <a:ext cx="2451561" cy="2063921"/>
          </a:xfrm>
          <a:prstGeom prst="rect">
            <a:avLst/>
          </a:prstGeom>
        </p:spPr>
      </p:pic>
      <p:pic>
        <p:nvPicPr>
          <p:cNvPr id="3" name="Picture 2" descr="Screen Shot 2014-10-11 at 6.24.4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31" y="3957740"/>
            <a:ext cx="1688865" cy="2786860"/>
          </a:xfrm>
          <a:prstGeom prst="rect">
            <a:avLst/>
          </a:prstGeom>
        </p:spPr>
      </p:pic>
      <p:pic>
        <p:nvPicPr>
          <p:cNvPr id="6" name="Picture 5" descr="Screen Shot 2014-10-11 at 6.27.41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7" y="1808503"/>
            <a:ext cx="2546886" cy="2063921"/>
          </a:xfrm>
          <a:prstGeom prst="rect">
            <a:avLst/>
          </a:prstGeom>
        </p:spPr>
      </p:pic>
      <p:pic>
        <p:nvPicPr>
          <p:cNvPr id="7" name="Picture 6" descr="Screen Shot 2014-10-11 at 6.27.46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8" y="4364596"/>
            <a:ext cx="2546886" cy="2060167"/>
          </a:xfrm>
          <a:prstGeom prst="rect">
            <a:avLst/>
          </a:prstGeom>
        </p:spPr>
      </p:pic>
      <p:pic>
        <p:nvPicPr>
          <p:cNvPr id="8" name="Picture 7" descr="Screen Shot 2014-10-11 at 6.29.23 P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78" y="1808503"/>
            <a:ext cx="2759784" cy="2058769"/>
          </a:xfrm>
          <a:prstGeom prst="rect">
            <a:avLst/>
          </a:prstGeom>
        </p:spPr>
      </p:pic>
      <p:pic>
        <p:nvPicPr>
          <p:cNvPr id="9" name="Picture 8" descr="Screen Shot 2014-10-11 at 6.29.38 PM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78" y="4613438"/>
            <a:ext cx="2759784" cy="14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290" y="560998"/>
            <a:ext cx="8666693" cy="5107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Drivers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940" y="1071552"/>
            <a:ext cx="8666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86185"/>
              </p:ext>
            </p:extLst>
          </p:nvPr>
        </p:nvGraphicFramePr>
        <p:xfrm>
          <a:off x="315690" y="906181"/>
          <a:ext cx="8545962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06578"/>
                <a:gridCol w="2613892"/>
                <a:gridCol w="1525492"/>
              </a:tblGrid>
              <a:tr h="621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Neo Pixel		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Digital RGB pixels / strips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Analog LED</a:t>
                      </a:r>
                    </a:p>
                    <a:p>
                      <a:pPr algn="ctr"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strip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12423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wire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separate clock line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Strict timing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protocol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Potentially very complicated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2-pin SPI-like protocol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 and data lines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u="none" dirty="0" smtClean="0">
                          <a:solidFill>
                            <a:schemeClr val="tx1"/>
                          </a:solidFill>
                        </a:rPr>
                        <a:t>PWM code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7-bit PWM precision (21-bit color per pixel)</a:t>
                      </a:r>
                      <a:endParaRPr lang="en-US" sz="14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No</a:t>
                      </a:r>
                      <a:r>
                        <a:rPr lang="en-US" sz="1400" baseline="0" dirty="0" smtClean="0"/>
                        <a:t> protocol needed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PWM for color mixing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dirty="0"/>
                    </a:p>
                  </a:txBody>
                  <a:tcPr/>
                </a:tc>
              </a:tr>
              <a:tr h="2781013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creen Shot 2014-10-11 at 7.00.2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05" y="2868601"/>
            <a:ext cx="2786285" cy="1508173"/>
          </a:xfrm>
          <a:prstGeom prst="rect">
            <a:avLst/>
          </a:prstGeom>
        </p:spPr>
      </p:pic>
      <p:pic>
        <p:nvPicPr>
          <p:cNvPr id="6" name="Picture 5" descr="Screen Shot 2014-10-11 at 7.00.31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0" y="4519191"/>
            <a:ext cx="4155334" cy="9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0" y="721275"/>
            <a:ext cx="8666693" cy="5107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Other Considerations: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Neo Pixels and digital RGB pixels and strips need a controller speed &gt; 8 MHz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(preferably 16 or 20 MHz)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Neo Pixels and digital RGB pixels and strips </a:t>
            </a:r>
            <a:r>
              <a:rPr lang="en-US" dirty="0" smtClean="0">
                <a:solidFill>
                  <a:schemeClr val="tx1"/>
                </a:solidFill>
              </a:rPr>
              <a:t>need to have sufficient RAM (the more pixels, the more RAM needed)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401</TotalTime>
  <Words>525</Words>
  <Application>Microsoft Office PowerPoint</Application>
  <PresentationFormat>On-screen Show (4:3)</PresentationFormat>
  <Paragraphs>186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Spectrum</vt:lpstr>
      <vt:lpstr>LED Options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Options</dc:title>
  <dc:creator>Carmen</dc:creator>
  <cp:lastModifiedBy>deb</cp:lastModifiedBy>
  <cp:revision>200</cp:revision>
  <dcterms:created xsi:type="dcterms:W3CDTF">2014-10-11T20:13:13Z</dcterms:created>
  <dcterms:modified xsi:type="dcterms:W3CDTF">2014-10-15T16:44:32Z</dcterms:modified>
</cp:coreProperties>
</file>