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Roboto" panose="02000000000000000000" pitchFamily="2" charset="0"/>
      <p:regular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0.xml"/><Relationship Id="rId7" Type="http://schemas.openxmlformats.org/officeDocument/2006/relationships/hyperlink" Target="https://www.absint.com/astree/index.htm"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www.testingtoolsguide.net/tools/polyspace/" TargetMode="External"/><Relationship Id="rId5" Type="http://schemas.openxmlformats.org/officeDocument/2006/relationships/hyperlink" Target="https://www.parasoft.com/solutions/" TargetMode="External"/><Relationship Id="rId4" Type="http://schemas.openxmlformats.org/officeDocument/2006/relationships/hyperlink" Target="https://cppcheck.sourceforge.io/"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www.csoonline.com/article/2130877/the-biggest-data-breaches-of-the-21st-century.html"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learn.microsoft.com/en-us/visualstudio/test/writing-unit-tests-for-c-cpp?view=vs-2022" TargetMode="External"/><Relationship Id="rId5" Type="http://schemas.openxmlformats.org/officeDocument/2006/relationships/hyperlink" Target="https://cloud.google.com/docs/security/encryption/default-encryption#:~:text=Encryption%20at%20rest%20is%20encryption,)%20algorithm%2C%20AES%2D256" TargetMode="External"/><Relationship Id="rId4" Type="http://schemas.openxmlformats.org/officeDocument/2006/relationships/hyperlink" Target="https://www.forcepoint.com/cyber-edu/defense-depth"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hyperlink" Target="https://github.com/google/googletest"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Chase Carney</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i="0" dirty="0">
                <a:solidFill>
                  <a:srgbClr val="BDC1C6"/>
                </a:solidFill>
                <a:effectLst/>
                <a:latin typeface="Century Gothic" panose="020B0502020202020204" pitchFamily="34" charset="0"/>
              </a:rPr>
              <a:t>A DevOps pipeline is a set of automated processes and tools that allows both developers and operations professionals to work cohesively to build and deploy code to a production environment.</a:t>
            </a:r>
          </a:p>
          <a:p>
            <a:pPr marL="685800" lvl="1" indent="-228600" algn="l" rtl="0">
              <a:lnSpc>
                <a:spcPct val="90000"/>
              </a:lnSpc>
              <a:spcBef>
                <a:spcPts val="0"/>
              </a:spcBef>
              <a:spcAft>
                <a:spcPts val="0"/>
              </a:spcAft>
              <a:buClr>
                <a:schemeClr val="lt1"/>
              </a:buClr>
              <a:buSzPts val="2000"/>
              <a:buChar char="•"/>
            </a:pPr>
            <a:endParaRPr lang="en-US" dirty="0">
              <a:solidFill>
                <a:srgbClr val="BDC1C6"/>
              </a:solidFill>
              <a:latin typeface="Roboto" panose="02000000000000000000" pitchFamily="2" charset="0"/>
            </a:endParaRPr>
          </a:p>
          <a:p>
            <a:pPr marL="685800" lvl="1" indent="-228600" algn="l" rtl="0">
              <a:lnSpc>
                <a:spcPct val="90000"/>
              </a:lnSpc>
              <a:spcBef>
                <a:spcPts val="0"/>
              </a:spcBef>
              <a:spcAft>
                <a:spcPts val="0"/>
              </a:spcAft>
              <a:buClr>
                <a:schemeClr val="lt1"/>
              </a:buClr>
              <a:buSzPts val="2000"/>
              <a:buChar char="•"/>
            </a:pPr>
            <a:r>
              <a:rPr lang="en-US" sz="1600" dirty="0"/>
              <a:t>CppCheck: </a:t>
            </a:r>
            <a:r>
              <a:rPr lang="en-US" sz="1600" dirty="0">
                <a:hlinkClick r:id="rId4"/>
              </a:rPr>
              <a:t>https://cppcheck.sourceforge.io/</a:t>
            </a:r>
            <a:endParaRPr lang="en-US" sz="1600" dirty="0"/>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sz="1600" dirty="0"/>
              <a:t>Parasoft: </a:t>
            </a:r>
            <a:r>
              <a:rPr lang="en-US" sz="1600" dirty="0">
                <a:hlinkClick r:id="rId5"/>
              </a:rPr>
              <a:t>https://www.parasoft.com/solutions/</a:t>
            </a:r>
            <a:endParaRPr lang="en-US" sz="1600" dirty="0"/>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sz="1600" dirty="0"/>
              <a:t>Polyspace: </a:t>
            </a:r>
            <a:r>
              <a:rPr lang="en-US" sz="1600" dirty="0">
                <a:hlinkClick r:id="rId6"/>
              </a:rPr>
              <a:t>http://www.testingtoolsguide.net/tools/polyspace/</a:t>
            </a:r>
            <a:endParaRPr lang="en-US" sz="1600" dirty="0"/>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sz="1600" dirty="0"/>
              <a:t>Astre’e: </a:t>
            </a:r>
            <a:r>
              <a:rPr lang="en-US" sz="1600" dirty="0">
                <a:hlinkClick r:id="rId7"/>
              </a:rPr>
              <a:t>https://www.absint.com/astree/index.htm</a:t>
            </a:r>
            <a:endParaRPr lang="en-US" sz="1600" dirty="0"/>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5530645"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dirty="0"/>
              <a:t>Risk of waiting:</a:t>
            </a:r>
          </a:p>
          <a:p>
            <a:pPr marL="285750" indent="-285750">
              <a:spcBef>
                <a:spcPts val="0"/>
              </a:spcBef>
              <a:buSzPts val="2000"/>
            </a:pPr>
            <a:r>
              <a:rPr lang="en-US" dirty="0"/>
              <a:t>Harmful to the data</a:t>
            </a:r>
          </a:p>
          <a:p>
            <a:pPr marL="285750" indent="-285750">
              <a:spcBef>
                <a:spcPts val="0"/>
              </a:spcBef>
              <a:buSzPts val="2000"/>
            </a:pPr>
            <a:r>
              <a:rPr lang="en-US" dirty="0"/>
              <a:t>Loss of customer trust</a:t>
            </a:r>
          </a:p>
          <a:p>
            <a:pPr marL="285750" indent="-285750">
              <a:spcBef>
                <a:spcPts val="0"/>
              </a:spcBef>
              <a:buSzPts val="2000"/>
            </a:pPr>
            <a:r>
              <a:rPr lang="en-US" dirty="0"/>
              <a:t>Expensive to fix</a:t>
            </a:r>
          </a:p>
          <a:p>
            <a:pPr marL="0" indent="0">
              <a:spcBef>
                <a:spcPts val="0"/>
              </a:spcBef>
              <a:buSzPts val="2000"/>
              <a:buNone/>
            </a:pPr>
            <a:endParaRPr lang="en-US" dirty="0"/>
          </a:p>
          <a:p>
            <a:pPr marL="0" indent="0">
              <a:spcBef>
                <a:spcPts val="0"/>
              </a:spcBef>
              <a:buSzPts val="2000"/>
              <a:buNone/>
            </a:pPr>
            <a:r>
              <a:rPr lang="en-US" dirty="0"/>
              <a:t>Benefits of early action:</a:t>
            </a:r>
          </a:p>
          <a:p>
            <a:pPr marL="285750" indent="-285750">
              <a:spcBef>
                <a:spcPts val="0"/>
              </a:spcBef>
              <a:buSzPts val="2000"/>
            </a:pPr>
            <a:r>
              <a:rPr lang="en-US" dirty="0"/>
              <a:t>Early action helps long term</a:t>
            </a:r>
          </a:p>
          <a:p>
            <a:pPr marL="285750" indent="-285750">
              <a:spcBef>
                <a:spcPts val="0"/>
              </a:spcBef>
              <a:buSzPts val="2000"/>
            </a:pPr>
            <a:r>
              <a:rPr lang="en-US" dirty="0"/>
              <a:t>Threat prevention</a:t>
            </a:r>
          </a:p>
          <a:p>
            <a:pPr marL="285750" indent="-285750">
              <a:spcBef>
                <a:spcPts val="0"/>
              </a:spcBef>
              <a:buSzPts val="2000"/>
            </a:pPr>
            <a:r>
              <a:rPr lang="en-US" dirty="0"/>
              <a:t>Reducing testing costs</a:t>
            </a:r>
          </a:p>
          <a:p>
            <a:pPr marL="0" indent="0">
              <a:spcBef>
                <a:spcPts val="0"/>
              </a:spcBef>
              <a:buSzPts val="2000"/>
              <a:buNone/>
            </a:pPr>
            <a:endParaRPr lang="en-US" dirty="0"/>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7;p11">
            <a:extLst>
              <a:ext uri="{FF2B5EF4-FFF2-40B4-BE49-F238E27FC236}">
                <a16:creationId xmlns:a16="http://schemas.microsoft.com/office/drawing/2014/main" id="{7C482802-7D97-7C34-E661-480FDC018ED5}"/>
              </a:ext>
            </a:extLst>
          </p:cNvPr>
          <p:cNvSpPr txBox="1">
            <a:spLocks/>
          </p:cNvSpPr>
          <p:nvPr/>
        </p:nvSpPr>
        <p:spPr>
          <a:xfrm>
            <a:off x="6216445" y="2268302"/>
            <a:ext cx="6177116"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2000" dirty="0"/>
              <a:t>Example case:</a:t>
            </a:r>
          </a:p>
          <a:p>
            <a:pPr marL="342900">
              <a:spcBef>
                <a:spcPts val="0"/>
              </a:spcBef>
              <a:buSzPts val="2000"/>
            </a:pPr>
            <a:r>
              <a:rPr lang="en-US" sz="2000" dirty="0"/>
              <a:t>Yahoo</a:t>
            </a:r>
          </a:p>
          <a:p>
            <a:pPr marL="0" indent="0">
              <a:spcBef>
                <a:spcPts val="0"/>
              </a:spcBef>
              <a:buSzPts val="2000"/>
              <a:buFont typeface="Arial"/>
              <a:buNone/>
            </a:pPr>
            <a:r>
              <a:rPr lang="en-US" sz="2000" dirty="0"/>
              <a:t>Date of case:</a:t>
            </a:r>
          </a:p>
          <a:p>
            <a:pPr marL="342900">
              <a:spcBef>
                <a:spcPts val="0"/>
              </a:spcBef>
              <a:buSzPts val="2000"/>
            </a:pPr>
            <a:r>
              <a:rPr lang="en-US" sz="2000" dirty="0"/>
              <a:t>August 2013</a:t>
            </a:r>
          </a:p>
          <a:p>
            <a:pPr marL="0" indent="0">
              <a:spcBef>
                <a:spcPts val="0"/>
              </a:spcBef>
              <a:buSzPts val="2000"/>
              <a:buFont typeface="Arial"/>
              <a:buNone/>
            </a:pPr>
            <a:r>
              <a:rPr lang="en-US" sz="2000" dirty="0"/>
              <a:t>Result:</a:t>
            </a:r>
          </a:p>
          <a:p>
            <a:pPr marL="342900">
              <a:spcBef>
                <a:spcPts val="0"/>
              </a:spcBef>
              <a:buSzPts val="2000"/>
            </a:pPr>
            <a:r>
              <a:rPr lang="en-US" sz="2000" dirty="0"/>
              <a:t> Yahoo announced that the actual figure of user accounts exposed was 3 billion.</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dirty="0"/>
              <a:t>Recommendation of Security Policy:</a:t>
            </a:r>
          </a:p>
          <a:p>
            <a:pPr marL="914400" lvl="2" indent="0" algn="l" rtl="0">
              <a:lnSpc>
                <a:spcPct val="90000"/>
              </a:lnSpc>
              <a:spcBef>
                <a:spcPts val="0"/>
              </a:spcBef>
              <a:spcAft>
                <a:spcPts val="0"/>
              </a:spcAft>
              <a:buClr>
                <a:schemeClr val="lt1"/>
              </a:buClr>
              <a:buSzPts val="1800"/>
              <a:buNone/>
            </a:pPr>
            <a:endParaRPr lang="en-US" sz="2000" dirty="0"/>
          </a:p>
          <a:p>
            <a:pPr marL="1657350" lvl="3" indent="-285750">
              <a:lnSpc>
                <a:spcPct val="100000"/>
              </a:lnSpc>
              <a:spcBef>
                <a:spcPts val="0"/>
              </a:spcBef>
            </a:pPr>
            <a:r>
              <a:rPr lang="en-US" sz="2000" dirty="0"/>
              <a:t>Identifying gaps early </a:t>
            </a:r>
          </a:p>
          <a:p>
            <a:pPr marL="1371600" lvl="3" indent="0">
              <a:lnSpc>
                <a:spcPct val="100000"/>
              </a:lnSpc>
              <a:spcBef>
                <a:spcPts val="0"/>
              </a:spcBef>
              <a:buNone/>
            </a:pPr>
            <a:endParaRPr lang="en-US" sz="2000" dirty="0"/>
          </a:p>
          <a:p>
            <a:pPr marL="1657350" lvl="3" indent="-285750">
              <a:lnSpc>
                <a:spcPct val="100000"/>
              </a:lnSpc>
              <a:spcBef>
                <a:spcPts val="0"/>
              </a:spcBef>
            </a:pPr>
            <a:r>
              <a:rPr lang="en-US" sz="2000" dirty="0"/>
              <a:t>Consistent quarterly check from a third-party company</a:t>
            </a:r>
          </a:p>
          <a:p>
            <a:pPr marL="1657350" lvl="3" indent="-285750">
              <a:lnSpc>
                <a:spcPct val="100000"/>
              </a:lnSpc>
              <a:spcBef>
                <a:spcPts val="0"/>
              </a:spcBef>
            </a:pPr>
            <a:endParaRPr lang="en-US" sz="2000" dirty="0"/>
          </a:p>
          <a:p>
            <a:pPr marL="1657350" lvl="3" indent="-285750">
              <a:lnSpc>
                <a:spcPct val="100000"/>
              </a:lnSpc>
              <a:spcBef>
                <a:spcPts val="0"/>
              </a:spcBef>
            </a:pPr>
            <a:r>
              <a:rPr lang="en-US" sz="2000" dirty="0"/>
              <a:t>Creating a security foundation early in development</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lt1"/>
              </a:buClr>
              <a:buSzPts val="2200"/>
              <a:buNone/>
            </a:pPr>
            <a:r>
              <a:rPr lang="en-US" dirty="0"/>
              <a:t>Setting up good practices and coding techniques, defense in depth, being aware of the reasons behind attacks, and keeping ALL developers aware of the potential long term affects of an attack can help the team at Green Pace be successful long-term.</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ts val="2200"/>
              <a:buNone/>
            </a:pPr>
            <a:r>
              <a:rPr lang="en-US" dirty="0"/>
              <a:t>What is Defense in Depth</a:t>
            </a:r>
          </a:p>
          <a:p>
            <a:pPr marL="0" lvl="0" indent="0" algn="l" rtl="0">
              <a:lnSpc>
                <a:spcPct val="90000"/>
              </a:lnSpc>
              <a:spcBef>
                <a:spcPts val="0"/>
              </a:spcBef>
              <a:spcAft>
                <a:spcPts val="0"/>
              </a:spcAft>
              <a:buClr>
                <a:schemeClr val="lt1"/>
              </a:buClr>
              <a:buSzPts val="2200"/>
              <a:buNone/>
            </a:pPr>
            <a:r>
              <a:rPr lang="en-US" dirty="0">
                <a:hlinkClick r:id="rId4"/>
              </a:rPr>
              <a:t>https://www.forcepoint.com/cyber-edu/defense-depth</a:t>
            </a: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Default Encryption</a:t>
            </a:r>
          </a:p>
          <a:p>
            <a:pPr marL="0" lvl="0" indent="0" algn="l" rtl="0">
              <a:lnSpc>
                <a:spcPct val="90000"/>
              </a:lnSpc>
              <a:spcBef>
                <a:spcPts val="0"/>
              </a:spcBef>
              <a:spcAft>
                <a:spcPts val="0"/>
              </a:spcAft>
              <a:buClr>
                <a:schemeClr val="lt1"/>
              </a:buClr>
              <a:buSzPts val="2200"/>
              <a:buNone/>
            </a:pPr>
            <a:r>
              <a:rPr lang="en-US" dirty="0">
                <a:hlinkClick r:id="rId5"/>
              </a:rPr>
              <a:t>https://cloud.google.com/docs/security/encryption/default-encryption#:~:text=Encryption%20at%20rest%20is%20encryption,)%20algorithm%2C%20AES%2D256</a:t>
            </a: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Write Unit Tests for C/C++ in Visual Studios </a:t>
            </a:r>
          </a:p>
          <a:p>
            <a:pPr marL="0" lvl="0" indent="0" algn="l" rtl="0">
              <a:lnSpc>
                <a:spcPct val="90000"/>
              </a:lnSpc>
              <a:spcBef>
                <a:spcPts val="0"/>
              </a:spcBef>
              <a:spcAft>
                <a:spcPts val="0"/>
              </a:spcAft>
              <a:buClr>
                <a:schemeClr val="lt1"/>
              </a:buClr>
              <a:buSzPts val="2200"/>
              <a:buNone/>
            </a:pPr>
            <a:r>
              <a:rPr lang="en-US" dirty="0">
                <a:hlinkClick r:id="rId6"/>
              </a:rPr>
              <a:t>https://learn.microsoft.com/en-us/visualstudio/test/writing-unit-tests-for-c-cpp?view=vs-2022</a:t>
            </a: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The 15 Biggest Data Breaches of the 21</a:t>
            </a:r>
            <a:r>
              <a:rPr lang="en-US" baseline="30000" dirty="0"/>
              <a:t>st</a:t>
            </a:r>
            <a:r>
              <a:rPr lang="en-US" dirty="0"/>
              <a:t> Century </a:t>
            </a:r>
          </a:p>
          <a:p>
            <a:pPr marL="0" lvl="0" indent="0" algn="l" rtl="0">
              <a:lnSpc>
                <a:spcPct val="90000"/>
              </a:lnSpc>
              <a:spcBef>
                <a:spcPts val="0"/>
              </a:spcBef>
              <a:spcAft>
                <a:spcPts val="0"/>
              </a:spcAft>
              <a:buClr>
                <a:schemeClr val="lt1"/>
              </a:buClr>
              <a:buSzPts val="2200"/>
              <a:buNone/>
            </a:pPr>
            <a:r>
              <a:rPr lang="en-US" dirty="0">
                <a:hlinkClick r:id="rId7"/>
              </a:rPr>
              <a:t>https://www.csoonline.com/article/2130877/the-biggest-data-breaches-of-the-21st-century.html</a:t>
            </a: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4230329" cy="4024125"/>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1000"/>
              </a:spcBef>
              <a:spcAft>
                <a:spcPts val="0"/>
              </a:spcAft>
              <a:buClr>
                <a:schemeClr val="lt1"/>
              </a:buClr>
              <a:buSzPts val="2200"/>
              <a:buNone/>
            </a:pPr>
            <a:r>
              <a:rPr lang="en-US" dirty="0"/>
              <a:t>Defense in Depth (DiD) is an approach to cybersecurity in which a series of defensive mechanisms are layered in order to protect valuable data and information. If one mechanism fails, others step up immediately to thwart an attack. This multi-layered approach with intentional redundancies increases the security of a system as a whole and addresses many different attack vectors. Defense in Depth is commonly referred to as the "castle approach" because it mirrors the layered defenses of a medieval castle.</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024285" y="2421489"/>
            <a:ext cx="6059790"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6180A643-6B82-9137-8235-29B243A7FE66}"/>
              </a:ext>
            </a:extLst>
          </p:cNvPr>
          <p:cNvGraphicFramePr>
            <a:graphicFrameLocks noGrp="1"/>
          </p:cNvGraphicFramePr>
          <p:nvPr>
            <p:extLst>
              <p:ext uri="{D42A27DB-BD31-4B8C-83A1-F6EECF244321}">
                <p14:modId xmlns:p14="http://schemas.microsoft.com/office/powerpoint/2010/main" val="4136732943"/>
              </p:ext>
            </p:extLst>
          </p:nvPr>
        </p:nvGraphicFramePr>
        <p:xfrm>
          <a:off x="1790700" y="2057401"/>
          <a:ext cx="8610600" cy="4035167"/>
        </p:xfrm>
        <a:graphic>
          <a:graphicData uri="http://schemas.openxmlformats.org/drawingml/2006/table">
            <a:tbl>
              <a:tblPr firstRow="1" bandRow="1">
                <a:tableStyleId>{802198C4-3087-4945-87E3-76CBB3509B7E}</a:tableStyleId>
              </a:tblPr>
              <a:tblGrid>
                <a:gridCol w="2152650">
                  <a:extLst>
                    <a:ext uri="{9D8B030D-6E8A-4147-A177-3AD203B41FA5}">
                      <a16:colId xmlns:a16="http://schemas.microsoft.com/office/drawing/2014/main" val="3440304879"/>
                    </a:ext>
                  </a:extLst>
                </a:gridCol>
                <a:gridCol w="2152650">
                  <a:extLst>
                    <a:ext uri="{9D8B030D-6E8A-4147-A177-3AD203B41FA5}">
                      <a16:colId xmlns:a16="http://schemas.microsoft.com/office/drawing/2014/main" val="4001448818"/>
                    </a:ext>
                  </a:extLst>
                </a:gridCol>
                <a:gridCol w="2152650">
                  <a:extLst>
                    <a:ext uri="{9D8B030D-6E8A-4147-A177-3AD203B41FA5}">
                      <a16:colId xmlns:a16="http://schemas.microsoft.com/office/drawing/2014/main" val="439271067"/>
                    </a:ext>
                  </a:extLst>
                </a:gridCol>
                <a:gridCol w="2152650">
                  <a:extLst>
                    <a:ext uri="{9D8B030D-6E8A-4147-A177-3AD203B41FA5}">
                      <a16:colId xmlns:a16="http://schemas.microsoft.com/office/drawing/2014/main" val="509078899"/>
                    </a:ext>
                  </a:extLst>
                </a:gridCol>
              </a:tblGrid>
              <a:tr h="486315">
                <a:tc rowSpan="2">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Century Gothic"/>
                          <a:sym typeface="Century Gothic"/>
                        </a:rPr>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r>
                        <a:rPr lang="en-US" dirty="0"/>
                        <a:t>Severity</a:t>
                      </a:r>
                    </a:p>
                  </a:txBody>
                  <a:tcPr>
                    <a:solidFill>
                      <a:srgbClr val="FFC000"/>
                    </a:solidFill>
                  </a:tcPr>
                </a:tc>
                <a:tc hMerge="1">
                  <a:txBody>
                    <a:bodyPr/>
                    <a:lstStyle/>
                    <a:p>
                      <a:endParaRPr lang="en-US" dirty="0"/>
                    </a:p>
                  </a:txBody>
                  <a:tcPr>
                    <a:solidFill>
                      <a:srgbClr val="FFC000"/>
                    </a:solidFill>
                  </a:tcPr>
                </a:tc>
                <a:extLst>
                  <a:ext uri="{0D108BD9-81ED-4DB2-BD59-A6C34878D82A}">
                    <a16:rowId xmlns:a16="http://schemas.microsoft.com/office/drawing/2014/main" val="4148883413"/>
                  </a:ext>
                </a:extLst>
              </a:tr>
              <a:tr h="350992">
                <a:tc vMerge="1">
                  <a:txBody>
                    <a:bodyPr/>
                    <a:lstStyle/>
                    <a:p>
                      <a:endParaRPr lang="en-US" dirty="0"/>
                    </a:p>
                  </a:txBody>
                  <a:tcPr>
                    <a:solidFill>
                      <a:srgbClr val="FFC000"/>
                    </a:solidFill>
                  </a:tcPr>
                </a:tc>
                <a:tc>
                  <a:txBody>
                    <a:bodyPr/>
                    <a:lstStyle/>
                    <a:p>
                      <a:pPr algn="ctr">
                        <a:lnSpc>
                          <a:spcPct val="200000"/>
                        </a:lnSpc>
                      </a:pPr>
                      <a:r>
                        <a:rPr lang="en-US" sz="1600" b="0" i="0" u="none" strike="noStrike" cap="none" dirty="0">
                          <a:solidFill>
                            <a:schemeClr val="tx1"/>
                          </a:solidFill>
                          <a:latin typeface="Century Gothic"/>
                          <a:sym typeface="Century Gothic"/>
                        </a:rPr>
                        <a:t>LOW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Century Gothic"/>
                          <a:sym typeface="Century Gothic"/>
                        </a:rPr>
                        <a:t>MEDIUM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Century Gothic"/>
                          <a:sym typeface="Century Gothic"/>
                        </a:rPr>
                        <a:t>HIGH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93707506"/>
                  </a:ext>
                </a:extLst>
              </a:tr>
              <a:tr h="679508">
                <a:tc>
                  <a:txBody>
                    <a:bodyPr/>
                    <a:lstStyle/>
                    <a:p>
                      <a:pPr algn="ctr">
                        <a:lnSpc>
                          <a:spcPct val="200000"/>
                        </a:lnSpc>
                      </a:pPr>
                      <a:r>
                        <a:rPr lang="en-US" sz="1600" b="0" i="0" u="none" strike="noStrike" cap="none" dirty="0">
                          <a:solidFill>
                            <a:schemeClr val="tx1"/>
                          </a:solidFill>
                          <a:latin typeface="Century Gothic"/>
                          <a:sym typeface="Century Gothic"/>
                        </a:rPr>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r>
                        <a:rPr lang="en-US" sz="1400" b="0" i="0" u="none" strike="noStrike" cap="none" dirty="0">
                          <a:solidFill>
                            <a:srgbClr val="000000"/>
                          </a:solidFill>
                          <a:effectLst/>
                          <a:latin typeface="Arial"/>
                          <a:ea typeface="Arial"/>
                          <a:cs typeface="Arial"/>
                          <a:sym typeface="Arial"/>
                        </a:rPr>
                        <a:t>STD-003-CPP</a:t>
                      </a:r>
                    </a:p>
                    <a:p>
                      <a:pPr algn="ctr">
                        <a:lnSpc>
                          <a:spcPct val="200000"/>
                        </a:lnSpc>
                      </a:pPr>
                      <a:r>
                        <a:rPr lang="en-US" sz="1400" b="0" i="0" u="none" strike="noStrike" cap="none" dirty="0">
                          <a:solidFill>
                            <a:srgbClr val="000000"/>
                          </a:solidFill>
                          <a:effectLst/>
                          <a:latin typeface="Arial"/>
                          <a:ea typeface="Arial"/>
                          <a:cs typeface="Arial"/>
                          <a:sym typeface="Arial"/>
                        </a:rPr>
                        <a:t>STD-004-CPP</a:t>
                      </a:r>
                    </a:p>
                    <a:p>
                      <a:pPr algn="ctr">
                        <a:lnSpc>
                          <a:spcPct val="200000"/>
                        </a:lnSpc>
                      </a:pPr>
                      <a:r>
                        <a:rPr lang="en-US" sz="1400" b="0" i="0" u="none" strike="noStrike" cap="none" dirty="0">
                          <a:solidFill>
                            <a:srgbClr val="000000"/>
                          </a:solidFill>
                          <a:effectLst/>
                          <a:latin typeface="Arial"/>
                          <a:ea typeface="Arial"/>
                          <a:cs typeface="Arial"/>
                          <a:sym typeface="Arial"/>
                        </a:rPr>
                        <a:t>STD-005-CPP</a:t>
                      </a: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lnSpc>
                          <a:spcPct val="200000"/>
                        </a:lnSpc>
                      </a:pPr>
                      <a:r>
                        <a:rPr lang="en-US" sz="1400" b="0" i="0" u="none" strike="noStrike" cap="none" dirty="0">
                          <a:solidFill>
                            <a:srgbClr val="000000"/>
                          </a:solidFill>
                          <a:effectLst/>
                          <a:latin typeface="Arial"/>
                          <a:ea typeface="Arial"/>
                          <a:cs typeface="Arial"/>
                          <a:sym typeface="Arial"/>
                        </a:rPr>
                        <a:t>STD-006-CPP</a:t>
                      </a:r>
                    </a:p>
                    <a:p>
                      <a:pPr algn="ctr">
                        <a:lnSpc>
                          <a:spcPct val="200000"/>
                        </a:lnSpc>
                      </a:pPr>
                      <a:r>
                        <a:rPr lang="en-US" sz="1400" b="0" i="0" u="none" strike="noStrike" cap="none" dirty="0">
                          <a:solidFill>
                            <a:srgbClr val="000000"/>
                          </a:solidFill>
                          <a:effectLst/>
                          <a:latin typeface="Arial"/>
                          <a:ea typeface="Arial"/>
                          <a:cs typeface="Arial"/>
                          <a:sym typeface="Arial"/>
                        </a:rPr>
                        <a:t>STD-009-CPP</a:t>
                      </a:r>
                    </a:p>
                    <a:p>
                      <a:pPr algn="ctr">
                        <a:lnSpc>
                          <a:spcPct val="200000"/>
                        </a:lnSpc>
                      </a:pPr>
                      <a:r>
                        <a:rPr lang="en-US" sz="1400" b="0" i="0" u="none" strike="noStrike" cap="none" dirty="0">
                          <a:solidFill>
                            <a:srgbClr val="000000"/>
                          </a:solidFill>
                          <a:effectLst/>
                          <a:latin typeface="Arial"/>
                          <a:ea typeface="Arial"/>
                          <a:cs typeface="Arial"/>
                          <a:sym typeface="Arial"/>
                        </a:rPr>
                        <a:t>STD-010-CPP</a:t>
                      </a: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200904750"/>
                  </a:ext>
                </a:extLst>
              </a:tr>
              <a:tr h="1239103">
                <a:tc>
                  <a:txBody>
                    <a:bodyPr/>
                    <a:lstStyle/>
                    <a:p>
                      <a:pPr algn="ctr">
                        <a:lnSpc>
                          <a:spcPct val="200000"/>
                        </a:lnSpc>
                      </a:pPr>
                      <a:r>
                        <a:rPr lang="en-US" sz="1600" b="0" i="0" u="none" strike="noStrike" cap="none" dirty="0">
                          <a:solidFill>
                            <a:schemeClr val="tx1"/>
                          </a:solidFill>
                          <a:latin typeface="Century Gothic"/>
                          <a:sym typeface="Century Gothic"/>
                        </a:rPr>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rgbClr val="000000"/>
                          </a:solidFill>
                          <a:effectLst/>
                          <a:latin typeface="Arial"/>
                          <a:ea typeface="Arial"/>
                          <a:cs typeface="Arial"/>
                          <a:sym typeface="Arial"/>
                        </a:rPr>
                        <a:t>STD-002-CPP</a:t>
                      </a:r>
                    </a:p>
                    <a:p>
                      <a:pPr algn="ctr">
                        <a:lnSpc>
                          <a:spcPct val="200000"/>
                        </a:lnSpc>
                      </a:pPr>
                      <a:r>
                        <a:rPr lang="en-US" sz="1400" b="0" i="0" u="none" strike="noStrike" cap="none" dirty="0">
                          <a:solidFill>
                            <a:srgbClr val="000000"/>
                          </a:solidFill>
                          <a:effectLst/>
                          <a:latin typeface="Arial"/>
                          <a:ea typeface="Arial"/>
                          <a:cs typeface="Arial"/>
                          <a:sym typeface="Arial"/>
                        </a:rPr>
                        <a:t>STD-008-CPP</a:t>
                      </a: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346762137"/>
                  </a:ext>
                </a:extLst>
              </a:tr>
              <a:tr h="486315">
                <a:tc>
                  <a:txBody>
                    <a:bodyPr/>
                    <a:lstStyle/>
                    <a:p>
                      <a:pPr algn="ctr">
                        <a:lnSpc>
                          <a:spcPct val="200000"/>
                        </a:lnSpc>
                      </a:pPr>
                      <a:r>
                        <a:rPr lang="en-US" sz="1600" b="0" i="0" u="none" strike="noStrike" cap="none" dirty="0">
                          <a:solidFill>
                            <a:schemeClr val="tx1"/>
                          </a:solidFill>
                          <a:latin typeface="Century Gothic"/>
                          <a:sym typeface="Century Gothic"/>
                        </a:rPr>
                        <a:t>UNLIKELY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rgbClr val="000000"/>
                          </a:solidFill>
                          <a:effectLst/>
                          <a:latin typeface="Arial"/>
                          <a:ea typeface="Arial"/>
                          <a:cs typeface="Arial"/>
                          <a:sym typeface="Arial"/>
                        </a:rPr>
                        <a:t>STD-001-CPP</a:t>
                      </a: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rgbClr val="000000"/>
                          </a:solidFill>
                          <a:effectLst/>
                          <a:latin typeface="Arial"/>
                          <a:ea typeface="Arial"/>
                          <a:cs typeface="Arial"/>
                          <a:sym typeface="Arial"/>
                        </a:rPr>
                        <a:t>STD-007-CPP</a:t>
                      </a: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475418607"/>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4525297"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800"/>
              </a:spcAft>
              <a:buClr>
                <a:schemeClr val="lt1"/>
              </a:buClr>
              <a:buSzPts val="2200"/>
              <a:buChar char="•"/>
            </a:pPr>
            <a:r>
              <a:rPr lang="en-US" sz="1400" dirty="0"/>
              <a:t>Validate Input Data</a:t>
            </a:r>
          </a:p>
          <a:p>
            <a:pPr marL="685800" lvl="1" indent="-228600">
              <a:spcBef>
                <a:spcPts val="0"/>
              </a:spcBef>
              <a:spcAft>
                <a:spcPts val="800"/>
              </a:spcAft>
              <a:buSzPts val="2200"/>
            </a:pPr>
            <a:r>
              <a:rPr lang="en-US" sz="1200" dirty="0"/>
              <a:t>STD-001-CPP</a:t>
            </a:r>
          </a:p>
          <a:p>
            <a:pPr marL="685800" lvl="1" indent="-228600">
              <a:spcBef>
                <a:spcPts val="0"/>
              </a:spcBef>
              <a:spcAft>
                <a:spcPts val="800"/>
              </a:spcAft>
              <a:buSzPts val="2200"/>
            </a:pPr>
            <a:r>
              <a:rPr lang="en-US" sz="1200" dirty="0"/>
              <a:t>STD-002-CPP</a:t>
            </a:r>
          </a:p>
          <a:p>
            <a:pPr marL="228600" lvl="0" indent="-228600" algn="l" rtl="0">
              <a:lnSpc>
                <a:spcPct val="90000"/>
              </a:lnSpc>
              <a:spcBef>
                <a:spcPts val="0"/>
              </a:spcBef>
              <a:spcAft>
                <a:spcPts val="800"/>
              </a:spcAft>
              <a:buClr>
                <a:schemeClr val="lt1"/>
              </a:buClr>
              <a:buSzPts val="2200"/>
              <a:buChar char="•"/>
            </a:pPr>
            <a:r>
              <a:rPr lang="en-US" sz="1400" dirty="0"/>
              <a:t>Heed Compiler Warnings</a:t>
            </a:r>
          </a:p>
          <a:p>
            <a:pPr marL="685800" lvl="1" indent="-228600">
              <a:spcBef>
                <a:spcPts val="0"/>
              </a:spcBef>
              <a:spcAft>
                <a:spcPts val="800"/>
              </a:spcAft>
              <a:buSzPts val="2200"/>
            </a:pPr>
            <a:r>
              <a:rPr lang="en-US" sz="1200" dirty="0"/>
              <a:t>STD-003-CPP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600" dirty="0"/>
              <a:t>Architect and Design for Security Policies</a:t>
            </a:r>
          </a:p>
          <a:p>
            <a:pPr marL="685800" lvl="1" indent="-228600">
              <a:spcBef>
                <a:spcPts val="0"/>
              </a:spcBef>
              <a:spcAft>
                <a:spcPts val="800"/>
              </a:spcAft>
              <a:buSzPts val="2200"/>
            </a:pPr>
            <a:r>
              <a:rPr lang="en-US" sz="1200" dirty="0"/>
              <a:t>STD-009-CPP</a:t>
            </a:r>
          </a:p>
          <a:p>
            <a:pPr marL="228600" indent="-228600">
              <a:spcBef>
                <a:spcPts val="0"/>
              </a:spcBef>
              <a:spcAft>
                <a:spcPts val="800"/>
              </a:spcAft>
              <a:buSzPts val="2200"/>
            </a:pPr>
            <a:r>
              <a:rPr lang="en-US" sz="1600" dirty="0"/>
              <a:t>Keep It Simple</a:t>
            </a:r>
          </a:p>
          <a:p>
            <a:pPr marL="685800" lvl="1" indent="-228600">
              <a:spcBef>
                <a:spcPts val="0"/>
              </a:spcBef>
              <a:spcAft>
                <a:spcPts val="800"/>
              </a:spcAft>
              <a:buSzPts val="2200"/>
            </a:pPr>
            <a:r>
              <a:rPr lang="en-US" sz="1200" dirty="0"/>
              <a:t>STD-008-CPP</a:t>
            </a:r>
          </a:p>
          <a:p>
            <a:pPr marL="228600" indent="-228600">
              <a:spcBef>
                <a:spcPts val="0"/>
              </a:spcBef>
              <a:spcAft>
                <a:spcPts val="800"/>
              </a:spcAft>
              <a:buSzPts val="2200"/>
            </a:pPr>
            <a:r>
              <a:rPr lang="en-US" sz="1600" dirty="0"/>
              <a:t>Default Deny</a:t>
            </a:r>
          </a:p>
          <a:p>
            <a:pPr marL="685800" lvl="1" indent="-228600">
              <a:spcBef>
                <a:spcPts val="0"/>
              </a:spcBef>
              <a:spcAft>
                <a:spcPts val="800"/>
              </a:spcAft>
              <a:buSzPts val="2200"/>
            </a:pPr>
            <a:r>
              <a:rPr lang="en-US" sz="1200" dirty="0"/>
              <a:t>STD-005-CPP	</a:t>
            </a:r>
          </a:p>
          <a:p>
            <a:pPr marL="0" lvl="0" indent="0" algn="l" rtl="0">
              <a:lnSpc>
                <a:spcPct val="90000"/>
              </a:lnSpc>
              <a:spcBef>
                <a:spcPts val="0"/>
              </a:spcBef>
              <a:spcAft>
                <a:spcPts val="0"/>
              </a:spcAft>
              <a:buClr>
                <a:schemeClr val="lt1"/>
              </a:buClr>
              <a:buSzPts val="2200"/>
              <a:buNone/>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68;p5">
            <a:extLst>
              <a:ext uri="{FF2B5EF4-FFF2-40B4-BE49-F238E27FC236}">
                <a16:creationId xmlns:a16="http://schemas.microsoft.com/office/drawing/2014/main" id="{05D7A04B-1A9B-7056-F64A-D138002AE8B3}"/>
              </a:ext>
            </a:extLst>
          </p:cNvPr>
          <p:cNvSpPr txBox="1">
            <a:spLocks/>
          </p:cNvSpPr>
          <p:nvPr/>
        </p:nvSpPr>
        <p:spPr>
          <a:xfrm>
            <a:off x="5597013" y="2181778"/>
            <a:ext cx="4525297"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spcAft>
                <a:spcPts val="800"/>
              </a:spcAft>
              <a:buSzPts val="2200"/>
            </a:pPr>
            <a:r>
              <a:rPr lang="en-US" sz="1400" dirty="0"/>
              <a:t>Adhere to the Principle of Least Privilege</a:t>
            </a:r>
          </a:p>
          <a:p>
            <a:pPr marL="685800" lvl="1" indent="-228600">
              <a:spcBef>
                <a:spcPts val="0"/>
              </a:spcBef>
              <a:spcAft>
                <a:spcPts val="800"/>
              </a:spcAft>
              <a:buSzPts val="2200"/>
            </a:pPr>
            <a:r>
              <a:rPr lang="en-US" sz="1200" dirty="0"/>
              <a:t>STD-005-CPP</a:t>
            </a:r>
          </a:p>
          <a:p>
            <a:pPr marL="228600" indent="-228600">
              <a:spcBef>
                <a:spcPts val="0"/>
              </a:spcBef>
              <a:spcAft>
                <a:spcPts val="800"/>
              </a:spcAft>
              <a:buSzPts val="2200"/>
            </a:pPr>
            <a:r>
              <a:rPr lang="en-US" sz="1400" dirty="0"/>
              <a:t>Sanitize Data Sent to Other Systems</a:t>
            </a:r>
          </a:p>
          <a:p>
            <a:pPr marL="685800" lvl="1" indent="-228600">
              <a:spcBef>
                <a:spcPts val="0"/>
              </a:spcBef>
              <a:spcAft>
                <a:spcPts val="800"/>
              </a:spcAft>
              <a:buSzPts val="2200"/>
            </a:pPr>
            <a:r>
              <a:rPr lang="en-US" sz="1200" dirty="0"/>
              <a:t>STD-004-CPP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400" dirty="0"/>
              <a:t>Practice Defense in Depth</a:t>
            </a:r>
          </a:p>
          <a:p>
            <a:pPr marL="685800" lvl="1" indent="-228600">
              <a:spcBef>
                <a:spcPts val="0"/>
              </a:spcBef>
              <a:spcAft>
                <a:spcPts val="800"/>
              </a:spcAft>
              <a:buSzPts val="2200"/>
            </a:pPr>
            <a:r>
              <a:rPr lang="en-US" sz="1200" dirty="0"/>
              <a:t>STD-001-CPP</a:t>
            </a:r>
          </a:p>
          <a:p>
            <a:pPr marL="228600" indent="-228600">
              <a:spcBef>
                <a:spcPts val="0"/>
              </a:spcBef>
              <a:spcAft>
                <a:spcPts val="800"/>
              </a:spcAft>
              <a:buSzPts val="2200"/>
            </a:pPr>
            <a:r>
              <a:rPr lang="en-US" sz="1400" dirty="0"/>
              <a:t>Use Effective Quality Assurance Techniques</a:t>
            </a:r>
          </a:p>
          <a:p>
            <a:pPr marL="685800" lvl="1" indent="-228600">
              <a:spcBef>
                <a:spcPts val="0"/>
              </a:spcBef>
              <a:spcAft>
                <a:spcPts val="800"/>
              </a:spcAft>
              <a:buSzPts val="2200"/>
            </a:pPr>
            <a:r>
              <a:rPr lang="en-US" sz="1200" dirty="0"/>
              <a:t>STD-004-CPP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400" dirty="0"/>
              <a:t>Adopt a Secure Coding Standard</a:t>
            </a:r>
          </a:p>
          <a:p>
            <a:pPr marL="685800" lvl="1" indent="-228600">
              <a:spcBef>
                <a:spcPts val="0"/>
              </a:spcBef>
              <a:spcAft>
                <a:spcPts val="800"/>
              </a:spcAft>
              <a:buSzPts val="2200"/>
            </a:pPr>
            <a:r>
              <a:rPr lang="en-US" sz="1200" dirty="0"/>
              <a:t>STD-004-CPP</a:t>
            </a:r>
          </a:p>
          <a:p>
            <a:pPr marL="0" indent="0">
              <a:spcBef>
                <a:spcPts val="0"/>
              </a:spcBef>
              <a:buSzPts val="2200"/>
              <a:buFont typeface="Arial"/>
              <a:buNone/>
            </a:pP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EB5E924B-6AE9-AF56-6B90-90DCAF10AF7A}"/>
              </a:ext>
            </a:extLst>
          </p:cNvPr>
          <p:cNvGraphicFramePr>
            <a:graphicFrameLocks noGrp="1"/>
          </p:cNvGraphicFramePr>
          <p:nvPr>
            <p:extLst>
              <p:ext uri="{D42A27DB-BD31-4B8C-83A1-F6EECF244321}">
                <p14:modId xmlns:p14="http://schemas.microsoft.com/office/powerpoint/2010/main" val="3025912757"/>
              </p:ext>
            </p:extLst>
          </p:nvPr>
        </p:nvGraphicFramePr>
        <p:xfrm>
          <a:off x="806380" y="1912571"/>
          <a:ext cx="9940957" cy="4391475"/>
        </p:xfrm>
        <a:graphic>
          <a:graphicData uri="http://schemas.openxmlformats.org/drawingml/2006/table">
            <a:tbl>
              <a:tblPr firstRow="1" firstCol="1" bandRow="1">
                <a:tableStyleId>{802198C4-3087-4945-87E3-76CBB3509B7E}</a:tableStyleId>
              </a:tblPr>
              <a:tblGrid>
                <a:gridCol w="1911294">
                  <a:extLst>
                    <a:ext uri="{9D8B030D-6E8A-4147-A177-3AD203B41FA5}">
                      <a16:colId xmlns:a16="http://schemas.microsoft.com/office/drawing/2014/main" val="236167488"/>
                    </a:ext>
                  </a:extLst>
                </a:gridCol>
                <a:gridCol w="1275126">
                  <a:extLst>
                    <a:ext uri="{9D8B030D-6E8A-4147-A177-3AD203B41FA5}">
                      <a16:colId xmlns:a16="http://schemas.microsoft.com/office/drawing/2014/main" val="2918454841"/>
                    </a:ext>
                  </a:extLst>
                </a:gridCol>
                <a:gridCol w="1560353">
                  <a:extLst>
                    <a:ext uri="{9D8B030D-6E8A-4147-A177-3AD203B41FA5}">
                      <a16:colId xmlns:a16="http://schemas.microsoft.com/office/drawing/2014/main" val="1941738180"/>
                    </a:ext>
                  </a:extLst>
                </a:gridCol>
                <a:gridCol w="2718033">
                  <a:extLst>
                    <a:ext uri="{9D8B030D-6E8A-4147-A177-3AD203B41FA5}">
                      <a16:colId xmlns:a16="http://schemas.microsoft.com/office/drawing/2014/main" val="1221935836"/>
                    </a:ext>
                  </a:extLst>
                </a:gridCol>
                <a:gridCol w="1671284">
                  <a:extLst>
                    <a:ext uri="{9D8B030D-6E8A-4147-A177-3AD203B41FA5}">
                      <a16:colId xmlns:a16="http://schemas.microsoft.com/office/drawing/2014/main" val="2471971291"/>
                    </a:ext>
                  </a:extLst>
                </a:gridCol>
                <a:gridCol w="804867">
                  <a:extLst>
                    <a:ext uri="{9D8B030D-6E8A-4147-A177-3AD203B41FA5}">
                      <a16:colId xmlns:a16="http://schemas.microsoft.com/office/drawing/2014/main" val="3570409129"/>
                    </a:ext>
                  </a:extLst>
                </a:gridCol>
              </a:tblGrid>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Rule</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Severity</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Likelihood</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Remediation Cost</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Priority</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Level</a:t>
                      </a:r>
                    </a:p>
                  </a:txBody>
                  <a:tcPr marL="68580" marR="68580" marT="0" marB="0"/>
                </a:tc>
                <a:extLst>
                  <a:ext uri="{0D108BD9-81ED-4DB2-BD59-A6C34878D82A}">
                    <a16:rowId xmlns:a16="http://schemas.microsoft.com/office/drawing/2014/main" val="1262686397"/>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STD-005-CPP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P18</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429856292"/>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STD-003-CPP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P18</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953520748"/>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STD-004-CPP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Most Likely</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P12</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627217727"/>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STD-002-CPP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Most Likely</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P12</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804616834"/>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STD-009-CPP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Most Likely</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P6</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L2</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3767946648"/>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STD-010-CPP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Most Likely</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P6</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L2</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278900516"/>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STD-007-CPP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Most Likely</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P4</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208738257"/>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STD-001-CPP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879081718"/>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STD-008-CPP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P4</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015947388"/>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STD-006-CPP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4181916494"/>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182;p7">
            <a:extLst>
              <a:ext uri="{FF2B5EF4-FFF2-40B4-BE49-F238E27FC236}">
                <a16:creationId xmlns:a16="http://schemas.microsoft.com/office/drawing/2014/main" id="{32C11DF1-AC5F-AD1F-A84F-6EA1DABA6AB4}"/>
              </a:ext>
            </a:extLst>
          </p:cNvPr>
          <p:cNvSpPr txBox="1">
            <a:spLocks/>
          </p:cNvSpPr>
          <p:nvPr/>
        </p:nvSpPr>
        <p:spPr>
          <a:xfrm>
            <a:off x="838200" y="2346960"/>
            <a:ext cx="108204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spcAft>
                <a:spcPts val="2400"/>
              </a:spcAft>
              <a:buSzPct val="100000"/>
            </a:pPr>
            <a:r>
              <a:rPr lang="en-US" sz="2400" dirty="0"/>
              <a:t>Encryption in rest - </a:t>
            </a:r>
            <a:r>
              <a:rPr lang="en-US" sz="2000" i="0" dirty="0">
                <a:solidFill>
                  <a:srgbClr val="BDC1C6"/>
                </a:solidFill>
                <a:effectLst/>
                <a:latin typeface="Century Gothic" panose="020B0502020202020204" pitchFamily="34" charset="0"/>
              </a:rPr>
              <a:t>Encryption at rest is encryption that is used to help protect data that is stored on a disk (including solid-state drives) or backup media.</a:t>
            </a:r>
          </a:p>
          <a:p>
            <a:pPr marL="228600" indent="-228600">
              <a:spcBef>
                <a:spcPts val="0"/>
              </a:spcBef>
              <a:spcAft>
                <a:spcPts val="2400"/>
              </a:spcAft>
              <a:buSzPct val="100000"/>
            </a:pPr>
            <a:r>
              <a:rPr lang="en-US" sz="2400" dirty="0"/>
              <a:t>Encryption at flight – </a:t>
            </a:r>
            <a:r>
              <a:rPr lang="en-US" sz="2000" i="0" dirty="0">
                <a:solidFill>
                  <a:srgbClr val="BDC1C6"/>
                </a:solidFill>
                <a:effectLst/>
                <a:latin typeface="Century Gothic" panose="020B0502020202020204" pitchFamily="34" charset="0"/>
              </a:rPr>
              <a:t>the encryption of data that moves over a network. This is especially important for those using open internet for transporting data, which is part of most public cloud implementations.</a:t>
            </a:r>
            <a:endParaRPr lang="en-US" sz="2400" dirty="0">
              <a:latin typeface="Century Gothic" panose="020B0502020202020204" pitchFamily="34" charset="0"/>
            </a:endParaRPr>
          </a:p>
          <a:p>
            <a:pPr marL="228600" indent="-228600">
              <a:spcBef>
                <a:spcPts val="0"/>
              </a:spcBef>
              <a:spcAft>
                <a:spcPts val="2400"/>
              </a:spcAft>
              <a:buSzPct val="100000"/>
            </a:pPr>
            <a:r>
              <a:rPr lang="en-US" sz="2400" dirty="0"/>
              <a:t>Encryption in use - </a:t>
            </a:r>
            <a:r>
              <a:rPr lang="en-US" i="0" dirty="0">
                <a:solidFill>
                  <a:srgbClr val="BDC1C6"/>
                </a:solidFill>
                <a:effectLst/>
                <a:latin typeface="Century Gothic" panose="020B0502020202020204" pitchFamily="34" charset="0"/>
              </a:rPr>
              <a:t>In-Use encryption takes a new approach that ensures that sensitive data is never left unsecured, regardless of or lifecycle stage (at rest, in transit, or in use) source, or location (on premise, cloud, or hybrid).</a:t>
            </a:r>
            <a:endParaRPr lang="en-US" sz="2200" dirty="0">
              <a:latin typeface="Century Gothic" panose="020B050202020202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2400"/>
              </a:spcAft>
              <a:buClr>
                <a:schemeClr val="lt1"/>
              </a:buClr>
              <a:buSzPts val="2400"/>
              <a:buChar char="•"/>
            </a:pPr>
            <a:r>
              <a:rPr lang="en-US" sz="2400" dirty="0"/>
              <a:t>Authentication – </a:t>
            </a:r>
            <a:r>
              <a:rPr lang="en-US" sz="2000" dirty="0">
                <a:effectLst/>
                <a:latin typeface="Century Gothic" panose="020B0502020202020204" pitchFamily="34" charset="0"/>
                <a:ea typeface="Calibri" panose="020F0502020204030204" pitchFamily="34" charset="0"/>
              </a:rPr>
              <a:t>Authentication allows us to verify user credentials. By using username and passwords verification, ensuring ALL users are verified. </a:t>
            </a:r>
            <a:endParaRPr lang="en-US" sz="2000" dirty="0">
              <a:latin typeface="Century Gothic" panose="020B0502020202020204" pitchFamily="34" charset="0"/>
            </a:endParaRPr>
          </a:p>
          <a:p>
            <a:pPr marL="228600" lvl="0" indent="-228600" algn="l" rtl="0">
              <a:lnSpc>
                <a:spcPct val="90000"/>
              </a:lnSpc>
              <a:spcBef>
                <a:spcPts val="0"/>
              </a:spcBef>
              <a:spcAft>
                <a:spcPts val="2400"/>
              </a:spcAft>
              <a:buClr>
                <a:schemeClr val="lt1"/>
              </a:buClr>
              <a:buSzPts val="2400"/>
              <a:buChar char="•"/>
            </a:pPr>
            <a:r>
              <a:rPr lang="en-US" sz="2400" dirty="0"/>
              <a:t>Authorization – </a:t>
            </a:r>
            <a:r>
              <a:rPr lang="en-US" sz="2000" dirty="0">
                <a:effectLst/>
                <a:latin typeface="Century Gothic" panose="020B0502020202020204" pitchFamily="34" charset="0"/>
                <a:ea typeface="Calibri" panose="020F0502020204030204" pitchFamily="34" charset="0"/>
              </a:rPr>
              <a:t>Permissions = Authorization. Defining roles for each individual ensures only has access to what they are needed to use. Different roles require different permissions.</a:t>
            </a:r>
            <a:endParaRPr lang="en-US" sz="2000" dirty="0">
              <a:latin typeface="Century Gothic" panose="020B0502020202020204" pitchFamily="34" charset="0"/>
            </a:endParaRPr>
          </a:p>
          <a:p>
            <a:pPr marL="228600" lvl="0" indent="-228600" algn="l" rtl="0">
              <a:lnSpc>
                <a:spcPct val="90000"/>
              </a:lnSpc>
              <a:spcBef>
                <a:spcPts val="0"/>
              </a:spcBef>
              <a:spcAft>
                <a:spcPts val="2400"/>
              </a:spcAft>
              <a:buClr>
                <a:schemeClr val="lt1"/>
              </a:buClr>
              <a:buSzPts val="2400"/>
              <a:buChar char="•"/>
            </a:pPr>
            <a:r>
              <a:rPr lang="en-US" sz="2400" dirty="0"/>
              <a:t>Accounting - </a:t>
            </a:r>
            <a:r>
              <a:rPr lang="en-US" sz="2000" dirty="0">
                <a:effectLst/>
                <a:latin typeface="Century Gothic" panose="020B0502020202020204" pitchFamily="34" charset="0"/>
                <a:ea typeface="Calibri" panose="020F0502020204030204" pitchFamily="34" charset="0"/>
              </a:rPr>
              <a:t>Accounting means keeping records of any kind of transaction. Including, logins or profile creation. Accounting allows us to validate what users are doing and when.</a:t>
            </a:r>
            <a:endParaRPr lang="en-US" sz="2000" dirty="0">
              <a:latin typeface="Century Gothic" panose="020B050202020202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59"/>
            <a:ext cx="10820400" cy="44913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000" i="0" dirty="0">
                <a:solidFill>
                  <a:srgbClr val="BDC1C6"/>
                </a:solidFill>
                <a:effectLst/>
                <a:latin typeface="Century Gothic" panose="020B0502020202020204" pitchFamily="34" charset="0"/>
              </a:rPr>
              <a:t>A unit test is a way of testing a unit - the smallest piece of code that can be logically isolated in a system. In most programming languages, that is a function, a subroutine, a method or property. The isolated part of the definition is important.</a:t>
            </a:r>
          </a:p>
          <a:p>
            <a:pPr marL="0" lvl="0" indent="0" algn="l" rtl="0">
              <a:lnSpc>
                <a:spcPct val="90000"/>
              </a:lnSpc>
              <a:spcBef>
                <a:spcPts val="1000"/>
              </a:spcBef>
              <a:spcAft>
                <a:spcPts val="0"/>
              </a:spcAft>
              <a:buSzPts val="1800"/>
              <a:buNone/>
            </a:pPr>
            <a:r>
              <a:rPr lang="en-US" sz="2000" dirty="0">
                <a:latin typeface="Century Gothic" panose="020B0502020202020204" pitchFamily="34" charset="0"/>
                <a:hlinkClick r:id="rId4"/>
              </a:rPr>
              <a:t>https://github.com/google/googletest</a:t>
            </a:r>
            <a:endParaRPr lang="en-US" sz="2000" dirty="0">
              <a:latin typeface="Century Gothic" panose="020B0502020202020204" pitchFamily="34" charset="0"/>
            </a:endParaRPr>
          </a:p>
          <a:p>
            <a:pPr marL="0" lvl="0" indent="0" algn="l" rtl="0">
              <a:lnSpc>
                <a:spcPct val="90000"/>
              </a:lnSpc>
              <a:spcBef>
                <a:spcPts val="1000"/>
              </a:spcBef>
              <a:spcAft>
                <a:spcPts val="0"/>
              </a:spcAft>
              <a:buSzPts val="1800"/>
              <a:buNone/>
            </a:pPr>
            <a:r>
              <a:rPr lang="en-US" sz="2000" dirty="0">
                <a:latin typeface="Century Gothic" panose="020B0502020202020204" pitchFamily="34" charset="0"/>
              </a:rPr>
              <a:t>Here is a test used to check if max_size is &gt; or = to the entries   </a:t>
            </a:r>
          </a:p>
          <a:p>
            <a:pPr marL="0" lvl="0" indent="0" algn="l" rtl="0">
              <a:lnSpc>
                <a:spcPct val="90000"/>
              </a:lnSpc>
              <a:spcBef>
                <a:spcPts val="1000"/>
              </a:spcBef>
              <a:spcAft>
                <a:spcPts val="0"/>
              </a:spcAft>
              <a:buSzPts val="1800"/>
              <a:buNone/>
            </a:pPr>
            <a:r>
              <a:rPr lang="en-US" sz="2000" dirty="0">
                <a:latin typeface="Century Gothic" panose="020B0502020202020204" pitchFamily="34" charset="0"/>
              </a:rPr>
              <a:t>                                                                                                        </a:t>
            </a:r>
            <a:endParaRPr sz="2000" dirty="0">
              <a:latin typeface="Century Gothic" panose="020B0502020202020204" pitchFamily="34" charset="0"/>
            </a:endParaRPr>
          </a:p>
        </p:txBody>
      </p:sp>
      <p:pic>
        <p:nvPicPr>
          <p:cNvPr id="197" name="Google Shape;197;g9504e29505_0_0"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EE3F091C-0EC6-5926-F102-53B93870C3FF}"/>
              </a:ext>
            </a:extLst>
          </p:cNvPr>
          <p:cNvPicPr>
            <a:picLocks noChangeAspect="1"/>
          </p:cNvPicPr>
          <p:nvPr/>
        </p:nvPicPr>
        <p:blipFill>
          <a:blip r:embed="rId6"/>
          <a:stretch>
            <a:fillRect/>
          </a:stretch>
        </p:blipFill>
        <p:spPr>
          <a:xfrm>
            <a:off x="761563" y="4206660"/>
            <a:ext cx="7247248" cy="171464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119</TotalTime>
  <Words>867</Words>
  <Application>Microsoft Office PowerPoint</Application>
  <PresentationFormat>Widescreen</PresentationFormat>
  <Paragraphs>178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Roboto</vt: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Chase Carney</cp:lastModifiedBy>
  <cp:revision>23</cp:revision>
  <dcterms:created xsi:type="dcterms:W3CDTF">2020-08-19T17:59:24Z</dcterms:created>
  <dcterms:modified xsi:type="dcterms:W3CDTF">2023-02-17T20:34:03Z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