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54" y="3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 Venenosas</a:t>
            </a:r>
          </a:p>
        </c:rich>
      </c:tx>
      <c:layout>
        <c:manualLayout>
          <c:xMode val="edge"/>
          <c:yMode val="edge"/>
          <c:x val="0.26944721222057677"/>
          <c:y val="2.43748094432782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CNN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Hoja1!$A$2:$A$4</c:f>
              <c:strCache>
                <c:ptCount val="3"/>
                <c:pt idx="0">
                  <c:v>Correct</c:v>
                </c:pt>
                <c:pt idx="1">
                  <c:v>Total</c:v>
                </c:pt>
                <c:pt idx="2">
                  <c:v>Accuracy</c:v>
                </c:pt>
              </c:strCache>
            </c:strRef>
          </c:cat>
          <c:val>
            <c:numRef>
              <c:f>Hoja1!$B$2:$B$4</c:f>
              <c:numCache>
                <c:formatCode>General</c:formatCode>
                <c:ptCount val="3"/>
                <c:pt idx="0">
                  <c:v>7</c:v>
                </c:pt>
                <c:pt idx="1">
                  <c:v>15</c:v>
                </c:pt>
                <c:pt idx="2">
                  <c:v>0.46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0C6-4482-AA5C-20913811B9E4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ResNet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Hoja1!$A$2:$A$4</c:f>
              <c:strCache>
                <c:ptCount val="3"/>
                <c:pt idx="0">
                  <c:v>Correct</c:v>
                </c:pt>
                <c:pt idx="1">
                  <c:v>Total</c:v>
                </c:pt>
                <c:pt idx="2">
                  <c:v>Accuracy</c:v>
                </c:pt>
              </c:strCache>
            </c:strRef>
          </c:cat>
          <c:val>
            <c:numRef>
              <c:f>Hoja1!$C$2:$C$4</c:f>
              <c:numCache>
                <c:formatCode>General</c:formatCode>
                <c:ptCount val="3"/>
                <c:pt idx="0">
                  <c:v>11</c:v>
                </c:pt>
                <c:pt idx="1">
                  <c:v>15</c:v>
                </c:pt>
                <c:pt idx="2">
                  <c:v>0.73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0C6-4482-AA5C-20913811B9E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924915551"/>
        <c:axId val="924915967"/>
      </c:lineChart>
      <c:catAx>
        <c:axId val="9249155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924915967"/>
        <c:crosses val="autoZero"/>
        <c:auto val="1"/>
        <c:lblAlgn val="ctr"/>
        <c:lblOffset val="100"/>
        <c:noMultiLvlLbl val="0"/>
      </c:catAx>
      <c:valAx>
        <c:axId val="924915967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9249155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Venenosas</a:t>
            </a:r>
            <a:endParaRPr lang="en-US" dirty="0"/>
          </a:p>
        </c:rich>
      </c:tx>
      <c:layout>
        <c:manualLayout>
          <c:xMode val="edge"/>
          <c:yMode val="edge"/>
          <c:x val="0.26944721222057677"/>
          <c:y val="2.43748094432782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CNN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Hoja1!$A$2:$A$4</c:f>
              <c:strCache>
                <c:ptCount val="3"/>
                <c:pt idx="0">
                  <c:v>Correct</c:v>
                </c:pt>
                <c:pt idx="1">
                  <c:v>Total</c:v>
                </c:pt>
                <c:pt idx="2">
                  <c:v>Accuracy</c:v>
                </c:pt>
              </c:strCache>
            </c:strRef>
          </c:cat>
          <c:val>
            <c:numRef>
              <c:f>Hoja1!$B$2:$B$4</c:f>
              <c:numCache>
                <c:formatCode>General</c:formatCode>
                <c:ptCount val="3"/>
                <c:pt idx="0">
                  <c:v>28</c:v>
                </c:pt>
                <c:pt idx="1">
                  <c:v>39</c:v>
                </c:pt>
                <c:pt idx="2">
                  <c:v>0.72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93-4DA8-BFE6-233C29544585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ResNet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Hoja1!$A$2:$A$4</c:f>
              <c:strCache>
                <c:ptCount val="3"/>
                <c:pt idx="0">
                  <c:v>Correct</c:v>
                </c:pt>
                <c:pt idx="1">
                  <c:v>Total</c:v>
                </c:pt>
                <c:pt idx="2">
                  <c:v>Accuracy</c:v>
                </c:pt>
              </c:strCache>
            </c:strRef>
          </c:cat>
          <c:val>
            <c:numRef>
              <c:f>Hoja1!$C$2:$C$4</c:f>
              <c:numCache>
                <c:formatCode>General</c:formatCode>
                <c:ptCount val="3"/>
                <c:pt idx="0">
                  <c:v>34</c:v>
                </c:pt>
                <c:pt idx="1">
                  <c:v>39</c:v>
                </c:pt>
                <c:pt idx="2">
                  <c:v>0.87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293-4DA8-BFE6-233C2954458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924915551"/>
        <c:axId val="924915967"/>
      </c:lineChart>
      <c:catAx>
        <c:axId val="9249155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924915967"/>
        <c:crosses val="autoZero"/>
        <c:auto val="1"/>
        <c:lblAlgn val="ctr"/>
        <c:lblOffset val="100"/>
        <c:noMultiLvlLbl val="0"/>
      </c:catAx>
      <c:valAx>
        <c:axId val="924915967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9249155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>
      <cs:styleClr val="auto"/>
    </cs:fillRef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>
      <cs:styleClr val="auto"/>
    </cs:fillRef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E27B-536A-4068-BB6A-5DDD3B729DEE}" type="datetimeFigureOut">
              <a:rPr lang="en-US" smtClean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52AD-1BD6-4D74-930F-1F0E92372C9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845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E27B-536A-4068-BB6A-5DDD3B729DEE}" type="datetimeFigureOut">
              <a:rPr lang="en-US" smtClean="0"/>
              <a:t>9/9/2022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52AD-1BD6-4D74-930F-1F0E92372C9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76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E27B-536A-4068-BB6A-5DDD3B729DEE}" type="datetimeFigureOut">
              <a:rPr lang="en-US" smtClean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52AD-1BD6-4D74-930F-1F0E92372C9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654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E27B-536A-4068-BB6A-5DDD3B729DEE}" type="datetimeFigureOut">
              <a:rPr lang="en-US" smtClean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52AD-1BD6-4D74-930F-1F0E92372C9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150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E27B-536A-4068-BB6A-5DDD3B729DEE}" type="datetimeFigureOut">
              <a:rPr lang="en-US" smtClean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52AD-1BD6-4D74-930F-1F0E92372C9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249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E27B-536A-4068-BB6A-5DDD3B729DEE}" type="datetimeFigureOut">
              <a:rPr lang="en-US" smtClean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52AD-1BD6-4D74-930F-1F0E92372C9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212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E27B-536A-4068-BB6A-5DDD3B729DEE}" type="datetimeFigureOut">
              <a:rPr lang="en-US" smtClean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52AD-1BD6-4D74-930F-1F0E92372C9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2095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E27B-536A-4068-BB6A-5DDD3B729DEE}" type="datetimeFigureOut">
              <a:rPr lang="en-US" smtClean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52AD-1BD6-4D74-930F-1F0E92372C9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967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E27B-536A-4068-BB6A-5DDD3B729DEE}" type="datetimeFigureOut">
              <a:rPr lang="en-US" smtClean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52AD-1BD6-4D74-930F-1F0E92372C9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29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E27B-536A-4068-BB6A-5DDD3B729DEE}" type="datetimeFigureOut">
              <a:rPr lang="en-US" smtClean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E0952AD-1BD6-4D74-930F-1F0E92372C9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78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E27B-536A-4068-BB6A-5DDD3B729DEE}" type="datetimeFigureOut">
              <a:rPr lang="en-US" smtClean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52AD-1BD6-4D74-930F-1F0E92372C9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070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E27B-536A-4068-BB6A-5DDD3B729DEE}" type="datetimeFigureOut">
              <a:rPr lang="en-US" smtClean="0"/>
              <a:t>9/9/2022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52AD-1BD6-4D74-930F-1F0E92372C9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587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E27B-536A-4068-BB6A-5DDD3B729DEE}" type="datetimeFigureOut">
              <a:rPr lang="en-US" smtClean="0"/>
              <a:t>9/9/2022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52AD-1BD6-4D74-930F-1F0E92372C9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246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E27B-536A-4068-BB6A-5DDD3B729DEE}" type="datetimeFigureOut">
              <a:rPr lang="en-US" smtClean="0"/>
              <a:t>9/9/2022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52AD-1BD6-4D74-930F-1F0E92372C9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827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E27B-536A-4068-BB6A-5DDD3B729DEE}" type="datetimeFigureOut">
              <a:rPr lang="en-US" smtClean="0"/>
              <a:t>9/9/2022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52AD-1BD6-4D74-930F-1F0E92372C9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087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E27B-536A-4068-BB6A-5DDD3B729DEE}" type="datetimeFigureOut">
              <a:rPr lang="en-US" smtClean="0"/>
              <a:t>9/9/2022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52AD-1BD6-4D74-930F-1F0E92372C9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853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E27B-536A-4068-BB6A-5DDD3B729DEE}" type="datetimeFigureOut">
              <a:rPr lang="en-US" smtClean="0"/>
              <a:t>9/9/2022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52AD-1BD6-4D74-930F-1F0E92372C9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45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3DBE27B-536A-4068-BB6A-5DDD3B729DEE}" type="datetimeFigureOut">
              <a:rPr lang="en-US" smtClean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E0952AD-1BD6-4D74-930F-1F0E92372C9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3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E48E7-5232-8BCF-557E-24781B127D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Trabajo 2 Módulo 6: Técnicas de Análisis de Datos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8AB4C6-C2CB-55B6-52E9-9B1C175D7F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Camila Tamara Carrasco Latin</a:t>
            </a:r>
          </a:p>
          <a:p>
            <a:r>
              <a:rPr lang="en-US" dirty="0"/>
              <a:t>José Herrera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4833E5-284D-AEC4-FC44-05D33B1A1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89" y="5651972"/>
            <a:ext cx="1012874" cy="1012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460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37AF6-D258-DFF1-9E8F-EB149F947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9003" y="218210"/>
            <a:ext cx="3549121" cy="685800"/>
          </a:xfrm>
        </p:spPr>
        <p:txBody>
          <a:bodyPr/>
          <a:lstStyle/>
          <a:p>
            <a:r>
              <a:rPr lang="en-US" b="1" dirty="0"/>
              <a:t>Descripción del problema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F7CFB-4DB5-5B77-8ECE-7D21D471A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09003" y="1629640"/>
            <a:ext cx="9964609" cy="1468585"/>
          </a:xfrm>
        </p:spPr>
        <p:txBody>
          <a:bodyPr>
            <a:noAutofit/>
          </a:bodyPr>
          <a:lstStyle/>
          <a:p>
            <a:pPr algn="l">
              <a:spcBef>
                <a:spcPct val="0"/>
              </a:spcBef>
            </a:pPr>
            <a:r>
              <a:rPr lang="es-ES" sz="14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“Las mordeduras de serpiente son un problema de salud pública desatendido en muchos países tropicales y subtropicales. Cada año se producen unos 5,4 millones de mordeduras de serpiente, que causan entre 1,8 y 2,7 millones de casos de envenenamiento, entre 81 410 y 137 880 muertes, y aproximadamente el triple de amputaciones y otras discapacidades permanentes”</a:t>
            </a:r>
          </a:p>
          <a:p>
            <a:pPr algn="l">
              <a:spcBef>
                <a:spcPct val="0"/>
              </a:spcBef>
            </a:pPr>
            <a:endParaRPr lang="es-ES" sz="1400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  <a:p>
            <a:pPr algn="l">
              <a:spcBef>
                <a:spcPct val="0"/>
              </a:spcBef>
            </a:pPr>
            <a:r>
              <a:rPr lang="es-ES" sz="14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“En muchos países en los que las mordeduras de serpiente son frecuentes, los sistemas de salud suelen carecer de infraestructuras y recursos para recopilar datos estadísticos fiables sobre el problema”.</a:t>
            </a:r>
            <a:endParaRPr lang="en-US" sz="1400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  <a:p>
            <a:pPr algn="l">
              <a:spcBef>
                <a:spcPct val="0"/>
              </a:spcBef>
            </a:pPr>
            <a:endParaRPr lang="es-ES" sz="1400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  <a:p>
            <a:pPr algn="l">
              <a:spcBef>
                <a:spcPct val="0"/>
              </a:spcBef>
            </a:pPr>
            <a:r>
              <a:rPr lang="es-ES" sz="14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Fuente: https://www.who.int/es/news-room/fact-sheets/detail/snakebite-envenoming</a:t>
            </a:r>
            <a:endParaRPr lang="en-US" sz="1400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DF29A69-30B9-0511-B3A8-FFB0D65B82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307" t="34463" r="6193" b="22242"/>
          <a:stretch/>
        </p:blipFill>
        <p:spPr>
          <a:xfrm>
            <a:off x="3568474" y="3672067"/>
            <a:ext cx="6278910" cy="2967723"/>
          </a:xfrm>
          <a:prstGeom prst="rect">
            <a:avLst/>
          </a:prstGeom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4D95F438-B189-BBCA-EA33-320FC3D98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43" y="6178796"/>
            <a:ext cx="460994" cy="46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669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48423-CC43-BA61-1A94-F3CA1717F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7197" y="415636"/>
            <a:ext cx="1667235" cy="588819"/>
          </a:xfrm>
        </p:spPr>
        <p:txBody>
          <a:bodyPr/>
          <a:lstStyle/>
          <a:p>
            <a:r>
              <a:rPr lang="en-US" sz="2400" b="1" dirty="0"/>
              <a:t>Objetivo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7E05E-108A-0034-3D97-8F64B9198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7197" y="1181102"/>
            <a:ext cx="10018713" cy="1406235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s-ES" sz="24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Aplicar modelo de Deep Learning para predecir tipo de serpiente venenosa o no venenosa con base en Imágenes con el objetivo de obtener una base estadística para la prevención de problemas relacionados con la mordedura del animal.</a:t>
            </a:r>
            <a:endParaRPr lang="en-US" sz="2400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D6B44C0-FE14-36FD-8D0E-5FD4DBC7D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43" y="6178796"/>
            <a:ext cx="460994" cy="46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Cómo diferenciar una serpiente venenosa de una que no lo es? - Quora">
            <a:extLst>
              <a:ext uri="{FF2B5EF4-FFF2-40B4-BE49-F238E27FC236}">
                <a16:creationId xmlns:a16="http://schemas.microsoft.com/office/drawing/2014/main" id="{B0C0442F-91BA-97A7-5CFC-17EE01EB2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553" y="2763983"/>
            <a:ext cx="3457315" cy="309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Una extraña serpiente venenosa de dos cabezas es hallada en Estados Unidos">
            <a:extLst>
              <a:ext uri="{FF2B5EF4-FFF2-40B4-BE49-F238E27FC236}">
                <a16:creationId xmlns:a16="http://schemas.microsoft.com/office/drawing/2014/main" id="{A9F860F8-22AD-AF77-8D93-B4311A18B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858" y="2763983"/>
            <a:ext cx="3263178" cy="3053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796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A1A9-CAC1-C0CF-833D-E174FF11C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567" y="477982"/>
            <a:ext cx="5221288" cy="616527"/>
          </a:xfrm>
        </p:spPr>
        <p:txBody>
          <a:bodyPr>
            <a:normAutofit/>
          </a:bodyPr>
          <a:lstStyle/>
          <a:p>
            <a:r>
              <a:rPr lang="en-US" sz="2400" b="1" dirty="0"/>
              <a:t>Beneficios del Desarrollo del proyecto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5A54E2-B622-D521-3AE2-53710F4ACCDF}"/>
              </a:ext>
            </a:extLst>
          </p:cNvPr>
          <p:cNvSpPr txBox="1"/>
          <p:nvPr/>
        </p:nvSpPr>
        <p:spPr>
          <a:xfrm>
            <a:off x="1650567" y="1586897"/>
            <a:ext cx="922337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Mercado Objetivo: 1.3 Mil Millones de habitantes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Países: Congo, Mexico (Chiguagua) , Usa (Texas), Papua Nueva Guinea, India, Taiwan, Filipinas y Australia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Mejora en prevención y desarrollo de antidotos prolifera turismo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Salud publica Países en subdesarrollo.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Mejores practicas laborales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Costo de antidoto promedio 2.3 mil USD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Diferenciar el origen de la serpiente previene su tratamiento y suministro de antidoto.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El tratamiento es eficiente en tiempo inferior a 8 horas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57F0DAE-391F-EA84-9FF2-DD514CEC1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43" y="6178796"/>
            <a:ext cx="460994" cy="46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605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C5A1F-AADD-C801-F635-C71517F0B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1"/>
            <a:ext cx="1882344" cy="491836"/>
          </a:xfrm>
        </p:spPr>
        <p:txBody>
          <a:bodyPr>
            <a:normAutofit/>
          </a:bodyPr>
          <a:lstStyle/>
          <a:p>
            <a:r>
              <a:rPr lang="en-US" sz="2400" b="1" dirty="0"/>
              <a:t>Datos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1CA918-A298-A74C-88AE-9BAB5DB82614}"/>
              </a:ext>
            </a:extLst>
          </p:cNvPr>
          <p:cNvSpPr txBox="1"/>
          <p:nvPr/>
        </p:nvSpPr>
        <p:spPr>
          <a:xfrm>
            <a:off x="1787236" y="1662545"/>
            <a:ext cx="8271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Set de datos de 181 imagenes sacadas desde Google tamaño 64 x 64  de dos Labels compiladas en Drive: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E4B5832-1DA1-6F80-C109-7AD99A43D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847973"/>
              </p:ext>
            </p:extLst>
          </p:nvPr>
        </p:nvGraphicFramePr>
        <p:xfrm>
          <a:off x="2258290" y="2700864"/>
          <a:ext cx="8128000" cy="2703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6541246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1593981"/>
                    </a:ext>
                  </a:extLst>
                </a:gridCol>
              </a:tblGrid>
              <a:tr h="3365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Venenosas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Venenosas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876361"/>
                  </a:ext>
                </a:extLst>
              </a:tr>
              <a:tr h="23381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83825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A1FCCFD-9FCC-62A7-FF17-79B2F26F27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75" t="29080" r="6704" b="13922"/>
          <a:stretch/>
        </p:blipFill>
        <p:spPr>
          <a:xfrm>
            <a:off x="2425484" y="3532909"/>
            <a:ext cx="3822835" cy="15101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C844C3-C2B4-975D-C32A-B8F6BECDA0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64" t="22411" r="4659" b="16752"/>
          <a:stretch/>
        </p:blipFill>
        <p:spPr>
          <a:xfrm>
            <a:off x="6420340" y="3532908"/>
            <a:ext cx="3818008" cy="15101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123AFFA-72C3-D03C-75C7-7CE6581A12D9}"/>
              </a:ext>
            </a:extLst>
          </p:cNvPr>
          <p:cNvSpPr txBox="1"/>
          <p:nvPr/>
        </p:nvSpPr>
        <p:spPr>
          <a:xfrm>
            <a:off x="2951018" y="5612118"/>
            <a:ext cx="6289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*Se trabajo construyendo el data set desde 0 para simular experiencia de recolección de datos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66558DA5-D3DA-AA4A-5FF0-3E4AAE62D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43" y="6178796"/>
            <a:ext cx="460994" cy="46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921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F001B-221D-3A65-B647-A1C98B979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475" y="644237"/>
            <a:ext cx="3531033" cy="602673"/>
          </a:xfrm>
        </p:spPr>
        <p:txBody>
          <a:bodyPr>
            <a:normAutofit/>
          </a:bodyPr>
          <a:lstStyle/>
          <a:p>
            <a:r>
              <a:rPr lang="en-US" sz="2400" b="1" dirty="0"/>
              <a:t>Modelo y Metricas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41FE51-D2DC-62E2-62BC-851CCEEBFEF5}"/>
              </a:ext>
            </a:extLst>
          </p:cNvPr>
          <p:cNvSpPr txBox="1"/>
          <p:nvPr/>
        </p:nvSpPr>
        <p:spPr>
          <a:xfrm>
            <a:off x="1842653" y="3093566"/>
            <a:ext cx="335280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CNN: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200" dirty="0"/>
              <a:t>Cross </a:t>
            </a:r>
            <a:r>
              <a:rPr lang="es-ES" sz="1200" dirty="0" err="1"/>
              <a:t>Entropy</a:t>
            </a:r>
            <a:r>
              <a:rPr lang="es-ES" sz="1200" dirty="0"/>
              <a:t> </a:t>
            </a:r>
            <a:r>
              <a:rPr lang="es-ES" sz="1200" dirty="0" err="1"/>
              <a:t>Loss</a:t>
            </a:r>
            <a:endParaRPr lang="es-E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200" dirty="0"/>
              <a:t>Optimizador </a:t>
            </a:r>
            <a:r>
              <a:rPr lang="es-ES" sz="1200" dirty="0" err="1"/>
              <a:t>Aam</a:t>
            </a:r>
            <a:endParaRPr lang="es-E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200" dirty="0"/>
              <a:t>Se crean Train, </a:t>
            </a:r>
            <a:r>
              <a:rPr lang="es-ES" sz="1200" dirty="0" err="1"/>
              <a:t>valid</a:t>
            </a:r>
            <a:r>
              <a:rPr lang="es-ES" sz="1200" dirty="0"/>
              <a:t> y test Data </a:t>
            </a:r>
            <a:r>
              <a:rPr lang="es-ES" sz="1200" dirty="0" err="1"/>
              <a:t>Loader</a:t>
            </a:r>
            <a:r>
              <a:rPr lang="es-ES" sz="1200" dirty="0"/>
              <a:t> para cada conjunto de datos del modelo.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200" dirty="0"/>
              <a:t>Funciones de evaluación del modelo Accuracy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7DCC86-CD6B-DAEA-9298-FFBA695BFBD5}"/>
              </a:ext>
            </a:extLst>
          </p:cNvPr>
          <p:cNvSpPr txBox="1"/>
          <p:nvPr/>
        </p:nvSpPr>
        <p:spPr>
          <a:xfrm>
            <a:off x="1842653" y="1431574"/>
            <a:ext cx="93241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 desarrollan 2 Modelos: Primero se desarrolla Modelo de Clasificación supervisado </a:t>
            </a:r>
            <a:r>
              <a:rPr lang="en-US" b="1" dirty="0"/>
              <a:t>CNN</a:t>
            </a:r>
            <a:r>
              <a:rPr lang="en-US" dirty="0"/>
              <a:t>. Se aplica red neural para el procesamiento de la información. En Segundo lugar se desarrolla Modelo </a:t>
            </a:r>
            <a:r>
              <a:rPr lang="en-US" b="1" dirty="0"/>
              <a:t>ResNet</a:t>
            </a:r>
            <a:r>
              <a:rPr lang="en-US" dirty="0"/>
              <a:t> para </a:t>
            </a:r>
            <a:r>
              <a:rPr lang="en-US" dirty="0" err="1"/>
              <a:t>ampliar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aprendizaje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que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reconocimiento</a:t>
            </a:r>
            <a:r>
              <a:rPr lang="en-US" dirty="0"/>
              <a:t> facial y la </a:t>
            </a:r>
            <a:r>
              <a:rPr lang="en-US" dirty="0" err="1"/>
              <a:t>detección</a:t>
            </a:r>
            <a:r>
              <a:rPr lang="en-US" dirty="0"/>
              <a:t> de  </a:t>
            </a:r>
            <a:r>
              <a:rPr lang="en-US" dirty="0" err="1"/>
              <a:t>objetos</a:t>
            </a:r>
            <a:r>
              <a:rPr lang="en-US" dirty="0"/>
              <a:t> se </a:t>
            </a:r>
            <a:r>
              <a:rPr lang="en-US" dirty="0" err="1"/>
              <a:t>benefician</a:t>
            </a:r>
            <a:r>
              <a:rPr lang="en-US" dirty="0"/>
              <a:t> en mayor </a:t>
            </a:r>
            <a:r>
              <a:rPr lang="en-US" dirty="0" err="1"/>
              <a:t>medida</a:t>
            </a:r>
            <a:r>
              <a:rPr lang="en-US" dirty="0"/>
              <a:t> </a:t>
            </a:r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modelo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1721BB-2F8F-6A84-6F5B-2D28E49E22A5}"/>
              </a:ext>
            </a:extLst>
          </p:cNvPr>
          <p:cNvSpPr txBox="1"/>
          <p:nvPr/>
        </p:nvSpPr>
        <p:spPr>
          <a:xfrm>
            <a:off x="6400799" y="3093566"/>
            <a:ext cx="37822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ResNet: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Se </a:t>
            </a:r>
            <a:r>
              <a:rPr lang="en-US" sz="1200" dirty="0" err="1"/>
              <a:t>utiliza</a:t>
            </a:r>
            <a:r>
              <a:rPr lang="en-US" sz="1200" dirty="0"/>
              <a:t> </a:t>
            </a:r>
            <a:r>
              <a:rPr lang="en-US" sz="1200" dirty="0" err="1"/>
              <a:t>modelo</a:t>
            </a:r>
            <a:r>
              <a:rPr lang="en-US" sz="1200" dirty="0"/>
              <a:t> CNN para </a:t>
            </a:r>
            <a:r>
              <a:rPr lang="en-US" sz="1200" dirty="0" err="1"/>
              <a:t>clasificar</a:t>
            </a: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Criterion: Cross Entropy Loss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Oarams</a:t>
            </a:r>
            <a:r>
              <a:rPr lang="en-US" sz="1200" dirty="0"/>
              <a:t> =  </a:t>
            </a:r>
            <a:r>
              <a:rPr lang="en-US" sz="1200" dirty="0" err="1"/>
              <a:t>Función</a:t>
            </a:r>
            <a:r>
              <a:rPr lang="en-US" sz="1200" dirty="0"/>
              <a:t> </a:t>
            </a:r>
            <a:r>
              <a:rPr lang="en-US" sz="1200" dirty="0" err="1"/>
              <a:t>cnn.resnet.fc.parameters</a:t>
            </a:r>
            <a:r>
              <a:rPr lang="en-US" sz="1200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Optimizador</a:t>
            </a:r>
            <a:r>
              <a:rPr lang="en-US" sz="1200" dirty="0"/>
              <a:t> = Adam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Entenamiento</a:t>
            </a:r>
            <a:r>
              <a:rPr lang="en-US" sz="1200" dirty="0"/>
              <a:t>: </a:t>
            </a:r>
            <a:r>
              <a:rPr lang="en-US" sz="1200" dirty="0" err="1"/>
              <a:t>cnn</a:t>
            </a:r>
            <a:r>
              <a:rPr lang="en-US" sz="1200" dirty="0"/>
              <a:t>, </a:t>
            </a:r>
            <a:r>
              <a:rPr lang="en-US" sz="1200" dirty="0" err="1"/>
              <a:t>train_loader</a:t>
            </a:r>
            <a:r>
              <a:rPr lang="en-US" sz="1200" dirty="0"/>
              <a:t>, </a:t>
            </a:r>
            <a:r>
              <a:rPr lang="en-US" sz="1200" dirty="0" err="1"/>
              <a:t>valid_loader</a:t>
            </a:r>
            <a:r>
              <a:rPr lang="en-US" sz="1200" dirty="0"/>
              <a:t>, criterion, optimizer, device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Global accuracy: </a:t>
            </a:r>
            <a:r>
              <a:rPr lang="en-US" sz="1200" dirty="0" err="1"/>
              <a:t>cnn</a:t>
            </a:r>
            <a:r>
              <a:rPr lang="en-US" sz="1200" dirty="0"/>
              <a:t>, </a:t>
            </a:r>
            <a:r>
              <a:rPr lang="en-US" sz="1200" dirty="0" err="1"/>
              <a:t>test_loader</a:t>
            </a: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Hiperparametro</a:t>
            </a:r>
            <a:r>
              <a:rPr lang="en-US" sz="1200" dirty="0"/>
              <a:t>: Epoch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26A70E1-FB64-50FF-E24D-B37876251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43" y="6178796"/>
            <a:ext cx="460994" cy="46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2935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F001B-221D-3A65-B647-A1C98B979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983" y="464127"/>
            <a:ext cx="3295507" cy="602673"/>
          </a:xfrm>
        </p:spPr>
        <p:txBody>
          <a:bodyPr>
            <a:normAutofit fontScale="90000"/>
          </a:bodyPr>
          <a:lstStyle/>
          <a:p>
            <a:r>
              <a:rPr lang="en-US" sz="2400" b="1" dirty="0" err="1"/>
              <a:t>Conclusiones</a:t>
            </a:r>
            <a:r>
              <a:rPr lang="en-US" sz="2400" b="1" dirty="0"/>
              <a:t> del Modelo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B047F2-4CC1-3B99-8F33-54D06CD8F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43" y="6178796"/>
            <a:ext cx="460994" cy="46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890870B-0316-2C93-69B2-0E5D610A6C3E}"/>
              </a:ext>
            </a:extLst>
          </p:cNvPr>
          <p:cNvSpPr txBox="1"/>
          <p:nvPr/>
        </p:nvSpPr>
        <p:spPr>
          <a:xfrm>
            <a:off x="1705983" y="1482436"/>
            <a:ext cx="70242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CNN: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Accuracy: 64.82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No </a:t>
            </a:r>
            <a:r>
              <a:rPr lang="en-US" b="1" dirty="0" err="1"/>
              <a:t>Venenosas</a:t>
            </a:r>
            <a:r>
              <a:rPr lang="en-US" b="1" dirty="0"/>
              <a:t>: Correct 7.0/ Total 15.0/ Accuracy: 0.466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 err="1"/>
              <a:t>Venenosas</a:t>
            </a:r>
            <a:r>
              <a:rPr lang="en-US" b="1" dirty="0"/>
              <a:t>: Correct 28.0/ Total 39.0/ Accuracy 0.72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b="1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b="1" dirty="0"/>
          </a:p>
          <a:p>
            <a:r>
              <a:rPr lang="en-US" b="1" dirty="0"/>
              <a:t>ResNet: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Accuracy: 83.3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No </a:t>
            </a:r>
            <a:r>
              <a:rPr lang="en-US" b="1" dirty="0" err="1"/>
              <a:t>Venenosas</a:t>
            </a:r>
            <a:r>
              <a:rPr lang="en-US" b="1" dirty="0"/>
              <a:t>: Correct 11.0/ Total 15.0/ Accuracy: 0.73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 err="1"/>
              <a:t>Venenosas</a:t>
            </a:r>
            <a:r>
              <a:rPr lang="en-US" b="1" dirty="0"/>
              <a:t>: Correct 34.0/ Total 39.0/ Accuracy 0.87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36929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F001B-221D-3A65-B647-A1C98B979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983" y="464127"/>
            <a:ext cx="3295507" cy="602673"/>
          </a:xfrm>
        </p:spPr>
        <p:txBody>
          <a:bodyPr>
            <a:normAutofit fontScale="90000"/>
          </a:bodyPr>
          <a:lstStyle/>
          <a:p>
            <a:r>
              <a:rPr lang="en-US" sz="2400" b="1" dirty="0" err="1"/>
              <a:t>Conclusiones</a:t>
            </a:r>
            <a:r>
              <a:rPr lang="en-US" sz="2400" b="1" dirty="0"/>
              <a:t> del Modelo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B047F2-4CC1-3B99-8F33-54D06CD8F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43" y="6178796"/>
            <a:ext cx="460994" cy="46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B0A3F0E3-DC88-9D2A-B400-94CB8A1732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5599273"/>
              </p:ext>
            </p:extLst>
          </p:nvPr>
        </p:nvGraphicFramePr>
        <p:xfrm>
          <a:off x="6913418" y="1817265"/>
          <a:ext cx="4160982" cy="3647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8B3190C2-DE5D-DAAC-113F-96B8B5B365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7813643"/>
              </p:ext>
            </p:extLst>
          </p:nvPr>
        </p:nvGraphicFramePr>
        <p:xfrm>
          <a:off x="1546656" y="1817265"/>
          <a:ext cx="4160982" cy="3647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85769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299</TotalTime>
  <Words>503</Words>
  <Application>Microsoft Office PowerPoint</Application>
  <PresentationFormat>Panorámica</PresentationFormat>
  <Paragraphs>54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Corbel</vt:lpstr>
      <vt:lpstr>Wingdings</vt:lpstr>
      <vt:lpstr>Parallax</vt:lpstr>
      <vt:lpstr>Trabajo 2 Módulo 6: Técnicas de Análisis de Datos</vt:lpstr>
      <vt:lpstr>Descripción del problema</vt:lpstr>
      <vt:lpstr>Objetivo</vt:lpstr>
      <vt:lpstr>Beneficios del Desarrollo del proyecto</vt:lpstr>
      <vt:lpstr>Datos</vt:lpstr>
      <vt:lpstr>Modelo y Metricas</vt:lpstr>
      <vt:lpstr>Conclusiones del Modelo</vt:lpstr>
      <vt:lpstr>Conclusiones del Modelo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2 Módulo 6: Técnicas de Análisis de Datos</dc:title>
  <dc:creator>Jose Matias Herrera</dc:creator>
  <cp:lastModifiedBy>Camila Tamara Carrasco Latin</cp:lastModifiedBy>
  <cp:revision>7</cp:revision>
  <dcterms:created xsi:type="dcterms:W3CDTF">2022-09-09T04:40:48Z</dcterms:created>
  <dcterms:modified xsi:type="dcterms:W3CDTF">2022-09-10T03:11:49Z</dcterms:modified>
</cp:coreProperties>
</file>