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12"/>
  </p:notesMasterIdLst>
  <p:sldIdLst>
    <p:sldId id="304" r:id="rId3"/>
    <p:sldId id="337" r:id="rId4"/>
    <p:sldId id="338" r:id="rId5"/>
    <p:sldId id="333" r:id="rId6"/>
    <p:sldId id="334" r:id="rId7"/>
    <p:sldId id="336" r:id="rId8"/>
    <p:sldId id="335" r:id="rId9"/>
    <p:sldId id="339" r:id="rId10"/>
    <p:sldId id="332"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4283"/>
    <a:srgbClr val="553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94604"/>
  </p:normalViewPr>
  <p:slideViewPr>
    <p:cSldViewPr>
      <p:cViewPr varScale="1">
        <p:scale>
          <a:sx n="90" d="100"/>
          <a:sy n="90" d="100"/>
        </p:scale>
        <p:origin x="108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BE2EC-5A84-4AF8-BB9A-C71E76006D1A}" type="datetimeFigureOut">
              <a:rPr lang="ru-RU" smtClean="0"/>
              <a:t>30.03.2020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E0656-CCB0-45B9-9A1A-13115CDF36D9}" type="slidenum">
              <a:rPr lang="ru-RU" smtClean="0"/>
              <a:t>‹#›</a:t>
            </a:fld>
            <a:endParaRPr lang="ru-RU"/>
          </a:p>
        </p:txBody>
      </p:sp>
    </p:spTree>
    <p:extLst>
      <p:ext uri="{BB962C8B-B14F-4D97-AF65-F5344CB8AC3E}">
        <p14:creationId xmlns:p14="http://schemas.microsoft.com/office/powerpoint/2010/main" val="235368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Break / Final">
    <p:spTree>
      <p:nvGrpSpPr>
        <p:cNvPr id="1" name=""/>
        <p:cNvGrpSpPr/>
        <p:nvPr/>
      </p:nvGrpSpPr>
      <p:grpSpPr>
        <a:xfrm>
          <a:off x="0" y="0"/>
          <a:ext cx="0" cy="0"/>
          <a:chOff x="0" y="0"/>
          <a:chExt cx="0" cy="0"/>
        </a:xfrm>
      </p:grpSpPr>
      <p:sp>
        <p:nvSpPr>
          <p:cNvPr id="32"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0881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6" name="Symbol zastępczy zawartości 4"/>
          <p:cNvSpPr>
            <a:spLocks noGrp="1"/>
          </p:cNvSpPr>
          <p:nvPr>
            <p:ph sz="quarter" idx="12" hasCustomPrompt="1"/>
          </p:nvPr>
        </p:nvSpPr>
        <p:spPr>
          <a:xfrm>
            <a:off x="4660642" y="1196975"/>
            <a:ext cx="4219769" cy="500856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84385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7" y="1196976"/>
            <a:ext cx="4185047" cy="5008563"/>
          </a:xfrm>
        </p:spPr>
        <p:txBody>
          <a:bodyPr/>
          <a:lstStyle>
            <a:lvl1pPr marL="0" indent="0">
              <a:buNone/>
              <a:defRPr/>
            </a:lvl1pPr>
          </a:lstStyle>
          <a:p>
            <a:pPr lvl="0"/>
            <a:r>
              <a:rPr lang="pl-PL" dirty="0"/>
              <a:t>Up to nine lines of text.</a:t>
            </a:r>
            <a:endParaRPr lang="en-US" dirty="0"/>
          </a:p>
        </p:txBody>
      </p:sp>
      <p:sp>
        <p:nvSpPr>
          <p:cNvPr id="8" name="Symbol zastępczy tekstu 3"/>
          <p:cNvSpPr>
            <a:spLocks noGrp="1"/>
          </p:cNvSpPr>
          <p:nvPr>
            <p:ph type="body" sz="quarter" idx="14" hasCustomPrompt="1"/>
          </p:nvPr>
        </p:nvSpPr>
        <p:spPr>
          <a:xfrm>
            <a:off x="4695364" y="1196976"/>
            <a:ext cx="4185047" cy="5008563"/>
          </a:xfrm>
        </p:spPr>
        <p:txBody>
          <a:bodyPr/>
          <a:lstStyle>
            <a:lvl1pPr marL="0" indent="0">
              <a:buNone/>
              <a:defRPr/>
            </a:lvl1pPr>
          </a:lstStyle>
          <a:p>
            <a:pPr lvl="0"/>
            <a:r>
              <a:rPr lang="pl-PL"/>
              <a:t>Up to nine lines of text.</a:t>
            </a:r>
            <a:endParaRPr lang="en-US"/>
          </a:p>
        </p:txBody>
      </p:sp>
    </p:spTree>
    <p:extLst>
      <p:ext uri="{BB962C8B-B14F-4D97-AF65-F5344CB8AC3E}">
        <p14:creationId xmlns:p14="http://schemas.microsoft.com/office/powerpoint/2010/main" val="291908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6"/>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6"/>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6"/>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252319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959344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3682426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51257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7"/>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2080363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01666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2168731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8477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9"/>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Tree>
    <p:extLst>
      <p:ext uri="{BB962C8B-B14F-4D97-AF65-F5344CB8AC3E}">
        <p14:creationId xmlns:p14="http://schemas.microsoft.com/office/powerpoint/2010/main" val="1572553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size screen shot + title">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8" y="365126"/>
            <a:ext cx="8593493" cy="502623"/>
          </a:xfrm>
        </p:spPr>
        <p:txBody>
          <a:bodyPr/>
          <a:lstStyle/>
          <a:p>
            <a:r>
              <a:rPr lang="pl-PL"/>
              <a:t>Edit Title</a:t>
            </a:r>
            <a:endParaRPr lang="en-US"/>
          </a:p>
        </p:txBody>
      </p:sp>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Tree>
    <p:extLst>
      <p:ext uri="{BB962C8B-B14F-4D97-AF65-F5344CB8AC3E}">
        <p14:creationId xmlns:p14="http://schemas.microsoft.com/office/powerpoint/2010/main" val="2338741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0"/>
            <a:ext cx="2762250" cy="4030749"/>
          </a:xfrm>
        </p:spPr>
        <p:txBody>
          <a:bodyPr>
            <a:normAutofit/>
          </a:bodyPr>
          <a:lstStyle>
            <a:lvl1pPr marL="0" indent="0">
              <a:buNone/>
              <a:defRPr sz="11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0"/>
            <a:ext cx="2762250" cy="4030749"/>
          </a:xfrm>
        </p:spPr>
        <p:txBody>
          <a:bodyPr>
            <a:normAutofit/>
          </a:bodyPr>
          <a:lstStyle>
            <a:lvl1pPr marL="0" indent="0">
              <a:buNone/>
              <a:defRPr sz="11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0"/>
            <a:ext cx="2762250" cy="4030749"/>
          </a:xfrm>
        </p:spPr>
        <p:txBody>
          <a:bodyPr>
            <a:normAutofit/>
          </a:bodyPr>
          <a:lstStyle>
            <a:lvl1pPr marL="0" indent="0">
              <a:buNone/>
              <a:defRPr sz="1100" baseline="0"/>
            </a:lvl1pPr>
          </a:lstStyle>
          <a:p>
            <a:pPr lvl="0"/>
            <a:r>
              <a:rPr lang="pl-PL"/>
              <a:t>Active projects</a:t>
            </a:r>
            <a:endParaRPr lang="en-US"/>
          </a:p>
        </p:txBody>
      </p:sp>
      <p:sp>
        <p:nvSpPr>
          <p:cNvPr id="11" name="Prostokąt 10"/>
          <p:cNvSpPr/>
          <p:nvPr/>
        </p:nvSpPr>
        <p:spPr>
          <a:xfrm>
            <a:off x="286918" y="1421028"/>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p:nvSpPr>
        <p:spPr>
          <a:xfrm>
            <a:off x="721821" y="1509582"/>
            <a:ext cx="1265598" cy="284693"/>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p:nvSpPr>
        <p:spPr>
          <a:xfrm>
            <a:off x="3202514" y="1421028"/>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p:nvSpPr>
        <p:spPr>
          <a:xfrm>
            <a:off x="3643947" y="1509582"/>
            <a:ext cx="796858" cy="284693"/>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p:nvSpPr>
        <p:spPr>
          <a:xfrm>
            <a:off x="6118161" y="1421028"/>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p:nvSpPr>
        <p:spPr>
          <a:xfrm>
            <a:off x="6523003" y="1509582"/>
            <a:ext cx="1125949" cy="284693"/>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p:nvPicPr>
        <p:blipFill>
          <a:blip r:embed="rId2"/>
          <a:stretch>
            <a:fillRect/>
          </a:stretch>
        </p:blipFill>
        <p:spPr>
          <a:xfrm>
            <a:off x="6239625" y="1578756"/>
            <a:ext cx="161912" cy="215883"/>
          </a:xfrm>
          <a:prstGeom prst="rect">
            <a:avLst/>
          </a:prstGeom>
        </p:spPr>
      </p:pic>
      <p:pic>
        <p:nvPicPr>
          <p:cNvPr id="7" name="Obraz 6"/>
          <p:cNvPicPr>
            <a:picLocks noChangeAspect="1"/>
          </p:cNvPicPr>
          <p:nvPr/>
        </p:nvPicPr>
        <p:blipFill>
          <a:blip r:embed="rId3"/>
          <a:stretch>
            <a:fillRect/>
          </a:stretch>
        </p:blipFill>
        <p:spPr>
          <a:xfrm>
            <a:off x="425048" y="1556141"/>
            <a:ext cx="226223" cy="238499"/>
          </a:xfrm>
          <a:prstGeom prst="rect">
            <a:avLst/>
          </a:prstGeom>
        </p:spPr>
      </p:pic>
      <p:pic>
        <p:nvPicPr>
          <p:cNvPr id="17" name="Obraz 16"/>
          <p:cNvPicPr>
            <a:picLocks noChangeAspect="1"/>
          </p:cNvPicPr>
          <p:nvPr/>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2490713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p:nvSpPr>
        <p:spPr>
          <a:xfrm>
            <a:off x="286917" y="1421028"/>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5" y="1421028"/>
            <a:ext cx="2554255" cy="1505053"/>
          </a:xfrm>
        </p:spPr>
        <p:txBody>
          <a:bodyPr>
            <a:normAutofit/>
          </a:bodyPr>
          <a:lstStyle>
            <a:lvl1pPr marL="0" indent="0">
              <a:buNone/>
              <a:defRPr sz="12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5" y="4712866"/>
            <a:ext cx="2554255" cy="1505053"/>
          </a:xfrm>
        </p:spPr>
        <p:txBody>
          <a:bodyPr>
            <a:normAutofit/>
          </a:bodyPr>
          <a:lstStyle>
            <a:lvl1pPr marL="0" indent="0">
              <a:buNone/>
              <a:defRPr sz="12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5" y="3066947"/>
            <a:ext cx="2554255" cy="1505053"/>
          </a:xfrm>
        </p:spPr>
        <p:txBody>
          <a:bodyPr>
            <a:normAutofit/>
          </a:bodyPr>
          <a:lstStyle>
            <a:lvl1pPr marL="0" indent="0">
              <a:buNone/>
              <a:defRPr sz="1200" baseline="0"/>
            </a:lvl1pPr>
          </a:lstStyle>
          <a:p>
            <a:pPr lvl="0"/>
            <a:r>
              <a:rPr lang="pl-PL"/>
              <a:t>Active projects</a:t>
            </a:r>
            <a:endParaRPr lang="en-US"/>
          </a:p>
        </p:txBody>
      </p:sp>
      <p:sp>
        <p:nvSpPr>
          <p:cNvPr id="25" name="Prostokąt 24"/>
          <p:cNvSpPr/>
          <p:nvPr/>
        </p:nvSpPr>
        <p:spPr>
          <a:xfrm>
            <a:off x="286917" y="3061195"/>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p:nvSpPr>
        <p:spPr>
          <a:xfrm>
            <a:off x="286916" y="4712866"/>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28" y="1421028"/>
            <a:ext cx="2554255" cy="1505053"/>
          </a:xfrm>
        </p:spPr>
        <p:txBody>
          <a:bodyPr>
            <a:normAutofit/>
          </a:bodyPr>
          <a:lstStyle>
            <a:lvl1pPr marL="0" indent="0">
              <a:buNone/>
              <a:defRPr sz="12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8" y="4712866"/>
            <a:ext cx="2554255" cy="1505053"/>
          </a:xfrm>
        </p:spPr>
        <p:txBody>
          <a:bodyPr>
            <a:normAutofit/>
          </a:bodyPr>
          <a:lstStyle>
            <a:lvl1pPr marL="0" indent="0">
              <a:buNone/>
              <a:defRPr sz="12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8" y="3066947"/>
            <a:ext cx="2554255" cy="1505053"/>
          </a:xfrm>
        </p:spPr>
        <p:txBody>
          <a:bodyPr>
            <a:normAutofit/>
          </a:bodyPr>
          <a:lstStyle>
            <a:lvl1pPr marL="0" indent="0">
              <a:buNone/>
              <a:defRPr sz="12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2" y="1421028"/>
            <a:ext cx="2554255" cy="1505053"/>
          </a:xfrm>
        </p:spPr>
        <p:txBody>
          <a:bodyPr>
            <a:normAutofit/>
          </a:bodyPr>
          <a:lstStyle>
            <a:lvl1pPr marL="0" indent="0">
              <a:buNone/>
              <a:defRPr sz="12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2" y="4712866"/>
            <a:ext cx="2554255" cy="1505053"/>
          </a:xfrm>
        </p:spPr>
        <p:txBody>
          <a:bodyPr>
            <a:normAutofit/>
          </a:bodyPr>
          <a:lstStyle>
            <a:lvl1pPr marL="0" indent="0">
              <a:buNone/>
              <a:defRPr sz="12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2" y="3066947"/>
            <a:ext cx="2554255" cy="1505053"/>
          </a:xfrm>
        </p:spPr>
        <p:txBody>
          <a:bodyPr>
            <a:normAutofit/>
          </a:bodyPr>
          <a:lstStyle>
            <a:lvl1pPr marL="0" indent="0">
              <a:buNone/>
              <a:defRPr sz="1200" baseline="0"/>
            </a:lvl1pPr>
          </a:lstStyle>
          <a:p>
            <a:pPr lvl="0"/>
            <a:r>
              <a:rPr lang="pl-PL"/>
              <a:t>Active projects</a:t>
            </a:r>
            <a:endParaRPr lang="en-US"/>
          </a:p>
        </p:txBody>
      </p:sp>
      <p:pic>
        <p:nvPicPr>
          <p:cNvPr id="39" name="Obraz 38"/>
          <p:cNvPicPr>
            <a:picLocks noChangeAspect="1"/>
          </p:cNvPicPr>
          <p:nvPr/>
        </p:nvPicPr>
        <p:blipFill>
          <a:blip r:embed="rId2"/>
          <a:stretch>
            <a:fillRect/>
          </a:stretch>
        </p:blipFill>
        <p:spPr>
          <a:xfrm>
            <a:off x="392896" y="4870593"/>
            <a:ext cx="161912" cy="215883"/>
          </a:xfrm>
          <a:prstGeom prst="rect">
            <a:avLst/>
          </a:prstGeom>
        </p:spPr>
      </p:pic>
      <p:pic>
        <p:nvPicPr>
          <p:cNvPr id="40" name="Obraz 39"/>
          <p:cNvPicPr>
            <a:picLocks noChangeAspect="1"/>
          </p:cNvPicPr>
          <p:nvPr/>
        </p:nvPicPr>
        <p:blipFill>
          <a:blip r:embed="rId3"/>
          <a:stretch>
            <a:fillRect/>
          </a:stretch>
        </p:blipFill>
        <p:spPr>
          <a:xfrm>
            <a:off x="363186" y="1556141"/>
            <a:ext cx="226223" cy="238499"/>
          </a:xfrm>
          <a:prstGeom prst="rect">
            <a:avLst/>
          </a:prstGeom>
        </p:spPr>
      </p:pic>
      <p:pic>
        <p:nvPicPr>
          <p:cNvPr id="41" name="Obraz 40"/>
          <p:cNvPicPr>
            <a:picLocks noChangeAspect="1"/>
          </p:cNvPicPr>
          <p:nvPr/>
        </p:nvPicPr>
        <p:blipFill>
          <a:blip r:embed="rId4"/>
          <a:stretch>
            <a:fillRect/>
          </a:stretch>
        </p:blipFill>
        <p:spPr>
          <a:xfrm>
            <a:off x="364624" y="3165178"/>
            <a:ext cx="224784" cy="323373"/>
          </a:xfrm>
          <a:prstGeom prst="rect">
            <a:avLst/>
          </a:prstGeom>
        </p:spPr>
      </p:pic>
    </p:spTree>
    <p:extLst>
      <p:ext uri="{BB962C8B-B14F-4D97-AF65-F5344CB8AC3E}">
        <p14:creationId xmlns:p14="http://schemas.microsoft.com/office/powerpoint/2010/main" val="2643695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a:t>Edit Title for Manuals</a:t>
            </a:r>
            <a:endParaRPr lang="en-US"/>
          </a:p>
        </p:txBody>
      </p:sp>
      <p:sp>
        <p:nvSpPr>
          <p:cNvPr id="7" name="Symbol zastępczy zawartości 4"/>
          <p:cNvSpPr>
            <a:spLocks noGrp="1"/>
          </p:cNvSpPr>
          <p:nvPr>
            <p:ph sz="quarter" idx="11" hasCustomPrompt="1"/>
          </p:nvPr>
        </p:nvSpPr>
        <p:spPr>
          <a:xfrm>
            <a:off x="286942" y="1879601"/>
            <a:ext cx="4184754" cy="4325936"/>
          </a:xfrm>
        </p:spPr>
        <p:txBody>
          <a:bodyPr/>
          <a:lstStyle>
            <a:lvl1pPr marL="270000">
              <a:defRPr/>
            </a:lvl1pPr>
          </a:lstStyle>
          <a:p>
            <a:pPr lvl="0"/>
            <a:r>
              <a:rPr lang="pl-PL"/>
              <a:t>Click to edit content</a:t>
            </a:r>
            <a:endParaRPr lang="en-US"/>
          </a:p>
        </p:txBody>
      </p:sp>
      <p:sp>
        <p:nvSpPr>
          <p:cNvPr id="8" name="Symbol zastępczy zawartości 4"/>
          <p:cNvSpPr>
            <a:spLocks noGrp="1"/>
          </p:cNvSpPr>
          <p:nvPr>
            <p:ph sz="quarter" idx="12" hasCustomPrompt="1"/>
          </p:nvPr>
        </p:nvSpPr>
        <p:spPr>
          <a:xfrm>
            <a:off x="4660642" y="1879601"/>
            <a:ext cx="4219769" cy="4325936"/>
          </a:xfrm>
        </p:spPr>
        <p:txBody>
          <a:bodyPr/>
          <a:lstStyle>
            <a:lvl1pPr marL="270000">
              <a:defRPr lang="pl-PL" smtClean="0"/>
            </a:lvl1pPr>
          </a:lstStyle>
          <a:p>
            <a:pPr lvl="0"/>
            <a:r>
              <a:rPr lang="pl-PL"/>
              <a:t>Click to edit content</a:t>
            </a:r>
          </a:p>
        </p:txBody>
      </p:sp>
      <p:sp>
        <p:nvSpPr>
          <p:cNvPr id="5" name="Symbol zastępczy tekstu 3"/>
          <p:cNvSpPr>
            <a:spLocks noGrp="1"/>
          </p:cNvSpPr>
          <p:nvPr>
            <p:ph type="body" sz="quarter" idx="13"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767700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ection Break / Final">
    <p:spTree>
      <p:nvGrpSpPr>
        <p:cNvPr id="1" name=""/>
        <p:cNvGrpSpPr/>
        <p:nvPr/>
      </p:nvGrpSpPr>
      <p:grpSpPr>
        <a:xfrm>
          <a:off x="0" y="0"/>
          <a:ext cx="0" cy="0"/>
          <a:chOff x="0" y="0"/>
          <a:chExt cx="0" cy="0"/>
        </a:xfrm>
      </p:grpSpPr>
      <p:sp>
        <p:nvSpPr>
          <p:cNvPr id="32" name="Prostokąt 2"/>
          <p:cNvSpPr/>
          <p:nvPr userDrawn="1"/>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995503"/>
            <a:ext cx="4953436" cy="1151548"/>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userDrawn="1"/>
        </p:nvGrpSpPr>
        <p:grpSpPr bwMode="auto">
          <a:xfrm>
            <a:off x="609601" y="1132228"/>
            <a:ext cx="2507458" cy="4035181"/>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userDrawn="1"/>
        </p:nvGrpSpPr>
        <p:grpSpPr bwMode="auto">
          <a:xfrm>
            <a:off x="8449097" y="5834059"/>
            <a:ext cx="438164" cy="564684"/>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userDrawn="1"/>
        </p:nvGrpSpPr>
        <p:grpSpPr bwMode="auto">
          <a:xfrm>
            <a:off x="561743" y="5768524"/>
            <a:ext cx="959338" cy="678757"/>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35321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1">
    <p:spTree>
      <p:nvGrpSpPr>
        <p:cNvPr id="1" name=""/>
        <p:cNvGrpSpPr/>
        <p:nvPr/>
      </p:nvGrpSpPr>
      <p:grpSpPr>
        <a:xfrm>
          <a:off x="0" y="0"/>
          <a:ext cx="0" cy="0"/>
          <a:chOff x="0" y="0"/>
          <a:chExt cx="0" cy="0"/>
        </a:xfrm>
      </p:grpSpPr>
      <p:sp>
        <p:nvSpPr>
          <p:cNvPr id="61" name="Prostokąt 2"/>
          <p:cNvSpPr/>
          <p:nvPr userDrawn="1"/>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1"/>
            <a:ext cx="4953436" cy="3055667"/>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1132228"/>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userDrawn="1"/>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userDrawn="1"/>
        </p:nvGrpSpPr>
        <p:grpSpPr bwMode="auto">
          <a:xfrm>
            <a:off x="561743" y="5768524"/>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085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1"/>
            <a:ext cx="4953436" cy="3055667"/>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1132228"/>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Tree>
    <p:extLst>
      <p:ext uri="{BB962C8B-B14F-4D97-AF65-F5344CB8AC3E}">
        <p14:creationId xmlns:p14="http://schemas.microsoft.com/office/powerpoint/2010/main" val="3311745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1">
    <p:spTree>
      <p:nvGrpSpPr>
        <p:cNvPr id="1" name=""/>
        <p:cNvGrpSpPr/>
        <p:nvPr/>
      </p:nvGrpSpPr>
      <p:grpSpPr>
        <a:xfrm>
          <a:off x="0" y="0"/>
          <a:ext cx="0" cy="0"/>
          <a:chOff x="0" y="0"/>
          <a:chExt cx="0" cy="0"/>
        </a:xfrm>
      </p:grpSpPr>
      <p:sp>
        <p:nvSpPr>
          <p:cNvPr id="34" name="Prostokąt 2"/>
          <p:cNvSpPr/>
          <p:nvPr userDrawn="1"/>
        </p:nvSpPr>
        <p:spPr>
          <a:xfrm>
            <a:off x="0"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userDrawn="1"/>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grpSp>
        <p:nvGrpSpPr>
          <p:cNvPr id="68" name="Group 19"/>
          <p:cNvGrpSpPr>
            <a:grpSpLocks noChangeAspect="1"/>
          </p:cNvGrpSpPr>
          <p:nvPr userDrawn="1"/>
        </p:nvGrpSpPr>
        <p:grpSpPr bwMode="auto">
          <a:xfrm>
            <a:off x="614562" y="5834059"/>
            <a:ext cx="438164" cy="564684"/>
            <a:chOff x="2074" y="843"/>
            <a:chExt cx="1615" cy="1561"/>
          </a:xfrm>
        </p:grpSpPr>
        <p:sp>
          <p:nvSpPr>
            <p:cNvPr id="10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1"/>
          <p:cNvSpPr>
            <a:spLocks noGrp="1"/>
          </p:cNvSpPr>
          <p:nvPr userDrawn="1">
            <p:ph type="title" hasCustomPrompt="1"/>
          </p:nvPr>
        </p:nvSpPr>
        <p:spPr>
          <a:xfrm>
            <a:off x="833644" y="3668324"/>
            <a:ext cx="7470096" cy="1719533"/>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userDrawn="1"/>
        </p:nvSpPr>
        <p:spPr bwMode="auto">
          <a:xfrm>
            <a:off x="6436070" y="1826493"/>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userDrawn="1"/>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userDrawn="1"/>
        </p:nvSpPr>
        <p:spPr bwMode="auto">
          <a:xfrm>
            <a:off x="6466735" y="2460517"/>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userDrawn="1"/>
        </p:nvSpPr>
        <p:spPr bwMode="auto">
          <a:xfrm>
            <a:off x="2197858" y="1874925"/>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userDrawn="1"/>
        </p:nvSpPr>
        <p:spPr bwMode="auto">
          <a:xfrm>
            <a:off x="5790428" y="1505867"/>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userDrawn="1"/>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userDrawn="1"/>
        </p:nvSpPr>
        <p:spPr bwMode="auto">
          <a:xfrm>
            <a:off x="6101320"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userDrawn="1"/>
        </p:nvSpPr>
        <p:spPr bwMode="auto">
          <a:xfrm>
            <a:off x="5701989" y="1760040"/>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userDrawn="1"/>
        </p:nvGrpSpPr>
        <p:grpSpPr>
          <a:xfrm>
            <a:off x="3220855" y="1504753"/>
            <a:ext cx="342870" cy="450072"/>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userDrawn="1"/>
        </p:nvSpPr>
        <p:spPr bwMode="auto">
          <a:xfrm>
            <a:off x="4500915" y="1782858"/>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userDrawn="1"/>
        </p:nvSpPr>
        <p:spPr bwMode="auto">
          <a:xfrm>
            <a:off x="2461339" y="2021085"/>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userDrawn="1"/>
        </p:nvSpPr>
        <p:spPr bwMode="auto">
          <a:xfrm>
            <a:off x="4091734"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userDrawn="1"/>
        </p:nvSpPr>
        <p:spPr bwMode="auto">
          <a:xfrm>
            <a:off x="2908584" y="1827127"/>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userDrawn="1"/>
        </p:nvSpPr>
        <p:spPr bwMode="auto">
          <a:xfrm>
            <a:off x="3731386" y="1752259"/>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userDrawn="1"/>
        </p:nvSpPr>
        <p:spPr bwMode="auto">
          <a:xfrm>
            <a:off x="4139082"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userDrawn="1"/>
        </p:nvSpPr>
        <p:spPr bwMode="auto">
          <a:xfrm>
            <a:off x="2668988" y="2226449"/>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userDrawn="1"/>
        </p:nvSpPr>
        <p:spPr bwMode="auto">
          <a:xfrm>
            <a:off x="4197265" y="1162344"/>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userDrawn="1"/>
        </p:nvSpPr>
        <p:spPr bwMode="auto">
          <a:xfrm>
            <a:off x="6140684" y="1923521"/>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userDrawn="1"/>
        </p:nvSpPr>
        <p:spPr bwMode="auto">
          <a:xfrm>
            <a:off x="3244018" y="1843860"/>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userDrawn="1"/>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userDrawn="1"/>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userDrawn="1"/>
        </p:nvSpPr>
        <p:spPr bwMode="auto">
          <a:xfrm>
            <a:off x="2558323" y="1531243"/>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userDrawn="1"/>
        </p:nvSpPr>
        <p:spPr bwMode="auto">
          <a:xfrm>
            <a:off x="3629657"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userDrawn="1"/>
        </p:nvSpPr>
        <p:spPr bwMode="auto">
          <a:xfrm>
            <a:off x="3699823"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userDrawn="1"/>
        </p:nvSpPr>
        <p:spPr bwMode="auto">
          <a:xfrm>
            <a:off x="3516704" y="2224172"/>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userDrawn="1"/>
        </p:nvSpPr>
        <p:spPr bwMode="auto">
          <a:xfrm>
            <a:off x="3516704" y="2224170"/>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userDrawn="1"/>
        </p:nvSpPr>
        <p:spPr bwMode="auto">
          <a:xfrm>
            <a:off x="4783158" y="1423233"/>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userDrawn="1"/>
        </p:nvSpPr>
        <p:spPr bwMode="auto">
          <a:xfrm>
            <a:off x="5462564" y="1659437"/>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userDrawn="1"/>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userDrawn="1"/>
        </p:nvSpPr>
        <p:spPr bwMode="auto">
          <a:xfrm rot="2741972">
            <a:off x="1933204" y="1872246"/>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5"/>
          <p:cNvGrpSpPr>
            <a:grpSpLocks noChangeAspect="1"/>
          </p:cNvGrpSpPr>
          <p:nvPr userDrawn="1"/>
        </p:nvGrpSpPr>
        <p:grpSpPr bwMode="auto">
          <a:xfrm>
            <a:off x="7753091" y="5768524"/>
            <a:ext cx="959338" cy="678757"/>
            <a:chOff x="1640" y="963"/>
            <a:chExt cx="2480" cy="1316"/>
          </a:xfrm>
          <a:solidFill>
            <a:schemeClr val="bg1"/>
          </a:solidFill>
        </p:grpSpPr>
        <p:sp>
          <p:nvSpPr>
            <p:cNvPr id="76"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47163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3"/>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3668324"/>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17826352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4"/>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27402361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a:t>Edit Title</a:t>
            </a:r>
            <a:endParaRPr lang="en-US" dirty="0"/>
          </a:p>
        </p:txBody>
      </p:sp>
      <p:sp>
        <p:nvSpPr>
          <p:cNvPr id="5" name="Symbol zastępczy zawartości 4"/>
          <p:cNvSpPr>
            <a:spLocks noGrp="1"/>
          </p:cNvSpPr>
          <p:nvPr>
            <p:ph sz="quarter" idx="11" hasCustomPrompt="1"/>
          </p:nvPr>
        </p:nvSpPr>
        <p:spPr>
          <a:xfrm>
            <a:off x="286946" y="1196977"/>
            <a:ext cx="8593931"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4614694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80" y="1196977"/>
            <a:ext cx="8593931"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3184228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7" name="Symbol zastępczy zawartości 4"/>
          <p:cNvSpPr>
            <a:spLocks noGrp="1"/>
          </p:cNvSpPr>
          <p:nvPr>
            <p:ph sz="quarter" idx="12" hasCustomPrompt="1"/>
          </p:nvPr>
        </p:nvSpPr>
        <p:spPr>
          <a:xfrm>
            <a:off x="469565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27244450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21" y="1196977"/>
            <a:ext cx="4185047" cy="5008563"/>
          </a:xfrm>
        </p:spPr>
        <p:txBody>
          <a:bodyPr/>
          <a:lstStyle>
            <a:lvl1pPr marL="0" indent="0">
              <a:buNone/>
              <a:defRPr/>
            </a:lvl1pPr>
          </a:lstStyle>
          <a:p>
            <a:pPr lvl="0"/>
            <a:r>
              <a:rPr lang="pl-PL"/>
              <a:t>Up to seven lines of text.</a:t>
            </a:r>
            <a:endParaRPr lang="en-US"/>
          </a:p>
        </p:txBody>
      </p:sp>
      <p:sp>
        <p:nvSpPr>
          <p:cNvPr id="8" name="Symbol zastępczy tekstu 3"/>
          <p:cNvSpPr>
            <a:spLocks noGrp="1"/>
          </p:cNvSpPr>
          <p:nvPr>
            <p:ph type="body" sz="quarter" idx="14" hasCustomPrompt="1"/>
          </p:nvPr>
        </p:nvSpPr>
        <p:spPr>
          <a:xfrm>
            <a:off x="4695368" y="1196977"/>
            <a:ext cx="4185047"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41932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Tree>
    <p:extLst>
      <p:ext uri="{BB962C8B-B14F-4D97-AF65-F5344CB8AC3E}">
        <p14:creationId xmlns:p14="http://schemas.microsoft.com/office/powerpoint/2010/main" val="39832012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7"/>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7"/>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7"/>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35737698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0565820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1370338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137057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6" y="1878230"/>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4025721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6" y="1878230"/>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822840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30"/>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30"/>
            <a:ext cx="2762088" cy="4327311"/>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41804692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82529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6513625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6" y="1878231"/>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1">
    <p:spTree>
      <p:nvGrpSpPr>
        <p:cNvPr id="1" name=""/>
        <p:cNvGrpSpPr/>
        <p:nvPr/>
      </p:nvGrpSpPr>
      <p:grpSpPr>
        <a:xfrm>
          <a:off x="0" y="0"/>
          <a:ext cx="0" cy="0"/>
          <a:chOff x="0" y="0"/>
          <a:chExt cx="0" cy="0"/>
        </a:xfrm>
      </p:grpSpPr>
      <p:sp>
        <p:nvSpPr>
          <p:cNvPr id="34" name="Prostokąt 2"/>
          <p:cNvSpPr/>
          <p:nvPr/>
        </p:nvSpPr>
        <p:spPr>
          <a:xfrm>
            <a:off x="0"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98117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6" y="1878230"/>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30"/>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30"/>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4"/>
            <a:ext cx="9144000" cy="6857999"/>
          </a:xfrm>
        </p:spPr>
        <p:txBody>
          <a:bodyPr anchor="b"/>
          <a:lstStyle>
            <a:lvl1pPr marL="0" indent="0" algn="ctr">
              <a:buFontTx/>
              <a:buNone/>
              <a:defRPr sz="1800"/>
            </a:lvl1pPr>
          </a:lstStyle>
          <a:p>
            <a:r>
              <a:rPr lang="pl-PL"/>
              <a:t>Full size screen shot.</a:t>
            </a:r>
            <a:br>
              <a:rPr lang="pl-PL"/>
            </a:br>
            <a:r>
              <a:rPr lang="pl-PL"/>
              <a:t>Right click to paste picture if copying from other slide. </a:t>
            </a:r>
            <a:br>
              <a:rPr lang="pl-PL"/>
            </a:br>
            <a:r>
              <a:rPr lang="pl-PL"/>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size screen shot + title">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4"/>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Tytuł 1"/>
          <p:cNvSpPr>
            <a:spLocks noGrp="1"/>
          </p:cNvSpPr>
          <p:nvPr>
            <p:ph type="title" hasCustomPrompt="1"/>
          </p:nvPr>
        </p:nvSpPr>
        <p:spPr>
          <a:xfrm>
            <a:off x="286922" y="365129"/>
            <a:ext cx="8593493" cy="502623"/>
          </a:xfrm>
        </p:spPr>
        <p:txBody>
          <a:bodyPr/>
          <a:lstStyle/>
          <a:p>
            <a:r>
              <a:rPr lang="pl-PL"/>
              <a:t>Edit Title</a:t>
            </a:r>
            <a:endParaRPr lang="en-US"/>
          </a:p>
        </p:txBody>
      </p:sp>
    </p:spTree>
    <p:extLst>
      <p:ext uri="{BB962C8B-B14F-4D97-AF65-F5344CB8AC3E}">
        <p14:creationId xmlns:p14="http://schemas.microsoft.com/office/powerpoint/2010/main" val="9240236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2"/>
            <a:ext cx="2762250" cy="4030749"/>
          </a:xfrm>
        </p:spPr>
        <p:txBody>
          <a:bodyPr>
            <a:normAutofit/>
          </a:bodyPr>
          <a:lstStyle>
            <a:lvl1pPr marL="0" indent="0">
              <a:buNone/>
              <a:defRPr sz="15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2"/>
            <a:ext cx="2762250" cy="4030749"/>
          </a:xfrm>
        </p:spPr>
        <p:txBody>
          <a:bodyPr/>
          <a:lstStyle>
            <a:lvl1pPr marL="0" indent="0">
              <a:buNone/>
              <a:defRPr sz="15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2"/>
            <a:ext cx="2762250" cy="4030749"/>
          </a:xfrm>
        </p:spPr>
        <p:txBody>
          <a:bodyPr>
            <a:normAutofit/>
          </a:bodyPr>
          <a:lstStyle>
            <a:lvl1pPr marL="0" indent="0">
              <a:buNone/>
              <a:defRPr sz="1500" baseline="0"/>
            </a:lvl1pPr>
          </a:lstStyle>
          <a:p>
            <a:pPr lvl="0"/>
            <a:r>
              <a:rPr lang="pl-PL"/>
              <a:t>Active projects</a:t>
            </a:r>
            <a:endParaRPr lang="en-US"/>
          </a:p>
        </p:txBody>
      </p:sp>
      <p:sp>
        <p:nvSpPr>
          <p:cNvPr id="11" name="Prostokąt 10"/>
          <p:cNvSpPr/>
          <p:nvPr userDrawn="1"/>
        </p:nvSpPr>
        <p:spPr>
          <a:xfrm>
            <a:off x="286922" y="1421028"/>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userDrawn="1"/>
        </p:nvSpPr>
        <p:spPr>
          <a:xfrm>
            <a:off x="721821" y="1509585"/>
            <a:ext cx="1587627" cy="346249"/>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userDrawn="1"/>
        </p:nvSpPr>
        <p:spPr>
          <a:xfrm>
            <a:off x="3202518" y="1421028"/>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userDrawn="1"/>
        </p:nvSpPr>
        <p:spPr>
          <a:xfrm>
            <a:off x="3643947" y="1509585"/>
            <a:ext cx="984960" cy="346249"/>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userDrawn="1"/>
        </p:nvSpPr>
        <p:spPr>
          <a:xfrm>
            <a:off x="6118165" y="1421028"/>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userDrawn="1"/>
        </p:nvSpPr>
        <p:spPr>
          <a:xfrm>
            <a:off x="6523007" y="1509585"/>
            <a:ext cx="1408078" cy="346249"/>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userDrawn="1"/>
        </p:nvPicPr>
        <p:blipFill>
          <a:blip r:embed="rId2"/>
          <a:stretch>
            <a:fillRect/>
          </a:stretch>
        </p:blipFill>
        <p:spPr>
          <a:xfrm>
            <a:off x="6239625" y="1578757"/>
            <a:ext cx="161912" cy="215883"/>
          </a:xfrm>
          <a:prstGeom prst="rect">
            <a:avLst/>
          </a:prstGeom>
        </p:spPr>
      </p:pic>
      <p:pic>
        <p:nvPicPr>
          <p:cNvPr id="7" name="Obraz 6"/>
          <p:cNvPicPr>
            <a:picLocks noChangeAspect="1"/>
          </p:cNvPicPr>
          <p:nvPr userDrawn="1"/>
        </p:nvPicPr>
        <p:blipFill>
          <a:blip r:embed="rId3"/>
          <a:stretch>
            <a:fillRect/>
          </a:stretch>
        </p:blipFill>
        <p:spPr>
          <a:xfrm>
            <a:off x="425052" y="1556141"/>
            <a:ext cx="226223" cy="238499"/>
          </a:xfrm>
          <a:prstGeom prst="rect">
            <a:avLst/>
          </a:prstGeom>
        </p:spPr>
      </p:pic>
      <p:pic>
        <p:nvPicPr>
          <p:cNvPr id="17" name="Obraz 16"/>
          <p:cNvPicPr>
            <a:picLocks noChangeAspect="1"/>
          </p:cNvPicPr>
          <p:nvPr userDrawn="1"/>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9079222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userDrawn="1"/>
        </p:nvSpPr>
        <p:spPr>
          <a:xfrm>
            <a:off x="286917" y="1421028"/>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9" y="1421028"/>
            <a:ext cx="2554255" cy="1505053"/>
          </a:xfrm>
        </p:spPr>
        <p:txBody>
          <a:bodyPr>
            <a:normAutofit/>
          </a:bodyPr>
          <a:lstStyle>
            <a:lvl1pPr marL="0" indent="0">
              <a:buNone/>
              <a:defRPr sz="15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9" y="4712868"/>
            <a:ext cx="2554255" cy="1505053"/>
          </a:xfrm>
        </p:spPr>
        <p:txBody>
          <a:bodyPr/>
          <a:lstStyle>
            <a:lvl1pPr marL="0" indent="0">
              <a:buNone/>
              <a:defRPr sz="15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9" y="3066948"/>
            <a:ext cx="2554255" cy="1505053"/>
          </a:xfrm>
        </p:spPr>
        <p:txBody>
          <a:bodyPr>
            <a:normAutofit/>
          </a:bodyPr>
          <a:lstStyle>
            <a:lvl1pPr marL="0" indent="0">
              <a:buNone/>
              <a:defRPr sz="1500" baseline="0"/>
            </a:lvl1pPr>
          </a:lstStyle>
          <a:p>
            <a:pPr lvl="0"/>
            <a:r>
              <a:rPr lang="pl-PL"/>
              <a:t>Active projects</a:t>
            </a:r>
            <a:endParaRPr lang="en-US"/>
          </a:p>
        </p:txBody>
      </p:sp>
      <p:sp>
        <p:nvSpPr>
          <p:cNvPr id="25" name="Prostokąt 24"/>
          <p:cNvSpPr/>
          <p:nvPr userDrawn="1"/>
        </p:nvSpPr>
        <p:spPr>
          <a:xfrm>
            <a:off x="286921" y="3061196"/>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userDrawn="1"/>
        </p:nvSpPr>
        <p:spPr>
          <a:xfrm>
            <a:off x="286916" y="4712868"/>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32" y="1421028"/>
            <a:ext cx="2554255" cy="1505053"/>
          </a:xfrm>
        </p:spPr>
        <p:txBody>
          <a:bodyPr>
            <a:normAutofit/>
          </a:bodyPr>
          <a:lstStyle>
            <a:lvl1pPr marL="0" indent="0">
              <a:buNone/>
              <a:defRPr sz="15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32" y="4712868"/>
            <a:ext cx="2554255" cy="1505053"/>
          </a:xfrm>
        </p:spPr>
        <p:txBody>
          <a:bodyPr/>
          <a:lstStyle>
            <a:lvl1pPr marL="0" indent="0">
              <a:buNone/>
              <a:defRPr sz="15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32" y="3066948"/>
            <a:ext cx="2554255" cy="1505053"/>
          </a:xfrm>
        </p:spPr>
        <p:txBody>
          <a:bodyPr>
            <a:normAutofit/>
          </a:bodyPr>
          <a:lstStyle>
            <a:lvl1pPr marL="0" indent="0">
              <a:buNone/>
              <a:defRPr sz="15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6" y="1421028"/>
            <a:ext cx="2554255" cy="1505053"/>
          </a:xfrm>
        </p:spPr>
        <p:txBody>
          <a:bodyPr>
            <a:normAutofit/>
          </a:bodyPr>
          <a:lstStyle>
            <a:lvl1pPr marL="0" indent="0">
              <a:buNone/>
              <a:defRPr sz="15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6" y="4712868"/>
            <a:ext cx="2554255" cy="1505053"/>
          </a:xfrm>
        </p:spPr>
        <p:txBody>
          <a:bodyPr/>
          <a:lstStyle>
            <a:lvl1pPr marL="0" indent="0">
              <a:buNone/>
              <a:defRPr sz="15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6" y="3066948"/>
            <a:ext cx="2554255" cy="1505053"/>
          </a:xfrm>
        </p:spPr>
        <p:txBody>
          <a:bodyPr>
            <a:normAutofit/>
          </a:bodyPr>
          <a:lstStyle>
            <a:lvl1pPr marL="0" indent="0">
              <a:buNone/>
              <a:defRPr sz="1500" baseline="0"/>
            </a:lvl1pPr>
          </a:lstStyle>
          <a:p>
            <a:pPr lvl="0"/>
            <a:r>
              <a:rPr lang="pl-PL"/>
              <a:t>Active projects</a:t>
            </a:r>
            <a:endParaRPr lang="en-US"/>
          </a:p>
        </p:txBody>
      </p:sp>
      <p:pic>
        <p:nvPicPr>
          <p:cNvPr id="39" name="Obraz 38"/>
          <p:cNvPicPr>
            <a:picLocks noChangeAspect="1"/>
          </p:cNvPicPr>
          <p:nvPr userDrawn="1"/>
        </p:nvPicPr>
        <p:blipFill>
          <a:blip r:embed="rId2"/>
          <a:stretch>
            <a:fillRect/>
          </a:stretch>
        </p:blipFill>
        <p:spPr>
          <a:xfrm>
            <a:off x="392896" y="4870593"/>
            <a:ext cx="161912" cy="215883"/>
          </a:xfrm>
          <a:prstGeom prst="rect">
            <a:avLst/>
          </a:prstGeom>
        </p:spPr>
      </p:pic>
      <p:pic>
        <p:nvPicPr>
          <p:cNvPr id="40" name="Obraz 39"/>
          <p:cNvPicPr>
            <a:picLocks noChangeAspect="1"/>
          </p:cNvPicPr>
          <p:nvPr userDrawn="1"/>
        </p:nvPicPr>
        <p:blipFill>
          <a:blip r:embed="rId3"/>
          <a:stretch>
            <a:fillRect/>
          </a:stretch>
        </p:blipFill>
        <p:spPr>
          <a:xfrm>
            <a:off x="363190" y="1556141"/>
            <a:ext cx="226223" cy="238499"/>
          </a:xfrm>
          <a:prstGeom prst="rect">
            <a:avLst/>
          </a:prstGeom>
        </p:spPr>
      </p:pic>
      <p:pic>
        <p:nvPicPr>
          <p:cNvPr id="41" name="Obraz 40"/>
          <p:cNvPicPr>
            <a:picLocks noChangeAspect="1"/>
          </p:cNvPicPr>
          <p:nvPr userDrawn="1"/>
        </p:nvPicPr>
        <p:blipFill>
          <a:blip r:embed="rId4"/>
          <a:stretch>
            <a:fillRect/>
          </a:stretch>
        </p:blipFill>
        <p:spPr>
          <a:xfrm>
            <a:off x="364624" y="3165180"/>
            <a:ext cx="224784" cy="323373"/>
          </a:xfrm>
          <a:prstGeom prst="rect">
            <a:avLst/>
          </a:prstGeom>
        </p:spPr>
      </p:pic>
      <p:sp>
        <p:nvSpPr>
          <p:cNvPr id="4" name="Symbol zastępczy tekstu 3"/>
          <p:cNvSpPr>
            <a:spLocks noGrp="1"/>
          </p:cNvSpPr>
          <p:nvPr>
            <p:ph type="body" sz="quarter" idx="28" hasCustomPrompt="1"/>
          </p:nvPr>
        </p:nvSpPr>
        <p:spPr>
          <a:xfrm>
            <a:off x="2701529"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0" name="Symbol zastępczy tekstu 3"/>
          <p:cNvSpPr>
            <a:spLocks noGrp="1"/>
          </p:cNvSpPr>
          <p:nvPr>
            <p:ph type="body" sz="quarter" idx="29" hasCustomPrompt="1"/>
          </p:nvPr>
        </p:nvSpPr>
        <p:spPr>
          <a:xfrm>
            <a:off x="5453598"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1" name="Symbol zastępczy tekstu 3"/>
          <p:cNvSpPr>
            <a:spLocks noGrp="1"/>
          </p:cNvSpPr>
          <p:nvPr>
            <p:ph type="body" sz="quarter" idx="30" hasCustomPrompt="1"/>
          </p:nvPr>
        </p:nvSpPr>
        <p:spPr>
          <a:xfrm>
            <a:off x="8205325"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Tree>
    <p:extLst>
      <p:ext uri="{BB962C8B-B14F-4D97-AF65-F5344CB8AC3E}">
        <p14:creationId xmlns:p14="http://schemas.microsoft.com/office/powerpoint/2010/main" val="377715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p:nvGrpSpPr>
        <p:grpSpPr bwMode="auto">
          <a:xfrm>
            <a:off x="0" y="2"/>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427485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15050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64457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vl1pPr>
          </a:lstStyle>
          <a:p>
            <a:pPr lvl="0"/>
            <a:r>
              <a:rPr lang="pl-PL"/>
              <a:t>Up to nine lines of text.</a:t>
            </a:r>
          </a:p>
        </p:txBody>
      </p:sp>
    </p:spTree>
    <p:extLst>
      <p:ext uri="{BB962C8B-B14F-4D97-AF65-F5344CB8AC3E}">
        <p14:creationId xmlns:p14="http://schemas.microsoft.com/office/powerpoint/2010/main" val="173448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theme" Target="../theme/theme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8" y="365126"/>
            <a:ext cx="8593493" cy="502623"/>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18" y="1196975"/>
            <a:ext cx="8593493" cy="4979988"/>
          </a:xfrm>
          <a:prstGeom prst="rect">
            <a:avLst/>
          </a:prstGeom>
        </p:spPr>
        <p:txBody>
          <a:bodyPr vert="horz" lIns="68580" tIns="34290" rIns="68580" bIns="34290" rtlCol="0">
            <a:normAutofit/>
          </a:body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26" name="PoleTekstowe 1"/>
          <p:cNvSpPr txBox="1"/>
          <p:nvPr/>
        </p:nvSpPr>
        <p:spPr>
          <a:xfrm>
            <a:off x="286916" y="6465537"/>
            <a:ext cx="677108"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7"/>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5" y="6783577"/>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6783577"/>
            <a:ext cx="2862264" cy="77924"/>
          </a:xfrm>
          <a:prstGeom prst="rect">
            <a:avLst/>
          </a:prstGeom>
          <a:solidFill>
            <a:srgbClr val="043B7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6783577"/>
            <a:ext cx="2862264" cy="77924"/>
          </a:xfrm>
          <a:prstGeom prst="rect">
            <a:avLst/>
          </a:prstGeom>
          <a:solidFill>
            <a:srgbClr val="C0195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5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4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2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1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20" y="365127"/>
            <a:ext cx="8593493" cy="502623"/>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20" y="1196975"/>
            <a:ext cx="8593493" cy="4979988"/>
          </a:xfrm>
          <a:prstGeom prst="rect">
            <a:avLst/>
          </a:prstGeom>
        </p:spPr>
        <p:txBody>
          <a:bodyPr vert="horz" lIns="68580" tIns="34290" rIns="68580" bIns="3429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8" name="PoleTekstowe 1"/>
          <p:cNvSpPr txBox="1"/>
          <p:nvPr/>
        </p:nvSpPr>
        <p:spPr>
          <a:xfrm>
            <a:off x="286917" y="6524487"/>
            <a:ext cx="677108"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8"/>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7" y="6783578"/>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6783578"/>
            <a:ext cx="2862264" cy="77924"/>
          </a:xfrm>
          <a:prstGeom prst="rect">
            <a:avLst/>
          </a:prstGeom>
          <a:solidFill>
            <a:srgbClr val="043B7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6783578"/>
            <a:ext cx="2862264" cy="77924"/>
          </a:xfrm>
          <a:prstGeom prst="rect">
            <a:avLst/>
          </a:prstGeom>
          <a:solidFill>
            <a:srgbClr val="C0195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21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8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5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4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Upskilling Program</a:t>
            </a:r>
          </a:p>
        </p:txBody>
      </p:sp>
      <p:sp>
        <p:nvSpPr>
          <p:cNvPr id="3" name="Text Placeholder 2"/>
          <p:cNvSpPr>
            <a:spLocks noGrp="1"/>
          </p:cNvSpPr>
          <p:nvPr>
            <p:ph type="body" sz="quarter" idx="10"/>
          </p:nvPr>
        </p:nvSpPr>
        <p:spPr/>
        <p:txBody>
          <a:bodyPr>
            <a:normAutofit/>
          </a:bodyPr>
          <a:lstStyle/>
          <a:p>
            <a:r>
              <a:rPr lang="en-US" sz="3600" b="1" dirty="0"/>
              <a:t>Services</a:t>
            </a:r>
          </a:p>
        </p:txBody>
      </p:sp>
    </p:spTree>
    <p:extLst>
      <p:ext uri="{BB962C8B-B14F-4D97-AF65-F5344CB8AC3E}">
        <p14:creationId xmlns:p14="http://schemas.microsoft.com/office/powerpoint/2010/main" val="35657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E906-641F-1D43-B2A3-CC2EB37B192B}"/>
              </a:ext>
            </a:extLst>
          </p:cNvPr>
          <p:cNvSpPr>
            <a:spLocks noGrp="1"/>
          </p:cNvSpPr>
          <p:nvPr>
            <p:ph type="title"/>
          </p:nvPr>
        </p:nvSpPr>
        <p:spPr/>
        <p:txBody>
          <a:bodyPr/>
          <a:lstStyle/>
          <a:p>
            <a:r>
              <a:rPr lang="en-RO" dirty="0"/>
              <a:t>Angular Services - Introduction</a:t>
            </a:r>
          </a:p>
        </p:txBody>
      </p:sp>
      <p:sp>
        <p:nvSpPr>
          <p:cNvPr id="3" name="Content Placeholder 2">
            <a:extLst>
              <a:ext uri="{FF2B5EF4-FFF2-40B4-BE49-F238E27FC236}">
                <a16:creationId xmlns:a16="http://schemas.microsoft.com/office/drawing/2014/main" id="{4BBFD0EC-627D-6041-BE00-42FE96CF7A8D}"/>
              </a:ext>
            </a:extLst>
          </p:cNvPr>
          <p:cNvSpPr>
            <a:spLocks noGrp="1"/>
          </p:cNvSpPr>
          <p:nvPr>
            <p:ph sz="quarter" idx="11"/>
          </p:nvPr>
        </p:nvSpPr>
        <p:spPr>
          <a:xfrm>
            <a:off x="286943" y="1196977"/>
            <a:ext cx="4357065" cy="3744191"/>
          </a:xfrm>
        </p:spPr>
        <p:txBody>
          <a:bodyPr/>
          <a:lstStyle/>
          <a:p>
            <a:r>
              <a:rPr lang="en-RO" dirty="0"/>
              <a:t>Web applications implements the Client-Server architecture, where the client will need to fetch data from the server in order to dynamically render it.</a:t>
            </a:r>
          </a:p>
          <a:p>
            <a:r>
              <a:rPr lang="en-RO" dirty="0"/>
              <a:t>In order to respect the Single </a:t>
            </a:r>
            <a:r>
              <a:rPr lang="en-GB" dirty="0"/>
              <a:t>Responsibility</a:t>
            </a:r>
            <a:r>
              <a:rPr lang="en-RO" dirty="0"/>
              <a:t> principle in an Angular application, it is needed to separate the logic of fetching data, from the Component to the Service Layer.</a:t>
            </a:r>
          </a:p>
          <a:p>
            <a:r>
              <a:rPr lang="en-RO" dirty="0"/>
              <a:t>Services are Singleton classes that needs to belong to a provider in order to be injected in the constructor of a component. </a:t>
            </a:r>
          </a:p>
        </p:txBody>
      </p:sp>
      <p:sp>
        <p:nvSpPr>
          <p:cNvPr id="4" name="TextBox 3">
            <a:extLst>
              <a:ext uri="{FF2B5EF4-FFF2-40B4-BE49-F238E27FC236}">
                <a16:creationId xmlns:a16="http://schemas.microsoft.com/office/drawing/2014/main" id="{8FF55333-081A-F643-8B21-0F60E3F64BB2}"/>
              </a:ext>
            </a:extLst>
          </p:cNvPr>
          <p:cNvSpPr txBox="1"/>
          <p:nvPr/>
        </p:nvSpPr>
        <p:spPr>
          <a:xfrm>
            <a:off x="107504" y="5688501"/>
            <a:ext cx="8929368" cy="646331"/>
          </a:xfrm>
          <a:prstGeom prst="rect">
            <a:avLst/>
          </a:prstGeom>
          <a:noFill/>
        </p:spPr>
        <p:txBody>
          <a:bodyPr wrap="none" rtlCol="0">
            <a:spAutoFit/>
          </a:bodyPr>
          <a:lstStyle/>
          <a:p>
            <a:r>
              <a:rPr lang="en-RO" b="1" dirty="0"/>
              <a:t>Note: </a:t>
            </a:r>
            <a:r>
              <a:rPr lang="en-RO" dirty="0"/>
              <a:t>You should be careful because the services could behave differently if you are using lazy</a:t>
            </a:r>
          </a:p>
          <a:p>
            <a:r>
              <a:rPr lang="en-RO" dirty="0"/>
              <a:t>loading modules.</a:t>
            </a:r>
          </a:p>
        </p:txBody>
      </p:sp>
      <p:pic>
        <p:nvPicPr>
          <p:cNvPr id="6" name="Picture 5" descr="A picture containing food&#10;&#10;Description automatically generated">
            <a:extLst>
              <a:ext uri="{FF2B5EF4-FFF2-40B4-BE49-F238E27FC236}">
                <a16:creationId xmlns:a16="http://schemas.microsoft.com/office/drawing/2014/main" id="{166EAE6A-E968-0A4E-8545-49DD97FE9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2420888"/>
            <a:ext cx="2540000" cy="1143000"/>
          </a:xfrm>
          <a:prstGeom prst="rect">
            <a:avLst/>
          </a:prstGeom>
        </p:spPr>
      </p:pic>
    </p:spTree>
    <p:extLst>
      <p:ext uri="{BB962C8B-B14F-4D97-AF65-F5344CB8AC3E}">
        <p14:creationId xmlns:p14="http://schemas.microsoft.com/office/powerpoint/2010/main" val="93633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29CA-6DF0-6F45-8577-D8C682B706EA}"/>
              </a:ext>
            </a:extLst>
          </p:cNvPr>
          <p:cNvSpPr>
            <a:spLocks noGrp="1"/>
          </p:cNvSpPr>
          <p:nvPr>
            <p:ph type="title"/>
          </p:nvPr>
        </p:nvSpPr>
        <p:spPr/>
        <p:txBody>
          <a:bodyPr/>
          <a:lstStyle/>
          <a:p>
            <a:r>
              <a:rPr lang="en-RO" dirty="0"/>
              <a:t>Angular Services</a:t>
            </a:r>
          </a:p>
        </p:txBody>
      </p:sp>
      <p:sp>
        <p:nvSpPr>
          <p:cNvPr id="3" name="Content Placeholder 2">
            <a:extLst>
              <a:ext uri="{FF2B5EF4-FFF2-40B4-BE49-F238E27FC236}">
                <a16:creationId xmlns:a16="http://schemas.microsoft.com/office/drawing/2014/main" id="{C6465CAF-FD13-1F42-B0D8-23BF33B11ECA}"/>
              </a:ext>
            </a:extLst>
          </p:cNvPr>
          <p:cNvSpPr>
            <a:spLocks noGrp="1"/>
          </p:cNvSpPr>
          <p:nvPr>
            <p:ph sz="quarter" idx="11"/>
          </p:nvPr>
        </p:nvSpPr>
        <p:spPr>
          <a:xfrm>
            <a:off x="286918" y="1484784"/>
            <a:ext cx="4069034" cy="4104232"/>
          </a:xfrm>
        </p:spPr>
        <p:txBody>
          <a:bodyPr/>
          <a:lstStyle/>
          <a:p>
            <a:r>
              <a:rPr lang="en-RO" dirty="0"/>
              <a:t>In order to define a service it is needed to decorate de class with the @Injectable decorator and optionally specify the name of the module to act as a provider for it.</a:t>
            </a:r>
          </a:p>
          <a:p>
            <a:r>
              <a:rPr lang="en-RO" dirty="0"/>
              <a:t>Services can act as a single source of trust for a particular module of an application since it’s purpose is to contain logic related to a single topic and it persists the data due to its Singleton behavior.</a:t>
            </a:r>
          </a:p>
          <a:p>
            <a:r>
              <a:rPr lang="en-RO" dirty="0"/>
              <a:t>Services can be used as a channel for communication between components instead of using the @Input and @Output decorators.</a:t>
            </a:r>
          </a:p>
        </p:txBody>
      </p:sp>
      <p:sp>
        <p:nvSpPr>
          <p:cNvPr id="4" name="TextBox 3">
            <a:extLst>
              <a:ext uri="{FF2B5EF4-FFF2-40B4-BE49-F238E27FC236}">
                <a16:creationId xmlns:a16="http://schemas.microsoft.com/office/drawing/2014/main" id="{62D871D1-0BF2-3B48-BB91-C51D5038CDD3}"/>
              </a:ext>
            </a:extLst>
          </p:cNvPr>
          <p:cNvSpPr txBox="1"/>
          <p:nvPr/>
        </p:nvSpPr>
        <p:spPr>
          <a:xfrm>
            <a:off x="63009" y="5949280"/>
            <a:ext cx="9017982" cy="369332"/>
          </a:xfrm>
          <a:prstGeom prst="rect">
            <a:avLst/>
          </a:prstGeom>
          <a:noFill/>
        </p:spPr>
        <p:txBody>
          <a:bodyPr wrap="none" rtlCol="0">
            <a:spAutoFit/>
          </a:bodyPr>
          <a:lstStyle/>
          <a:p>
            <a:r>
              <a:rPr lang="en-RO" b="1" dirty="0"/>
              <a:t>Note:</a:t>
            </a:r>
            <a:r>
              <a:rPr lang="en-RO" dirty="0"/>
              <a:t> It is recommended to use only providedIn: ‘root’ in order to avoid circular dependencies.</a:t>
            </a:r>
          </a:p>
        </p:txBody>
      </p:sp>
      <p:pic>
        <p:nvPicPr>
          <p:cNvPr id="6" name="Picture 5" descr="A screenshot of a cell phone&#10;&#10;Description automatically generated">
            <a:extLst>
              <a:ext uri="{FF2B5EF4-FFF2-40B4-BE49-F238E27FC236}">
                <a16:creationId xmlns:a16="http://schemas.microsoft.com/office/drawing/2014/main" id="{16723F61-A813-EA4C-93AF-BB1B6A0AC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791" y="2381848"/>
            <a:ext cx="4091892" cy="2053332"/>
          </a:xfrm>
          <a:prstGeom prst="rect">
            <a:avLst/>
          </a:prstGeom>
        </p:spPr>
      </p:pic>
    </p:spTree>
    <p:extLst>
      <p:ext uri="{BB962C8B-B14F-4D97-AF65-F5344CB8AC3E}">
        <p14:creationId xmlns:p14="http://schemas.microsoft.com/office/powerpoint/2010/main" val="252247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2ADA-B512-2A4A-A6BA-83BBDF017066}"/>
              </a:ext>
            </a:extLst>
          </p:cNvPr>
          <p:cNvSpPr>
            <a:spLocks noGrp="1"/>
          </p:cNvSpPr>
          <p:nvPr>
            <p:ph type="title"/>
          </p:nvPr>
        </p:nvSpPr>
        <p:spPr/>
        <p:txBody>
          <a:bodyPr/>
          <a:lstStyle/>
          <a:p>
            <a:r>
              <a:rPr lang="en-RO" dirty="0"/>
              <a:t>Observables</a:t>
            </a:r>
          </a:p>
        </p:txBody>
      </p:sp>
      <p:pic>
        <p:nvPicPr>
          <p:cNvPr id="5" name="Content Placeholder 4" descr="A close up of a sign&#10;&#10;Description automatically generated">
            <a:extLst>
              <a:ext uri="{FF2B5EF4-FFF2-40B4-BE49-F238E27FC236}">
                <a16:creationId xmlns:a16="http://schemas.microsoft.com/office/drawing/2014/main" id="{F63B0215-B635-1046-9475-7CC98B750A06}"/>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187624" y="1270000"/>
            <a:ext cx="6604000" cy="4318000"/>
          </a:xfrm>
        </p:spPr>
      </p:pic>
    </p:spTree>
    <p:extLst>
      <p:ext uri="{BB962C8B-B14F-4D97-AF65-F5344CB8AC3E}">
        <p14:creationId xmlns:p14="http://schemas.microsoft.com/office/powerpoint/2010/main" val="377385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096C-4490-2D46-AD67-4F5319FB7981}"/>
              </a:ext>
            </a:extLst>
          </p:cNvPr>
          <p:cNvSpPr>
            <a:spLocks noGrp="1"/>
          </p:cNvSpPr>
          <p:nvPr>
            <p:ph type="title"/>
          </p:nvPr>
        </p:nvSpPr>
        <p:spPr/>
        <p:txBody>
          <a:bodyPr/>
          <a:lstStyle/>
          <a:p>
            <a:r>
              <a:rPr lang="en-RO" dirty="0"/>
              <a:t>Observables</a:t>
            </a:r>
          </a:p>
        </p:txBody>
      </p:sp>
      <p:pic>
        <p:nvPicPr>
          <p:cNvPr id="5" name="Content Placeholder 4" descr="A close up of a logo&#10;&#10;Description automatically generated">
            <a:extLst>
              <a:ext uri="{FF2B5EF4-FFF2-40B4-BE49-F238E27FC236}">
                <a16:creationId xmlns:a16="http://schemas.microsoft.com/office/drawing/2014/main" id="{9DE868E5-27FA-9E49-81C3-2B0CA9F6B070}"/>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283968" y="2227345"/>
            <a:ext cx="4387789" cy="2900816"/>
          </a:xfrm>
        </p:spPr>
      </p:pic>
      <p:sp>
        <p:nvSpPr>
          <p:cNvPr id="6" name="TextBox 5">
            <a:extLst>
              <a:ext uri="{FF2B5EF4-FFF2-40B4-BE49-F238E27FC236}">
                <a16:creationId xmlns:a16="http://schemas.microsoft.com/office/drawing/2014/main" id="{AA30D524-6426-734C-A691-80792E3EDEB8}"/>
              </a:ext>
            </a:extLst>
          </p:cNvPr>
          <p:cNvSpPr txBox="1"/>
          <p:nvPr/>
        </p:nvSpPr>
        <p:spPr>
          <a:xfrm>
            <a:off x="286918" y="1556792"/>
            <a:ext cx="3997049" cy="3970318"/>
          </a:xfrm>
          <a:prstGeom prst="rect">
            <a:avLst/>
          </a:prstGeom>
          <a:noFill/>
        </p:spPr>
        <p:txBody>
          <a:bodyPr wrap="square" rtlCol="0">
            <a:spAutoFit/>
          </a:bodyPr>
          <a:lstStyle/>
          <a:p>
            <a:r>
              <a:rPr lang="en-RO" dirty="0"/>
              <a:t>There are two approaches that can describe the Producer-Consumer pattern: </a:t>
            </a:r>
            <a:r>
              <a:rPr lang="en-RO" b="1" dirty="0"/>
              <a:t>push and pull</a:t>
            </a:r>
            <a:r>
              <a:rPr lang="en-RO" dirty="0"/>
              <a:t>. The pull approach assumes that the producer does not know where the value will be consumed and does not have any control about it. The push pattern is different because the producer has all the control about how the data is passed to the consumer and pushes the values accodingly.</a:t>
            </a:r>
          </a:p>
          <a:p>
            <a:r>
              <a:rPr lang="en-RO" dirty="0"/>
              <a:t>Observables are a push system producers responsible for emitting values by wrapping a data source. </a:t>
            </a:r>
          </a:p>
        </p:txBody>
      </p:sp>
    </p:spTree>
    <p:extLst>
      <p:ext uri="{BB962C8B-B14F-4D97-AF65-F5344CB8AC3E}">
        <p14:creationId xmlns:p14="http://schemas.microsoft.com/office/powerpoint/2010/main" val="1200595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058F-2F93-6948-AF6E-5137A1BF3CDB}"/>
              </a:ext>
            </a:extLst>
          </p:cNvPr>
          <p:cNvSpPr>
            <a:spLocks noGrp="1"/>
          </p:cNvSpPr>
          <p:nvPr>
            <p:ph type="title"/>
          </p:nvPr>
        </p:nvSpPr>
        <p:spPr/>
        <p:txBody>
          <a:bodyPr/>
          <a:lstStyle/>
          <a:p>
            <a:r>
              <a:rPr lang="en-RO" dirty="0"/>
              <a:t>Observables</a:t>
            </a:r>
          </a:p>
        </p:txBody>
      </p:sp>
      <p:sp>
        <p:nvSpPr>
          <p:cNvPr id="3" name="Content Placeholder 2">
            <a:extLst>
              <a:ext uri="{FF2B5EF4-FFF2-40B4-BE49-F238E27FC236}">
                <a16:creationId xmlns:a16="http://schemas.microsoft.com/office/drawing/2014/main" id="{E3788B35-0C71-5E46-B916-E17B1B95E5C9}"/>
              </a:ext>
            </a:extLst>
          </p:cNvPr>
          <p:cNvSpPr>
            <a:spLocks noGrp="1"/>
          </p:cNvSpPr>
          <p:nvPr>
            <p:ph sz="quarter" idx="11"/>
          </p:nvPr>
        </p:nvSpPr>
        <p:spPr>
          <a:xfrm>
            <a:off x="0" y="1028211"/>
            <a:ext cx="9144000" cy="2952328"/>
          </a:xfrm>
        </p:spPr>
        <p:txBody>
          <a:bodyPr>
            <a:normAutofit/>
          </a:bodyPr>
          <a:lstStyle/>
          <a:p>
            <a:r>
              <a:rPr lang="en-RO" dirty="0"/>
              <a:t>Terminology:</a:t>
            </a:r>
          </a:p>
          <a:p>
            <a:pPr lvl="1"/>
            <a:r>
              <a:rPr lang="en-RO" b="1" dirty="0"/>
              <a:t>Observer</a:t>
            </a:r>
            <a:r>
              <a:rPr lang="en-RO" dirty="0"/>
              <a:t>: represents the API for the consumer/reader of the data stream.</a:t>
            </a:r>
          </a:p>
          <a:p>
            <a:pPr lvl="1"/>
            <a:r>
              <a:rPr lang="en-RO" b="1" dirty="0"/>
              <a:t>Subscriber</a:t>
            </a:r>
            <a:r>
              <a:rPr lang="en-RO" dirty="0"/>
              <a:t>: the subscriber is an extension of the Observer but with capabilities of unsubscription.</a:t>
            </a:r>
          </a:p>
          <a:p>
            <a:pPr lvl="1"/>
            <a:r>
              <a:rPr lang="en-RO" b="1" dirty="0"/>
              <a:t>Subscription</a:t>
            </a:r>
            <a:r>
              <a:rPr lang="en-RO" dirty="0"/>
              <a:t>: the communication channel between the observable and the observer that guarantees that an observer receives data.</a:t>
            </a:r>
          </a:p>
          <a:p>
            <a:pPr lvl="1"/>
            <a:endParaRPr lang="en-RO" dirty="0"/>
          </a:p>
          <a:p>
            <a:pPr lvl="1"/>
            <a:endParaRPr lang="en-RO" dirty="0"/>
          </a:p>
        </p:txBody>
      </p:sp>
      <p:pic>
        <p:nvPicPr>
          <p:cNvPr id="5" name="Picture 4" descr="A black sign with white text&#10;&#10;Description automatically generated">
            <a:extLst>
              <a:ext uri="{FF2B5EF4-FFF2-40B4-BE49-F238E27FC236}">
                <a16:creationId xmlns:a16="http://schemas.microsoft.com/office/drawing/2014/main" id="{985A42EF-52E2-5D49-A678-1178728B8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230" y="5229200"/>
            <a:ext cx="4172868" cy="1032637"/>
          </a:xfrm>
          <a:prstGeom prst="rect">
            <a:avLst/>
          </a:prstGeom>
        </p:spPr>
      </p:pic>
      <p:sp>
        <p:nvSpPr>
          <p:cNvPr id="11" name="Content Placeholder 2">
            <a:extLst>
              <a:ext uri="{FF2B5EF4-FFF2-40B4-BE49-F238E27FC236}">
                <a16:creationId xmlns:a16="http://schemas.microsoft.com/office/drawing/2014/main" id="{800A0423-E517-1840-A2A1-34EDA2FC4646}"/>
              </a:ext>
            </a:extLst>
          </p:cNvPr>
          <p:cNvSpPr txBox="1">
            <a:spLocks/>
          </p:cNvSpPr>
          <p:nvPr/>
        </p:nvSpPr>
        <p:spPr>
          <a:xfrm>
            <a:off x="11634" y="2996952"/>
            <a:ext cx="6984776" cy="1800200"/>
          </a:xfrm>
          <a:prstGeom prst="rect">
            <a:avLst/>
          </a:prstGeom>
        </p:spPr>
        <p:txBody>
          <a:bodyPr vert="horz" lIns="68580" tIns="34290" rIns="68580" bIns="34290" rtlCol="0">
            <a:normAutofit/>
          </a:bodyPr>
          <a:lst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5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4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2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1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RO" dirty="0"/>
              <a:t>Supported operations:</a:t>
            </a:r>
          </a:p>
          <a:p>
            <a:pPr lvl="1"/>
            <a:r>
              <a:rPr lang="en-RO" b="1" dirty="0"/>
              <a:t>next</a:t>
            </a:r>
            <a:r>
              <a:rPr lang="en-RO" dirty="0"/>
              <a:t>: The observer sends a value that can be a primitive or an object.</a:t>
            </a:r>
          </a:p>
          <a:p>
            <a:pPr lvl="1"/>
            <a:r>
              <a:rPr lang="en-GB" b="1" dirty="0"/>
              <a:t>e</a:t>
            </a:r>
            <a:r>
              <a:rPr lang="en-RO" b="1" dirty="0"/>
              <a:t>rror: </a:t>
            </a:r>
            <a:r>
              <a:rPr lang="en-RO" dirty="0"/>
              <a:t>Will throw an exception and cancel the execution of the rest of the observer.</a:t>
            </a:r>
            <a:endParaRPr lang="en-RO" b="1" dirty="0"/>
          </a:p>
          <a:p>
            <a:pPr lvl="1"/>
            <a:r>
              <a:rPr lang="en-GB" b="1" dirty="0"/>
              <a:t>c</a:t>
            </a:r>
            <a:r>
              <a:rPr lang="en-RO" b="1" dirty="0"/>
              <a:t>omplete: </a:t>
            </a:r>
            <a:r>
              <a:rPr lang="en-RO" dirty="0"/>
              <a:t>Notifies the subscriptions for the observable that all the data is completed.</a:t>
            </a:r>
            <a:endParaRPr lang="en-RO" b="1" dirty="0"/>
          </a:p>
        </p:txBody>
      </p:sp>
    </p:spTree>
    <p:extLst>
      <p:ext uri="{BB962C8B-B14F-4D97-AF65-F5344CB8AC3E}">
        <p14:creationId xmlns:p14="http://schemas.microsoft.com/office/powerpoint/2010/main" val="72822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882B-18AB-4E45-828E-17CD0A2D6C82}"/>
              </a:ext>
            </a:extLst>
          </p:cNvPr>
          <p:cNvSpPr>
            <a:spLocks noGrp="1"/>
          </p:cNvSpPr>
          <p:nvPr>
            <p:ph type="title"/>
          </p:nvPr>
        </p:nvSpPr>
        <p:spPr/>
        <p:txBody>
          <a:bodyPr/>
          <a:lstStyle/>
          <a:p>
            <a:r>
              <a:rPr lang="en-RO" dirty="0"/>
              <a:t>Subjects</a:t>
            </a:r>
          </a:p>
        </p:txBody>
      </p:sp>
      <p:sp>
        <p:nvSpPr>
          <p:cNvPr id="3" name="Content Placeholder 2">
            <a:extLst>
              <a:ext uri="{FF2B5EF4-FFF2-40B4-BE49-F238E27FC236}">
                <a16:creationId xmlns:a16="http://schemas.microsoft.com/office/drawing/2014/main" id="{5FA5ABE5-41BF-3943-AFE8-028669FB99BC}"/>
              </a:ext>
            </a:extLst>
          </p:cNvPr>
          <p:cNvSpPr>
            <a:spLocks noGrp="1"/>
          </p:cNvSpPr>
          <p:nvPr>
            <p:ph sz="quarter" idx="11"/>
          </p:nvPr>
        </p:nvSpPr>
        <p:spPr/>
        <p:txBody>
          <a:bodyPr/>
          <a:lstStyle/>
          <a:p>
            <a:r>
              <a:rPr lang="en-RO" dirty="0"/>
              <a:t>A subject is a special type of Observable that allows it to behave as an Observable and an Observer in the same time.</a:t>
            </a:r>
          </a:p>
        </p:txBody>
      </p:sp>
      <p:pic>
        <p:nvPicPr>
          <p:cNvPr id="5" name="Picture 4" descr="A picture containing drawing&#10;&#10;Description automatically generated">
            <a:extLst>
              <a:ext uri="{FF2B5EF4-FFF2-40B4-BE49-F238E27FC236}">
                <a16:creationId xmlns:a16="http://schemas.microsoft.com/office/drawing/2014/main" id="{78D52498-0879-1E47-BA39-53FEA9C35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284984"/>
            <a:ext cx="6985106" cy="1863856"/>
          </a:xfrm>
          <a:prstGeom prst="rect">
            <a:avLst/>
          </a:prstGeom>
        </p:spPr>
      </p:pic>
    </p:spTree>
    <p:extLst>
      <p:ext uri="{BB962C8B-B14F-4D97-AF65-F5344CB8AC3E}">
        <p14:creationId xmlns:p14="http://schemas.microsoft.com/office/powerpoint/2010/main" val="418182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12FF-FDBA-654E-BBF2-199DF3AC149B}"/>
              </a:ext>
            </a:extLst>
          </p:cNvPr>
          <p:cNvSpPr>
            <a:spLocks noGrp="1"/>
          </p:cNvSpPr>
          <p:nvPr>
            <p:ph type="title"/>
          </p:nvPr>
        </p:nvSpPr>
        <p:spPr/>
        <p:txBody>
          <a:bodyPr/>
          <a:lstStyle/>
          <a:p>
            <a:r>
              <a:rPr lang="en-RO" dirty="0"/>
              <a:t>State Management with Subjects</a:t>
            </a:r>
          </a:p>
        </p:txBody>
      </p:sp>
      <p:sp>
        <p:nvSpPr>
          <p:cNvPr id="3" name="Content Placeholder 2">
            <a:extLst>
              <a:ext uri="{FF2B5EF4-FFF2-40B4-BE49-F238E27FC236}">
                <a16:creationId xmlns:a16="http://schemas.microsoft.com/office/drawing/2014/main" id="{83B39E2A-787B-E940-90DC-C58B7581CC5A}"/>
              </a:ext>
            </a:extLst>
          </p:cNvPr>
          <p:cNvSpPr>
            <a:spLocks noGrp="1"/>
          </p:cNvSpPr>
          <p:nvPr>
            <p:ph sz="quarter" idx="11"/>
          </p:nvPr>
        </p:nvSpPr>
        <p:spPr/>
        <p:txBody>
          <a:bodyPr/>
          <a:lstStyle/>
          <a:p>
            <a:r>
              <a:rPr lang="en-RO" dirty="0"/>
              <a:t>In Angular applications component communication is done by using @Input and @Output decorators. But how data should be transfer</a:t>
            </a:r>
            <a:r>
              <a:rPr lang="en-GB" dirty="0"/>
              <a:t>r</a:t>
            </a:r>
            <a:r>
              <a:rPr lang="en-RO" dirty="0"/>
              <a:t>ed when the components are not coupled in the parent-child relationship?</a:t>
            </a:r>
          </a:p>
          <a:p>
            <a:r>
              <a:rPr lang="en-RO" dirty="0"/>
              <a:t>There is a special type of Subject that holds only the last emitted value on the stream to all observers, called </a:t>
            </a:r>
            <a:r>
              <a:rPr lang="en-RO" b="1" dirty="0"/>
              <a:t>BehaviorSubject</a:t>
            </a:r>
          </a:p>
          <a:p>
            <a:r>
              <a:rPr lang="en-RO" dirty="0"/>
              <a:t>Services that are using BehaviorSubject are ideally for the state management in an Angular application, if no third party libraries like NgRx are wanted. Their initialization requires an initial state which canot be mutated directly because when a new value is emitted, a new state is created.</a:t>
            </a:r>
          </a:p>
          <a:p>
            <a:r>
              <a:rPr lang="en-RO" dirty="0"/>
              <a:t>Services are singletons, so keeping state in a service would respect the following state management principles:</a:t>
            </a:r>
          </a:p>
          <a:p>
            <a:pPr lvl="1"/>
            <a:r>
              <a:rPr lang="en-RO" dirty="0"/>
              <a:t>Single source of trust: State is not spread across multiple components that can mutate it;</a:t>
            </a:r>
          </a:p>
          <a:p>
            <a:pPr lvl="1"/>
            <a:r>
              <a:rPr lang="en-RO" dirty="0"/>
              <a:t>State persistence: Services are singletons</a:t>
            </a:r>
          </a:p>
          <a:p>
            <a:pPr lvl="1"/>
            <a:r>
              <a:rPr lang="en-RO"/>
              <a:t>Ease of debugging</a:t>
            </a:r>
            <a:endParaRPr lang="en-RO" dirty="0"/>
          </a:p>
        </p:txBody>
      </p:sp>
    </p:spTree>
    <p:extLst>
      <p:ext uri="{BB962C8B-B14F-4D97-AF65-F5344CB8AC3E}">
        <p14:creationId xmlns:p14="http://schemas.microsoft.com/office/powerpoint/2010/main" val="82147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71A83E47-F41A-5344-A766-0EA7181C3087}"/>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422400" y="279400"/>
            <a:ext cx="6299200" cy="6299200"/>
          </a:xfrm>
          <a:prstGeom prst="rect">
            <a:avLst/>
          </a:prstGeom>
          <a:noFill/>
        </p:spPr>
      </p:pic>
    </p:spTree>
    <p:extLst>
      <p:ext uri="{BB962C8B-B14F-4D97-AF65-F5344CB8AC3E}">
        <p14:creationId xmlns:p14="http://schemas.microsoft.com/office/powerpoint/2010/main" val="3019920121"/>
      </p:ext>
    </p:extLst>
  </p:cSld>
  <p:clrMapOvr>
    <a:masterClrMapping/>
  </p:clrMapOvr>
</p:sld>
</file>

<file path=ppt/theme/theme1.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uxoft-template-v3.4" id="{F0BBB28C-EED3-4C9E-AC46-0A2469816214}" vid="{37383A5C-C4E3-4CA0-9820-12933A0EA401}"/>
    </a:ext>
  </a:extLst>
</a:theme>
</file>

<file path=ppt/theme/theme2.xml><?xml version="1.0" encoding="utf-8"?>
<a:theme xmlns:a="http://schemas.openxmlformats.org/drawingml/2006/main" name="powerpoint-template-luxoft-v4.3">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uxoft-template-v3.4" id="{F0BBB28C-EED3-4C9E-AC46-0A2469816214}" vid="{F7716D20-A5D3-4677-B270-2AEEC011A1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4655</TotalTime>
  <Words>598</Words>
  <Application>Microsoft Macintosh PowerPoint</Application>
  <PresentationFormat>On-screen Show (4:3)</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Open Sans</vt:lpstr>
      <vt:lpstr>Wingdings</vt:lpstr>
      <vt:lpstr>Luxoft: Computer / TV</vt:lpstr>
      <vt:lpstr>powerpoint-template-luxoft-v4.3</vt:lpstr>
      <vt:lpstr>Angular Upskilling Program</vt:lpstr>
      <vt:lpstr>Angular Services - Introduction</vt:lpstr>
      <vt:lpstr>Angular Services</vt:lpstr>
      <vt:lpstr>Observables</vt:lpstr>
      <vt:lpstr>Observables</vt:lpstr>
      <vt:lpstr>Observables</vt:lpstr>
      <vt:lpstr>Subjects</vt:lpstr>
      <vt:lpstr>State Management with Subjects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Upskilling Program</dc:title>
  <dc:creator>Cosmin Cartas</dc:creator>
  <cp:lastModifiedBy>Cosmin Cartas</cp:lastModifiedBy>
  <cp:revision>82</cp:revision>
  <dcterms:created xsi:type="dcterms:W3CDTF">2020-02-15T09:38:06Z</dcterms:created>
  <dcterms:modified xsi:type="dcterms:W3CDTF">2020-03-30T08:49:31Z</dcterms:modified>
</cp:coreProperties>
</file>