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notesMasterIdLst>
    <p:notesMasterId r:id="rId32"/>
  </p:notesMasterIdLst>
  <p:sldIdLst>
    <p:sldId id="304" r:id="rId3"/>
    <p:sldId id="329" r:id="rId4"/>
    <p:sldId id="259" r:id="rId5"/>
    <p:sldId id="306" r:id="rId6"/>
    <p:sldId id="307" r:id="rId7"/>
    <p:sldId id="313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30" r:id="rId29"/>
    <p:sldId id="331" r:id="rId30"/>
    <p:sldId id="332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283"/>
    <a:srgbClr val="55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E2EC-5A84-4AF8-BB9A-C71E76006D1A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0656-CCB0-45B9-9A1A-13115CDF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8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E0656-CCB0-45B9-9A1A-13115CDF3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31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E0656-CCB0-45B9-9A1A-13115CDF36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35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E0656-CCB0-45B9-9A1A-13115CDF36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5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E0656-CCB0-45B9-9A1A-13115CDF36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7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E0656-CCB0-45B9-9A1A-13115CDF36D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8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E0656-CCB0-45B9-9A1A-13115CDF36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15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D4F17E-562A-4FEA-8CF1-531512112051}" type="datetimeFigureOut">
              <a:rPr lang="ru-RU" smtClean="0"/>
              <a:t>15.02.2020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2F3AAD-C410-4AD8-8453-83D0E8AE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40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1" r:id="rId30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Upskilling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657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2B95-4C37-A247-BA49-D6194B4C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Define Components in VueJS</a:t>
            </a:r>
          </a:p>
        </p:txBody>
      </p:sp>
      <p:pic>
        <p:nvPicPr>
          <p:cNvPr id="5" name="Content Placeholder 4" descr="A picture containing phone, holding&#10;&#10;Description automatically generated">
            <a:extLst>
              <a:ext uri="{FF2B5EF4-FFF2-40B4-BE49-F238E27FC236}">
                <a16:creationId xmlns:a16="http://schemas.microsoft.com/office/drawing/2014/main" id="{F626284D-E883-E448-8D4D-54AD6B326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3492500" cy="2540000"/>
          </a:xfrm>
        </p:spPr>
      </p:pic>
      <p:pic>
        <p:nvPicPr>
          <p:cNvPr id="7" name="Picture 6" descr="A picture containing phone&#10;&#10;Description automatically generated">
            <a:extLst>
              <a:ext uri="{FF2B5EF4-FFF2-40B4-BE49-F238E27FC236}">
                <a16:creationId xmlns:a16="http://schemas.microsoft.com/office/drawing/2014/main" id="{25C8013B-8B86-D74E-B644-10D332E83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64" y="1196752"/>
            <a:ext cx="4191000" cy="26035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7BF777-44C5-1A4B-B38A-A792F76F2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4" y="3914774"/>
            <a:ext cx="4800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2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5360-4CBD-9F44-A128-275AD988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Why we are not using vanilla JS?!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AE5B-E590-DF43-9B1D-BAB55292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975"/>
            <a:ext cx="4069058" cy="4979988"/>
          </a:xfrm>
        </p:spPr>
        <p:txBody>
          <a:bodyPr/>
          <a:lstStyle/>
          <a:p>
            <a:pPr marL="321393" indent="-321393">
              <a:buFont typeface="Arial"/>
              <a:buChar char="•"/>
            </a:pPr>
            <a:r>
              <a:rPr lang="en-US" sz="1600" b="1" dirty="0"/>
              <a:t>If project complexity grows the code becomes very hard to maintain;</a:t>
            </a:r>
          </a:p>
          <a:p>
            <a:pPr marL="321393" indent="-321393">
              <a:buFont typeface="Arial"/>
              <a:buChar char="•"/>
            </a:pPr>
            <a:r>
              <a:rPr lang="en-US" sz="1600" b="1" dirty="0"/>
              <a:t>You end up developing you own framework/library;</a:t>
            </a:r>
          </a:p>
          <a:p>
            <a:pPr marL="321393" indent="-321393">
              <a:buFont typeface="Arial"/>
              <a:buChar char="•"/>
            </a:pPr>
            <a:r>
              <a:rPr lang="en-US" sz="1600" b="1" dirty="0"/>
              <a:t>Harder to synchronize the view with the model;</a:t>
            </a:r>
          </a:p>
          <a:p>
            <a:pPr marL="321393" indent="-321393">
              <a:buFont typeface="Arial"/>
              <a:buChar char="•"/>
            </a:pPr>
            <a:r>
              <a:rPr lang="en-US" sz="1600" b="1" dirty="0"/>
              <a:t>Does not provide any routing solution or state management.</a:t>
            </a:r>
          </a:p>
          <a:p>
            <a:pPr marL="321393" indent="-321393">
              <a:buFont typeface="Arial"/>
              <a:buChar char="•"/>
            </a:pPr>
            <a:r>
              <a:rPr lang="en-US" sz="1600" b="1" dirty="0"/>
              <a:t>Testing library is very poor;</a:t>
            </a:r>
          </a:p>
          <a:p>
            <a:pPr marL="321393" indent="-321393">
              <a:buFont typeface="Arial"/>
              <a:buChar char="•"/>
            </a:pPr>
            <a:r>
              <a:rPr lang="en-US" sz="1600" b="1" dirty="0"/>
              <a:t>There is a chance that browsers does not support the latest ECMA Script features.</a:t>
            </a:r>
          </a:p>
          <a:p>
            <a:endParaRPr lang="en-RO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393AE05-E072-9140-AB75-931441192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95" y="1340768"/>
            <a:ext cx="3946525" cy="39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1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F308-905A-174E-8317-5BA53E4B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Angular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FF0F-ADD4-C549-B07B-219C1217C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752"/>
            <a:ext cx="3204961" cy="498021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Angular framework contains a set of tools and libraries that makes possible end to end application development:</a:t>
            </a:r>
          </a:p>
          <a:p>
            <a:pPr lvl="1"/>
            <a:r>
              <a:rPr lang="en-US" dirty="0" err="1"/>
              <a:t>ZoneJS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RxJS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TypeScript;</a:t>
            </a:r>
          </a:p>
          <a:p>
            <a:pPr lvl="1"/>
            <a:r>
              <a:rPr lang="en-US" dirty="0"/>
              <a:t>Jasmine + Karma;</a:t>
            </a:r>
          </a:p>
          <a:p>
            <a:pPr lvl="1"/>
            <a:r>
              <a:rPr lang="en-US" dirty="0"/>
              <a:t>Protractor;</a:t>
            </a:r>
          </a:p>
          <a:p>
            <a:pPr lvl="1"/>
            <a:r>
              <a:rPr lang="en-US" dirty="0"/>
              <a:t>Webpack;</a:t>
            </a:r>
            <a:endParaRPr lang="en-RO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BADA8F0-BDFB-304A-920E-76FFBFE76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97" y="871905"/>
            <a:ext cx="515719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6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0387-7FB7-C347-9ED3-E6474BF5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RO" dirty="0"/>
              <a:t>ZoneJS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F4FF-ED3B-B745-9BB3-F296075526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6942" y="1878227"/>
            <a:ext cx="4184754" cy="43273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Library written and maintained by the Angular Team;</a:t>
            </a:r>
          </a:p>
          <a:p>
            <a:r>
              <a:rPr lang="en-US" dirty="0"/>
              <a:t>It encapsulates the logic for intercepting asynchronous operations in a component;</a:t>
            </a:r>
          </a:p>
          <a:p>
            <a:r>
              <a:rPr lang="en-US" dirty="0"/>
              <a:t>Introduces the concept of zone – an execution context for async operations;</a:t>
            </a:r>
          </a:p>
          <a:p>
            <a:r>
              <a:rPr lang="en-US" dirty="0"/>
              <a:t>Usually you don’t need to touch </a:t>
            </a:r>
            <a:r>
              <a:rPr lang="en-US" dirty="0" err="1"/>
              <a:t>zone.js</a:t>
            </a:r>
            <a:r>
              <a:rPr lang="en-US" dirty="0"/>
              <a:t> in your Angular application unless you want full control over the change detection mechanism.</a:t>
            </a:r>
          </a:p>
          <a:p>
            <a:endParaRPr lang="en-US" dirty="0"/>
          </a:p>
          <a:p>
            <a:endParaRPr lang="en-RO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3D3687B-D22C-D843-83C1-41DC5130F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53" y="1369471"/>
            <a:ext cx="4219769" cy="4219769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27F5F65-5C30-4264-BFD6-5B857C60B7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1495" y="882450"/>
            <a:ext cx="8358916" cy="490537"/>
          </a:xfrm>
        </p:spPr>
        <p:txBody>
          <a:bodyPr/>
          <a:lstStyle/>
          <a:p>
            <a:r>
              <a:rPr lang="en-US" dirty="0"/>
              <a:t>An execution context for asynchronous operations</a:t>
            </a:r>
          </a:p>
        </p:txBody>
      </p:sp>
    </p:spTree>
    <p:extLst>
      <p:ext uri="{BB962C8B-B14F-4D97-AF65-F5344CB8AC3E}">
        <p14:creationId xmlns:p14="http://schemas.microsoft.com/office/powerpoint/2010/main" val="187422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0387-7FB7-C347-9ED3-E6474BF5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RO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F4FF-ED3B-B745-9BB3-F296075526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6942" y="1878227"/>
            <a:ext cx="4184754" cy="43273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sz="1500" dirty="0"/>
              <a:t>Code is easier to understand;</a:t>
            </a:r>
          </a:p>
          <a:p>
            <a:pPr lvl="1"/>
            <a:r>
              <a:rPr lang="en-US" sz="1500" dirty="0"/>
              <a:t>Compile time errors;</a:t>
            </a:r>
          </a:p>
          <a:p>
            <a:pPr lvl="1"/>
            <a:r>
              <a:rPr lang="en-US" sz="1500" dirty="0"/>
              <a:t>Less bugs;</a:t>
            </a:r>
          </a:p>
          <a:p>
            <a:pPr lvl="1"/>
            <a:r>
              <a:rPr lang="en-US" sz="1500" dirty="0"/>
              <a:t>Easier to debug;</a:t>
            </a:r>
          </a:p>
          <a:p>
            <a:pPr lvl="1"/>
            <a:r>
              <a:rPr lang="en-US" sz="1500" dirty="0"/>
              <a:t>Main reason =&gt; Decorators;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1500" dirty="0"/>
              <a:t>Longer development timeline;</a:t>
            </a:r>
          </a:p>
          <a:p>
            <a:pPr lvl="1"/>
            <a:r>
              <a:rPr lang="en-US" sz="1500" dirty="0"/>
              <a:t>Higher learning curve;</a:t>
            </a:r>
          </a:p>
          <a:p>
            <a:pPr lvl="1"/>
            <a:r>
              <a:rPr lang="en-US" sz="1500" dirty="0"/>
              <a:t>Code might get Overengineered;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E1424D4-B064-E241-B780-38D73C297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80" y="1387688"/>
            <a:ext cx="4216253" cy="4216253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27F5F65-5C30-4264-BFD6-5B857C60B7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1495" y="882450"/>
            <a:ext cx="8358916" cy="490537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r>
              <a:rPr lang="en-US" dirty="0"/>
              <a:t>A superset of strongly typed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9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ABB-465E-7D40-98DA-9BD6D1F3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RO" dirty="0"/>
              <a:t>RxJS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3C8F-6454-A446-9640-2986E2B4E8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6942" y="1878227"/>
            <a:ext cx="4184754" cy="43273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Great abstraction over the complexity of reactive programming principles;</a:t>
            </a:r>
          </a:p>
          <a:p>
            <a:r>
              <a:rPr lang="en-US" sz="2000" dirty="0"/>
              <a:t>Can wrap existing synchronous code to asynchronous operations;</a:t>
            </a:r>
          </a:p>
          <a:p>
            <a:r>
              <a:rPr lang="en-US" sz="2000" dirty="0"/>
              <a:t>It is used in the core of Angular </a:t>
            </a:r>
            <a:r>
              <a:rPr lang="en-US" sz="2000" dirty="0" err="1"/>
              <a:t>HttpClientModule</a:t>
            </a:r>
            <a:r>
              <a:rPr lang="en-US" sz="2000" dirty="0"/>
              <a:t>;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28640A4C-3ED3-404B-83BF-4183CA85AD5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37" y="1387688"/>
            <a:ext cx="4219575" cy="4219575"/>
          </a:xfrm>
          <a:prstGeom prst="rect">
            <a:avLst/>
          </a:prstGeo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20094-F621-E645-A64C-5B7B95ECB1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1495" y="882450"/>
            <a:ext cx="8358916" cy="490537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r>
              <a:rPr lang="en-US" dirty="0"/>
              <a:t>Reactive Extensions Library for </a:t>
            </a:r>
            <a:r>
              <a:rPr lang="en-US" dirty="0" err="1"/>
              <a:t>Javascript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31071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DFD7-4463-1345-B43E-739B32DE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Karma and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720C-56D4-BA4F-A66D-212EE11732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Karma is a test runner for </a:t>
            </a:r>
            <a:r>
              <a:rPr lang="en-US" sz="2400" dirty="0" err="1"/>
              <a:t>Javascript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Framework agnostic: can be used with Jasmine or any other framework;</a:t>
            </a:r>
          </a:p>
          <a:p>
            <a:pPr lvl="1"/>
            <a:r>
              <a:rPr lang="en-US" sz="2000" dirty="0"/>
              <a:t>Can provide multiple test environments such as: specific device, specific browser</a:t>
            </a:r>
          </a:p>
          <a:p>
            <a:pPr lvl="1"/>
            <a:r>
              <a:rPr lang="en-US" sz="2000" dirty="0"/>
              <a:t>CI support;</a:t>
            </a:r>
            <a:endParaRPr lang="en-US" sz="2400" dirty="0"/>
          </a:p>
          <a:p>
            <a:r>
              <a:rPr lang="en-US" sz="2400" dirty="0"/>
              <a:t>Jasmine is a testing framework that allows testing of Angular Components.</a:t>
            </a:r>
            <a:endParaRPr lang="en-US" sz="2000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0EC47A3A-1816-BB43-B489-F8226C59B6E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87" y="1319212"/>
            <a:ext cx="4219575" cy="42195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AED6A-18B6-0C47-801F-26A6CE2BDB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RO" dirty="0"/>
              <a:t>Frontend Unit Testing made Easy</a:t>
            </a:r>
          </a:p>
        </p:txBody>
      </p:sp>
    </p:spTree>
    <p:extLst>
      <p:ext uri="{BB962C8B-B14F-4D97-AF65-F5344CB8AC3E}">
        <p14:creationId xmlns:p14="http://schemas.microsoft.com/office/powerpoint/2010/main" val="9467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76B0-4670-3A4F-8D0F-33CFED59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Protractor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295D-F6B9-D241-9FD2-C091ED87D2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encapsulates a Selenium </a:t>
            </a:r>
            <a:r>
              <a:rPr lang="en-US" sz="2000" dirty="0" err="1"/>
              <a:t>Webdriver</a:t>
            </a:r>
            <a:r>
              <a:rPr lang="en-US" sz="2000" dirty="0"/>
              <a:t> and a </a:t>
            </a:r>
            <a:r>
              <a:rPr lang="en-US" sz="2000" dirty="0" err="1"/>
              <a:t>Javascript</a:t>
            </a:r>
            <a:r>
              <a:rPr lang="en-US" sz="2000" dirty="0"/>
              <a:t> Testing Framework of your choice;</a:t>
            </a:r>
          </a:p>
          <a:p>
            <a:r>
              <a:rPr lang="en-US" sz="2000" dirty="0"/>
              <a:t>Can be used with Jasmine or Mocha out of the box;</a:t>
            </a:r>
          </a:p>
          <a:p>
            <a:r>
              <a:rPr lang="en-US" sz="2000" dirty="0"/>
              <a:t>Very easy to use for testing complex flows;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AB5A1428-527F-5946-AE40-57B10755437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913" y="1340768"/>
            <a:ext cx="4219575" cy="42195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0C15D-A64D-A640-9586-3733F41FD9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RO" dirty="0"/>
              <a:t>E2E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66439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63CC-6A85-AF42-8FEB-C9AC44F1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Webpack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03A1-4793-7141-BE69-65FBC41DD0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the most popular module bundler from the </a:t>
            </a:r>
            <a:r>
              <a:rPr lang="en-US" sz="2000" dirty="0" err="1"/>
              <a:t>Javascript</a:t>
            </a:r>
            <a:r>
              <a:rPr lang="en-US" sz="2000" dirty="0"/>
              <a:t> ecosystem;</a:t>
            </a:r>
          </a:p>
          <a:p>
            <a:r>
              <a:rPr lang="en-US" sz="2000" dirty="0"/>
              <a:t>It is used internally by the Angular CLI in order the bundle the application;</a:t>
            </a:r>
          </a:p>
          <a:p>
            <a:r>
              <a:rPr lang="en-US" sz="2000" dirty="0"/>
              <a:t>Configurable via </a:t>
            </a:r>
            <a:r>
              <a:rPr lang="en-US" sz="2000" dirty="0" err="1"/>
              <a:t>angular.json</a:t>
            </a:r>
            <a:r>
              <a:rPr lang="en-US" sz="2000" dirty="0"/>
              <a:t> file;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E4A83ADD-029A-0342-97D7-9E936E71138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1387688"/>
            <a:ext cx="4219575" cy="42195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70E06-1660-4F48-9A26-4F24AED3BC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RO" dirty="0"/>
              <a:t>The most popular module bundler</a:t>
            </a:r>
          </a:p>
        </p:txBody>
      </p:sp>
    </p:spTree>
    <p:extLst>
      <p:ext uri="{BB962C8B-B14F-4D97-AF65-F5344CB8AC3E}">
        <p14:creationId xmlns:p14="http://schemas.microsoft.com/office/powerpoint/2010/main" val="1668250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CB27-0728-6E4D-BC3D-71B799C9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Angular Modules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161F95-35FC-DE4A-88DB-92E540356109}"/>
              </a:ext>
            </a:extLst>
          </p:cNvPr>
          <p:cNvSpPr txBox="1">
            <a:spLocks/>
          </p:cNvSpPr>
          <p:nvPr/>
        </p:nvSpPr>
        <p:spPr>
          <a:xfrm>
            <a:off x="286919" y="1196975"/>
            <a:ext cx="4069057" cy="4979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7000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EB571C"/>
              </a:buClr>
              <a:buFont typeface="Wingdings" panose="05000000000000000000" pitchFamily="2" charset="2"/>
              <a:buChar char="w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EB571C"/>
              </a:buClr>
              <a:buFont typeface="Arial" panose="020B0604020202020204" pitchFamily="34" charset="0"/>
              <a:buChar char="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24447D"/>
              </a:buClr>
              <a:buFont typeface="Wingdings" panose="05000000000000000000" pitchFamily="2" charset="2"/>
              <a:buChar char="w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24447D"/>
              </a:buClr>
              <a:buFont typeface="Arial" panose="020B0604020202020204" pitchFamily="34" charset="0"/>
              <a:buChar char="­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EB571C"/>
              </a:buClr>
              <a:buFont typeface="Wingdings" panose="05000000000000000000" pitchFamily="2" charset="2"/>
              <a:buChar char="w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O" dirty="0"/>
              <a:t>Angular’s mechanism to organize the structure of an application;</a:t>
            </a:r>
          </a:p>
          <a:p>
            <a:r>
              <a:rPr lang="en-RO" dirty="0"/>
              <a:t>Configures the dependency injector (behaves differently for lazy-loaded modules);</a:t>
            </a:r>
          </a:p>
          <a:p>
            <a:r>
              <a:rPr lang="en-RO" dirty="0"/>
              <a:t>Two types of modules:</a:t>
            </a:r>
          </a:p>
          <a:p>
            <a:pPr lvl="1"/>
            <a:r>
              <a:rPr lang="en-RO" dirty="0"/>
              <a:t>Feature Modules;</a:t>
            </a:r>
          </a:p>
          <a:p>
            <a:pPr lvl="1"/>
            <a:r>
              <a:rPr lang="en-RO" dirty="0"/>
              <a:t>Shared Modules;</a:t>
            </a:r>
          </a:p>
          <a:p>
            <a:r>
              <a:rPr lang="en-RO" dirty="0"/>
              <a:t>Tells the compiler how to group the declarables:</a:t>
            </a:r>
          </a:p>
          <a:p>
            <a:pPr lvl="1"/>
            <a:r>
              <a:rPr lang="en-RO" dirty="0"/>
              <a:t>Components;</a:t>
            </a:r>
          </a:p>
          <a:p>
            <a:pPr lvl="1"/>
            <a:r>
              <a:rPr lang="en-RO" dirty="0"/>
              <a:t>Pipes;</a:t>
            </a:r>
          </a:p>
          <a:p>
            <a:pPr lvl="1"/>
            <a:r>
              <a:rPr lang="en-RO" dirty="0"/>
              <a:t>Directives;</a:t>
            </a:r>
          </a:p>
          <a:p>
            <a:r>
              <a:rPr lang="en-RO" dirty="0"/>
              <a:t>Each application must have a Root Angular Module;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584771-B74F-BA44-9B46-14FBB3EE2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27" y="2060848"/>
            <a:ext cx="4612754" cy="3096232"/>
          </a:xfrm>
        </p:spPr>
      </p:pic>
    </p:spTree>
    <p:extLst>
      <p:ext uri="{BB962C8B-B14F-4D97-AF65-F5344CB8AC3E}">
        <p14:creationId xmlns:p14="http://schemas.microsoft.com/office/powerpoint/2010/main" val="32410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776-4713-0D47-8B81-0184BAC4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579" y="3789040"/>
            <a:ext cx="2124842" cy="502623"/>
          </a:xfrm>
        </p:spPr>
        <p:txBody>
          <a:bodyPr/>
          <a:lstStyle/>
          <a:p>
            <a:pPr algn="ctr"/>
            <a:r>
              <a:rPr lang="en-RO" dirty="0"/>
              <a:t>Cosmin Cartas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7C06DB-A935-024E-A4EA-12A691F6F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000" y="2336552"/>
            <a:ext cx="1270000" cy="132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74A49-1FA7-634D-813E-35F0847595DB}"/>
              </a:ext>
            </a:extLst>
          </p:cNvPr>
          <p:cNvSpPr txBox="1"/>
          <p:nvPr/>
        </p:nvSpPr>
        <p:spPr>
          <a:xfrm>
            <a:off x="3016510" y="4295105"/>
            <a:ext cx="3110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dirty="0"/>
              <a:t>- Ph. D. Candidate;</a:t>
            </a:r>
          </a:p>
          <a:p>
            <a:pPr algn="just"/>
            <a:r>
              <a:rPr lang="en-GB" dirty="0"/>
              <a:t>- Associate professor at CSIE;</a:t>
            </a:r>
          </a:p>
          <a:p>
            <a:pPr algn="just"/>
            <a:r>
              <a:rPr lang="en-GB" dirty="0"/>
              <a:t>- Full Stack Developer;</a:t>
            </a:r>
          </a:p>
          <a:p>
            <a:pPr algn="just"/>
            <a:r>
              <a:rPr lang="en-GB" dirty="0"/>
              <a:t>- Founder of multiple start-ups;</a:t>
            </a:r>
          </a:p>
          <a:p>
            <a:pPr algn="just"/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03655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7A30-EC11-B341-B06F-9E4F3A44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Angular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9B78-2DCB-5842-8670-B88681E3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88" y="1556792"/>
            <a:ext cx="3348978" cy="3960217"/>
          </a:xfrm>
        </p:spPr>
        <p:txBody>
          <a:bodyPr>
            <a:noAutofit/>
          </a:bodyPr>
          <a:lstStyle/>
          <a:p>
            <a:r>
              <a:rPr lang="en-RO" sz="1800" dirty="0"/>
              <a:t>The building blocks of an angular application;</a:t>
            </a:r>
          </a:p>
          <a:p>
            <a:r>
              <a:rPr lang="en-RO" sz="1800" dirty="0"/>
              <a:t>Angular’s mechanism to control and define views;</a:t>
            </a:r>
          </a:p>
          <a:p>
            <a:r>
              <a:rPr lang="en-RO" sz="1800" dirty="0"/>
              <a:t>Organized in a tree hierarchy;</a:t>
            </a:r>
          </a:p>
          <a:p>
            <a:r>
              <a:rPr lang="en-RO" sz="1800" dirty="0"/>
              <a:t>It can contain three elements:</a:t>
            </a:r>
          </a:p>
          <a:p>
            <a:pPr lvl="1"/>
            <a:r>
              <a:rPr lang="en-RO" sz="1800" dirty="0"/>
              <a:t>Controller class (.ts file)</a:t>
            </a:r>
          </a:p>
          <a:p>
            <a:pPr lvl="1"/>
            <a:r>
              <a:rPr lang="en-RO" sz="1800" dirty="0"/>
              <a:t>Template (inline or separate .html file)</a:t>
            </a:r>
          </a:p>
          <a:p>
            <a:pPr lvl="1"/>
            <a:r>
              <a:rPr lang="en-RO" sz="1800" dirty="0"/>
              <a:t>Styles (inline or separate .css file)   </a:t>
            </a:r>
          </a:p>
          <a:p>
            <a:endParaRPr lang="en-RO" sz="1800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A0F4914-5F75-F146-B184-6E18558FC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57400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1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E9D9-D8B4-3F43-AF82-D9613EAF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Angular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2DA8-C2A0-5745-AFF0-A217F2051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68" y="2276872"/>
            <a:ext cx="3709017" cy="2664073"/>
          </a:xfrm>
        </p:spPr>
        <p:txBody>
          <a:bodyPr>
            <a:normAutofit/>
          </a:bodyPr>
          <a:lstStyle/>
          <a:p>
            <a:r>
              <a:rPr lang="en-RO" sz="2000" dirty="0"/>
              <a:t>Logic that applies on the view;</a:t>
            </a:r>
          </a:p>
          <a:p>
            <a:r>
              <a:rPr lang="en-RO" sz="2000" dirty="0"/>
              <a:t>Can be of three types:</a:t>
            </a:r>
          </a:p>
          <a:p>
            <a:pPr lvl="1"/>
            <a:r>
              <a:rPr lang="en-GB" sz="2000" dirty="0"/>
              <a:t>C</a:t>
            </a:r>
            <a:r>
              <a:rPr lang="en-RO" sz="2000" dirty="0"/>
              <a:t>omponent;</a:t>
            </a:r>
          </a:p>
          <a:p>
            <a:pPr lvl="1"/>
            <a:r>
              <a:rPr lang="en-GB" sz="2000" dirty="0"/>
              <a:t>S</a:t>
            </a:r>
            <a:r>
              <a:rPr lang="en-RO" sz="2000" dirty="0"/>
              <a:t>tructural;</a:t>
            </a:r>
          </a:p>
          <a:p>
            <a:pPr lvl="1"/>
            <a:r>
              <a:rPr lang="en-RO" sz="2000" dirty="0"/>
              <a:t>Attribute;</a:t>
            </a:r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91901B24-FD17-1B4F-89A4-365F0E44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865573"/>
            <a:ext cx="4468229" cy="31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2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194-2ABD-FD48-8CA3-7AE44CF2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Angular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0B7D-1AAE-A440-B798-1C2E9773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975"/>
            <a:ext cx="3420986" cy="4968329"/>
          </a:xfrm>
        </p:spPr>
        <p:txBody>
          <a:bodyPr>
            <a:noAutofit/>
          </a:bodyPr>
          <a:lstStyle/>
          <a:p>
            <a:r>
              <a:rPr lang="en-RO" sz="2000" dirty="0"/>
              <a:t>Service layer usually holds the HTTP calls to the Server API;</a:t>
            </a:r>
          </a:p>
          <a:p>
            <a:r>
              <a:rPr lang="en-RO" sz="2000" dirty="0"/>
              <a:t>Instances that holds business logic specific available in a dependency injector;</a:t>
            </a:r>
          </a:p>
          <a:p>
            <a:r>
              <a:rPr lang="en-RO" sz="2000" dirty="0"/>
              <a:t>Each injector holds an instance of a service;</a:t>
            </a:r>
          </a:p>
          <a:p>
            <a:r>
              <a:rPr lang="en-RO" sz="2000" dirty="0"/>
              <a:t>Note: You must be carefull where you declare the service when using lazy loading modules;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B1A125-9F6A-3146-BF5D-1E8638E4C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73218"/>
            <a:ext cx="4935225" cy="34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9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FB38-A8BD-1C4A-9A32-BA3518D4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Angular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AC05-00F7-F64C-AF38-B1AE8FEC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8" y="2312987"/>
            <a:ext cx="3565002" cy="2232025"/>
          </a:xfrm>
        </p:spPr>
        <p:txBody>
          <a:bodyPr>
            <a:noAutofit/>
          </a:bodyPr>
          <a:lstStyle/>
          <a:p>
            <a:r>
              <a:rPr lang="en-RO" sz="2000" dirty="0"/>
              <a:t>Equivalent of computed property mechanism;</a:t>
            </a:r>
          </a:p>
          <a:p>
            <a:r>
              <a:rPr lang="en-RO" sz="2000" dirty="0"/>
              <a:t>It’s very unlikely that the server provides the data in the desired format;</a:t>
            </a:r>
          </a:p>
        </p:txBody>
      </p:sp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D49E0DFA-FBF4-804D-8DEE-6DF5797C9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104281"/>
            <a:ext cx="5336190" cy="26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7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5AE6-E2E1-6D4F-A8DF-5A4ACA9B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Two Way Data Binding</a:t>
            </a:r>
          </a:p>
        </p:txBody>
      </p:sp>
      <p:pic>
        <p:nvPicPr>
          <p:cNvPr id="5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1BDC22A8-F428-6C4E-9EC4-39D0C639A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68" y="1997839"/>
            <a:ext cx="4546600" cy="278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5B330-120C-0046-94E4-7CD644E3F4C5}"/>
              </a:ext>
            </a:extLst>
          </p:cNvPr>
          <p:cNvSpPr txBox="1"/>
          <p:nvPr/>
        </p:nvSpPr>
        <p:spPr>
          <a:xfrm>
            <a:off x="271168" y="1997839"/>
            <a:ext cx="404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1. The component binds the property value inside the template which is compiled to a View.</a:t>
            </a:r>
          </a:p>
          <a:p>
            <a:r>
              <a:rPr lang="en-RO" dirty="0"/>
              <a:t>2. The Angular engine will bind the onchange event to the component.</a:t>
            </a:r>
          </a:p>
          <a:p>
            <a:r>
              <a:rPr lang="en-RO" dirty="0"/>
              <a:t>3. When the event is triggered Angular processes all the data bindings from the component tree, from root to children, which will result in updated values for the component’s properties.</a:t>
            </a:r>
          </a:p>
        </p:txBody>
      </p:sp>
    </p:spTree>
    <p:extLst>
      <p:ext uri="{BB962C8B-B14F-4D97-AF65-F5344CB8AC3E}">
        <p14:creationId xmlns:p14="http://schemas.microsoft.com/office/powerpoint/2010/main" val="3256233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72F7-07D0-B744-B621-7467AB99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Dependency Injection</a:t>
            </a:r>
          </a:p>
        </p:txBody>
      </p:sp>
      <p:pic>
        <p:nvPicPr>
          <p:cNvPr id="5" name="Content Placeholder 4" descr="A picture containing man&#10;&#10;Description automatically generated">
            <a:extLst>
              <a:ext uri="{FF2B5EF4-FFF2-40B4-BE49-F238E27FC236}">
                <a16:creationId xmlns:a16="http://schemas.microsoft.com/office/drawing/2014/main" id="{6A9CB200-EB07-DF4B-A3EA-088BA533A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539369"/>
            <a:ext cx="3909478" cy="17792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5F9803-01CC-064E-BD1D-4943FCD5C847}"/>
              </a:ext>
            </a:extLst>
          </p:cNvPr>
          <p:cNvSpPr txBox="1"/>
          <p:nvPr/>
        </p:nvSpPr>
        <p:spPr>
          <a:xfrm>
            <a:off x="518506" y="1997838"/>
            <a:ext cx="3909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RO" dirty="0"/>
              <a:t>Mechanism that provides the needed dependencies of a component;</a:t>
            </a:r>
          </a:p>
          <a:p>
            <a:pPr marL="285750" indent="-285750">
              <a:buFontTx/>
              <a:buChar char="-"/>
            </a:pPr>
            <a:r>
              <a:rPr lang="en-RO" dirty="0"/>
              <a:t>Angular automatically handles the instances of the services or functions that needs to be injected by its hierarchy of injectors;</a:t>
            </a:r>
          </a:p>
          <a:p>
            <a:pPr marL="285750" indent="-285750">
              <a:buFontTx/>
              <a:buChar char="-"/>
            </a:pPr>
            <a:r>
              <a:rPr lang="en-RO" dirty="0"/>
              <a:t>A dependency is not necessary a service. It can be an object or a function.</a:t>
            </a:r>
          </a:p>
        </p:txBody>
      </p:sp>
    </p:spTree>
    <p:extLst>
      <p:ext uri="{BB962C8B-B14F-4D97-AF65-F5344CB8AC3E}">
        <p14:creationId xmlns:p14="http://schemas.microsoft.com/office/powerpoint/2010/main" val="408317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441B-BC6E-1F4E-A143-E0CBF3EF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The Big Picture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D0D3BDB-FA55-C94E-A6E8-9BC88BFE0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" y="1484784"/>
            <a:ext cx="8593137" cy="4370223"/>
          </a:xfrm>
        </p:spPr>
      </p:pic>
    </p:spTree>
    <p:extLst>
      <p:ext uri="{BB962C8B-B14F-4D97-AF65-F5344CB8AC3E}">
        <p14:creationId xmlns:p14="http://schemas.microsoft.com/office/powerpoint/2010/main" val="3525495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FEF0-042C-F043-B5C5-3E5BA701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27F6-8407-AD4A-BC7A-05D5187F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46" y="1772816"/>
            <a:ext cx="7957490" cy="3600177"/>
          </a:xfrm>
        </p:spPr>
        <p:txBody>
          <a:bodyPr>
            <a:normAutofit lnSpcReduction="10000"/>
          </a:bodyPr>
          <a:lstStyle/>
          <a:p>
            <a:r>
              <a:rPr lang="en-RO" sz="2000" dirty="0"/>
              <a:t>Useful for creatining a project;</a:t>
            </a:r>
          </a:p>
          <a:p>
            <a:r>
              <a:rPr lang="en-RO" sz="2000" dirty="0"/>
              <a:t>Upgrading a project from an older version of angular;</a:t>
            </a:r>
          </a:p>
          <a:p>
            <a:r>
              <a:rPr lang="en-RO" sz="2000" dirty="0"/>
              <a:t>Provides the http development server from webpack;</a:t>
            </a:r>
          </a:p>
          <a:p>
            <a:r>
              <a:rPr lang="en-RO" sz="2000" dirty="0"/>
              <a:t>Build for development and production;</a:t>
            </a:r>
          </a:p>
          <a:p>
            <a:r>
              <a:rPr lang="en-RO" sz="2000" dirty="0"/>
              <a:t>Create components/modules/services/directives/pipes;</a:t>
            </a:r>
          </a:p>
          <a:p>
            <a:r>
              <a:rPr lang="en-RO" sz="2000" dirty="0"/>
              <a:t>Uses webpack internally for application bundle;</a:t>
            </a:r>
          </a:p>
          <a:p>
            <a:r>
              <a:rPr lang="en-RO" sz="2000" dirty="0"/>
              <a:t>Analyze bundle files with webpack-bundle-analyzer;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00161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13AD-94B9-024A-B118-37E781EA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Create your first project using Angular CLI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D5758-E4B0-504A-B6C1-CB3790ECB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11" y="1916832"/>
            <a:ext cx="4533900" cy="2743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E574A-6FD1-B748-9C1A-3FEE3AA289E7}"/>
              </a:ext>
            </a:extLst>
          </p:cNvPr>
          <p:cNvSpPr txBox="1"/>
          <p:nvPr/>
        </p:nvSpPr>
        <p:spPr>
          <a:xfrm>
            <a:off x="286918" y="2826767"/>
            <a:ext cx="4609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Requirements:</a:t>
            </a:r>
          </a:p>
          <a:p>
            <a:pPr marL="342900" indent="-342900">
              <a:buAutoNum type="arabicPeriod"/>
            </a:pPr>
            <a:r>
              <a:rPr lang="en-RO" dirty="0"/>
              <a:t>NodeJS LTS version 8.9 or higher;</a:t>
            </a:r>
          </a:p>
          <a:p>
            <a:pPr marL="342900" indent="-342900">
              <a:buAutoNum type="arabicPeriod"/>
            </a:pPr>
            <a:r>
              <a:rPr lang="en-GB" dirty="0" err="1"/>
              <a:t>npm</a:t>
            </a:r>
            <a:r>
              <a:rPr lang="en-GB" dirty="0"/>
              <a:t> version 5.5.1 or higher;</a:t>
            </a:r>
            <a:endParaRPr lang="en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A1FD2F-6965-574C-9BC0-3D7F203DDD9C}"/>
              </a:ext>
            </a:extLst>
          </p:cNvPr>
          <p:cNvSpPr/>
          <p:nvPr/>
        </p:nvSpPr>
        <p:spPr>
          <a:xfrm>
            <a:off x="1907704" y="5244063"/>
            <a:ext cx="518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hlinkClick r:id="rId3"/>
              </a:rPr>
              <a:t>https://nodejs.org/en/download/</a:t>
            </a:r>
            <a:endParaRPr lang="en-RO" sz="2400" dirty="0"/>
          </a:p>
        </p:txBody>
      </p:sp>
    </p:spTree>
    <p:extLst>
      <p:ext uri="{BB962C8B-B14F-4D97-AF65-F5344CB8AC3E}">
        <p14:creationId xmlns:p14="http://schemas.microsoft.com/office/powerpoint/2010/main" val="3210516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1A83E47-F41A-5344-A766-0EA7181C308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79400"/>
            <a:ext cx="6299200" cy="629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92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D0F63D-8F48-FB4F-8093-8A9E8431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Agenda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03EAC7-6E7C-E144-8A3E-460873BC8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8" y="1253330"/>
            <a:ext cx="3764071" cy="4246577"/>
          </a:xfrm>
        </p:spPr>
        <p:txBody>
          <a:bodyPr/>
          <a:lstStyle/>
          <a:p>
            <a:r>
              <a:rPr lang="en-RO" dirty="0"/>
              <a:t>Introduction</a:t>
            </a:r>
          </a:p>
          <a:p>
            <a:r>
              <a:rPr lang="en-RO" dirty="0"/>
              <a:t>Components;</a:t>
            </a:r>
          </a:p>
          <a:p>
            <a:r>
              <a:rPr lang="en-RO" dirty="0"/>
              <a:t>Directives;</a:t>
            </a:r>
          </a:p>
          <a:p>
            <a:r>
              <a:rPr lang="en-RO" dirty="0"/>
              <a:t>Services;</a:t>
            </a:r>
          </a:p>
          <a:p>
            <a:r>
              <a:rPr lang="en-RO" dirty="0"/>
              <a:t>Pipes;</a:t>
            </a:r>
          </a:p>
          <a:p>
            <a:r>
              <a:rPr lang="en-RO" dirty="0"/>
              <a:t>Forms + Validation;</a:t>
            </a:r>
          </a:p>
          <a:p>
            <a:r>
              <a:rPr lang="en-RO" dirty="0"/>
              <a:t>Routing;</a:t>
            </a:r>
          </a:p>
          <a:p>
            <a:r>
              <a:rPr lang="en-RO" dirty="0"/>
              <a:t>Best practices;</a:t>
            </a:r>
          </a:p>
        </p:txBody>
      </p:sp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56C8B28-CAB7-9A49-B6F1-00B7B0B1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692696"/>
            <a:ext cx="2923304" cy="48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8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CB27-0728-6E4D-BC3D-71B799C9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 little bit of history…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0B26C68-BF20-3743-914A-4B2A80B39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52736"/>
            <a:ext cx="3708400" cy="494513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161F95-35FC-DE4A-88DB-92E540356109}"/>
              </a:ext>
            </a:extLst>
          </p:cNvPr>
          <p:cNvSpPr txBox="1">
            <a:spLocks/>
          </p:cNvSpPr>
          <p:nvPr/>
        </p:nvSpPr>
        <p:spPr>
          <a:xfrm>
            <a:off x="286919" y="1196975"/>
            <a:ext cx="5005162" cy="4979988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7000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EB571C"/>
              </a:buClr>
              <a:buFont typeface="Wingdings" panose="05000000000000000000" pitchFamily="2" charset="2"/>
              <a:buChar char="w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EB571C"/>
              </a:buClr>
              <a:buFont typeface="Arial" panose="020B0604020202020204" pitchFamily="34" charset="0"/>
              <a:buChar char="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24447D"/>
              </a:buClr>
              <a:buFont typeface="Wingdings" panose="05000000000000000000" pitchFamily="2" charset="2"/>
              <a:buChar char="w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24447D"/>
              </a:buClr>
              <a:buFont typeface="Arial" panose="020B0604020202020204" pitchFamily="34" charset="0"/>
              <a:buChar char="­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270000" algn="l" defTabSz="685800" rtl="0" eaLnBrk="1" latinLnBrk="0" hangingPunct="1">
              <a:lnSpc>
                <a:spcPct val="130000"/>
              </a:lnSpc>
              <a:spcBef>
                <a:spcPts val="450"/>
              </a:spcBef>
              <a:spcAft>
                <a:spcPts val="450"/>
              </a:spcAft>
              <a:buClr>
                <a:srgbClr val="EB571C"/>
              </a:buClr>
              <a:buFont typeface="Wingdings" panose="05000000000000000000" pitchFamily="2" charset="2"/>
              <a:buChar char="w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1393" indent="-321393">
              <a:buFont typeface="Arial"/>
              <a:buChar char="•"/>
            </a:pPr>
            <a:r>
              <a:rPr lang="en-US" sz="2400" b="1" dirty="0"/>
              <a:t>Scalability Problems – Multiple clients will create performance issues because all the processing is done on the server-side.</a:t>
            </a:r>
          </a:p>
          <a:p>
            <a:pPr marL="321393" indent="-321393">
              <a:buFont typeface="Arial"/>
              <a:buChar char="•"/>
            </a:pPr>
            <a:r>
              <a:rPr lang="en-US" sz="2400" b="1" dirty="0"/>
              <a:t>Each change in the user interface would require a new request to the server.</a:t>
            </a:r>
          </a:p>
          <a:p>
            <a:pPr marL="321393" indent="-321393">
              <a:buFont typeface="Arial"/>
              <a:buChar char="•"/>
            </a:pPr>
            <a:r>
              <a:rPr lang="en-US" sz="2400" b="1" dirty="0"/>
              <a:t>State management of the application will require heavy processing.</a:t>
            </a:r>
          </a:p>
          <a:p>
            <a:pPr marL="321393" indent="-321393">
              <a:buFont typeface="Arial"/>
              <a:buChar char="•"/>
            </a:pPr>
            <a:r>
              <a:rPr lang="en-US" sz="2400" b="1" dirty="0"/>
              <a:t>If the user connection is not so good, it can create latency issues.</a:t>
            </a:r>
          </a:p>
          <a:p>
            <a:pPr marL="321393" indent="-321393">
              <a:buFont typeface="Arial"/>
              <a:buChar char="•"/>
            </a:pPr>
            <a:r>
              <a:rPr lang="en-US" sz="2400" b="1" dirty="0"/>
              <a:t>Offline usage;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791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908B-AC4F-AD48-8BA2-A9F9A833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Current State of Frontend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E7F2-653C-634B-A907-F6ED5FE3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975"/>
            <a:ext cx="4069058" cy="4979988"/>
          </a:xfrm>
        </p:spPr>
        <p:txBody>
          <a:bodyPr/>
          <a:lstStyle/>
          <a:p>
            <a:pPr marL="321393" indent="-321393">
              <a:buFont typeface="Arial"/>
              <a:buChar char="•"/>
            </a:pPr>
            <a:r>
              <a:rPr lang="en-US" sz="1600" b="1" dirty="0"/>
              <a:t>Scalability – Frontend processing is done on the client side.</a:t>
            </a:r>
          </a:p>
          <a:p>
            <a:pPr marL="321393" indent="-321393">
              <a:buFont typeface="Arial"/>
              <a:buChar char="•"/>
            </a:pPr>
            <a:r>
              <a:rPr lang="en-US" sz="1600" b="1" dirty="0"/>
              <a:t>User interface operations updates the view directly without requesting the new rendered HTML from the server.</a:t>
            </a:r>
          </a:p>
          <a:p>
            <a:pPr marL="321393" indent="-321393">
              <a:buFont typeface="Arial"/>
              <a:buChar char="•"/>
            </a:pPr>
            <a:r>
              <a:rPr lang="en-US" sz="1600" b="1" dirty="0"/>
              <a:t>Separation of concerns – Client-Side logic is separated from the Server-Side logic.</a:t>
            </a:r>
          </a:p>
          <a:p>
            <a:pPr marL="321393" indent="-321393">
              <a:buFont typeface="Arial"/>
              <a:buChar char="•"/>
            </a:pPr>
            <a:r>
              <a:rPr lang="en-US" sz="1600" b="1" dirty="0"/>
              <a:t>State management – on the client side;</a:t>
            </a:r>
          </a:p>
          <a:p>
            <a:pPr marL="321393" indent="-321393">
              <a:buFont typeface="Arial"/>
              <a:buChar char="•"/>
            </a:pPr>
            <a:r>
              <a:rPr lang="en-US" sz="1600" b="1" dirty="0"/>
              <a:t>Offline support by using service workers;</a:t>
            </a:r>
          </a:p>
          <a:p>
            <a:pPr marL="321393" indent="-321393">
              <a:buFont typeface="Arial"/>
              <a:buChar char="•"/>
            </a:pPr>
            <a:endParaRPr lang="en-US" sz="1600" dirty="0"/>
          </a:p>
          <a:p>
            <a:endParaRPr lang="en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C2036-AACF-614B-9E78-EE0559B3C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23" y="1025859"/>
            <a:ext cx="3991177" cy="53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6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ABD-0731-3848-8421-479FB893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Frontend - Component Based Development</a:t>
            </a:r>
          </a:p>
        </p:txBody>
      </p:sp>
      <p:pic>
        <p:nvPicPr>
          <p:cNvPr id="5" name="Content Placeholder 4" descr="A screen shot showing a black background&#10;&#10;Description automatically generated">
            <a:extLst>
              <a:ext uri="{FF2B5EF4-FFF2-40B4-BE49-F238E27FC236}">
                <a16:creationId xmlns:a16="http://schemas.microsoft.com/office/drawing/2014/main" id="{B93B8117-6B19-FC47-8011-8CC8EBA31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3" y="1628800"/>
            <a:ext cx="8136681" cy="8136681"/>
          </a:xfrm>
        </p:spPr>
      </p:pic>
    </p:spTree>
    <p:extLst>
      <p:ext uri="{BB962C8B-B14F-4D97-AF65-F5344CB8AC3E}">
        <p14:creationId xmlns:p14="http://schemas.microsoft.com/office/powerpoint/2010/main" val="193654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908B-AC4F-AD48-8BA2-A9F9A833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Why to use a framework or a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E7F2-653C-634B-A907-F6ED5FE3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975"/>
            <a:ext cx="4069058" cy="4979988"/>
          </a:xfrm>
        </p:spPr>
        <p:txBody>
          <a:bodyPr/>
          <a:lstStyle/>
          <a:p>
            <a:r>
              <a:rPr lang="en-RO" sz="1600" dirty="0"/>
              <a:t>Application state synchronization (you don’t need to remove and render an HTML Element if some data has changed);</a:t>
            </a:r>
          </a:p>
          <a:p>
            <a:r>
              <a:rPr lang="en-RO" sz="1600" dirty="0"/>
              <a:t>Reduces the amount of code of the application. ( might have some downfalls – “Too much magic comes with a cost.”);</a:t>
            </a:r>
          </a:p>
          <a:p>
            <a:r>
              <a:rPr lang="en-RO" sz="1600" dirty="0"/>
              <a:t>Cross browser compatibility (no need to worry about polyfills);</a:t>
            </a:r>
          </a:p>
          <a:p>
            <a:r>
              <a:rPr lang="en-RO" sz="1600" dirty="0"/>
              <a:t>Creates an organized development environment based on some standards. (Javascript is very opinionated and there is no de-facto standard for development of applications).</a:t>
            </a:r>
          </a:p>
        </p:txBody>
      </p:sp>
      <p:pic>
        <p:nvPicPr>
          <p:cNvPr id="6" name="Изображение 18">
            <a:extLst>
              <a:ext uri="{FF2B5EF4-FFF2-40B4-BE49-F238E27FC236}">
                <a16:creationId xmlns:a16="http://schemas.microsoft.com/office/drawing/2014/main" id="{7EA33906-3F91-7C49-B694-3F5B5268C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3" r="2037"/>
          <a:stretch/>
        </p:blipFill>
        <p:spPr>
          <a:xfrm>
            <a:off x="4355977" y="2132856"/>
            <a:ext cx="4563185" cy="20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2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BB64-FEAA-6043-8130-3B1169D8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Framework vs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0E04-4C84-FD41-8E59-0B6AF647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975"/>
            <a:ext cx="8245522" cy="1079897"/>
          </a:xfrm>
        </p:spPr>
        <p:txBody>
          <a:bodyPr>
            <a:normAutofit fontScale="70000" lnSpcReduction="20000"/>
          </a:bodyPr>
          <a:lstStyle/>
          <a:p>
            <a:r>
              <a:rPr lang="en-RO" dirty="0"/>
              <a:t>A framework creates a development environment by using a well defined set of rules.</a:t>
            </a:r>
          </a:p>
          <a:p>
            <a:r>
              <a:rPr lang="en-RO" dirty="0"/>
              <a:t>A library offers a set of tools that can be implemented by the choice of the programmer.</a:t>
            </a:r>
          </a:p>
          <a:p>
            <a:r>
              <a:rPr lang="en-RO" dirty="0"/>
              <a:t>By using a library you are in charge of where to use the library and where to call it. When using a framework the framework knows when to call your code and it is in charge of the flow.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D5D100-C602-4640-B85A-DE37D8428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85325"/>
              </p:ext>
            </p:extLst>
          </p:nvPr>
        </p:nvGraphicFramePr>
        <p:xfrm>
          <a:off x="611560" y="2282806"/>
          <a:ext cx="3240360" cy="399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4729580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844802082"/>
                    </a:ext>
                  </a:extLst>
                </a:gridCol>
              </a:tblGrid>
              <a:tr h="390805">
                <a:tc gridSpan="2">
                  <a:txBody>
                    <a:bodyPr/>
                    <a:lstStyle/>
                    <a:p>
                      <a:pPr algn="ctr"/>
                      <a:r>
                        <a:rPr lang="en-RO" dirty="0"/>
                        <a:t>FRAMEWORK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92246"/>
                  </a:ext>
                </a:extLst>
              </a:tr>
              <a:tr h="390805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81426"/>
                  </a:ext>
                </a:extLst>
              </a:tr>
              <a:tr h="167029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400" dirty="0"/>
                        <a:t>One stop shop. Includes all the needed features for the development of an applica</a:t>
                      </a:r>
                      <a:r>
                        <a:rPr lang="en-GB" sz="1400" dirty="0" err="1"/>
                        <a:t>ti</a:t>
                      </a:r>
                      <a:r>
                        <a:rPr lang="en-RO" sz="1400" dirty="0"/>
                        <a:t>on. (e2e testing and unit 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400" dirty="0"/>
                        <a:t>Higher learning curve, but once mastered can lead to very fast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34055"/>
                  </a:ext>
                </a:extLst>
              </a:tr>
              <a:tr h="77090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400" dirty="0"/>
                        <a:t>Well defined development guideline.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400" dirty="0"/>
                        <a:t>Might introduce a lot of complexity.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31155"/>
                  </a:ext>
                </a:extLst>
              </a:tr>
              <a:tr h="77090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400" dirty="0"/>
                        <a:t>Already fine tuned for delivering to production.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RO" dirty="0"/>
                        <a:t>Bigger Bundle Size.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905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76431-5DA3-E144-8E8C-4C512173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40275"/>
              </p:ext>
            </p:extLst>
          </p:nvPr>
        </p:nvGraphicFramePr>
        <p:xfrm>
          <a:off x="5148064" y="2276872"/>
          <a:ext cx="3240360" cy="39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999262896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444835483"/>
                    </a:ext>
                  </a:extLst>
                </a:gridCol>
              </a:tblGrid>
              <a:tr h="368594">
                <a:tc gridSpan="2">
                  <a:txBody>
                    <a:bodyPr/>
                    <a:lstStyle/>
                    <a:p>
                      <a:pPr algn="ctr"/>
                      <a:r>
                        <a:rPr lang="en-RO" dirty="0"/>
                        <a:t>LIBRARY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17643"/>
                  </a:ext>
                </a:extLst>
              </a:tr>
              <a:tr h="368594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83332"/>
                  </a:ext>
                </a:extLst>
              </a:tr>
              <a:tr h="1156522">
                <a:tc>
                  <a:txBody>
                    <a:bodyPr/>
                    <a:lstStyle/>
                    <a:p>
                      <a:pPr algn="l"/>
                      <a:r>
                        <a:rPr lang="en-RO" dirty="0"/>
                        <a:t>Smaller learning curve.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400" dirty="0"/>
                        <a:t>Code is harder to mantain without an uniform development guide.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36697"/>
                  </a:ext>
                </a:extLst>
              </a:tr>
              <a:tr h="1369565">
                <a:tc>
                  <a:txBody>
                    <a:bodyPr/>
                    <a:lstStyle/>
                    <a:p>
                      <a:pPr algn="l"/>
                      <a:r>
                        <a:rPr lang="en-RO" dirty="0"/>
                        <a:t>Easier to integrate.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400" dirty="0"/>
                        <a:t>Does not provide all the functionalities needed by a production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61191"/>
                  </a:ext>
                </a:extLst>
              </a:tr>
              <a:tr h="730435">
                <a:tc>
                  <a:txBody>
                    <a:bodyPr/>
                    <a:lstStyle/>
                    <a:p>
                      <a:pPr algn="l"/>
                      <a:r>
                        <a:rPr lang="en-RO" dirty="0"/>
                        <a:t>Smaller footprint.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400" dirty="0"/>
                        <a:t>Harder to test if there is no library created for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63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28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8042-1FB5-CD47-9C4B-FEFFA022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Define Components in React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D4B542-1CDB-BA40-B428-32414A2E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8" y="955697"/>
            <a:ext cx="4495800" cy="3657600"/>
          </a:xfrm>
        </p:spPr>
      </p:pic>
      <p:pic>
        <p:nvPicPr>
          <p:cNvPr id="7" name="Picture 6" descr="A picture containing shirt&#10;&#10;Description automatically generated">
            <a:extLst>
              <a:ext uri="{FF2B5EF4-FFF2-40B4-BE49-F238E27FC236}">
                <a16:creationId xmlns:a16="http://schemas.microsoft.com/office/drawing/2014/main" id="{2AF5F1CE-C117-114C-ADD8-874B404FE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692297"/>
            <a:ext cx="3124200" cy="2184400"/>
          </a:xfrm>
          <a:prstGeom prst="rect">
            <a:avLst/>
          </a:prstGeom>
        </p:spPr>
      </p:pic>
      <p:pic>
        <p:nvPicPr>
          <p:cNvPr id="9" name="Picture 8" descr="A picture containing holding, phone, clock&#10;&#10;Description automatically generated">
            <a:extLst>
              <a:ext uri="{FF2B5EF4-FFF2-40B4-BE49-F238E27FC236}">
                <a16:creationId xmlns:a16="http://schemas.microsoft.com/office/drawing/2014/main" id="{61FCE209-D078-A64F-9D8C-C0C266B28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00" y="4746663"/>
            <a:ext cx="4193835" cy="19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21946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1286</Words>
  <Application>Microsoft Macintosh PowerPoint</Application>
  <PresentationFormat>On-screen Show (4:3)</PresentationFormat>
  <Paragraphs>174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Open Sans</vt:lpstr>
      <vt:lpstr>Wingdings</vt:lpstr>
      <vt:lpstr>Luxoft: Computer / TV</vt:lpstr>
      <vt:lpstr>powerpoint-template-luxoft-v4.3</vt:lpstr>
      <vt:lpstr>Angular Upskilling Program</vt:lpstr>
      <vt:lpstr>Cosmin Cartas</vt:lpstr>
      <vt:lpstr>Agenda</vt:lpstr>
      <vt:lpstr>A little bit of history…</vt:lpstr>
      <vt:lpstr>Current State of Frontend Development</vt:lpstr>
      <vt:lpstr>Frontend - Component Based Development</vt:lpstr>
      <vt:lpstr>Why to use a framework or a library?</vt:lpstr>
      <vt:lpstr>Framework vs Library</vt:lpstr>
      <vt:lpstr>Define Components in React</vt:lpstr>
      <vt:lpstr>Define Components in VueJS</vt:lpstr>
      <vt:lpstr>Why we are not using vanilla JS?!</vt:lpstr>
      <vt:lpstr>Angular Technology Stack</vt:lpstr>
      <vt:lpstr>ZoneJS</vt:lpstr>
      <vt:lpstr>TypeScript</vt:lpstr>
      <vt:lpstr>RxJS</vt:lpstr>
      <vt:lpstr>Karma and Jasmine</vt:lpstr>
      <vt:lpstr>Protractor</vt:lpstr>
      <vt:lpstr>Webpack</vt:lpstr>
      <vt:lpstr>Angular Modules</vt:lpstr>
      <vt:lpstr>Angular Components</vt:lpstr>
      <vt:lpstr>Angular Directives</vt:lpstr>
      <vt:lpstr>Angular Services</vt:lpstr>
      <vt:lpstr>Angular Pipes</vt:lpstr>
      <vt:lpstr>Two Way Data Binding</vt:lpstr>
      <vt:lpstr>Dependency Injection</vt:lpstr>
      <vt:lpstr>The Big Picture</vt:lpstr>
      <vt:lpstr>Angular CLI</vt:lpstr>
      <vt:lpstr>Create your first project using Angular CLI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Upskilling Program</dc:title>
  <dc:creator>Cosmin Cartas</dc:creator>
  <cp:lastModifiedBy>Cosmin Cartas</cp:lastModifiedBy>
  <cp:revision>19</cp:revision>
  <dcterms:created xsi:type="dcterms:W3CDTF">2020-02-15T09:38:06Z</dcterms:created>
  <dcterms:modified xsi:type="dcterms:W3CDTF">2020-02-16T10:21:56Z</dcterms:modified>
</cp:coreProperties>
</file>