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5" r:id="rId2"/>
  </p:sldMasterIdLst>
  <p:notesMasterIdLst>
    <p:notesMasterId r:id="rId19"/>
  </p:notesMasterIdLst>
  <p:sldIdLst>
    <p:sldId id="304" r:id="rId3"/>
    <p:sldId id="333" r:id="rId4"/>
    <p:sldId id="331" r:id="rId5"/>
    <p:sldId id="342" r:id="rId6"/>
    <p:sldId id="336" r:id="rId7"/>
    <p:sldId id="337" r:id="rId8"/>
    <p:sldId id="338" r:id="rId9"/>
    <p:sldId id="339" r:id="rId10"/>
    <p:sldId id="344" r:id="rId11"/>
    <p:sldId id="347" r:id="rId12"/>
    <p:sldId id="343" r:id="rId13"/>
    <p:sldId id="340" r:id="rId14"/>
    <p:sldId id="346" r:id="rId15"/>
    <p:sldId id="334" r:id="rId16"/>
    <p:sldId id="335" r:id="rId17"/>
    <p:sldId id="33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4283"/>
    <a:srgbClr val="553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710"/>
  </p:normalViewPr>
  <p:slideViewPr>
    <p:cSldViewPr>
      <p:cViewPr varScale="1">
        <p:scale>
          <a:sx n="146" d="100"/>
          <a:sy n="146" d="100"/>
        </p:scale>
        <p:origin x="164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BE2EC-5A84-4AF8-BB9A-C71E76006D1A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E0656-CCB0-45B9-9A1A-13115CDF3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68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196975"/>
            <a:ext cx="4219769" cy="500856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6559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509582"/>
            <a:ext cx="79685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/>
        </p:nvSpPr>
        <p:spPr>
          <a:xfrm>
            <a:off x="6523003" y="1509582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879601"/>
            <a:ext cx="4219769" cy="4325936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6770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D4F17E-562A-4FEA-8CF1-531512112051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2F3AAD-C410-4AD8-8453-83D0E8AE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740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3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3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196977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7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21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8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0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1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22" y="365129"/>
            <a:ext cx="8593493" cy="502623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2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22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5"/>
            <a:ext cx="158762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8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5"/>
            <a:ext cx="98496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5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7" y="1509585"/>
            <a:ext cx="140807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7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52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9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9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9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21" y="3061196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4712868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2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2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6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6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6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90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0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646553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1" r:id="rId30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20" y="365127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20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6783578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7" y="6783578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8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8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Upskilling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6577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CC633-59A5-6040-9C87-C1DF5712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Template Bindings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70C40A4-CFF8-504C-B6D4-D979FC74F1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784212"/>
              </p:ext>
            </p:extLst>
          </p:nvPr>
        </p:nvGraphicFramePr>
        <p:xfrm>
          <a:off x="273653" y="1596549"/>
          <a:ext cx="8593137" cy="418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334">
                  <a:extLst>
                    <a:ext uri="{9D8B030D-6E8A-4147-A177-3AD203B41FA5}">
                      <a16:colId xmlns:a16="http://schemas.microsoft.com/office/drawing/2014/main" val="44462246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613206726"/>
                    </a:ext>
                  </a:extLst>
                </a:gridCol>
                <a:gridCol w="5676627">
                  <a:extLst>
                    <a:ext uri="{9D8B030D-6E8A-4147-A177-3AD203B41FA5}">
                      <a16:colId xmlns:a16="http://schemas.microsoft.com/office/drawing/2014/main" val="1713896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RO" dirty="0"/>
                        <a:t>Binding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047674"/>
                  </a:ext>
                </a:extLst>
              </a:tr>
              <a:tr h="477520">
                <a:tc rowSpan="3">
                  <a:txBody>
                    <a:bodyPr/>
                    <a:lstStyle/>
                    <a:p>
                      <a:pPr algn="just"/>
                      <a:r>
                        <a:rPr lang="en-RO" sz="12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sz="1200" dirty="0"/>
                        <a:t>Element property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sz="1200" dirty="0"/>
                        <a:t>Each available browser event wrappend in round paranthesis:</a:t>
                      </a:r>
                    </a:p>
                    <a:p>
                      <a:r>
                        <a:rPr lang="en-RO" sz="1200" dirty="0"/>
                        <a:t>Example: </a:t>
                      </a:r>
                    </a:p>
                    <a:p>
                      <a:r>
                        <a:rPr lang="en-RO" sz="1600" b="1" dirty="0"/>
                        <a:t>&lt;input type=“text” (change)=“handleOnChange($event)”/&gt; </a:t>
                      </a:r>
                    </a:p>
                    <a:p>
                      <a:r>
                        <a:rPr lang="en-RO" sz="1200" dirty="0"/>
                        <a:t>When the onChange event is triggered by user input Angular will look into the component for handleOnChange event handler.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765313"/>
                  </a:ext>
                </a:extLst>
              </a:tr>
              <a:tr h="477520">
                <a:tc vMerge="1">
                  <a:txBody>
                    <a:bodyPr/>
                    <a:lstStyle/>
                    <a:p>
                      <a:endParaRPr lang="en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sz="1200" dirty="0"/>
                        <a:t>Component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sz="1200" dirty="0"/>
                        <a:t>Developers can pass data to components from a child component to parent by using the @Output() decorator;</a:t>
                      </a:r>
                    </a:p>
                    <a:p>
                      <a:r>
                        <a:rPr lang="en-RO" sz="1200" dirty="0"/>
                        <a:t>Example:</a:t>
                      </a:r>
                    </a:p>
                    <a:p>
                      <a:r>
                        <a:rPr lang="en-RO" sz="1600" b="1" dirty="0"/>
                        <a:t>&lt;my-component (onAdd)=“onItemAdded($event)”&gt;&lt;/my-component&gt;</a:t>
                      </a:r>
                    </a:p>
                    <a:p>
                      <a:r>
                        <a:rPr lang="en-RO" sz="1200" b="0" dirty="0"/>
                        <a:t>In this case the Angular Compiler will look for </a:t>
                      </a:r>
                      <a:r>
                        <a:rPr lang="en-RO" sz="1200" b="1" dirty="0"/>
                        <a:t>onItemAdded</a:t>
                      </a:r>
                      <a:r>
                        <a:rPr lang="en-RO" sz="1200" b="0" dirty="0"/>
                        <a:t> property in the parent component and bind it as an event handler when the onAdd event was emitted.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65655"/>
                  </a:ext>
                </a:extLst>
              </a:tr>
              <a:tr h="477520">
                <a:tc vMerge="1">
                  <a:txBody>
                    <a:bodyPr/>
                    <a:lstStyle/>
                    <a:p>
                      <a:endParaRPr lang="en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sz="1200" dirty="0"/>
                        <a:t>Directive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sz="1200" dirty="0"/>
                        <a:t>When a built in or custom directive is used the its name should be wrapped in square brackets.</a:t>
                      </a:r>
                    </a:p>
                    <a:p>
                      <a:r>
                        <a:rPr lang="en-RO" sz="1200" dirty="0"/>
                        <a:t>Example:</a:t>
                      </a:r>
                    </a:p>
                    <a:p>
                      <a:r>
                        <a:rPr lang="en-RO" sz="1600" b="1" dirty="0"/>
                        <a:t>&lt;input type=“text” [(ngModel)]=“productName” /&gt;</a:t>
                      </a:r>
                    </a:p>
                    <a:p>
                      <a:r>
                        <a:rPr lang="en-RO" sz="1200" b="0" dirty="0"/>
                        <a:t>In this case the Angular Compiler will look in the component for productName property and will add two way data binding behavior.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397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28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93C5-A254-6E40-A623-017CCF41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68962" y="2691276"/>
            <a:ext cx="8593493" cy="1475447"/>
          </a:xfrm>
        </p:spPr>
        <p:txBody>
          <a:bodyPr/>
          <a:lstStyle/>
          <a:p>
            <a:pPr algn="ctr"/>
            <a:r>
              <a:rPr lang="en-RO" sz="3200" dirty="0"/>
              <a:t>Component Communication</a:t>
            </a:r>
            <a:br>
              <a:rPr lang="en-RO" sz="3200" dirty="0"/>
            </a:br>
            <a:r>
              <a:rPr lang="en-RO" sz="3200" dirty="0"/>
              <a:t>&amp; </a:t>
            </a:r>
            <a:br>
              <a:rPr lang="en-RO" sz="3200" dirty="0"/>
            </a:br>
            <a:r>
              <a:rPr lang="en-RO" sz="3200" dirty="0"/>
              <a:t>Reusable Components</a:t>
            </a:r>
          </a:p>
        </p:txBody>
      </p:sp>
      <p:pic>
        <p:nvPicPr>
          <p:cNvPr id="5" name="Picture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D72D07B-2DC4-164D-8BBA-FEEC78B8A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000374"/>
            <a:ext cx="1737518" cy="28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18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4DF6-DF81-5C46-A665-94E2E897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@Input &amp; @Output 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E9F2D-3CBF-644C-933B-12F6AD97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@Input decorator – used to pass data from Parent Component to Child Component;</a:t>
            </a:r>
          </a:p>
          <a:p>
            <a:pPr marL="0" indent="0">
              <a:buNone/>
            </a:pPr>
            <a:endParaRPr lang="en-RO" dirty="0"/>
          </a:p>
          <a:p>
            <a:pPr marL="0" indent="0">
              <a:buNone/>
            </a:pPr>
            <a:endParaRPr lang="en-RO" dirty="0"/>
          </a:p>
          <a:p>
            <a:pPr marL="0" indent="0">
              <a:buNone/>
            </a:pPr>
            <a:endParaRPr lang="en-RO" dirty="0"/>
          </a:p>
          <a:p>
            <a:pPr marL="0" indent="0">
              <a:buNone/>
            </a:pPr>
            <a:endParaRPr lang="en-RO" dirty="0"/>
          </a:p>
          <a:p>
            <a:pPr marL="0" indent="0">
              <a:buNone/>
            </a:pPr>
            <a:endParaRPr lang="en-RO" dirty="0"/>
          </a:p>
          <a:p>
            <a:pPr marL="0" indent="0">
              <a:buNone/>
            </a:pPr>
            <a:endParaRPr lang="en-RO" dirty="0"/>
          </a:p>
        </p:txBody>
      </p:sp>
      <p:pic>
        <p:nvPicPr>
          <p:cNvPr id="5" name="Picture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43EEEBB6-2B8A-DE4A-B1C4-150936EC1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704" y="1628800"/>
            <a:ext cx="4003920" cy="2913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45772E-02D3-424C-899B-4A13406B8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41" y="5226476"/>
            <a:ext cx="6969317" cy="5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9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2056-793B-7945-B13B-57C67D39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@Input &amp; @Output 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57DC4-0B49-FF4E-8576-A0B33A5BD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@Output decorator – used to pass data from Child Component to Parent Component;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DEF45-2F78-1846-811B-50E55FC0D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41" y="5301208"/>
            <a:ext cx="6969317" cy="51920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5EC4BE-94A9-0B4A-804C-3342DB7D1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06" y="1587593"/>
            <a:ext cx="4888786" cy="354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7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60EA-F4C7-7A45-B499-43AF2952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Component Tree and Data binding</a:t>
            </a:r>
          </a:p>
        </p:txBody>
      </p:sp>
      <p:pic>
        <p:nvPicPr>
          <p:cNvPr id="5" name="Content Placeholder 4" descr="A close up of a black screen with text&#10;&#10;Description automatically generated">
            <a:extLst>
              <a:ext uri="{FF2B5EF4-FFF2-40B4-BE49-F238E27FC236}">
                <a16:creationId xmlns:a16="http://schemas.microsoft.com/office/drawing/2014/main" id="{3ED93453-F857-3240-A193-94384F787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7662664" cy="7662664"/>
          </a:xfrm>
        </p:spPr>
      </p:pic>
    </p:spTree>
    <p:extLst>
      <p:ext uri="{BB962C8B-B14F-4D97-AF65-F5344CB8AC3E}">
        <p14:creationId xmlns:p14="http://schemas.microsoft.com/office/powerpoint/2010/main" val="1078109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088F-51DD-104D-BCCB-4AF00C24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Component Tree and Event Binding</a:t>
            </a:r>
          </a:p>
        </p:txBody>
      </p:sp>
      <p:pic>
        <p:nvPicPr>
          <p:cNvPr id="5" name="Content Placeholder 4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B7EB8282-6F72-6144-8197-23E0861AE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44824"/>
            <a:ext cx="7470452" cy="7470452"/>
          </a:xfrm>
        </p:spPr>
      </p:pic>
    </p:spTree>
    <p:extLst>
      <p:ext uri="{BB962C8B-B14F-4D97-AF65-F5344CB8AC3E}">
        <p14:creationId xmlns:p14="http://schemas.microsoft.com/office/powerpoint/2010/main" val="116872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1A83E47-F41A-5344-A766-0EA7181C308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279400"/>
            <a:ext cx="6299200" cy="629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992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048D-A227-D442-9D5C-B7F64DDD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Create a component using Angular CLI</a:t>
            </a:r>
          </a:p>
        </p:txBody>
      </p:sp>
      <p:pic>
        <p:nvPicPr>
          <p:cNvPr id="5" name="Content Placeholder 4" descr="A picture containing drawing, bird, flower&#10;&#10;Description automatically generated">
            <a:extLst>
              <a:ext uri="{FF2B5EF4-FFF2-40B4-BE49-F238E27FC236}">
                <a16:creationId xmlns:a16="http://schemas.microsoft.com/office/drawing/2014/main" id="{18722174-AF78-D04D-B005-C3FB7D683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006" y="2728343"/>
            <a:ext cx="5265987" cy="1401313"/>
          </a:xfrm>
        </p:spPr>
      </p:pic>
    </p:spTree>
    <p:extLst>
      <p:ext uri="{BB962C8B-B14F-4D97-AF65-F5344CB8AC3E}">
        <p14:creationId xmlns:p14="http://schemas.microsoft.com/office/powerpoint/2010/main" val="233025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13AD-94B9-024A-B118-37E781EA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Angular Components -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2CC25-322D-B54A-ABAB-4761F1FEC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680" y="1560410"/>
            <a:ext cx="3923280" cy="3943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RO" sz="2000" dirty="0"/>
              <a:t>An angular component is structured into three parts:</a:t>
            </a:r>
          </a:p>
          <a:p>
            <a:pPr marL="0" indent="0">
              <a:buNone/>
            </a:pPr>
            <a:r>
              <a:rPr lang="en-RO" sz="2000" dirty="0"/>
              <a:t>- Controller (.ts file)</a:t>
            </a:r>
          </a:p>
          <a:p>
            <a:pPr marL="0" indent="0">
              <a:buNone/>
            </a:pPr>
            <a:r>
              <a:rPr lang="en-RO" sz="2000" dirty="0"/>
              <a:t>- Template (inline or separate .html file)</a:t>
            </a:r>
          </a:p>
          <a:p>
            <a:pPr marL="0" indent="0">
              <a:buNone/>
            </a:pPr>
            <a:r>
              <a:rPr lang="en-RO" sz="2000" dirty="0"/>
              <a:t>- Styles (inline or separate .css file)</a:t>
            </a:r>
          </a:p>
        </p:txBody>
      </p:sp>
      <p:pic>
        <p:nvPicPr>
          <p:cNvPr id="9" name="Picture 8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E090A155-2D44-0145-BB89-AF044230C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573912"/>
            <a:ext cx="4727526" cy="35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1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93C5-A254-6E40-A623-017CCF41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926377"/>
            <a:ext cx="8593493" cy="502623"/>
          </a:xfrm>
        </p:spPr>
        <p:txBody>
          <a:bodyPr/>
          <a:lstStyle/>
          <a:p>
            <a:r>
              <a:rPr lang="en-RO" sz="3200" dirty="0"/>
              <a:t>Templates and Data Binding</a:t>
            </a:r>
          </a:p>
        </p:txBody>
      </p:sp>
      <p:pic>
        <p:nvPicPr>
          <p:cNvPr id="5" name="Picture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D72D07B-2DC4-164D-8BBA-FEEC78B8A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000374"/>
            <a:ext cx="1737518" cy="28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2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856E-C215-BD4E-8AF2-234C5065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One way data binding – From Component to Template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CFD72C-9803-944E-8DB5-0081DB301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740" y="3257550"/>
            <a:ext cx="3619500" cy="342900"/>
          </a:xfrm>
        </p:spPr>
      </p:pic>
      <p:pic>
        <p:nvPicPr>
          <p:cNvPr id="7" name="Picture 6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87086A7-EB3E-6B42-9D2F-40653D178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8" y="1507691"/>
            <a:ext cx="4648835" cy="38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8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5708-0408-E447-B84F-05BBB38F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Built-in Directives – Conditional Rendering =&gt; *ngIf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DD63-4D7C-E94D-BA80-45016A021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19" y="1196975"/>
            <a:ext cx="6517330" cy="502623"/>
          </a:xfrm>
        </p:spPr>
        <p:txBody>
          <a:bodyPr/>
          <a:lstStyle/>
          <a:p>
            <a:r>
              <a:rPr lang="en-RO" dirty="0"/>
              <a:t>NgIf directive when you want to display an element based on a condition;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92F4AA-E9E2-D541-86C5-B89CCDC6C6ED}"/>
              </a:ext>
            </a:extLst>
          </p:cNvPr>
          <p:cNvSpPr txBox="1">
            <a:spLocks/>
          </p:cNvSpPr>
          <p:nvPr/>
        </p:nvSpPr>
        <p:spPr>
          <a:xfrm>
            <a:off x="550507" y="1664989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1" kern="1200">
                <a:solidFill>
                  <a:srgbClr val="EB571C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RO" sz="1600" dirty="0"/>
              <a:t>How to use?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9AB3B3-BD0C-6A4C-A209-4052499C7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" y="2420888"/>
            <a:ext cx="8917313" cy="7850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01ACDE-E868-B342-84D4-E992213F2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6" y="3927277"/>
            <a:ext cx="8953500" cy="901700"/>
          </a:xfrm>
          <a:prstGeom prst="rect">
            <a:avLst/>
          </a:prstGeom>
        </p:spPr>
      </p:pic>
      <p:pic>
        <p:nvPicPr>
          <p:cNvPr id="10" name="Picture 9" descr="A picture containing black, holding, white&#10;&#10;Description automatically generated">
            <a:extLst>
              <a:ext uri="{FF2B5EF4-FFF2-40B4-BE49-F238E27FC236}">
                <a16:creationId xmlns:a16="http://schemas.microsoft.com/office/drawing/2014/main" id="{666E3738-3B36-7743-8F81-279144372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06" y="5141264"/>
            <a:ext cx="4445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5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C8D77-ECF0-264D-9D2C-EF7FF725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Built-in Directives – Conditional Rendering ngSwitch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CDBC2-4B28-F249-BA58-557B28FAC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19" y="1196975"/>
            <a:ext cx="8749577" cy="647849"/>
          </a:xfrm>
        </p:spPr>
        <p:txBody>
          <a:bodyPr>
            <a:normAutofit/>
          </a:bodyPr>
          <a:lstStyle/>
          <a:p>
            <a:r>
              <a:rPr lang="en-RO" dirty="0"/>
              <a:t>It is using the same principle as </a:t>
            </a:r>
            <a:r>
              <a:rPr lang="en-RO" b="1" dirty="0"/>
              <a:t>*ngIf directive. </a:t>
            </a:r>
            <a:r>
              <a:rPr lang="en-RO" dirty="0"/>
              <a:t>Prefered to use if ther rendering condition covers more than 2 cases.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9A0303A-B3FA-EC4D-B27C-4D444637D49F}"/>
              </a:ext>
            </a:extLst>
          </p:cNvPr>
          <p:cNvSpPr txBox="1">
            <a:spLocks/>
          </p:cNvSpPr>
          <p:nvPr/>
        </p:nvSpPr>
        <p:spPr>
          <a:xfrm>
            <a:off x="533639" y="1922738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1" kern="1200">
                <a:solidFill>
                  <a:srgbClr val="EB571C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RO" sz="1600" dirty="0"/>
              <a:t>How to use?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A12466-6E82-F042-BA2F-BE101F082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14" y="2636912"/>
            <a:ext cx="7073900" cy="13716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58EEB3B-F38D-D14F-9145-2CE85BBDACD4}"/>
              </a:ext>
            </a:extLst>
          </p:cNvPr>
          <p:cNvSpPr txBox="1">
            <a:spLocks/>
          </p:cNvSpPr>
          <p:nvPr/>
        </p:nvSpPr>
        <p:spPr>
          <a:xfrm>
            <a:off x="443003" y="5659888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1" kern="1200">
                <a:solidFill>
                  <a:srgbClr val="EB571C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RO" sz="1600" dirty="0"/>
              <a:t>Note: Be careful that the values taken by *ngSwitchCases must be primitives. </a:t>
            </a:r>
            <a:r>
              <a:rPr lang="en-GB" sz="1600" dirty="0"/>
              <a:t>I</a:t>
            </a:r>
            <a:r>
              <a:rPr lang="en-RO" sz="1600" dirty="0"/>
              <a:t>f you are not treating them as primitives the compiler will consider that you’ve done data binding.</a:t>
            </a:r>
          </a:p>
        </p:txBody>
      </p:sp>
    </p:spTree>
    <p:extLst>
      <p:ext uri="{BB962C8B-B14F-4D97-AF65-F5344CB8AC3E}">
        <p14:creationId xmlns:p14="http://schemas.microsoft.com/office/powerpoint/2010/main" val="403362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2181-9D08-9341-822F-BE70E851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Built-in Directives – Dynamic Styling ngStyle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C3B41-768D-5F43-87C2-5A337D587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[ngStyle] directive is an attribute directive that can apply styling based on one or multiple conditions.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557C6D-32E2-AA47-8A46-EB2A52380148}"/>
              </a:ext>
            </a:extLst>
          </p:cNvPr>
          <p:cNvSpPr txBox="1">
            <a:spLocks/>
          </p:cNvSpPr>
          <p:nvPr/>
        </p:nvSpPr>
        <p:spPr>
          <a:xfrm>
            <a:off x="550507" y="1700808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1" kern="1200">
                <a:solidFill>
                  <a:srgbClr val="EB571C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RO" sz="1600" dirty="0"/>
              <a:t>How to use?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E36EA9-CFE7-4940-A8FE-79F7693EC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44" y="2624343"/>
            <a:ext cx="8351912" cy="23017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E7993CE-9FB5-F74B-9833-0AAE899D26D4}"/>
              </a:ext>
            </a:extLst>
          </p:cNvPr>
          <p:cNvSpPr txBox="1">
            <a:spLocks/>
          </p:cNvSpPr>
          <p:nvPr/>
        </p:nvSpPr>
        <p:spPr>
          <a:xfrm>
            <a:off x="396044" y="5851559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1" kern="1200">
                <a:solidFill>
                  <a:srgbClr val="EB571C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RO" sz="1600" dirty="0"/>
              <a:t>Note: When using functions that binds with ngStyle directive, the function must exist in the component, otherwise you will get an error and the dynamic block will not be rendered.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D2CAEE-C34E-334E-96E9-0272A4F52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44" y="3686969"/>
            <a:ext cx="8414042" cy="14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9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FF3B-CAC0-844A-852E-966A3D9D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Template Bindings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001160-58F2-0948-BC39-D864599E0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53976"/>
              </p:ext>
            </p:extLst>
          </p:nvPr>
        </p:nvGraphicFramePr>
        <p:xfrm>
          <a:off x="287338" y="1196975"/>
          <a:ext cx="8593137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334">
                  <a:extLst>
                    <a:ext uri="{9D8B030D-6E8A-4147-A177-3AD203B41FA5}">
                      <a16:colId xmlns:a16="http://schemas.microsoft.com/office/drawing/2014/main" val="44462246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613206726"/>
                    </a:ext>
                  </a:extLst>
                </a:gridCol>
                <a:gridCol w="5676627">
                  <a:extLst>
                    <a:ext uri="{9D8B030D-6E8A-4147-A177-3AD203B41FA5}">
                      <a16:colId xmlns:a16="http://schemas.microsoft.com/office/drawing/2014/main" val="1713896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RO" dirty="0"/>
                        <a:t>Binding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047674"/>
                  </a:ext>
                </a:extLst>
              </a:tr>
              <a:tr h="477520">
                <a:tc rowSpan="3">
                  <a:txBody>
                    <a:bodyPr/>
                    <a:lstStyle/>
                    <a:p>
                      <a:pPr algn="just"/>
                      <a:r>
                        <a:rPr lang="en-RO" sz="12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sz="1200" dirty="0"/>
                        <a:t>Element property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sz="1200" dirty="0"/>
                        <a:t>Each classic attribute of HTML elements wrapped in square brackets. </a:t>
                      </a:r>
                    </a:p>
                    <a:p>
                      <a:r>
                        <a:rPr lang="en-RO" sz="1200" dirty="0"/>
                        <a:t>Example: </a:t>
                      </a:r>
                    </a:p>
                    <a:p>
                      <a:r>
                        <a:rPr lang="en-RO" sz="1600" b="1" dirty="0"/>
                        <a:t>&lt;img [src]=“imgSource”[alt]=“myImageAlt” /&gt; </a:t>
                      </a:r>
                    </a:p>
                    <a:p>
                      <a:r>
                        <a:rPr lang="en-RO" sz="1200" dirty="0"/>
                        <a:t>When the template will be compiled into view the Angular Compiler will look into the component where the template is attached for imgSource and myImageAlt properties.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765313"/>
                  </a:ext>
                </a:extLst>
              </a:tr>
              <a:tr h="477520">
                <a:tc vMerge="1">
                  <a:txBody>
                    <a:bodyPr/>
                    <a:lstStyle/>
                    <a:p>
                      <a:endParaRPr lang="en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sz="1200" dirty="0"/>
                        <a:t>Component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sz="1200" dirty="0"/>
                        <a:t>Developers can pass data to components from a parent component by using the @Input() decorator;</a:t>
                      </a:r>
                    </a:p>
                    <a:p>
                      <a:r>
                        <a:rPr lang="en-RO" sz="1200" dirty="0"/>
                        <a:t>Example:</a:t>
                      </a:r>
                    </a:p>
                    <a:p>
                      <a:r>
                        <a:rPr lang="en-RO" sz="1600" b="1" dirty="0"/>
                        <a:t>&lt;my-component [data]=“products”&gt;&lt;/my-component&gt;</a:t>
                      </a:r>
                    </a:p>
                    <a:p>
                      <a:r>
                        <a:rPr lang="en-RO" sz="1200" b="0" dirty="0"/>
                        <a:t>In this case the Angular Compiler will look for </a:t>
                      </a:r>
                      <a:r>
                        <a:rPr lang="en-RO" sz="1200" b="1" dirty="0"/>
                        <a:t>products</a:t>
                      </a:r>
                      <a:r>
                        <a:rPr lang="en-RO" sz="1200" b="0" dirty="0"/>
                        <a:t> property in the parent component and bind it to the property annotated with @Input() and name </a:t>
                      </a:r>
                      <a:r>
                        <a:rPr lang="en-RO" sz="1200" b="1" dirty="0"/>
                        <a:t>data</a:t>
                      </a:r>
                      <a:r>
                        <a:rPr lang="en-RO" sz="12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65655"/>
                  </a:ext>
                </a:extLst>
              </a:tr>
              <a:tr h="477520">
                <a:tc vMerge="1">
                  <a:txBody>
                    <a:bodyPr/>
                    <a:lstStyle/>
                    <a:p>
                      <a:endParaRPr lang="en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sz="1200" dirty="0"/>
                        <a:t>Directive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sz="1200" dirty="0"/>
                        <a:t>When a built in or custom directive is used the its name should be wrapped in square brackets.</a:t>
                      </a:r>
                    </a:p>
                    <a:p>
                      <a:r>
                        <a:rPr lang="en-RO" sz="1200" dirty="0"/>
                        <a:t>Example:</a:t>
                      </a:r>
                    </a:p>
                    <a:p>
                      <a:r>
                        <a:rPr lang="en-RO" sz="1600" b="1" dirty="0"/>
                        <a:t>&lt;div [ngStyle]=“applyCustomStyle()”&gt;</a:t>
                      </a:r>
                    </a:p>
                    <a:p>
                      <a:r>
                        <a:rPr lang="en-RO" sz="1600" b="1" dirty="0"/>
                        <a:t>     &lt;h1&gt;Hello&lt;/h1&gt;</a:t>
                      </a:r>
                    </a:p>
                    <a:p>
                      <a:r>
                        <a:rPr lang="en-RO" sz="1600" b="1" dirty="0"/>
                        <a:t>&lt;/div&gt;</a:t>
                      </a:r>
                    </a:p>
                    <a:p>
                      <a:r>
                        <a:rPr lang="en-RO" sz="1200" b="0" dirty="0"/>
                        <a:t>In this case the Angular Compiler will look in the component for applyCustomStyle function and apply it’s returned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397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238183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uxoft-template-v3.4" id="{F0BBB28C-EED3-4C9E-AC46-0A2469816214}" vid="{37383A5C-C4E3-4CA0-9820-12933A0EA401}"/>
    </a:ext>
  </a:extLst>
</a:theme>
</file>

<file path=ppt/theme/theme2.xml><?xml version="1.0" encoding="utf-8"?>
<a:theme xmlns:a="http://schemas.openxmlformats.org/drawingml/2006/main" name="powerpoint-template-luxoft-v4.3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uxoft-template-v3.4" id="{F0BBB28C-EED3-4C9E-AC46-0A2469816214}" vid="{F7716D20-A5D3-4677-B270-2AEEC011A1D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636</Words>
  <Application>Microsoft Macintosh PowerPoint</Application>
  <PresentationFormat>On-screen Show (4:3)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Open Sans</vt:lpstr>
      <vt:lpstr>Wingdings</vt:lpstr>
      <vt:lpstr>Luxoft: Computer / TV</vt:lpstr>
      <vt:lpstr>powerpoint-template-luxoft-v4.3</vt:lpstr>
      <vt:lpstr>Angular Upskilling Program</vt:lpstr>
      <vt:lpstr>Create a component using Angular CLI</vt:lpstr>
      <vt:lpstr>Angular Components - Structure</vt:lpstr>
      <vt:lpstr>Templates and Data Binding</vt:lpstr>
      <vt:lpstr>One way data binding – From Component to Template</vt:lpstr>
      <vt:lpstr>Built-in Directives – Conditional Rendering =&gt; *ngIf</vt:lpstr>
      <vt:lpstr>Built-in Directives – Conditional Rendering ngSwitch</vt:lpstr>
      <vt:lpstr>Built-in Directives – Dynamic Styling ngStyle </vt:lpstr>
      <vt:lpstr>Template Bindings</vt:lpstr>
      <vt:lpstr>Template Bindings</vt:lpstr>
      <vt:lpstr>Component Communication &amp;  Reusable Components</vt:lpstr>
      <vt:lpstr>@Input &amp; @Output Decorators</vt:lpstr>
      <vt:lpstr>@Input &amp; @Output Decorators</vt:lpstr>
      <vt:lpstr>Component Tree and Data binding</vt:lpstr>
      <vt:lpstr>Component Tree and Event Binding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Upskilling Program</dc:title>
  <dc:creator>Cosmin Cartas</dc:creator>
  <cp:lastModifiedBy>Cosmin Cartas</cp:lastModifiedBy>
  <cp:revision>42</cp:revision>
  <dcterms:created xsi:type="dcterms:W3CDTF">2020-02-15T09:38:06Z</dcterms:created>
  <dcterms:modified xsi:type="dcterms:W3CDTF">2020-02-18T20:11:07Z</dcterms:modified>
</cp:coreProperties>
</file>