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4" r:id="rId7"/>
    <p:sldId id="265" r:id="rId8"/>
    <p:sldId id="268" r:id="rId9"/>
    <p:sldId id="270" r:id="rId10"/>
    <p:sldId id="272" r:id="rId11"/>
    <p:sldId id="273" r:id="rId12"/>
    <p:sldId id="275" r:id="rId13"/>
    <p:sldId id="277" r:id="rId14"/>
    <p:sldId id="276" r:id="rId15"/>
  </p:sldIdLst>
  <p:sldSz cx="12192000" cy="6858000"/>
  <p:notesSz cx="6858000" cy="9144000"/>
  <p:embeddedFontLst>
    <p:embeddedFont>
      <p:font typeface="Homemade Apple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4F28-212A-9B4C-F201-1016060FF4AF}" v="93" dt="2025-03-19T09:54:13.621"/>
    <p1510:client id="{E73C33AD-CA14-9B99-5010-A2B1F7AAF7E1}" v="2104" dt="2025-03-17T13:28:46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e4eddb9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e4eddb9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6e4eddb9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6e4eddb9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e4eddb9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e4eddb9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>
          <a:extLst>
            <a:ext uri="{FF2B5EF4-FFF2-40B4-BE49-F238E27FC236}">
              <a16:creationId xmlns:a16="http://schemas.microsoft.com/office/drawing/2014/main" id="{8114775B-049F-9EA6-BD85-DB195949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e4eddb90e_0_60:notes">
            <a:extLst>
              <a:ext uri="{FF2B5EF4-FFF2-40B4-BE49-F238E27FC236}">
                <a16:creationId xmlns:a16="http://schemas.microsoft.com/office/drawing/2014/main" id="{43E84005-716E-4134-871B-8984A6FAB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e4eddb90e_0_60:notes">
            <a:extLst>
              <a:ext uri="{FF2B5EF4-FFF2-40B4-BE49-F238E27FC236}">
                <a16:creationId xmlns:a16="http://schemas.microsoft.com/office/drawing/2014/main" id="{C41BC52E-F591-A359-259F-04A83B679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e4eddb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6e4eddb9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e4eddb9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e4eddb9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e4eddb9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e4eddb9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casey3@tcd.i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175979"/>
            <a:ext cx="70476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Final Year Dissertation</a:t>
            </a:r>
            <a:br>
              <a:rPr lang="en" sz="3600" dirty="0"/>
            </a:br>
            <a:r>
              <a:rPr lang="en" sz="1800" dirty="0"/>
              <a:t>  </a:t>
            </a:r>
            <a:br>
              <a:rPr lang="en" sz="5000" dirty="0"/>
            </a:br>
            <a:r>
              <a:rPr lang="en" sz="4800" dirty="0">
                <a:solidFill>
                  <a:srgbClr val="FFE599"/>
                </a:solidFill>
              </a:rPr>
              <a:t>Comparing Internet Censorship in Ireland vs Israel</a:t>
            </a:r>
            <a:endParaRPr lang="en-US" sz="4800">
              <a:solidFill>
                <a:srgbClr val="FFE599"/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6049827" y="480167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rgbClr val="FFE599"/>
                </a:solidFill>
              </a:rPr>
              <a:t>&lt;p&gt;</a:t>
            </a:r>
            <a:r>
              <a:rPr lang="en" dirty="0"/>
              <a:t> Chris Casey, 20334271</a:t>
            </a:r>
            <a:endParaRPr lang="en-US" dirty="0">
              <a:solidFill>
                <a:srgbClr val="FFE599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/>
              <a:t>ccasey3@tcd.ie </a:t>
            </a:r>
            <a:r>
              <a:rPr lang="en" dirty="0">
                <a:solidFill>
                  <a:srgbClr val="FFE599"/>
                </a:solidFill>
              </a:rPr>
              <a:t>&lt;/p&gt;</a:t>
            </a:r>
            <a:endParaRPr lang="en-US" dirty="0">
              <a:solidFill>
                <a:srgbClr val="FFE5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B7E42-07C5-DBE9-BAE1-9EEA23BC3EEA}"/>
              </a:ext>
            </a:extLst>
          </p:cNvPr>
          <p:cNvSpPr txBox="1"/>
          <p:nvPr/>
        </p:nvSpPr>
        <p:spPr>
          <a:xfrm>
            <a:off x="1043796" y="5198854"/>
            <a:ext cx="2973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Roboto Mono"/>
                <a:ea typeface="Roboto Mono"/>
                <a:cs typeface="Roboto"/>
              </a:rPr>
              <a:t>Dr. Stephen Farrell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Results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sz="6000" dirty="0">
                <a:solidFill>
                  <a:schemeClr val="accent5"/>
                </a:solidFill>
              </a:rPr>
              <a:t>Ireland vs Israel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2"/>
          </p:nvPr>
        </p:nvSpPr>
        <p:spPr>
          <a:xfrm>
            <a:off x="6679275" y="2542547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Proactive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National Security; military lead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Political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Targeted, (Al Jazeera)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Arguably authoritarian, surveillance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41C-F323-C744-5030-372A85D7A950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33A35-7A71-7D03-FD87-BFC7809007DC}"/>
              </a:ext>
            </a:extLst>
          </p:cNvPr>
          <p:cNvSpPr txBox="1"/>
          <p:nvPr/>
        </p:nvSpPr>
        <p:spPr>
          <a:xfrm>
            <a:off x="6679263" y="1846837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Israel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ED6741C-F323-C744-5030-372A85D7A950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4CE1906-1BA8-18A6-B8FE-8ED0F8F3EB4F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67C8A4F-2E99-C584-20E0-23583A97507E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7D33A35-7A71-7D03-FD87-BFC7809007DC}"/>
              </a:ext>
            </a:extLst>
          </p:cNvPr>
          <p:cNvSpPr txBox="1"/>
          <p:nvPr/>
        </p:nvSpPr>
        <p:spPr>
          <a:xfrm>
            <a:off x="6679263" y="1846837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Israel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6" name="Google Shape;547;p38">
            <a:extLst>
              <a:ext uri="{FF2B5EF4-FFF2-40B4-BE49-F238E27FC236}">
                <a16:creationId xmlns:a16="http://schemas.microsoft.com/office/drawing/2014/main" id="{7D287CAF-B0BE-0D92-E772-3673086114A5}"/>
              </a:ext>
            </a:extLst>
          </p:cNvPr>
          <p:cNvSpPr txBox="1">
            <a:spLocks/>
          </p:cNvSpPr>
          <p:nvPr/>
        </p:nvSpPr>
        <p:spPr>
          <a:xfrm>
            <a:off x="1316520" y="2542547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Reactive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Illegality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Non-political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Judicial process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Regulated by the EU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An outline of the work to come before April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4" name="Google Shape;554;p39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Ongoing</a:t>
            </a:r>
            <a:br>
              <a:rPr lang="en" sz="5800" dirty="0"/>
            </a:br>
            <a:r>
              <a:rPr lang="en" sz="6800" dirty="0">
                <a:solidFill>
                  <a:schemeClr val="accent6"/>
                </a:solidFill>
              </a:rPr>
              <a:t>Research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</a:rPr>
              <a:t>Ongoing </a:t>
            </a:r>
            <a:r>
              <a:rPr lang="en" sz="6000" dirty="0">
                <a:solidFill>
                  <a:schemeClr val="accent6"/>
                </a:solidFill>
              </a:rPr>
              <a:t>Research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572" name="Google Shape;572;p41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Contribute to the OONI probe: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Additional tests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Solve some GitHub issue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73" name="Google Shape;573;p41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/>
              <a:t>Quantify censorship conducted by both governments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Comparison of research to date vs ground truth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Comparison of Ireland &amp; Israel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45C110-7689-C389-172E-CBF12DDA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8" r="270" b="43911"/>
          <a:stretch/>
        </p:blipFill>
        <p:spPr>
          <a:xfrm>
            <a:off x="6508630" y="4448946"/>
            <a:ext cx="5040722" cy="204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>
          <a:extLst>
            <a:ext uri="{FF2B5EF4-FFF2-40B4-BE49-F238E27FC236}">
              <a16:creationId xmlns:a16="http://schemas.microsoft.com/office/drawing/2014/main" id="{B289C57A-92C0-323B-1585-64EECDFD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>
            <a:extLst>
              <a:ext uri="{FF2B5EF4-FFF2-40B4-BE49-F238E27FC236}">
                <a16:creationId xmlns:a16="http://schemas.microsoft.com/office/drawing/2014/main" id="{32D73062-999C-1E8C-209F-F4D3806F9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6"/>
                </a:solidFill>
              </a:rPr>
              <a:t>Challenges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572" name="Google Shape;572;p41">
            <a:extLst>
              <a:ext uri="{FF2B5EF4-FFF2-40B4-BE49-F238E27FC236}">
                <a16:creationId xmlns:a16="http://schemas.microsoft.com/office/drawing/2014/main" id="{E0C0497B-110C-775F-850C-52856D51384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Contribute to the OONI probe: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Additional tests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Solve some GitHub issue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73" name="Google Shape;573;p41">
            <a:extLst>
              <a:ext uri="{FF2B5EF4-FFF2-40B4-BE49-F238E27FC236}">
                <a16:creationId xmlns:a16="http://schemas.microsoft.com/office/drawing/2014/main" id="{5723DB27-6B24-D32C-D43D-13FF5C8B0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/>
              <a:t>Sources in Hebrew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Dated research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Cross validation of OONI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1"/>
                </a:solidFill>
              </a:rPr>
              <a:t>YOU!</a:t>
            </a:r>
            <a:endParaRPr sz="9000" dirty="0">
              <a:solidFill>
                <a:schemeClr val="accent1"/>
              </a:solidFill>
            </a:endParaRPr>
          </a:p>
        </p:txBody>
      </p:sp>
      <p:sp>
        <p:nvSpPr>
          <p:cNvPr id="579" name="Google Shape;579;p42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80" name="Google Shape;580;p42"/>
          <p:cNvSpPr txBox="1">
            <a:spLocks noGrp="1"/>
          </p:cNvSpPr>
          <p:nvPr>
            <p:ph type="body" idx="2"/>
          </p:nvPr>
        </p:nvSpPr>
        <p:spPr>
          <a:xfrm>
            <a:off x="7505575" y="3213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Chris Casey</a:t>
            </a:r>
          </a:p>
          <a:p>
            <a:pPr marL="0" indent="0">
              <a:buNone/>
            </a:pPr>
            <a:r>
              <a:rPr lang="en" dirty="0">
                <a:hlinkClick r:id="rId3"/>
              </a:rPr>
              <a:t>Ccasey3@tcd.ie</a:t>
            </a:r>
            <a:endParaRPr lang="en"/>
          </a:p>
          <a:p>
            <a:pPr marL="0" indent="0">
              <a:buNone/>
            </a:pPr>
            <a:r>
              <a:rPr lang="en" dirty="0"/>
              <a:t>20334271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The</a:t>
            </a:r>
            <a:r>
              <a:rPr lang="en" dirty="0">
                <a:solidFill>
                  <a:srgbClr val="FFFFFF"/>
                </a:solidFill>
              </a:rPr>
              <a:t> practice of restricting the publication or access of information online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Internet </a:t>
            </a:r>
            <a:r>
              <a:rPr lang="en" sz="5800" dirty="0">
                <a:solidFill>
                  <a:srgbClr val="FFFFFF"/>
                </a:solidFill>
              </a:rPr>
              <a:t>Censorship </a:t>
            </a:r>
            <a:r>
              <a:rPr lang="en" sz="6800" dirty="0">
                <a:solidFill>
                  <a:schemeClr val="accent1"/>
                </a:solidFill>
              </a:rPr>
              <a:t>Introduction</a:t>
            </a:r>
            <a:endParaRPr sz="5800" dirty="0">
              <a:solidFill>
                <a:schemeClr val="accent1"/>
              </a:solidFill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Research </a:t>
            </a:r>
            <a:r>
              <a:rPr lang="en" sz="6000" dirty="0">
                <a:solidFill>
                  <a:schemeClr val="accent1"/>
                </a:solidFill>
              </a:rPr>
              <a:t>Motivation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1" name="Google Shape;401;p25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Rising censorship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New frontier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Legislation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Diplomacy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endParaRPr lang="en" dirty="0"/>
          </a:p>
        </p:txBody>
      </p:sp>
      <p:sp>
        <p:nvSpPr>
          <p:cNvPr id="9" name="Google Shape;401;p25">
            <a:extLst>
              <a:ext uri="{FF2B5EF4-FFF2-40B4-BE49-F238E27FC236}">
                <a16:creationId xmlns:a16="http://schemas.microsoft.com/office/drawing/2014/main" id="{E5043789-D485-69A8-2CC9-DCAA4FE46087}"/>
              </a:ext>
            </a:extLst>
          </p:cNvPr>
          <p:cNvSpPr txBox="1">
            <a:spLocks/>
          </p:cNvSpPr>
          <p:nvPr/>
        </p:nvSpPr>
        <p:spPr>
          <a:xfrm>
            <a:off x="1382656" y="2249248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Awareness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Rights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Corporate trends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Governmental trust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1BBD0-C94F-13AA-FB5E-50B0957F40FD}"/>
              </a:ext>
            </a:extLst>
          </p:cNvPr>
          <p:cNvSpPr txBox="1"/>
          <p:nvPr/>
        </p:nvSpPr>
        <p:spPr>
          <a:xfrm>
            <a:off x="1974926" y="1662544"/>
            <a:ext cx="23899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User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6B354-22D3-D802-F920-B713A5AE709F}"/>
              </a:ext>
            </a:extLst>
          </p:cNvPr>
          <p:cNvSpPr txBox="1"/>
          <p:nvPr/>
        </p:nvSpPr>
        <p:spPr>
          <a:xfrm>
            <a:off x="7513607" y="1719532"/>
            <a:ext cx="3332671" cy="275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20"/>
              </a:lnSpc>
            </a:pPr>
            <a:r>
              <a:rPr lang="en-US" sz="2000" dirty="0">
                <a:solidFill>
                  <a:srgbClr val="EB8FD8"/>
                </a:solidFill>
              </a:rPr>
              <a:t>Government Perspective</a:t>
            </a:r>
            <a:r>
              <a:rPr lang="en-US" sz="2000" dirty="0"/>
              <a:t>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826845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The Internet </a:t>
            </a:r>
            <a:r>
              <a:rPr lang="en" sz="4400" dirty="0">
                <a:solidFill>
                  <a:schemeClr val="accent1"/>
                </a:solidFill>
              </a:rPr>
              <a:t>Misconceptions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1"/>
          </p:nvPr>
        </p:nvSpPr>
        <p:spPr>
          <a:xfrm>
            <a:off x="1201000" y="2017753"/>
            <a:ext cx="8857924" cy="17674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sz="1800" b="0" dirty="0"/>
              <a:t>"The Internet is not a public sphere. It is a private sphere that tolerates public speech." ~ Clay Shirky</a:t>
            </a:r>
            <a:endParaRPr lang="en-US" sz="1800" b="0">
              <a:solidFill>
                <a:srgbClr val="B9D4B4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2"/>
          </p:nvPr>
        </p:nvSpPr>
        <p:spPr>
          <a:xfrm>
            <a:off x="1531678" y="3641212"/>
            <a:ext cx="4422997" cy="20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/>
              <a:buChar char="•"/>
            </a:pPr>
            <a:r>
              <a:rPr lang="en" dirty="0"/>
              <a:t>Transparent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 err="1"/>
              <a:t>Decentralised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Meritocracy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3" name="Google Shape;395;p24">
            <a:extLst>
              <a:ext uri="{FF2B5EF4-FFF2-40B4-BE49-F238E27FC236}">
                <a16:creationId xmlns:a16="http://schemas.microsoft.com/office/drawing/2014/main" id="{3A88DE1F-9883-CDBF-4D7F-5EC19F31FE65}"/>
              </a:ext>
            </a:extLst>
          </p:cNvPr>
          <p:cNvSpPr txBox="1">
            <a:spLocks/>
          </p:cNvSpPr>
          <p:nvPr/>
        </p:nvSpPr>
        <p:spPr>
          <a:xfrm>
            <a:off x="6399853" y="3635460"/>
            <a:ext cx="4422997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Unmanipulated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Permanent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Unbiased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4" name="Google Shape;395;p24">
            <a:extLst>
              <a:ext uri="{FF2B5EF4-FFF2-40B4-BE49-F238E27FC236}">
                <a16:creationId xmlns:a16="http://schemas.microsoft.com/office/drawing/2014/main" id="{9927D5C5-D8FF-9D6D-E614-F0D18826248B}"/>
              </a:ext>
            </a:extLst>
          </p:cNvPr>
          <p:cNvSpPr txBox="1">
            <a:spLocks/>
          </p:cNvSpPr>
          <p:nvPr/>
        </p:nvSpPr>
        <p:spPr>
          <a:xfrm>
            <a:off x="1525926" y="3074743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Operation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" name="Google Shape;395;p24">
            <a:extLst>
              <a:ext uri="{FF2B5EF4-FFF2-40B4-BE49-F238E27FC236}">
                <a16:creationId xmlns:a16="http://schemas.microsoft.com/office/drawing/2014/main" id="{7DF99653-3220-B7C8-E7F2-E3AC14640B38}"/>
              </a:ext>
            </a:extLst>
          </p:cNvPr>
          <p:cNvSpPr txBox="1">
            <a:spLocks/>
          </p:cNvSpPr>
          <p:nvPr/>
        </p:nvSpPr>
        <p:spPr>
          <a:xfrm>
            <a:off x="6399851" y="3074742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Content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>
                <a:solidFill>
                  <a:srgbClr val="FFFFFF"/>
                </a:solidFill>
              </a:rPr>
              <a:t>How is internet censorship conducted?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  <p:sp>
        <p:nvSpPr>
          <p:cNvPr id="7" name="Google Shape;387;p23">
            <a:extLst>
              <a:ext uri="{FF2B5EF4-FFF2-40B4-BE49-F238E27FC236}">
                <a16:creationId xmlns:a16="http://schemas.microsoft.com/office/drawing/2014/main" id="{95DA3C02-6466-AC49-A666-221C00048D18}"/>
              </a:ext>
            </a:extLst>
          </p:cNvPr>
          <p:cNvSpPr txBox="1">
            <a:spLocks/>
          </p:cNvSpPr>
          <p:nvPr/>
        </p:nvSpPr>
        <p:spPr>
          <a:xfrm>
            <a:off x="3521277" y="2041676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5800" dirty="0"/>
              <a:t>Internet </a:t>
            </a:r>
            <a:r>
              <a:rPr lang="en-US" sz="5800" dirty="0">
                <a:solidFill>
                  <a:srgbClr val="FFFFFF"/>
                </a:solidFill>
              </a:rPr>
              <a:t>Censorship </a:t>
            </a:r>
            <a:r>
              <a:rPr lang="en-US" sz="6800" dirty="0">
                <a:solidFill>
                  <a:schemeClr val="accent3"/>
                </a:solidFill>
              </a:rPr>
              <a:t>Mechanisms</a:t>
            </a:r>
            <a:endParaRPr lang="en-US" sz="5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7;p28">
            <a:extLst>
              <a:ext uri="{FF2B5EF4-FFF2-40B4-BE49-F238E27FC236}">
                <a16:creationId xmlns:a16="http://schemas.microsoft.com/office/drawing/2014/main" id="{B2A6F757-545C-995B-994D-A7C1EDB23496}"/>
              </a:ext>
            </a:extLst>
          </p:cNvPr>
          <p:cNvSpPr txBox="1">
            <a:spLocks/>
          </p:cNvSpPr>
          <p:nvPr/>
        </p:nvSpPr>
        <p:spPr>
          <a:xfrm>
            <a:off x="976317" y="78027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3200" b="1" i="0" u="none" strike="noStrike" cap="none" dirty="0"/>
              <a:t>Internet Censorship</a:t>
            </a:r>
            <a:r>
              <a:rPr lang="en" sz="2400" b="1" i="0" u="none" strike="noStrike" cap="none" dirty="0"/>
              <a:t> </a:t>
            </a:r>
            <a:r>
              <a:rPr lang="en" sz="4400" b="1" i="0" u="none" strike="noStrike" cap="none" dirty="0">
                <a:solidFill>
                  <a:schemeClr val="accent3"/>
                </a:solidFill>
              </a:rPr>
              <a:t>Mechanisms</a:t>
            </a:r>
            <a:endParaRPr lang="en" sz="4400" b="0" i="0" u="none" strike="noStrike" cap="none" dirty="0">
              <a:solidFill>
                <a:schemeClr val="accent3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SzPts val="5000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66" name="Google Shape;466;p30"/>
          <p:cNvSpPr txBox="1">
            <a:spLocks noGrp="1"/>
          </p:cNvSpPr>
          <p:nvPr>
            <p:ph type="body" idx="4294967295"/>
          </p:nvPr>
        </p:nvSpPr>
        <p:spPr>
          <a:xfrm>
            <a:off x="171185" y="1259820"/>
            <a:ext cx="5489850" cy="4352544"/>
          </a:xfrm>
        </p:spPr>
        <p:txBody>
          <a:bodyPr spcFirstLastPara="1" lIns="121900" tIns="121900" rIns="121900" bIns="121900" anchor="t" anchorCtr="0">
            <a:normAutofit lnSpcReduction="10000"/>
          </a:bodyPr>
          <a:lstStyle/>
          <a:p>
            <a:pPr marL="45720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571500" indent="-457200">
              <a:lnSpc>
                <a:spcPct val="114999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chemeClr val="accent3"/>
                </a:solidFill>
              </a:rPr>
              <a:t>Application Layer (5)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DNS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Keyword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2. </a:t>
            </a:r>
            <a:r>
              <a:rPr lang="en-US" sz="2000" dirty="0">
                <a:solidFill>
                  <a:schemeClr val="accent3"/>
                </a:solidFill>
              </a:rPr>
              <a:t>Network Layer (3)</a:t>
            </a:r>
            <a:endParaRPr lang="en-US" dirty="0">
              <a:solidFill>
                <a:schemeClr val="accent3"/>
              </a:solidFill>
            </a:endParaRP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IP Blocking 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>
                <a:solidFill>
                  <a:schemeClr val="accent3"/>
                </a:solidFill>
              </a:rPr>
              <a:t>Non-Specific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Deep Packet Inspection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Points of Control</a:t>
            </a:r>
          </a:p>
        </p:txBody>
      </p:sp>
      <p:pic>
        <p:nvPicPr>
          <p:cNvPr id="8" name="Picture 7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62892FF-746B-4008-557A-C784C35E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1" r="1411"/>
          <a:stretch/>
        </p:blipFill>
        <p:spPr>
          <a:xfrm>
            <a:off x="5783242" y="1544614"/>
            <a:ext cx="6190473" cy="390270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>
            <a:spLocks noGrp="1"/>
          </p:cNvSpPr>
          <p:nvPr>
            <p:ph type="subTitle" idx="4294967295"/>
          </p:nvPr>
        </p:nvSpPr>
        <p:spPr>
          <a:xfrm>
            <a:off x="1596211" y="5877829"/>
            <a:ext cx="8872301" cy="6316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Internet censorship occurs at various levels of the OSI model</a:t>
            </a:r>
          </a:p>
        </p:txBody>
      </p:sp>
      <p:pic>
        <p:nvPicPr>
          <p:cNvPr id="3" name="Picture 2" descr="A circle with a flag in it&#10;&#10;AI-generated content may be incorrect.">
            <a:extLst>
              <a:ext uri="{FF2B5EF4-FFF2-40B4-BE49-F238E27FC236}">
                <a16:creationId xmlns:a16="http://schemas.microsoft.com/office/drawing/2014/main" id="{4112D724-2732-DFE4-7E9E-1BBA52EA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76" y="2156639"/>
            <a:ext cx="313760" cy="299382"/>
          </a:xfrm>
          <a:prstGeom prst="rect">
            <a:avLst/>
          </a:prstGeom>
        </p:spPr>
      </p:pic>
      <p:pic>
        <p:nvPicPr>
          <p:cNvPr id="4" name="Picture 3" descr="A blue and white flag&#10;&#10;AI-generated content may be incorrect.">
            <a:extLst>
              <a:ext uri="{FF2B5EF4-FFF2-40B4-BE49-F238E27FC236}">
                <a16:creationId xmlns:a16="http://schemas.microsoft.com/office/drawing/2014/main" id="{ECE40A47-F98B-8DC7-099E-F86FEC57F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940" y="2154742"/>
            <a:ext cx="563593" cy="304366"/>
          </a:xfrm>
          <a:prstGeom prst="rect">
            <a:avLst/>
          </a:prstGeom>
        </p:spPr>
      </p:pic>
      <p:pic>
        <p:nvPicPr>
          <p:cNvPr id="6" name="Picture 5" descr="A circle with a flag in it&#10;&#10;AI-generated content may be incorrect.">
            <a:extLst>
              <a:ext uri="{FF2B5EF4-FFF2-40B4-BE49-F238E27FC236}">
                <a16:creationId xmlns:a16="http://schemas.microsoft.com/office/drawing/2014/main" id="{672B1373-C08D-4E58-A048-6F8D5C7A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0" y="3623129"/>
            <a:ext cx="313760" cy="299382"/>
          </a:xfrm>
          <a:prstGeom prst="rect">
            <a:avLst/>
          </a:prstGeom>
        </p:spPr>
      </p:pic>
      <p:pic>
        <p:nvPicPr>
          <p:cNvPr id="7" name="Picture 6" descr="A blue and white flag&#10;&#10;AI-generated content may be incorrect.">
            <a:extLst>
              <a:ext uri="{FF2B5EF4-FFF2-40B4-BE49-F238E27FC236}">
                <a16:creationId xmlns:a16="http://schemas.microsoft.com/office/drawing/2014/main" id="{F1F73C02-9B31-551E-91B7-4F0D75FF8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3621232"/>
            <a:ext cx="563593" cy="304366"/>
          </a:xfrm>
          <a:prstGeom prst="rect">
            <a:avLst/>
          </a:prstGeom>
        </p:spPr>
      </p:pic>
      <p:pic>
        <p:nvPicPr>
          <p:cNvPr id="10" name="Picture 9" descr="A blue and white flag&#10;&#10;AI-generated content may be incorrect.">
            <a:extLst>
              <a:ext uri="{FF2B5EF4-FFF2-40B4-BE49-F238E27FC236}">
                <a16:creationId xmlns:a16="http://schemas.microsoft.com/office/drawing/2014/main" id="{0A0E83C1-5D5E-8FC0-B114-EADD3F51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317" y="2571685"/>
            <a:ext cx="563593" cy="304366"/>
          </a:xfrm>
          <a:prstGeom prst="rect">
            <a:avLst/>
          </a:prstGeom>
        </p:spPr>
      </p:pic>
      <p:pic>
        <p:nvPicPr>
          <p:cNvPr id="12" name="Picture 11" descr="A blue and white flag&#10;&#10;AI-generated content may be incorrect.">
            <a:extLst>
              <a:ext uri="{FF2B5EF4-FFF2-40B4-BE49-F238E27FC236}">
                <a16:creationId xmlns:a16="http://schemas.microsoft.com/office/drawing/2014/main" id="{3853EDAE-1AEE-A7F0-5E45-54FBD9BB6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4771420"/>
            <a:ext cx="563593" cy="304366"/>
          </a:xfrm>
          <a:prstGeom prst="rect">
            <a:avLst/>
          </a:prstGeom>
        </p:spPr>
      </p:pic>
      <p:pic>
        <p:nvPicPr>
          <p:cNvPr id="13" name="Picture 12" descr="A circle with a flag in it&#10;&#10;AI-generated content may be incorrect.">
            <a:extLst>
              <a:ext uri="{FF2B5EF4-FFF2-40B4-BE49-F238E27FC236}">
                <a16:creationId xmlns:a16="http://schemas.microsoft.com/office/drawing/2014/main" id="{28A4DC45-F1D7-9977-BB44-72F507AB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0" y="5190261"/>
            <a:ext cx="313760" cy="299382"/>
          </a:xfrm>
          <a:prstGeom prst="rect">
            <a:avLst/>
          </a:prstGeom>
        </p:spPr>
      </p:pic>
      <p:pic>
        <p:nvPicPr>
          <p:cNvPr id="14" name="Picture 13" descr="A blue and white flag&#10;&#10;AI-generated content may be incorrect.">
            <a:extLst>
              <a:ext uri="{FF2B5EF4-FFF2-40B4-BE49-F238E27FC236}">
                <a16:creationId xmlns:a16="http://schemas.microsoft.com/office/drawing/2014/main" id="{43A50BF9-7F87-5DF5-0EDF-BCF0D5EBE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5188364"/>
            <a:ext cx="563593" cy="304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How</a:t>
            </a:r>
            <a:r>
              <a:rPr lang="en" dirty="0">
                <a:solidFill>
                  <a:srgbClr val="FFFFFF"/>
                </a:solidFill>
              </a:rPr>
              <a:t> the research is and will be conducted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Measuring Censorship</a:t>
            </a:r>
            <a:r>
              <a:rPr lang="en" sz="5800" dirty="0"/>
              <a:t> </a:t>
            </a:r>
            <a:br>
              <a:rPr lang="en" sz="5800" dirty="0">
                <a:solidFill>
                  <a:srgbClr val="FFFFFF"/>
                </a:solidFill>
              </a:rPr>
            </a:br>
            <a:r>
              <a:rPr lang="en" sz="6800" dirty="0">
                <a:solidFill>
                  <a:schemeClr val="accent2"/>
                </a:solidFill>
              </a:rPr>
              <a:t>Methodology</a:t>
            </a:r>
            <a:endParaRPr lang="en-US" sz="6800" dirty="0">
              <a:solidFill>
                <a:schemeClr val="accent2"/>
              </a:solidFill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1663550" y="2130577"/>
            <a:ext cx="1859901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dirty="0"/>
              <a:t>Measuring </a:t>
            </a:r>
            <a:r>
              <a:rPr lang="en" dirty="0">
                <a:solidFill>
                  <a:srgbClr val="FFFFFF"/>
                </a:solidFill>
              </a:rPr>
              <a:t>Censorship</a:t>
            </a:r>
            <a:r>
              <a:rPr lang="en" sz="5400" dirty="0">
                <a:solidFill>
                  <a:srgbClr val="FFFFFF"/>
                </a:solidFill>
              </a:rPr>
              <a:t> </a:t>
            </a:r>
            <a:r>
              <a:rPr lang="en" sz="5400" dirty="0">
                <a:solidFill>
                  <a:schemeClr val="accent2"/>
                </a:solidFill>
              </a:rPr>
              <a:t>Methodology</a:t>
            </a:r>
            <a:endParaRPr lang="en-US" sz="5400" b="0" dirty="0">
              <a:solidFill>
                <a:schemeClr val="accent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3"/>
                </a:solidFill>
              </a:rPr>
              <a:t>&lt;p&gt; OONI Probe 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12" name="Google Shape;512;p34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A virtual machine will be used to run OONI CLI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Provider: Interhost.co.il</a:t>
            </a:r>
          </a:p>
          <a:p>
            <a:pPr marL="0" lvl="0" indent="0" algn="l" rtl="0">
              <a:spcBef>
                <a:spcPts val="2100"/>
              </a:spcBef>
              <a:buNone/>
            </a:pPr>
            <a:endParaRPr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  <p:sp>
        <p:nvSpPr>
          <p:cNvPr id="513" name="Google Shape;513;p34"/>
          <p:cNvSpPr txBox="1">
            <a:spLocks noGrp="1"/>
          </p:cNvSpPr>
          <p:nvPr>
            <p:ph type="subTitle" idx="2"/>
          </p:nvPr>
        </p:nvSpPr>
        <p:spPr>
          <a:xfrm>
            <a:off x="1218458" y="3100372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Virtual Machine 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4" name="Google Shape;514;p34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Use ground truth to prove/ disprove notions about both locales</a:t>
            </a:r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2"/>
                </a:solidFill>
              </a:rPr>
              <a:t>&lt;p&gt; Data Analysis and Comparison</a:t>
            </a:r>
            <a:r>
              <a:rPr lang="en" dirty="0">
                <a:solidFill>
                  <a:schemeClr val="dk1"/>
                </a:solidFill>
              </a:rPr>
              <a:t> </a:t>
            </a:r>
            <a:r>
              <a:rPr lang="en" dirty="0">
                <a:solidFill>
                  <a:schemeClr val="accent2"/>
                </a:solidFill>
              </a:rPr>
              <a:t>&lt;/p&gt;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Google Shape;512;p34">
            <a:extLst>
              <a:ext uri="{FF2B5EF4-FFF2-40B4-BE49-F238E27FC236}">
                <a16:creationId xmlns:a16="http://schemas.microsoft.com/office/drawing/2014/main" id="{481B70BD-92F4-71A0-CB3D-6B1CB28E5DE6}"/>
              </a:ext>
            </a:extLst>
          </p:cNvPr>
          <p:cNvSpPr txBox="1">
            <a:spLocks/>
          </p:cNvSpPr>
          <p:nvPr/>
        </p:nvSpPr>
        <p:spPr>
          <a:xfrm>
            <a:off x="1211800" y="2399693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A free software project released under TOR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Uncovers censorship around the world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spcBef>
                <a:spcPts val="2100"/>
              </a:spcBef>
              <a:buFont typeface="Roboto Mono"/>
              <a:buNone/>
            </a:pPr>
            <a:endParaRPr lang="en-US"/>
          </a:p>
          <a:p>
            <a:pPr marL="0" indent="0">
              <a:spcBef>
                <a:spcPts val="2100"/>
              </a:spcBef>
              <a:spcAft>
                <a:spcPts val="2100"/>
              </a:spcAft>
              <a:buFont typeface="Roboto Mono"/>
              <a:buNone/>
            </a:pPr>
            <a:endParaRPr lang="en-US"/>
          </a:p>
        </p:txBody>
      </p:sp>
      <p:pic>
        <p:nvPicPr>
          <p:cNvPr id="2" name="Picture 1" descr="An orange background with white text&#10;&#10;AI-generated content may be incorrect.">
            <a:extLst>
              <a:ext uri="{FF2B5EF4-FFF2-40B4-BE49-F238E27FC236}">
                <a16:creationId xmlns:a16="http://schemas.microsoft.com/office/drawing/2014/main" id="{938C1D14-1D51-AC86-639E-C2C9B3AC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20" t="-3333" r="-2766" b="-1111"/>
          <a:stretch/>
        </p:blipFill>
        <p:spPr>
          <a:xfrm>
            <a:off x="6733367" y="1420574"/>
            <a:ext cx="5455786" cy="2693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 </a:t>
            </a:r>
            <a:r>
              <a:rPr lang="en" dirty="0">
                <a:solidFill>
                  <a:srgbClr val="FFFFFF"/>
                </a:solidFill>
              </a:rPr>
              <a:t>Discussing the</a:t>
            </a:r>
            <a:r>
              <a:rPr lang="en" dirty="0"/>
              <a:t> contrast between the States' approach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Results</a:t>
            </a:r>
            <a:br>
              <a:rPr lang="en" sz="5800" dirty="0"/>
            </a:br>
            <a:r>
              <a:rPr lang="en" sz="6800" dirty="0">
                <a:solidFill>
                  <a:schemeClr val="accent5"/>
                </a:solidFill>
              </a:rPr>
              <a:t>Ireland vs Israel</a:t>
            </a:r>
          </a:p>
        </p:txBody>
      </p:sp>
      <p:sp>
        <p:nvSpPr>
          <p:cNvPr id="530" name="Google Shape;530;p36"/>
          <p:cNvSpPr/>
          <p:nvPr/>
        </p:nvSpPr>
        <p:spPr>
          <a:xfrm>
            <a:off x="1663550" y="2130577"/>
            <a:ext cx="1882583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5"/>
                </a:solidFill>
                <a:latin typeface="Roboto Mono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SlidesMania</vt:lpstr>
      <vt:lpstr>Final Year Dissertation    Comparing Internet Censorship in Ireland vs Israel</vt:lpstr>
      <vt:lpstr>Internet Censorship Introduction</vt:lpstr>
      <vt:lpstr>Research Motivation</vt:lpstr>
      <vt:lpstr>The Internet Misconceptions</vt:lpstr>
      <vt:lpstr>PowerPoint Presentation</vt:lpstr>
      <vt:lpstr>PowerPoint Presentation</vt:lpstr>
      <vt:lpstr>Measuring Censorship  Methodology</vt:lpstr>
      <vt:lpstr>Measuring Censorship Methodology </vt:lpstr>
      <vt:lpstr>Results Ireland vs Israel</vt:lpstr>
      <vt:lpstr>Results Ireland vs Israel</vt:lpstr>
      <vt:lpstr>Ongoing Research</vt:lpstr>
      <vt:lpstr>Ongoing Research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cp:lastModifiedBy>Christian Casey</cp:lastModifiedBy>
  <cp:revision>768</cp:revision>
  <dcterms:modified xsi:type="dcterms:W3CDTF">2025-03-19T10:49:39Z</dcterms:modified>
</cp:coreProperties>
</file>