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Abril Fatface" panose="02000503000000020003" pitchFamily="2" charset="0"/>
      <p:regular r:id="rId24"/>
    </p:embeddedFont>
    <p:embeddedFont>
      <p:font typeface="Griffy" panose="020B0604020202020204" charset="0"/>
      <p:regular r:id="rId25"/>
    </p:embeddedFont>
    <p:embeddedFont>
      <p:font typeface="Homemade Apple" panose="020B0604020202020204" charset="0"/>
      <p:regular r:id="rId26"/>
    </p:embeddedFont>
    <p:embeddedFont>
      <p:font typeface="Poppins" panose="00000500000000000000"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
      <p:font typeface="Roboto Mono" panose="00000009000000000000" pitchFamily="49" charset="0"/>
      <p:regular r:id="rId35"/>
      <p:bold r:id="rId36"/>
      <p:italic r:id="rId37"/>
      <p:boldItalic r:id="rId38"/>
    </p:embeddedFont>
    <p:embeddedFont>
      <p:font typeface="Roboto Mono SemiBold"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6e4eddb9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6e4eddb9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a073618e6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073618e60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6e4eddb90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6e4eddb9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6e4eddb90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6e4eddb90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6e4eddb90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6e4eddb9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6e4eddb90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6e4eddb90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6e4eddb90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6e4eddb90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6e4eddb90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6e4eddb90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6e4eddb90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6e4eddb90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6e4eddb90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6e4eddb90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a073618e60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a073618e6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073618e6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a4d1c76c4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1c3728c19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11c3728c1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11c3728c19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3" name="Google Shape;323;p17"/>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4" name="Google Shape;324;p17"/>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5" name="Google Shape;325;p17"/>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3"/>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6" name="Google Shape;326;p17"/>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7" name="Google Shape;327;p17"/>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8" name="Google Shape;32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9" name="Google Shape;329;p17"/>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30" name="Google Shape;330;p17"/>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1" name="Google Shape;331;p17"/>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2" name="Google Shape;332;p17"/>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3" name="Google Shape;333;p17"/>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340;p18"/>
          <p:cNvSpPr txBox="1">
            <a:spLocks noGrp="1"/>
          </p:cNvSpPr>
          <p:nvPr>
            <p:ph type="title"/>
          </p:nvPr>
        </p:nvSpPr>
        <p:spPr>
          <a:xfrm>
            <a:off x="876525"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1" name="Google Shape;341;p18"/>
          <p:cNvSpPr txBox="1">
            <a:spLocks noGrp="1"/>
          </p:cNvSpPr>
          <p:nvPr>
            <p:ph type="body" idx="1"/>
          </p:nvPr>
        </p:nvSpPr>
        <p:spPr>
          <a:xfrm>
            <a:off x="876525"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3" name="Google Shape;183;p10"/>
          <p:cNvSpPr txBox="1">
            <a:spLocks noGrp="1"/>
          </p:cNvSpPr>
          <p:nvPr>
            <p:ph type="title"/>
          </p:nvPr>
        </p:nvSpPr>
        <p:spPr>
          <a:xfrm>
            <a:off x="781800" y="919825"/>
            <a:ext cx="10628400" cy="4720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300"/>
            <a:ext cx="7047600" cy="29028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000"/>
              <a:t>Software Design Analysis</a:t>
            </a:r>
            <a:br>
              <a:rPr lang="en" sz="5000"/>
            </a:br>
            <a:r>
              <a:rPr lang="en">
                <a:solidFill>
                  <a:srgbClr val="FFE599"/>
                </a:solidFill>
              </a:rPr>
              <a:t>The Flipper Zero</a:t>
            </a:r>
            <a:endParaRPr sz="5000">
              <a:solidFill>
                <a:srgbClr val="FFE599"/>
              </a:solidFill>
            </a:endParaRPr>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rgbClr val="FFE599"/>
                </a:solidFill>
              </a:rPr>
              <a:t>&lt;p&gt;</a:t>
            </a:r>
            <a:r>
              <a:rPr lang="en"/>
              <a:t> Group 9 </a:t>
            </a:r>
            <a:r>
              <a:rPr lang="en">
                <a:solidFill>
                  <a:srgbClr val="FFE599"/>
                </a:solidFill>
              </a:rPr>
              <a:t>&lt;/p&gt;</a:t>
            </a:r>
            <a:endParaRPr>
              <a:solidFill>
                <a:srgbClr val="FFE5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Discussing some of the Architectural views by Rozanski and Woods </a:t>
            </a:r>
            <a:r>
              <a:rPr lang="en" sz="2100">
                <a:solidFill>
                  <a:schemeClr val="accent3"/>
                </a:solidFill>
              </a:rPr>
              <a:t>&lt;/p&gt;</a:t>
            </a:r>
            <a:endParaRPr>
              <a:solidFill>
                <a:schemeClr val="accent3"/>
              </a:solidFill>
            </a:endParaRPr>
          </a:p>
        </p:txBody>
      </p:sp>
      <p:sp>
        <p:nvSpPr>
          <p:cNvPr id="472" name="Google Shape;472;p31"/>
          <p:cNvSpPr txBox="1">
            <a:spLocks noGrp="1"/>
          </p:cNvSpPr>
          <p:nvPr>
            <p:ph type="title"/>
          </p:nvPr>
        </p:nvSpPr>
        <p:spPr>
          <a:xfrm>
            <a:off x="3659300" y="2041675"/>
            <a:ext cx="81561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2"/>
                </a:solidFill>
              </a:rPr>
              <a:t>Architecture Views</a:t>
            </a:r>
            <a:endParaRPr sz="6800">
              <a:solidFill>
                <a:schemeClr val="accent2"/>
              </a:solidFill>
            </a:endParaRPr>
          </a:p>
        </p:txBody>
      </p:sp>
      <p:sp>
        <p:nvSpPr>
          <p:cNvPr id="473" name="Google Shape;473;p31"/>
          <p:cNvSpPr/>
          <p:nvPr/>
        </p:nvSpPr>
        <p:spPr>
          <a:xfrm>
            <a:off x="1663550" y="2130577"/>
            <a:ext cx="1859901" cy="1486099"/>
          </a:xfrm>
          <a:prstGeom prst="rect">
            <a:avLst/>
          </a:prstGeom>
        </p:spPr>
        <p:txBody>
          <a:bodyPr>
            <a:prstTxWarp prst="textPlain">
              <a:avLst/>
            </a:prstTxWarp>
          </a:bodyPr>
          <a:lstStyle/>
          <a:p>
            <a:pPr lvl="0" algn="ctr"/>
            <a:r>
              <a:rPr b="1" i="0">
                <a:ln>
                  <a:noFill/>
                </a:ln>
                <a:solidFill>
                  <a:schemeClr val="accent2"/>
                </a:solidFill>
                <a:latin typeface="Roboto Mono"/>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2"/>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a:t>
            </a:r>
            <a:r>
              <a:rPr lang="en" sz="6000">
                <a:solidFill>
                  <a:schemeClr val="accent2"/>
                </a:solidFill>
              </a:rPr>
              <a:t>Context</a:t>
            </a:r>
            <a:r>
              <a:rPr lang="en" sz="6000">
                <a:solidFill>
                  <a:schemeClr val="accent3"/>
                </a:solidFill>
              </a:rPr>
              <a:t> </a:t>
            </a:r>
            <a:r>
              <a:rPr lang="en"/>
              <a:t>View.</a:t>
            </a:r>
            <a:endParaRPr sz="6000">
              <a:solidFill>
                <a:schemeClr val="accent3"/>
              </a:solidFill>
            </a:endParaRPr>
          </a:p>
        </p:txBody>
      </p:sp>
      <p:sp>
        <p:nvSpPr>
          <p:cNvPr id="479" name="Google Shape;479;p32"/>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Main Repo</a:t>
            </a:r>
            <a:endParaRPr/>
          </a:p>
        </p:txBody>
      </p:sp>
      <p:sp>
        <p:nvSpPr>
          <p:cNvPr id="480" name="Google Shape;480;p32"/>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firmware is primarily written in C, C++, and Python</a:t>
            </a:r>
            <a:endParaRPr/>
          </a:p>
        </p:txBody>
      </p:sp>
      <p:sp>
        <p:nvSpPr>
          <p:cNvPr id="481" name="Google Shape;481;p32"/>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Operation</a:t>
            </a:r>
            <a:endParaRPr/>
          </a:p>
        </p:txBody>
      </p:sp>
      <p:sp>
        <p:nvSpPr>
          <p:cNvPr id="482" name="Google Shape;482;p32"/>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Zero Firmware repo</a:t>
            </a:r>
            <a:endParaRPr/>
          </a:p>
        </p:txBody>
      </p:sp>
      <p:sp>
        <p:nvSpPr>
          <p:cNvPr id="483" name="Google Shape;483;p32"/>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Hardware</a:t>
            </a:r>
            <a:endParaRPr/>
          </a:p>
        </p:txBody>
      </p:sp>
      <p:sp>
        <p:nvSpPr>
          <p:cNvPr id="484" name="Google Shape;484;p32"/>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operates at sub-GHz frequencies</a:t>
            </a:r>
            <a:endParaRPr/>
          </a:p>
        </p:txBody>
      </p:sp>
      <p:sp>
        <p:nvSpPr>
          <p:cNvPr id="485" name="Google Shape;485;p32"/>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Interaction</a:t>
            </a:r>
            <a:endParaRPr/>
          </a:p>
        </p:txBody>
      </p:sp>
      <p:sp>
        <p:nvSpPr>
          <p:cNvPr id="486" name="Google Shape;486;p32"/>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Developers</a:t>
            </a:r>
            <a:endParaRPr/>
          </a:p>
        </p:txBody>
      </p:sp>
      <p:sp>
        <p:nvSpPr>
          <p:cNvPr id="487" name="Google Shape;487;p32"/>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Languages</a:t>
            </a:r>
            <a:endParaRPr/>
          </a:p>
        </p:txBody>
      </p:sp>
      <p:sp>
        <p:nvSpPr>
          <p:cNvPr id="488" name="Google Shape;488;p32"/>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IoT ecosystems, RFID chips, NFC tags, radio frequency</a:t>
            </a:r>
            <a:endParaRPr/>
          </a:p>
        </p:txBody>
      </p:sp>
      <p:sp>
        <p:nvSpPr>
          <p:cNvPr id="489" name="Google Shape;489;p32"/>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 firmware repo is maintained by its community</a:t>
            </a:r>
            <a:endParaRPr/>
          </a:p>
          <a:p>
            <a:pPr marL="0" lvl="0" indent="0" algn="l" rtl="0">
              <a:spcBef>
                <a:spcPts val="2100"/>
              </a:spcBef>
              <a:spcAft>
                <a:spcPts val="2100"/>
              </a:spcAft>
              <a:buNone/>
            </a:pPr>
            <a:endParaRPr/>
          </a:p>
        </p:txBody>
      </p:sp>
      <p:sp>
        <p:nvSpPr>
          <p:cNvPr id="490" name="Google Shape;490;p32"/>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Microcontroller, CC1101 chip, GPIO pins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The </a:t>
            </a:r>
            <a:r>
              <a:rPr lang="en" sz="6000">
                <a:solidFill>
                  <a:schemeClr val="accent2"/>
                </a:solidFill>
              </a:rPr>
              <a:t>Development</a:t>
            </a:r>
            <a:r>
              <a:rPr lang="en" sz="6000">
                <a:solidFill>
                  <a:schemeClr val="accent3"/>
                </a:solidFill>
              </a:rPr>
              <a:t> </a:t>
            </a:r>
            <a:r>
              <a:rPr lang="en"/>
              <a:t>View</a:t>
            </a:r>
            <a:endParaRPr sz="6000">
              <a:solidFill>
                <a:schemeClr val="accent3"/>
              </a:solidFill>
            </a:endParaRPr>
          </a:p>
        </p:txBody>
      </p:sp>
      <p:sp>
        <p:nvSpPr>
          <p:cNvPr id="496" name="Google Shape;496;p33"/>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FBT</a:t>
            </a:r>
            <a:endParaRPr/>
          </a:p>
        </p:txBody>
      </p:sp>
      <p:sp>
        <p:nvSpPr>
          <p:cNvPr id="497" name="Google Shape;497;p33"/>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Git is the only prerequisite to use FBT, and it integrates with VSC </a:t>
            </a:r>
            <a:endParaRPr/>
          </a:p>
        </p:txBody>
      </p:sp>
      <p:sp>
        <p:nvSpPr>
          <p:cNvPr id="498" name="Google Shape;498;p33"/>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Git</a:t>
            </a:r>
            <a:endParaRPr/>
          </a:p>
        </p:txBody>
      </p:sp>
      <p:sp>
        <p:nvSpPr>
          <p:cNvPr id="499" name="Google Shape;499;p33"/>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Developers are able to create PR as long as they adhere to the design guidelines</a:t>
            </a:r>
            <a:endParaRPr/>
          </a:p>
        </p:txBody>
      </p:sp>
      <p:sp>
        <p:nvSpPr>
          <p:cNvPr id="500" name="Google Shape;500;p33"/>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PR</a:t>
            </a:r>
            <a:endParaRPr/>
          </a:p>
        </p:txBody>
      </p:sp>
      <p:sp>
        <p:nvSpPr>
          <p:cNvPr id="501" name="Google Shape;501;p33"/>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Testing in done by the developer before PR and by an admin who reviews the PR</a:t>
            </a:r>
            <a:endParaRPr/>
          </a:p>
        </p:txBody>
      </p:sp>
      <p:sp>
        <p:nvSpPr>
          <p:cNvPr id="502" name="Google Shape;502;p33"/>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Testing</a:t>
            </a:r>
            <a:endParaRPr/>
          </a:p>
        </p:txBody>
      </p:sp>
      <p:sp>
        <p:nvSpPr>
          <p:cNvPr id="503" name="Google Shape;503;p33"/>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OTA</a:t>
            </a:r>
            <a:endParaRPr/>
          </a:p>
        </p:txBody>
      </p:sp>
      <p:sp>
        <p:nvSpPr>
          <p:cNvPr id="504" name="Google Shape;504;p33"/>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This is the custom build tool used to write code and interact with the flipper</a:t>
            </a:r>
            <a:endParaRPr/>
          </a:p>
        </p:txBody>
      </p:sp>
      <p:sp>
        <p:nvSpPr>
          <p:cNvPr id="505" name="Google Shape;505;p33"/>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 process that allows developers to upload their own version to the Flipper locally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4"/>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a:t>
            </a:r>
            <a:r>
              <a:rPr lang="en" sz="6000">
                <a:solidFill>
                  <a:schemeClr val="accent2"/>
                </a:solidFill>
              </a:rPr>
              <a:t>Deployment </a:t>
            </a:r>
            <a:r>
              <a:rPr lang="en"/>
              <a:t>View</a:t>
            </a:r>
            <a:endParaRPr sz="6000">
              <a:solidFill>
                <a:schemeClr val="accent2"/>
              </a:solidFill>
            </a:endParaRPr>
          </a:p>
        </p:txBody>
      </p:sp>
      <p:sp>
        <p:nvSpPr>
          <p:cNvPr id="511" name="Google Shape;511;p34"/>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The Hardware &lt;/p&gt;</a:t>
            </a:r>
            <a:endParaRPr/>
          </a:p>
        </p:txBody>
      </p:sp>
      <p:sp>
        <p:nvSpPr>
          <p:cNvPr id="512" name="Google Shape;512;p34"/>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solidFill>
                  <a:schemeClr val="dk1"/>
                </a:solidFill>
              </a:rPr>
              <a:t>The latest version of the Flipper firmware can be uploaded directly to the device using “qFlipper” software on a computer. The firmware can also be updated using the Flipper mobile app, by connecting to a phone via Bluetooth. </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513" name="Google Shape;513;p34"/>
          <p:cNvSpPr txBox="1">
            <a:spLocks noGrp="1"/>
          </p:cNvSpPr>
          <p:nvPr>
            <p:ph type="subTitle" idx="2"/>
          </p:nvPr>
        </p:nvSpPr>
        <p:spPr>
          <a:xfrm>
            <a:off x="1218458" y="3100372"/>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solidFill>
                  <a:schemeClr val="dk1"/>
                </a:solidFill>
              </a:rPr>
              <a:t>Updating Firmware</a:t>
            </a:r>
            <a:r>
              <a:rPr lang="en"/>
              <a:t> </a:t>
            </a:r>
            <a:r>
              <a:rPr lang="en">
                <a:solidFill>
                  <a:schemeClr val="accent2"/>
                </a:solidFill>
              </a:rPr>
              <a:t>&lt;/p&gt;</a:t>
            </a:r>
            <a:endParaRPr>
              <a:solidFill>
                <a:schemeClr val="accent2"/>
              </a:solidFill>
            </a:endParaRPr>
          </a:p>
        </p:txBody>
      </p:sp>
      <p:sp>
        <p:nvSpPr>
          <p:cNvPr id="514" name="Google Shape;514;p34"/>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Flipper is able to interact with different devices in its environment. It has the ability to read, store, and replicate different types of data and frequencies. Using the GPIO pins, additional boards can be connected to extend its functionality.</a:t>
            </a:r>
            <a:endParaRPr/>
          </a:p>
          <a:p>
            <a:pPr marL="0" lvl="0" indent="0" algn="l" rtl="0">
              <a:spcBef>
                <a:spcPts val="2100"/>
              </a:spcBef>
              <a:spcAft>
                <a:spcPts val="2100"/>
              </a:spcAft>
              <a:buNone/>
            </a:pPr>
            <a:endParaRPr/>
          </a:p>
        </p:txBody>
      </p:sp>
      <p:sp>
        <p:nvSpPr>
          <p:cNvPr id="515" name="Google Shape;515;p34"/>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Operation &lt;/p&gt;</a:t>
            </a:r>
            <a:endParaRPr/>
          </a:p>
        </p:txBody>
      </p:sp>
      <p:sp>
        <p:nvSpPr>
          <p:cNvPr id="516" name="Google Shape;516;p34"/>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is a standalone device. It is a small and portable device that is powered by a battery. It primarily runs the most updated version of the Flipper firmware found on the GitHub repository.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5"/>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a:t>
            </a:r>
            <a:r>
              <a:rPr lang="en" sz="6000">
                <a:solidFill>
                  <a:schemeClr val="accent2"/>
                </a:solidFill>
              </a:rPr>
              <a:t>Regulation</a:t>
            </a:r>
            <a:r>
              <a:rPr lang="en" sz="6000">
                <a:solidFill>
                  <a:schemeClr val="accent1"/>
                </a:solidFill>
              </a:rPr>
              <a:t> </a:t>
            </a:r>
            <a:r>
              <a:rPr lang="en"/>
              <a:t>Perspective</a:t>
            </a:r>
            <a:endParaRPr sz="6000">
              <a:solidFill>
                <a:schemeClr val="accent1"/>
              </a:solidFill>
            </a:endParaRPr>
          </a:p>
        </p:txBody>
      </p:sp>
      <p:sp>
        <p:nvSpPr>
          <p:cNvPr id="522" name="Google Shape;522;p35"/>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Bodies who have taken action:</a:t>
            </a:r>
            <a:endParaRPr/>
          </a:p>
          <a:p>
            <a:pPr marL="457200" lvl="0" indent="-342900" algn="l" rtl="0">
              <a:spcBef>
                <a:spcPts val="2100"/>
              </a:spcBef>
              <a:spcAft>
                <a:spcPts val="0"/>
              </a:spcAft>
              <a:buSzPts val="1800"/>
              <a:buAutoNum type="arabicPeriod"/>
            </a:pPr>
            <a:r>
              <a:rPr lang="en"/>
              <a:t>The United States</a:t>
            </a:r>
            <a:endParaRPr/>
          </a:p>
          <a:p>
            <a:pPr marL="457200" lvl="0" indent="-342900" algn="l" rtl="0">
              <a:spcBef>
                <a:spcPts val="0"/>
              </a:spcBef>
              <a:spcAft>
                <a:spcPts val="0"/>
              </a:spcAft>
              <a:buSzPts val="1800"/>
              <a:buAutoNum type="arabicPeriod"/>
            </a:pPr>
            <a:r>
              <a:rPr lang="en"/>
              <a:t>Amazon</a:t>
            </a:r>
            <a:endParaRPr/>
          </a:p>
          <a:p>
            <a:pPr marL="457200" lvl="0" indent="-342900" algn="l" rtl="0">
              <a:spcBef>
                <a:spcPts val="0"/>
              </a:spcBef>
              <a:spcAft>
                <a:spcPts val="0"/>
              </a:spcAft>
              <a:buSzPts val="1800"/>
              <a:buAutoNum type="arabicPeriod"/>
            </a:pPr>
            <a:r>
              <a:rPr lang="en"/>
              <a:t>Brazil</a:t>
            </a:r>
            <a:endParaRPr/>
          </a:p>
          <a:p>
            <a:pPr marL="457200" lvl="0" indent="-342900" algn="l" rtl="0">
              <a:spcBef>
                <a:spcPts val="0"/>
              </a:spcBef>
              <a:spcAft>
                <a:spcPts val="0"/>
              </a:spcAft>
              <a:buSzPts val="1800"/>
              <a:buAutoNum type="arabicPeriod"/>
            </a:pPr>
            <a:r>
              <a:rPr lang="en"/>
              <a:t>The United Kingdom</a:t>
            </a:r>
            <a:endParaRPr/>
          </a:p>
          <a:p>
            <a:pPr marL="457200" lvl="0" indent="-342900" algn="l" rtl="0">
              <a:spcBef>
                <a:spcPts val="0"/>
              </a:spcBef>
              <a:spcAft>
                <a:spcPts val="0"/>
              </a:spcAft>
              <a:buSzPts val="1800"/>
              <a:buAutoNum type="arabicPeriod"/>
            </a:pPr>
            <a:r>
              <a:rPr lang="en"/>
              <a:t>Canada</a:t>
            </a:r>
            <a:endParaRPr/>
          </a:p>
        </p:txBody>
      </p:sp>
      <p:sp>
        <p:nvSpPr>
          <p:cNvPr id="523" name="Google Shape;523;p35"/>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Flipper can be used for malicious activities, but the developers make certain that PR’s that include illegal capabilities are not merged with the main branch.</a:t>
            </a:r>
            <a:endParaRPr/>
          </a:p>
          <a:p>
            <a:pPr marL="0" lvl="0" indent="0" algn="l" rtl="0">
              <a:spcBef>
                <a:spcPts val="2100"/>
              </a:spcBef>
              <a:spcAft>
                <a:spcPts val="0"/>
              </a:spcAft>
              <a:buNone/>
            </a:pPr>
            <a:r>
              <a:rPr lang="en"/>
              <a:t>Modern security limits the flippers functionality by circumventing its core functions.  </a:t>
            </a:r>
            <a:endParaRPr/>
          </a:p>
          <a:p>
            <a:pPr marL="0" lvl="0" indent="0" algn="l" rtl="0">
              <a:spcBef>
                <a:spcPts val="2100"/>
              </a:spcBef>
              <a:spcAft>
                <a:spcPts val="21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stuff for Darragh </a:t>
            </a:r>
            <a:r>
              <a:rPr lang="en" sz="2100">
                <a:solidFill>
                  <a:schemeClr val="accent3"/>
                </a:solidFill>
              </a:rPr>
              <a:t>&lt;/p&gt;</a:t>
            </a:r>
            <a:endParaRPr>
              <a:solidFill>
                <a:schemeClr val="accent3"/>
              </a:solidFill>
            </a:endParaRPr>
          </a:p>
        </p:txBody>
      </p:sp>
      <p:sp>
        <p:nvSpPr>
          <p:cNvPr id="529" name="Google Shape;529;p36"/>
          <p:cNvSpPr txBox="1">
            <a:spLocks noGrp="1"/>
          </p:cNvSpPr>
          <p:nvPr>
            <p:ph type="title"/>
          </p:nvPr>
        </p:nvSpPr>
        <p:spPr>
          <a:xfrm>
            <a:off x="3659300" y="2041675"/>
            <a:ext cx="81561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5"/>
                </a:solidFill>
              </a:rPr>
              <a:t>Software Metrics</a:t>
            </a:r>
            <a:endParaRPr sz="6800">
              <a:solidFill>
                <a:schemeClr val="accent5"/>
              </a:solidFill>
            </a:endParaRPr>
          </a:p>
        </p:txBody>
      </p:sp>
      <p:sp>
        <p:nvSpPr>
          <p:cNvPr id="530" name="Google Shape;530;p36"/>
          <p:cNvSpPr/>
          <p:nvPr/>
        </p:nvSpPr>
        <p:spPr>
          <a:xfrm>
            <a:off x="1663550" y="2130577"/>
            <a:ext cx="1882583" cy="1486099"/>
          </a:xfrm>
          <a:prstGeom prst="rect">
            <a:avLst/>
          </a:prstGeom>
        </p:spPr>
        <p:txBody>
          <a:bodyPr>
            <a:prstTxWarp prst="textPlain">
              <a:avLst/>
            </a:prstTxWarp>
          </a:bodyPr>
          <a:lstStyle/>
          <a:p>
            <a:pPr lvl="0" algn="ctr"/>
            <a:r>
              <a:rPr b="1" i="0">
                <a:ln>
                  <a:noFill/>
                </a:ln>
                <a:solidFill>
                  <a:schemeClr val="accent5"/>
                </a:solidFill>
                <a:latin typeface="Roboto Mono"/>
              </a:rPr>
              <a:t>04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7"/>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Discuss </a:t>
            </a:r>
            <a:r>
              <a:rPr lang="en" sz="6000">
                <a:solidFill>
                  <a:schemeClr val="accent5"/>
                </a:solidFill>
              </a:rPr>
              <a:t>Software</a:t>
            </a:r>
            <a:r>
              <a:rPr lang="en" sz="6000">
                <a:solidFill>
                  <a:schemeClr val="accent2"/>
                </a:solidFill>
              </a:rPr>
              <a:t> </a:t>
            </a:r>
            <a:r>
              <a:rPr lang="en"/>
              <a:t>Metrics</a:t>
            </a:r>
            <a:endParaRPr sz="6000">
              <a:solidFill>
                <a:schemeClr val="accent2"/>
              </a:solidFill>
            </a:endParaRPr>
          </a:p>
        </p:txBody>
      </p:sp>
      <p:sp>
        <p:nvSpPr>
          <p:cNvPr id="536" name="Google Shape;536;p37"/>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a:t>
            </a:r>
            <a:r>
              <a:rPr lang="en"/>
              <a:t>Title here </a:t>
            </a:r>
            <a:r>
              <a:rPr lang="en">
                <a:solidFill>
                  <a:schemeClr val="accent3"/>
                </a:solidFill>
              </a:rPr>
              <a:t>&lt;/p&gt;</a:t>
            </a:r>
            <a:endParaRPr/>
          </a:p>
        </p:txBody>
      </p:sp>
      <p:sp>
        <p:nvSpPr>
          <p:cNvPr id="537" name="Google Shape;537;p37"/>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538" name="Google Shape;538;p37"/>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t>another title </a:t>
            </a:r>
            <a:r>
              <a:rPr lang="en">
                <a:solidFill>
                  <a:schemeClr val="accent2"/>
                </a:solidFill>
              </a:rPr>
              <a:t>&lt;/p&gt;</a:t>
            </a:r>
            <a:endParaRPr>
              <a:solidFill>
                <a:schemeClr val="accent2"/>
              </a:solidFill>
            </a:endParaRPr>
          </a:p>
        </p:txBody>
      </p:sp>
      <p:sp>
        <p:nvSpPr>
          <p:cNvPr id="539" name="Google Shape;539;p37"/>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2100"/>
              </a:spcAft>
              <a:buNone/>
            </a:pPr>
            <a:endParaRPr/>
          </a:p>
        </p:txBody>
      </p:sp>
      <p:sp>
        <p:nvSpPr>
          <p:cNvPr id="540" name="Google Shape;540;p37"/>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last title</a:t>
            </a:r>
            <a:r>
              <a:rPr lang="en"/>
              <a:t> </a:t>
            </a:r>
            <a:r>
              <a:rPr lang="en">
                <a:solidFill>
                  <a:schemeClr val="accent1"/>
                </a:solidFill>
              </a:rPr>
              <a:t>&lt;/p&gt;</a:t>
            </a:r>
            <a:endParaRPr/>
          </a:p>
        </p:txBody>
      </p:sp>
      <p:sp>
        <p:nvSpPr>
          <p:cNvPr id="541" name="Google Shape;541;p37"/>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Little thing here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a:t>
            </a:r>
            <a:r>
              <a:rPr lang="en" sz="6000">
                <a:solidFill>
                  <a:schemeClr val="accent5"/>
                </a:solidFill>
              </a:rPr>
              <a:t>Software</a:t>
            </a:r>
            <a:r>
              <a:rPr lang="en" sz="6000">
                <a:solidFill>
                  <a:schemeClr val="accent1"/>
                </a:solidFill>
              </a:rPr>
              <a:t> </a:t>
            </a:r>
            <a:r>
              <a:rPr lang="en"/>
              <a:t>Metrics</a:t>
            </a:r>
            <a:endParaRPr sz="6000">
              <a:solidFill>
                <a:schemeClr val="accent1"/>
              </a:solidFill>
            </a:endParaRPr>
          </a:p>
        </p:txBody>
      </p:sp>
      <p:sp>
        <p:nvSpPr>
          <p:cNvPr id="547" name="Google Shape;547;p38"/>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here</a:t>
            </a:r>
            <a:endParaRPr/>
          </a:p>
        </p:txBody>
      </p:sp>
      <p:sp>
        <p:nvSpPr>
          <p:cNvPr id="548" name="Google Shape;548;p38"/>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text here</a:t>
            </a:r>
            <a:endParaRPr/>
          </a:p>
          <a:p>
            <a:pPr marL="0" lvl="0" indent="0" algn="l" rtl="0">
              <a:spcBef>
                <a:spcPts val="2100"/>
              </a:spcBef>
              <a:spcAft>
                <a:spcPts val="21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9"/>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stuff for Chris &amp; Darragh </a:t>
            </a:r>
            <a:r>
              <a:rPr lang="en" sz="2100">
                <a:solidFill>
                  <a:schemeClr val="accent3"/>
                </a:solidFill>
              </a:rPr>
              <a:t>&lt;/p&gt;</a:t>
            </a:r>
            <a:endParaRPr>
              <a:solidFill>
                <a:schemeClr val="accent3"/>
              </a:solidFill>
            </a:endParaRPr>
          </a:p>
        </p:txBody>
      </p:sp>
      <p:sp>
        <p:nvSpPr>
          <p:cNvPr id="554" name="Google Shape;554;p39"/>
          <p:cNvSpPr txBox="1">
            <a:spLocks noGrp="1"/>
          </p:cNvSpPr>
          <p:nvPr>
            <p:ph type="title"/>
          </p:nvPr>
        </p:nvSpPr>
        <p:spPr>
          <a:xfrm>
            <a:off x="3659300" y="2041675"/>
            <a:ext cx="81561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6"/>
                </a:solidFill>
              </a:rPr>
              <a:t>Proposed Contribution</a:t>
            </a:r>
            <a:endParaRPr sz="6800">
              <a:solidFill>
                <a:schemeClr val="accent6"/>
              </a:solidFill>
            </a:endParaRPr>
          </a:p>
        </p:txBody>
      </p:sp>
      <p:sp>
        <p:nvSpPr>
          <p:cNvPr id="555" name="Google Shape;555;p39"/>
          <p:cNvSpPr/>
          <p:nvPr/>
        </p:nvSpPr>
        <p:spPr>
          <a:xfrm>
            <a:off x="1663550" y="2130577"/>
            <a:ext cx="1858156" cy="1486099"/>
          </a:xfrm>
          <a:prstGeom prst="rect">
            <a:avLst/>
          </a:prstGeom>
        </p:spPr>
        <p:txBody>
          <a:bodyPr>
            <a:prstTxWarp prst="textPlain">
              <a:avLst/>
            </a:prstTxWarp>
          </a:bodyPr>
          <a:lstStyle/>
          <a:p>
            <a:pPr lvl="0" algn="ctr"/>
            <a:r>
              <a:rPr b="1" i="0">
                <a:ln>
                  <a:noFill/>
                </a:ln>
                <a:solidFill>
                  <a:schemeClr val="accent6"/>
                </a:solidFill>
                <a:latin typeface="Roboto Mono"/>
              </a:rPr>
              <a:t>05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0"/>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Discuss </a:t>
            </a:r>
            <a:r>
              <a:rPr lang="en" sz="6000">
                <a:solidFill>
                  <a:schemeClr val="accent6"/>
                </a:solidFill>
              </a:rPr>
              <a:t>Proposed</a:t>
            </a:r>
            <a:r>
              <a:rPr lang="en" sz="6000">
                <a:solidFill>
                  <a:schemeClr val="accent2"/>
                </a:solidFill>
              </a:rPr>
              <a:t> </a:t>
            </a:r>
            <a:r>
              <a:rPr lang="en"/>
              <a:t>Contribution</a:t>
            </a:r>
            <a:endParaRPr sz="6000">
              <a:solidFill>
                <a:schemeClr val="accent2"/>
              </a:solidFill>
            </a:endParaRPr>
          </a:p>
        </p:txBody>
      </p:sp>
      <p:sp>
        <p:nvSpPr>
          <p:cNvPr id="561" name="Google Shape;561;p40"/>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a:t>
            </a:r>
            <a:r>
              <a:rPr lang="en"/>
              <a:t>Title here </a:t>
            </a:r>
            <a:r>
              <a:rPr lang="en">
                <a:solidFill>
                  <a:schemeClr val="accent3"/>
                </a:solidFill>
              </a:rPr>
              <a:t>&lt;/p&gt;</a:t>
            </a:r>
            <a:endParaRPr/>
          </a:p>
        </p:txBody>
      </p:sp>
      <p:sp>
        <p:nvSpPr>
          <p:cNvPr id="562" name="Google Shape;562;p40"/>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563" name="Google Shape;563;p40"/>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t>another title </a:t>
            </a:r>
            <a:r>
              <a:rPr lang="en">
                <a:solidFill>
                  <a:schemeClr val="accent2"/>
                </a:solidFill>
              </a:rPr>
              <a:t>&lt;/p&gt;</a:t>
            </a:r>
            <a:endParaRPr>
              <a:solidFill>
                <a:schemeClr val="accent2"/>
              </a:solidFill>
            </a:endParaRPr>
          </a:p>
        </p:txBody>
      </p:sp>
      <p:sp>
        <p:nvSpPr>
          <p:cNvPr id="564" name="Google Shape;564;p40"/>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2100"/>
              </a:spcAft>
              <a:buNone/>
            </a:pPr>
            <a:endParaRPr/>
          </a:p>
        </p:txBody>
      </p:sp>
      <p:sp>
        <p:nvSpPr>
          <p:cNvPr id="565" name="Google Shape;565;p40"/>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last title</a:t>
            </a:r>
            <a:r>
              <a:rPr lang="en"/>
              <a:t> </a:t>
            </a:r>
            <a:r>
              <a:rPr lang="en">
                <a:solidFill>
                  <a:schemeClr val="accent1"/>
                </a:solidFill>
              </a:rPr>
              <a:t>&lt;/p&gt;</a:t>
            </a:r>
            <a:endParaRPr/>
          </a:p>
        </p:txBody>
      </p:sp>
      <p:sp>
        <p:nvSpPr>
          <p:cNvPr id="566" name="Google Shape;566;p40"/>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Little thing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1"/>
                </a:solidFill>
              </a:rPr>
              <a:t>&lt;p&gt;</a:t>
            </a:r>
            <a:r>
              <a:rPr lang="en" sz="2100">
                <a:solidFill>
                  <a:schemeClr val="accent3"/>
                </a:solidFill>
              </a:rPr>
              <a:t> </a:t>
            </a:r>
            <a:r>
              <a:rPr lang="en"/>
              <a:t>This section outlines the background of the Flipper Zero and how it is used </a:t>
            </a:r>
            <a:r>
              <a:rPr lang="en" sz="2100">
                <a:solidFill>
                  <a:schemeClr val="accent1"/>
                </a:solidFill>
              </a:rPr>
              <a:t>&lt;/p&gt;</a:t>
            </a:r>
            <a:endParaRPr>
              <a:solidFill>
                <a:schemeClr val="accent1"/>
              </a:solidFill>
            </a:endParaRPr>
          </a:p>
        </p:txBody>
      </p:sp>
      <p:sp>
        <p:nvSpPr>
          <p:cNvPr id="387" name="Google Shape;387;p23"/>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1"/>
                </a:solidFill>
              </a:rPr>
              <a:t>Background</a:t>
            </a:r>
            <a:endParaRPr sz="5800"/>
          </a:p>
        </p:txBody>
      </p:sp>
      <p:sp>
        <p:nvSpPr>
          <p:cNvPr id="388" name="Google Shape;388;p23"/>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1"/>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a:t>
            </a:r>
            <a:r>
              <a:rPr lang="en" sz="6000">
                <a:solidFill>
                  <a:schemeClr val="accent6"/>
                </a:solidFill>
              </a:rPr>
              <a:t>Proposed</a:t>
            </a:r>
            <a:r>
              <a:rPr lang="en" sz="6000">
                <a:solidFill>
                  <a:schemeClr val="accent1"/>
                </a:solidFill>
              </a:rPr>
              <a:t> </a:t>
            </a:r>
            <a:r>
              <a:rPr lang="en"/>
              <a:t>Contribution</a:t>
            </a:r>
            <a:endParaRPr sz="6000">
              <a:solidFill>
                <a:schemeClr val="accent1"/>
              </a:solidFill>
            </a:endParaRPr>
          </a:p>
        </p:txBody>
      </p:sp>
      <p:sp>
        <p:nvSpPr>
          <p:cNvPr id="572" name="Google Shape;572;p41"/>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here</a:t>
            </a:r>
            <a:endParaRPr/>
          </a:p>
        </p:txBody>
      </p:sp>
      <p:sp>
        <p:nvSpPr>
          <p:cNvPr id="573" name="Google Shape;573;p41"/>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text here</a:t>
            </a:r>
            <a:endParaRPr/>
          </a:p>
          <a:p>
            <a:pPr marL="0" lvl="0" indent="0" algn="l" rtl="0">
              <a:spcBef>
                <a:spcPts val="2100"/>
              </a:spcBef>
              <a:spcAft>
                <a:spcPts val="21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579" name="Google Shape;579;p42"/>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580" name="Google Shape;580;p42"/>
          <p:cNvSpPr txBox="1">
            <a:spLocks noGrp="1"/>
          </p:cNvSpPr>
          <p:nvPr>
            <p:ph type="body" idx="2"/>
          </p:nvPr>
        </p:nvSpPr>
        <p:spPr>
          <a:xfrm>
            <a:off x="7505575" y="3213400"/>
            <a:ext cx="3167700"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a:t>&lt;p&gt; The Flipper Zero &lt;p&gt;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p:nvPr>
        </p:nvSpPr>
        <p:spPr>
          <a:xfrm>
            <a:off x="1201000" y="125550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What is the </a:t>
            </a:r>
            <a:r>
              <a:rPr lang="en" sz="6000">
                <a:solidFill>
                  <a:schemeClr val="accent1"/>
                </a:solidFill>
              </a:rPr>
              <a:t>Flipper Zero?</a:t>
            </a:r>
            <a:endParaRPr sz="6000">
              <a:solidFill>
                <a:schemeClr val="accent1"/>
              </a:solidFill>
            </a:endParaRPr>
          </a:p>
        </p:txBody>
      </p:sp>
      <p:sp>
        <p:nvSpPr>
          <p:cNvPr id="394" name="Google Shape;394;p24"/>
          <p:cNvSpPr txBox="1">
            <a:spLocks noGrp="1"/>
          </p:cNvSpPr>
          <p:nvPr>
            <p:ph type="subTitle" idx="1"/>
          </p:nvPr>
        </p:nvSpPr>
        <p:spPr>
          <a:xfrm>
            <a:off x="1201000" y="2305300"/>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b="0">
                <a:solidFill>
                  <a:schemeClr val="accent3"/>
                </a:solidFill>
              </a:rPr>
              <a:t>&lt;p&gt;</a:t>
            </a:r>
            <a:r>
              <a:rPr lang="en" b="0"/>
              <a:t> Add text here Naman </a:t>
            </a:r>
            <a:r>
              <a:rPr lang="en" b="0">
                <a:solidFill>
                  <a:schemeClr val="accent3"/>
                </a:solidFill>
              </a:rPr>
              <a:t>&lt;/p&gt;</a:t>
            </a:r>
            <a:endParaRPr b="0">
              <a:solidFill>
                <a:schemeClr val="accent3"/>
              </a:solidFill>
            </a:endParaRPr>
          </a:p>
        </p:txBody>
      </p:sp>
      <p:sp>
        <p:nvSpPr>
          <p:cNvPr id="395" name="Google Shape;395;p24"/>
          <p:cNvSpPr txBox="1">
            <a:spLocks noGrp="1"/>
          </p:cNvSpPr>
          <p:nvPr>
            <p:ph type="body" idx="2"/>
          </p:nvPr>
        </p:nvSpPr>
        <p:spPr>
          <a:xfrm>
            <a:off x="1201000" y="2965475"/>
            <a:ext cx="8865600"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Also include stuff here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5"/>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a:t>
            </a:r>
            <a:r>
              <a:rPr lang="en" sz="6000">
                <a:solidFill>
                  <a:schemeClr val="accent1"/>
                </a:solidFill>
              </a:rPr>
              <a:t>Background</a:t>
            </a:r>
            <a:endParaRPr sz="6000">
              <a:solidFill>
                <a:schemeClr val="accent1"/>
              </a:solidFill>
            </a:endParaRPr>
          </a:p>
        </p:txBody>
      </p:sp>
      <p:sp>
        <p:nvSpPr>
          <p:cNvPr id="401" name="Google Shape;401;p25"/>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here</a:t>
            </a:r>
            <a:endParaRPr/>
          </a:p>
        </p:txBody>
      </p:sp>
      <p:sp>
        <p:nvSpPr>
          <p:cNvPr id="402" name="Google Shape;402;p25"/>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text here</a:t>
            </a:r>
            <a:endParaRPr/>
          </a:p>
          <a:p>
            <a:pPr marL="0" lvl="0" indent="0" algn="l" rtl="0">
              <a:spcBef>
                <a:spcPts val="2100"/>
              </a:spcBef>
              <a:spcAft>
                <a:spcPts val="21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6"/>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a:t>
            </a:r>
            <a:r>
              <a:rPr lang="en" sz="6000">
                <a:solidFill>
                  <a:schemeClr val="accent1"/>
                </a:solidFill>
              </a:rPr>
              <a:t>Background</a:t>
            </a:r>
            <a:endParaRPr sz="6000">
              <a:solidFill>
                <a:schemeClr val="accent1"/>
              </a:solidFill>
            </a:endParaRPr>
          </a:p>
        </p:txBody>
      </p:sp>
      <p:sp>
        <p:nvSpPr>
          <p:cNvPr id="408" name="Google Shape;408;p26"/>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a:t>
            </a:r>
            <a:r>
              <a:rPr lang="en"/>
              <a:t>Title here </a:t>
            </a:r>
            <a:r>
              <a:rPr lang="en">
                <a:solidFill>
                  <a:schemeClr val="accent3"/>
                </a:solidFill>
              </a:rPr>
              <a:t>&lt;/p&gt;</a:t>
            </a:r>
            <a:endParaRPr/>
          </a:p>
        </p:txBody>
      </p:sp>
      <p:sp>
        <p:nvSpPr>
          <p:cNvPr id="409" name="Google Shape;409;p26"/>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410" name="Google Shape;410;p26"/>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t>another title </a:t>
            </a:r>
            <a:r>
              <a:rPr lang="en">
                <a:solidFill>
                  <a:schemeClr val="accent2"/>
                </a:solidFill>
              </a:rPr>
              <a:t>&lt;/p&gt;</a:t>
            </a:r>
            <a:endParaRPr>
              <a:solidFill>
                <a:schemeClr val="accent2"/>
              </a:solidFill>
            </a:endParaRPr>
          </a:p>
        </p:txBody>
      </p:sp>
      <p:sp>
        <p:nvSpPr>
          <p:cNvPr id="411" name="Google Shape;411;p26"/>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2100"/>
              </a:spcAft>
              <a:buNone/>
            </a:pPr>
            <a:endParaRPr/>
          </a:p>
        </p:txBody>
      </p:sp>
      <p:sp>
        <p:nvSpPr>
          <p:cNvPr id="412" name="Google Shape;412;p26"/>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last title</a:t>
            </a:r>
            <a:r>
              <a:rPr lang="en"/>
              <a:t> </a:t>
            </a:r>
            <a:r>
              <a:rPr lang="en">
                <a:solidFill>
                  <a:schemeClr val="accent1"/>
                </a:solidFill>
              </a:rPr>
              <a:t>&lt;/p&gt;</a:t>
            </a:r>
            <a:endParaRPr/>
          </a:p>
        </p:txBody>
      </p:sp>
      <p:sp>
        <p:nvSpPr>
          <p:cNvPr id="413" name="Google Shape;413;p26"/>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Little thing here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Analysis of parties affected directly or indirectly by the Flipper Zero </a:t>
            </a:r>
            <a:r>
              <a:rPr lang="en" sz="2100">
                <a:solidFill>
                  <a:schemeClr val="accent3"/>
                </a:solidFill>
              </a:rPr>
              <a:t>&lt;/p&gt;</a:t>
            </a:r>
            <a:endParaRPr>
              <a:solidFill>
                <a:schemeClr val="accent3"/>
              </a:solidFill>
            </a:endParaRPr>
          </a:p>
        </p:txBody>
      </p:sp>
      <p:sp>
        <p:nvSpPr>
          <p:cNvPr id="419" name="Google Shape;419;p27"/>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3"/>
                </a:solidFill>
              </a:rPr>
              <a:t>Stakeholders </a:t>
            </a:r>
            <a:endParaRPr sz="6800">
              <a:solidFill>
                <a:schemeClr val="accent3"/>
              </a:solidFill>
            </a:endParaRPr>
          </a:p>
        </p:txBody>
      </p:sp>
      <p:sp>
        <p:nvSpPr>
          <p:cNvPr id="420" name="Google Shape;420;p27"/>
          <p:cNvSpPr/>
          <p:nvPr/>
        </p:nvSpPr>
        <p:spPr>
          <a:xfrm>
            <a:off x="1663550" y="2130577"/>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8"/>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457200" lvl="0" indent="-342900" algn="l" rtl="0">
              <a:spcBef>
                <a:spcPts val="0"/>
              </a:spcBef>
              <a:spcAft>
                <a:spcPts val="0"/>
              </a:spcAft>
              <a:buSzPts val="1800"/>
              <a:buChar char="-"/>
            </a:pPr>
            <a:r>
              <a:rPr lang="en"/>
              <a:t>Founders: Kulagin &amp; Zhovner</a:t>
            </a:r>
            <a:endParaRPr/>
          </a:p>
          <a:p>
            <a:pPr marL="457200" lvl="0" indent="-342900" algn="l" rtl="0">
              <a:spcBef>
                <a:spcPts val="0"/>
              </a:spcBef>
              <a:spcAft>
                <a:spcPts val="0"/>
              </a:spcAft>
              <a:buSzPts val="1800"/>
              <a:buChar char="-"/>
            </a:pPr>
            <a:r>
              <a:rPr lang="en"/>
              <a:t>Developers (16)</a:t>
            </a:r>
            <a:endParaRPr/>
          </a:p>
          <a:p>
            <a:pPr marL="457200" lvl="0" indent="-342900" algn="l" rtl="0">
              <a:spcBef>
                <a:spcPts val="0"/>
              </a:spcBef>
              <a:spcAft>
                <a:spcPts val="0"/>
              </a:spcAft>
              <a:buSzPts val="1800"/>
              <a:buChar char="-"/>
            </a:pPr>
            <a:r>
              <a:rPr lang="en">
                <a:solidFill>
                  <a:schemeClr val="dk1"/>
                </a:solidFill>
              </a:rPr>
              <a:t>Project managers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Investors (crowd-sourced $4.8 million)</a:t>
            </a:r>
            <a:endParaRPr>
              <a:solidFill>
                <a:schemeClr val="dk1"/>
              </a:solidFill>
            </a:endParaRPr>
          </a:p>
          <a:p>
            <a:pPr marL="457200" lvl="0" indent="-342900" algn="l" rtl="0">
              <a:spcBef>
                <a:spcPts val="0"/>
              </a:spcBef>
              <a:spcAft>
                <a:spcPts val="0"/>
              </a:spcAft>
              <a:buSzPts val="1800"/>
              <a:buChar char="-"/>
            </a:pPr>
            <a:r>
              <a:rPr lang="en"/>
              <a:t>End-users</a:t>
            </a:r>
            <a:endParaRPr/>
          </a:p>
          <a:p>
            <a:pPr marL="457200" lvl="0" indent="-342900" algn="l" rtl="0">
              <a:spcBef>
                <a:spcPts val="0"/>
              </a:spcBef>
              <a:spcAft>
                <a:spcPts val="0"/>
              </a:spcAft>
              <a:buSzPts val="1800"/>
              <a:buChar char="-"/>
            </a:pPr>
            <a:r>
              <a:rPr lang="en"/>
              <a:t>Contributors (268)</a:t>
            </a:r>
            <a:endParaRPr/>
          </a:p>
          <a:p>
            <a:pPr marL="457200" lvl="0" indent="-342900" algn="l" rtl="0">
              <a:spcBef>
                <a:spcPts val="0"/>
              </a:spcBef>
              <a:spcAft>
                <a:spcPts val="0"/>
              </a:spcAft>
              <a:buSzPts val="1800"/>
              <a:buChar char="-"/>
            </a:pPr>
            <a:r>
              <a:rPr lang="en"/>
              <a:t>Community members (100,000+)</a:t>
            </a:r>
            <a:endParaRPr/>
          </a:p>
          <a:p>
            <a:pPr marL="457200" lvl="0" indent="0" algn="l" rtl="0">
              <a:spcBef>
                <a:spcPts val="2100"/>
              </a:spcBef>
              <a:spcAft>
                <a:spcPts val="2100"/>
              </a:spcAft>
              <a:buNone/>
            </a:pPr>
            <a:endParaRPr/>
          </a:p>
        </p:txBody>
      </p:sp>
      <p:sp>
        <p:nvSpPr>
          <p:cNvPr id="426" name="Google Shape;426;p28"/>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a:p>
            <a:pPr marL="457200" lvl="0" indent="-342900" algn="l" rtl="0">
              <a:spcBef>
                <a:spcPts val="2100"/>
              </a:spcBef>
              <a:spcAft>
                <a:spcPts val="0"/>
              </a:spcAft>
              <a:buSzPts val="1800"/>
              <a:buChar char="-"/>
            </a:pPr>
            <a:r>
              <a:rPr lang="en"/>
              <a:t>Business owners</a:t>
            </a:r>
            <a:endParaRPr/>
          </a:p>
          <a:p>
            <a:pPr marL="457200" lvl="0" indent="-342900" algn="l" rtl="0">
              <a:spcBef>
                <a:spcPts val="0"/>
              </a:spcBef>
              <a:spcAft>
                <a:spcPts val="0"/>
              </a:spcAft>
              <a:buSzPts val="1800"/>
              <a:buChar char="-"/>
            </a:pPr>
            <a:r>
              <a:rPr lang="en"/>
              <a:t>Legal entities</a:t>
            </a:r>
            <a:endParaRPr/>
          </a:p>
          <a:p>
            <a:pPr marL="457200" lvl="0" indent="-342900" algn="l" rtl="0">
              <a:spcBef>
                <a:spcPts val="0"/>
              </a:spcBef>
              <a:spcAft>
                <a:spcPts val="0"/>
              </a:spcAft>
              <a:buSzPts val="1800"/>
              <a:buChar char="-"/>
            </a:pPr>
            <a:r>
              <a:rPr lang="en"/>
              <a:t>Victims of crime</a:t>
            </a:r>
            <a:endParaRPr/>
          </a:p>
          <a:p>
            <a:pPr marL="457200" lvl="0" indent="-342900" algn="l" rtl="0">
              <a:spcBef>
                <a:spcPts val="0"/>
              </a:spcBef>
              <a:spcAft>
                <a:spcPts val="0"/>
              </a:spcAft>
              <a:buSzPts val="1800"/>
              <a:buChar char="-"/>
            </a:pPr>
            <a:r>
              <a:rPr lang="en"/>
              <a:t>Production engineers</a:t>
            </a:r>
            <a:endParaRPr/>
          </a:p>
        </p:txBody>
      </p:sp>
      <p:sp>
        <p:nvSpPr>
          <p:cNvPr id="427" name="Google Shape;427;p28"/>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solidFill>
                  <a:schemeClr val="accent3"/>
                </a:solidFill>
              </a:rPr>
              <a:t>Stakeholder Identification</a:t>
            </a:r>
            <a:endParaRPr>
              <a:solidFill>
                <a:schemeClr val="accent3"/>
              </a:solidFill>
            </a:endParaRPr>
          </a:p>
        </p:txBody>
      </p:sp>
      <p:sp>
        <p:nvSpPr>
          <p:cNvPr id="428" name="Google Shape;428;p28"/>
          <p:cNvSpPr txBox="1">
            <a:spLocks noGrp="1"/>
          </p:cNvSpPr>
          <p:nvPr>
            <p:ph type="subTitle" idx="4294967295"/>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Primary										Secondary/Indirect</a:t>
            </a:r>
            <a:endParaRPr>
              <a:solidFill>
                <a:schemeClr val="accent1"/>
              </a:solidFill>
            </a:endParaRPr>
          </a:p>
        </p:txBody>
      </p:sp>
      <p:sp>
        <p:nvSpPr>
          <p:cNvPr id="429" name="Google Shape;429;p28"/>
          <p:cNvSpPr/>
          <p:nvPr/>
        </p:nvSpPr>
        <p:spPr>
          <a:xfrm>
            <a:off x="8074750" y="4892200"/>
            <a:ext cx="4032600" cy="184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Mono"/>
              <a:ea typeface="Roboto Mono"/>
              <a:cs typeface="Roboto Mono"/>
              <a:sym typeface="Roboto Mono"/>
            </a:endParaRPr>
          </a:p>
        </p:txBody>
      </p:sp>
      <p:sp>
        <p:nvSpPr>
          <p:cNvPr id="430" name="Google Shape;430;p28"/>
          <p:cNvSpPr txBox="1"/>
          <p:nvPr/>
        </p:nvSpPr>
        <p:spPr>
          <a:xfrm>
            <a:off x="8174300" y="5066425"/>
            <a:ext cx="3846000" cy="155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accent3"/>
                </a:solidFill>
                <a:latin typeface="Roboto Mono"/>
                <a:ea typeface="Roboto Mono"/>
                <a:cs typeface="Roboto Mono"/>
                <a:sym typeface="Roboto Mono"/>
              </a:rPr>
              <a:t>“...An individual, team, organization, or classes thereof, having an interest in the realization of the system,” ~ Rozanski &amp; Woods</a:t>
            </a:r>
            <a:endParaRPr sz="1600" b="1">
              <a:solidFill>
                <a:schemeClr val="accent3"/>
              </a:solidFill>
              <a:latin typeface="Roboto Mono"/>
              <a:ea typeface="Roboto Mono"/>
              <a:cs typeface="Roboto Mono"/>
              <a:sym typeface="Roboto Mono"/>
            </a:endParaRPr>
          </a:p>
          <a:p>
            <a:pPr marL="0" lvl="0" indent="0" algn="l" rtl="0">
              <a:spcBef>
                <a:spcPts val="0"/>
              </a:spcBef>
              <a:spcAft>
                <a:spcPts val="0"/>
              </a:spcAft>
              <a:buNone/>
            </a:pPr>
            <a:endParaRPr>
              <a:solidFill>
                <a:schemeClr val="dk2"/>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9"/>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29"/>
          <p:cNvSpPr txBox="1">
            <a:spLocks noGrp="1"/>
          </p:cNvSpPr>
          <p:nvPr>
            <p:ph type="title" idx="4294967295"/>
          </p:nvPr>
        </p:nvSpPr>
        <p:spPr>
          <a:xfrm>
            <a:off x="8452325" y="-12"/>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8500">
                <a:solidFill>
                  <a:schemeClr val="accent3"/>
                </a:solidFill>
              </a:rPr>
              <a:t>Stake-</a:t>
            </a:r>
            <a:br>
              <a:rPr lang="en" sz="8500">
                <a:solidFill>
                  <a:schemeClr val="accent3"/>
                </a:solidFill>
              </a:rPr>
            </a:br>
            <a:r>
              <a:rPr lang="en" sz="8500">
                <a:solidFill>
                  <a:schemeClr val="accent3"/>
                </a:solidFill>
              </a:rPr>
              <a:t>holder</a:t>
            </a:r>
            <a:endParaRPr sz="6500"/>
          </a:p>
          <a:p>
            <a:pPr marL="0" lvl="0" indent="0" algn="l" rtl="0">
              <a:spcBef>
                <a:spcPts val="0"/>
              </a:spcBef>
              <a:spcAft>
                <a:spcPts val="0"/>
              </a:spcAft>
              <a:buNone/>
            </a:pPr>
            <a:r>
              <a:rPr lang="en" sz="6500"/>
              <a:t>Needs</a:t>
            </a:r>
            <a:endParaRPr sz="6500"/>
          </a:p>
        </p:txBody>
      </p:sp>
      <p:sp>
        <p:nvSpPr>
          <p:cNvPr id="437" name="Google Shape;437;p29"/>
          <p:cNvSpPr txBox="1">
            <a:spLocks noGrp="1"/>
          </p:cNvSpPr>
          <p:nvPr>
            <p:ph type="body" idx="4294967295"/>
          </p:nvPr>
        </p:nvSpPr>
        <p:spPr>
          <a:xfrm>
            <a:off x="414000" y="5491150"/>
            <a:ext cx="8570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000"/>
              <a:t>In the case of the Flipper Zero it can be difficult to meet the needs &amp; expectations of all stakeholders.</a:t>
            </a:r>
            <a:endParaRPr sz="2000"/>
          </a:p>
          <a:p>
            <a:pPr marL="0" lvl="0" indent="0" algn="l" rtl="0">
              <a:spcBef>
                <a:spcPts val="2100"/>
              </a:spcBef>
              <a:spcAft>
                <a:spcPts val="0"/>
              </a:spcAft>
              <a:buNone/>
            </a:pPr>
            <a:endParaRPr/>
          </a:p>
          <a:p>
            <a:pPr marL="0" lvl="0" indent="0" algn="l" rtl="0">
              <a:spcBef>
                <a:spcPts val="2100"/>
              </a:spcBef>
              <a:spcAft>
                <a:spcPts val="2100"/>
              </a:spcAft>
              <a:buNone/>
            </a:pPr>
            <a:endParaRPr/>
          </a:p>
        </p:txBody>
      </p:sp>
      <p:grpSp>
        <p:nvGrpSpPr>
          <p:cNvPr id="438" name="Google Shape;438;p29"/>
          <p:cNvGrpSpPr/>
          <p:nvPr/>
        </p:nvGrpSpPr>
        <p:grpSpPr>
          <a:xfrm>
            <a:off x="413996" y="309734"/>
            <a:ext cx="635280" cy="147600"/>
            <a:chOff x="2147366" y="4139382"/>
            <a:chExt cx="635280" cy="147600"/>
          </a:xfrm>
        </p:grpSpPr>
        <p:sp>
          <p:nvSpPr>
            <p:cNvPr id="439" name="Google Shape;439;p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42" name="Google Shape;442;p29"/>
          <p:cNvGrpSpPr/>
          <p:nvPr/>
        </p:nvGrpSpPr>
        <p:grpSpPr>
          <a:xfrm>
            <a:off x="490941" y="1295219"/>
            <a:ext cx="7496820" cy="1180629"/>
            <a:chOff x="2283025" y="2322568"/>
            <a:chExt cx="5267950" cy="643500"/>
          </a:xfrm>
        </p:grpSpPr>
        <p:sp>
          <p:nvSpPr>
            <p:cNvPr id="443" name="Google Shape;443;p29"/>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44" name="Google Shape;444;p29"/>
            <p:cNvSpPr/>
            <p:nvPr/>
          </p:nvSpPr>
          <p:spPr>
            <a:xfrm flipH="1">
              <a:off x="2283025" y="2322575"/>
              <a:ext cx="1844400" cy="642600"/>
            </a:xfrm>
            <a:prstGeom prst="rect">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45" name="Google Shape;445;p29"/>
            <p:cNvSpPr/>
            <p:nvPr/>
          </p:nvSpPr>
          <p:spPr>
            <a:xfrm rot="-5400000">
              <a:off x="3501574" y="1934671"/>
              <a:ext cx="643356" cy="1419149"/>
            </a:xfrm>
            <a:prstGeom prst="flowChartOffpageConnector">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46" name="Google Shape;446;p29"/>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 sz="1600" b="1">
                  <a:solidFill>
                    <a:srgbClr val="FFFFFF"/>
                  </a:solidFill>
                  <a:latin typeface="Roboto Mono"/>
                  <a:ea typeface="Roboto Mono"/>
                  <a:cs typeface="Roboto Mono"/>
                  <a:sym typeface="Roboto Mono"/>
                </a:rPr>
                <a:t>End-users, community &amp; contributors</a:t>
              </a:r>
              <a:endParaRPr sz="1600" b="1">
                <a:solidFill>
                  <a:srgbClr val="FFFFFF"/>
                </a:solidFill>
                <a:latin typeface="Roboto Mono"/>
                <a:ea typeface="Roboto Mono"/>
                <a:cs typeface="Roboto Mono"/>
                <a:sym typeface="Roboto Mono"/>
              </a:endParaRPr>
            </a:p>
          </p:txBody>
        </p:sp>
        <p:sp>
          <p:nvSpPr>
            <p:cNvPr id="447" name="Google Shape;447;p29"/>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chemeClr val="lt2"/>
                </a:buClr>
                <a:buSzPts val="1300"/>
                <a:buFont typeface="Roboto Mono"/>
                <a:buChar char="●"/>
              </a:pPr>
              <a:r>
                <a:rPr lang="en" sz="1300" b="1">
                  <a:solidFill>
                    <a:schemeClr val="lt2"/>
                  </a:solidFill>
                  <a:latin typeface="Roboto Mono"/>
                  <a:ea typeface="Roboto Mono"/>
                  <a:cs typeface="Roboto Mono"/>
                  <a:sym typeface="Roboto Mono"/>
                </a:rPr>
                <a:t>Quality end product</a:t>
              </a:r>
              <a:endParaRPr sz="1300" b="1">
                <a:solidFill>
                  <a:schemeClr val="lt2"/>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2"/>
                </a:buClr>
                <a:buSzPts val="1300"/>
                <a:buFont typeface="Roboto Mono"/>
                <a:buChar char="●"/>
              </a:pPr>
              <a:r>
                <a:rPr lang="en" sz="1300" b="1">
                  <a:solidFill>
                    <a:schemeClr val="lt2"/>
                  </a:solidFill>
                  <a:latin typeface="Roboto Mono"/>
                  <a:ea typeface="Roboto Mono"/>
                  <a:cs typeface="Roboto Mono"/>
                  <a:sym typeface="Roboto Mono"/>
                </a:rPr>
                <a:t>Continued support, repair and re-releases</a:t>
              </a:r>
              <a:endParaRPr sz="1300" b="1">
                <a:solidFill>
                  <a:schemeClr val="lt2"/>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2"/>
                </a:buClr>
                <a:buSzPts val="1300"/>
                <a:buFont typeface="Roboto Mono"/>
                <a:buChar char="●"/>
              </a:pPr>
              <a:r>
                <a:rPr lang="en" sz="1300" b="1">
                  <a:solidFill>
                    <a:schemeClr val="lt2"/>
                  </a:solidFill>
                  <a:latin typeface="Roboto Mono"/>
                  <a:ea typeface="Roboto Mono"/>
                  <a:cs typeface="Roboto Mono"/>
                  <a:sym typeface="Roboto Mono"/>
                </a:rPr>
                <a:t>Scope for expansion</a:t>
              </a:r>
              <a:endParaRPr sz="1300" b="1">
                <a:solidFill>
                  <a:schemeClr val="lt2"/>
                </a:solidFill>
                <a:latin typeface="Roboto Mono"/>
                <a:ea typeface="Roboto Mono"/>
                <a:cs typeface="Roboto Mono"/>
                <a:sym typeface="Roboto Mono"/>
              </a:endParaRPr>
            </a:p>
          </p:txBody>
        </p:sp>
      </p:grpSp>
      <p:grpSp>
        <p:nvGrpSpPr>
          <p:cNvPr id="448" name="Google Shape;448;p29"/>
          <p:cNvGrpSpPr/>
          <p:nvPr/>
        </p:nvGrpSpPr>
        <p:grpSpPr>
          <a:xfrm>
            <a:off x="490941" y="2497237"/>
            <a:ext cx="7496820" cy="1180629"/>
            <a:chOff x="2283025" y="2322568"/>
            <a:chExt cx="5267950" cy="643500"/>
          </a:xfrm>
        </p:grpSpPr>
        <p:sp>
          <p:nvSpPr>
            <p:cNvPr id="449" name="Google Shape;449;p29"/>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0" name="Google Shape;450;p29"/>
            <p:cNvSpPr/>
            <p:nvPr/>
          </p:nvSpPr>
          <p:spPr>
            <a:xfrm flipH="1">
              <a:off x="2283025" y="2322575"/>
              <a:ext cx="1844400" cy="642600"/>
            </a:xfrm>
            <a:prstGeom prst="rect">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1" name="Google Shape;451;p29"/>
            <p:cNvSpPr/>
            <p:nvPr/>
          </p:nvSpPr>
          <p:spPr>
            <a:xfrm rot="-5400000">
              <a:off x="3501574" y="1934671"/>
              <a:ext cx="643356" cy="1419149"/>
            </a:xfrm>
            <a:prstGeom prst="flowChartOffpageConnector">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2" name="Google Shape;452;p29"/>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 sz="1600" b="1">
                  <a:solidFill>
                    <a:srgbClr val="FFFFFF"/>
                  </a:solidFill>
                  <a:latin typeface="Roboto Mono"/>
                  <a:ea typeface="Roboto Mono"/>
                  <a:cs typeface="Roboto Mono"/>
                  <a:sym typeface="Roboto Mono"/>
                </a:rPr>
                <a:t>Developers, project managers &amp; investors</a:t>
              </a:r>
              <a:endParaRPr sz="1600" b="1">
                <a:solidFill>
                  <a:srgbClr val="FFFFFF"/>
                </a:solidFill>
                <a:latin typeface="Roboto Mono"/>
                <a:ea typeface="Roboto Mono"/>
                <a:cs typeface="Roboto Mono"/>
                <a:sym typeface="Roboto Mono"/>
              </a:endParaRPr>
            </a:p>
          </p:txBody>
        </p:sp>
        <p:sp>
          <p:nvSpPr>
            <p:cNvPr id="453" name="Google Shape;453;p29"/>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Autonomy, influence over the project</a:t>
              </a:r>
              <a:endParaRPr sz="1300" b="1">
                <a:solidFill>
                  <a:schemeClr val="lt1"/>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The device to be used as intended.</a:t>
              </a:r>
              <a:endParaRPr sz="1300" b="1">
                <a:solidFill>
                  <a:schemeClr val="lt1"/>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Return on investment</a:t>
              </a:r>
              <a:endParaRPr sz="1300" b="1">
                <a:solidFill>
                  <a:schemeClr val="lt1"/>
                </a:solidFill>
                <a:latin typeface="Roboto Mono"/>
                <a:ea typeface="Roboto Mono"/>
                <a:cs typeface="Roboto Mono"/>
                <a:sym typeface="Roboto Mono"/>
              </a:endParaRPr>
            </a:p>
          </p:txBody>
        </p:sp>
      </p:grpSp>
      <p:grpSp>
        <p:nvGrpSpPr>
          <p:cNvPr id="454" name="Google Shape;454;p29"/>
          <p:cNvGrpSpPr/>
          <p:nvPr/>
        </p:nvGrpSpPr>
        <p:grpSpPr>
          <a:xfrm>
            <a:off x="490941" y="3699238"/>
            <a:ext cx="7496820" cy="1180629"/>
            <a:chOff x="2283025" y="2322568"/>
            <a:chExt cx="5267950" cy="643500"/>
          </a:xfrm>
        </p:grpSpPr>
        <p:sp>
          <p:nvSpPr>
            <p:cNvPr id="455" name="Google Shape;455;p29"/>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6" name="Google Shape;456;p29"/>
            <p:cNvSpPr/>
            <p:nvPr/>
          </p:nvSpPr>
          <p:spPr>
            <a:xfrm flipH="1">
              <a:off x="2283025" y="2322575"/>
              <a:ext cx="1844400" cy="642600"/>
            </a:xfrm>
            <a:prstGeom prst="rect">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7" name="Google Shape;457;p29"/>
            <p:cNvSpPr/>
            <p:nvPr/>
          </p:nvSpPr>
          <p:spPr>
            <a:xfrm rot="-5400000">
              <a:off x="3501574" y="1934671"/>
              <a:ext cx="643356" cy="1419149"/>
            </a:xfrm>
            <a:prstGeom prst="flowChartOffpageConnector">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8" name="Google Shape;458;p29"/>
            <p:cNvSpPr/>
            <p:nvPr/>
          </p:nvSpPr>
          <p:spPr>
            <a:xfrm>
              <a:off x="2351208" y="2395928"/>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 sz="1600" b="1">
                  <a:solidFill>
                    <a:srgbClr val="FFFFFF"/>
                  </a:solidFill>
                  <a:latin typeface="Roboto Mono"/>
                  <a:ea typeface="Roboto Mono"/>
                  <a:cs typeface="Roboto Mono"/>
                  <a:sym typeface="Roboto Mono"/>
                </a:rPr>
                <a:t>Legal entities, governments,  victims of crime</a:t>
              </a:r>
              <a:endParaRPr sz="1600" b="1">
                <a:solidFill>
                  <a:srgbClr val="FFFFFF"/>
                </a:solidFill>
                <a:latin typeface="Roboto Mono"/>
                <a:ea typeface="Roboto Mono"/>
                <a:cs typeface="Roboto Mono"/>
                <a:sym typeface="Roboto Mono"/>
              </a:endParaRPr>
            </a:p>
          </p:txBody>
        </p:sp>
        <p:sp>
          <p:nvSpPr>
            <p:cNvPr id="459" name="Google Shape;459;p29"/>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Accurate information on the capability of the device and potential for criminal use</a:t>
              </a:r>
              <a:endParaRPr sz="1300" b="1">
                <a:solidFill>
                  <a:schemeClr val="lt1"/>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Safety from bad actors</a:t>
              </a:r>
              <a:endParaRPr sz="1300" b="1">
                <a:solidFill>
                  <a:schemeClr val="lt1"/>
                </a:solidFill>
                <a:latin typeface="Roboto Mono"/>
                <a:ea typeface="Roboto Mono"/>
                <a:cs typeface="Roboto Mono"/>
                <a:sym typeface="Roboto Mon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0"/>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800">
                <a:solidFill>
                  <a:schemeClr val="accent3"/>
                </a:solidFill>
              </a:rPr>
              <a:t>How we researched who is developing, buying and otherwise affected by the project</a:t>
            </a:r>
            <a:endParaRPr sz="1800">
              <a:solidFill>
                <a:schemeClr val="accent3"/>
              </a:solidFill>
            </a:endParaRPr>
          </a:p>
        </p:txBody>
      </p:sp>
      <p:sp>
        <p:nvSpPr>
          <p:cNvPr id="465" name="Google Shape;465;p30"/>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p>
            <a:pPr marL="914400" lvl="0" indent="0" algn="l" rtl="0">
              <a:spcBef>
                <a:spcPts val="0"/>
              </a:spcBef>
              <a:spcAft>
                <a:spcPts val="0"/>
              </a:spcAft>
              <a:buNone/>
            </a:pPr>
            <a:r>
              <a:rPr lang="en">
                <a:solidFill>
                  <a:schemeClr val="accent3"/>
                </a:solidFill>
              </a:rPr>
              <a:t>Methodology of Analysis</a:t>
            </a:r>
            <a:endParaRPr>
              <a:solidFill>
                <a:schemeClr val="accent3"/>
              </a:solidFill>
            </a:endParaRPr>
          </a:p>
        </p:txBody>
      </p:sp>
      <p:sp>
        <p:nvSpPr>
          <p:cNvPr id="466" name="Google Shape;466;p30"/>
          <p:cNvSpPr txBox="1">
            <a:spLocks noGrp="1"/>
          </p:cNvSpPr>
          <p:nvPr>
            <p:ph type="body" idx="2"/>
          </p:nvPr>
        </p:nvSpPr>
        <p:spPr>
          <a:xfrm>
            <a:off x="1173675" y="2550800"/>
            <a:ext cx="7794000" cy="3436500"/>
          </a:xfrm>
          <a:prstGeom prst="rect">
            <a:avLst/>
          </a:prstGeom>
        </p:spPr>
        <p:txBody>
          <a:bodyPr spcFirstLastPara="1" wrap="square" lIns="121900" tIns="121900" rIns="121900" bIns="121900" anchor="t" anchorCtr="0">
            <a:noAutofit/>
          </a:bodyPr>
          <a:lstStyle/>
          <a:p>
            <a:pPr marL="457200" lvl="0" indent="0" algn="l" rtl="0">
              <a:spcBef>
                <a:spcPts val="0"/>
              </a:spcBef>
              <a:spcAft>
                <a:spcPts val="0"/>
              </a:spcAft>
              <a:buNone/>
            </a:pPr>
            <a:endParaRPr/>
          </a:p>
          <a:p>
            <a:pPr marL="457200" lvl="0" indent="-342900" algn="l" rtl="0">
              <a:spcBef>
                <a:spcPts val="2100"/>
              </a:spcBef>
              <a:spcAft>
                <a:spcPts val="0"/>
              </a:spcAft>
              <a:buSzPts val="1800"/>
              <a:buChar char="-"/>
            </a:pPr>
            <a:r>
              <a:rPr lang="en"/>
              <a:t>Documentation</a:t>
            </a:r>
            <a:endParaRPr/>
          </a:p>
          <a:p>
            <a:pPr marL="457200" lvl="0" indent="-342900" algn="l" rtl="0">
              <a:spcBef>
                <a:spcPts val="0"/>
              </a:spcBef>
              <a:spcAft>
                <a:spcPts val="0"/>
              </a:spcAft>
              <a:buSzPts val="1800"/>
              <a:buChar char="-"/>
            </a:pPr>
            <a:r>
              <a:rPr lang="en"/>
              <a:t>GitHub: issues, contributors, structure</a:t>
            </a:r>
            <a:endParaRPr/>
          </a:p>
          <a:p>
            <a:pPr marL="457200" lvl="0" indent="-342900" algn="l" rtl="0">
              <a:spcBef>
                <a:spcPts val="0"/>
              </a:spcBef>
              <a:spcAft>
                <a:spcPts val="0"/>
              </a:spcAft>
              <a:buSzPts val="1800"/>
              <a:buChar char="-"/>
            </a:pPr>
            <a:r>
              <a:rPr lang="en"/>
              <a:t>Mainstream Media</a:t>
            </a:r>
            <a:endParaRPr/>
          </a:p>
          <a:p>
            <a:pPr marL="457200" lvl="0" indent="-342900" algn="l" rtl="0">
              <a:spcBef>
                <a:spcPts val="0"/>
              </a:spcBef>
              <a:spcAft>
                <a:spcPts val="0"/>
              </a:spcAft>
              <a:buSzPts val="1800"/>
              <a:buChar char="-"/>
            </a:pPr>
            <a:r>
              <a:rPr lang="en"/>
              <a:t>Professional opinions</a:t>
            </a:r>
            <a:endParaRPr/>
          </a:p>
          <a:p>
            <a:pPr marL="457200" lvl="0" indent="-342900" algn="l" rtl="0">
              <a:spcBef>
                <a:spcPts val="0"/>
              </a:spcBef>
              <a:spcAft>
                <a:spcPts val="0"/>
              </a:spcAft>
              <a:buSzPts val="1800"/>
              <a:buChar char="-"/>
            </a:pPr>
            <a:r>
              <a:rPr lang="en"/>
              <a:t>Web forums and social media, Reddit, Discord.</a:t>
            </a:r>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Widescreen</PresentationFormat>
  <Paragraphs>130</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Arial</vt:lpstr>
      <vt:lpstr>Griffy</vt:lpstr>
      <vt:lpstr>Calibri</vt:lpstr>
      <vt:lpstr>Roboto</vt:lpstr>
      <vt:lpstr>Roboto Mono</vt:lpstr>
      <vt:lpstr>Aldrich</vt:lpstr>
      <vt:lpstr>Poppins</vt:lpstr>
      <vt:lpstr>Abril Fatface</vt:lpstr>
      <vt:lpstr>Roboto Mono SemiBold</vt:lpstr>
      <vt:lpstr>Homemade Apple</vt:lpstr>
      <vt:lpstr>SlidesMania</vt:lpstr>
      <vt:lpstr>Software Design Analysis The Flipper Zero</vt:lpstr>
      <vt:lpstr>Flipper Zero Background</vt:lpstr>
      <vt:lpstr>What is the Flipper Zero?</vt:lpstr>
      <vt:lpstr>More Background</vt:lpstr>
      <vt:lpstr>More Background</vt:lpstr>
      <vt:lpstr>Flipper Zero Stakeholders </vt:lpstr>
      <vt:lpstr>Stakeholder Identification</vt:lpstr>
      <vt:lpstr>Stake- holder Needs</vt:lpstr>
      <vt:lpstr>Methodology of Analysis</vt:lpstr>
      <vt:lpstr>Flipper Zero Architecture Views</vt:lpstr>
      <vt:lpstr>The Context View.</vt:lpstr>
      <vt:lpstr>The Development View</vt:lpstr>
      <vt:lpstr>The Deployment View</vt:lpstr>
      <vt:lpstr>The Regulation Perspective</vt:lpstr>
      <vt:lpstr>Flipper Zero Software Metrics</vt:lpstr>
      <vt:lpstr>Discuss Software Metrics</vt:lpstr>
      <vt:lpstr>More Software Metrics</vt:lpstr>
      <vt:lpstr>Flipper Zero Proposed Contribution</vt:lpstr>
      <vt:lpstr>Discuss Proposed Contribution</vt:lpstr>
      <vt:lpstr>More Proposed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dc:creator>
  <cp:lastModifiedBy>Christian Casey</cp:lastModifiedBy>
  <cp:revision>1</cp:revision>
  <dcterms:modified xsi:type="dcterms:W3CDTF">2025-03-14T19:03:40Z</dcterms:modified>
</cp:coreProperties>
</file>