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4" r:id="rId7"/>
    <p:sldId id="265" r:id="rId8"/>
    <p:sldId id="268" r:id="rId9"/>
    <p:sldId id="270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embeddedFontLst>
    <p:embeddedFont>
      <p:font typeface="Homemade Apple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2BFF1-B8FE-984F-93C6-02873B092DB9}" v="296" dt="2025-03-14T19:29:34.695"/>
    <p1510:client id="{E73C33AD-CA14-9B99-5010-A2B1F7AAF7E1}" v="1278" dt="2025-03-15T12:03:53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6e4eddb90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6e4eddb90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6e4eddb90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6e4eddb90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6e4eddb90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6e4eddb90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e4eddb90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6e4eddb90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6e4eddb9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6e4eddb9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e4eddb9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e4eddb9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6e4eddb9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6e4eddb9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2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3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casey3@tcd.i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175979"/>
            <a:ext cx="70476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Final Year Dissertation</a:t>
            </a:r>
            <a:br>
              <a:rPr lang="en" sz="3600" dirty="0"/>
            </a:br>
            <a:r>
              <a:rPr lang="en" sz="1800" dirty="0"/>
              <a:t>  </a:t>
            </a:r>
            <a:br>
              <a:rPr lang="en" sz="5000" dirty="0"/>
            </a:br>
            <a:r>
              <a:rPr lang="en" sz="4800" dirty="0">
                <a:solidFill>
                  <a:srgbClr val="FFE599"/>
                </a:solidFill>
              </a:rPr>
              <a:t>Comparing Internet Censorship in Ireland vs Israel</a:t>
            </a:r>
            <a:endParaRPr lang="en-US" sz="4800">
              <a:solidFill>
                <a:srgbClr val="FFE599"/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6049827" y="4801672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rgbClr val="FFE599"/>
                </a:solidFill>
              </a:rPr>
              <a:t>&lt;p&gt;</a:t>
            </a:r>
            <a:r>
              <a:rPr lang="en" dirty="0"/>
              <a:t> Chris Casey, 20334271</a:t>
            </a:r>
            <a:endParaRPr lang="en-US" dirty="0">
              <a:solidFill>
                <a:srgbClr val="FFE599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2100"/>
              </a:spcAft>
            </a:pPr>
            <a:r>
              <a:rPr lang="en" dirty="0"/>
              <a:t>ccasey3@tcd.ie </a:t>
            </a:r>
            <a:r>
              <a:rPr lang="en" dirty="0">
                <a:solidFill>
                  <a:srgbClr val="FFE599"/>
                </a:solidFill>
              </a:rPr>
              <a:t>&lt;/p&gt;</a:t>
            </a:r>
            <a:endParaRPr lang="en-US" dirty="0">
              <a:solidFill>
                <a:srgbClr val="FFE5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B7E42-07C5-DBE9-BAE1-9EEA23BC3EEA}"/>
              </a:ext>
            </a:extLst>
          </p:cNvPr>
          <p:cNvSpPr txBox="1"/>
          <p:nvPr/>
        </p:nvSpPr>
        <p:spPr>
          <a:xfrm>
            <a:off x="1043796" y="5198854"/>
            <a:ext cx="2973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Roboto Mono"/>
                <a:ea typeface="Roboto Mono"/>
                <a:cs typeface="Roboto"/>
              </a:rPr>
              <a:t>Dr. Stephen Farrell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Results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sz="6000" dirty="0">
                <a:solidFill>
                  <a:schemeClr val="accent5"/>
                </a:solidFill>
              </a:rPr>
              <a:t>Ireland vs Israel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2"/>
          </p:nvPr>
        </p:nvSpPr>
        <p:spPr>
          <a:xfrm>
            <a:off x="6679275" y="2542547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And here</a:t>
            </a:r>
            <a:endParaRPr/>
          </a:p>
        </p:txBody>
      </p:sp>
      <p:sp>
        <p:nvSpPr>
          <p:cNvPr id="548" name="Google Shape;548;p38"/>
          <p:cNvSpPr txBox="1">
            <a:spLocks noGrp="1"/>
          </p:cNvSpPr>
          <p:nvPr>
            <p:ph type="body" idx="1"/>
          </p:nvPr>
        </p:nvSpPr>
        <p:spPr>
          <a:xfrm>
            <a:off x="1315075" y="2556072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text here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41C-F323-C744-5030-372A85D7A950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33A35-7A71-7D03-FD87-BFC7809007DC}"/>
              </a:ext>
            </a:extLst>
          </p:cNvPr>
          <p:cNvSpPr txBox="1"/>
          <p:nvPr/>
        </p:nvSpPr>
        <p:spPr>
          <a:xfrm>
            <a:off x="6679263" y="1846837"/>
            <a:ext cx="30705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Israel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An outline of the work to come before April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4" name="Google Shape;554;p39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Ongoing</a:t>
            </a:r>
            <a:br>
              <a:rPr lang="en" sz="5800" dirty="0"/>
            </a:br>
            <a:r>
              <a:rPr lang="en" sz="6800" dirty="0">
                <a:solidFill>
                  <a:schemeClr val="accent6"/>
                </a:solidFill>
              </a:rPr>
              <a:t>Research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Roboto Mono"/>
              </a:rPr>
              <a:t>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0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</a:rPr>
              <a:t>Gathering </a:t>
            </a:r>
            <a:r>
              <a:rPr lang="en" sz="6000" dirty="0">
                <a:solidFill>
                  <a:schemeClr val="accent6"/>
                </a:solidFill>
              </a:rPr>
              <a:t>Ground Truth</a:t>
            </a:r>
            <a:endParaRPr lang="en" dirty="0">
              <a:solidFill>
                <a:schemeClr val="accent6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61" name="Google Shape;561;p40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3"/>
                </a:solidFill>
              </a:rPr>
              <a:t>&lt;p&gt; </a:t>
            </a:r>
            <a:r>
              <a:rPr lang="en"/>
              <a:t>Title here </a:t>
            </a:r>
            <a:r>
              <a:rPr lang="en">
                <a:solidFill>
                  <a:schemeClr val="accent3"/>
                </a:solidFill>
              </a:rPr>
              <a:t>&lt;/p&gt;</a:t>
            </a:r>
            <a:endParaRPr/>
          </a:p>
        </p:txBody>
      </p:sp>
      <p:sp>
        <p:nvSpPr>
          <p:cNvPr id="562" name="Google Shape;562;p40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stuff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563" name="Google Shape;563;p40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2"/>
                </a:solidFill>
              </a:rPr>
              <a:t>&lt;p&gt; </a:t>
            </a:r>
            <a:r>
              <a:rPr lang="en"/>
              <a:t>another title </a:t>
            </a:r>
            <a:r>
              <a:rPr lang="en">
                <a:solidFill>
                  <a:schemeClr val="accent2"/>
                </a:solidFill>
              </a:rPr>
              <a:t>&lt;/p&gt;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64" name="Google Shape;564;p40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stuff</a:t>
            </a: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565" name="Google Shape;565;p40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&lt;p&gt;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last title</a:t>
            </a:r>
            <a:r>
              <a:rPr lang="en"/>
              <a:t> </a:t>
            </a:r>
            <a:r>
              <a:rPr lang="en">
                <a:solidFill>
                  <a:schemeClr val="accent1"/>
                </a:solidFill>
              </a:rPr>
              <a:t>&lt;/p&gt;</a:t>
            </a:r>
            <a:endParaRPr/>
          </a:p>
        </p:txBody>
      </p:sp>
      <p:sp>
        <p:nvSpPr>
          <p:cNvPr id="566" name="Google Shape;566;p40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Little thing here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6"/>
                </a:solidFill>
              </a:rPr>
              <a:t>OONI</a:t>
            </a:r>
            <a:r>
              <a:rPr lang="en" sz="6000" dirty="0">
                <a:solidFill>
                  <a:schemeClr val="accent1"/>
                </a:solidFill>
              </a:rPr>
              <a:t> </a:t>
            </a:r>
            <a:r>
              <a:rPr lang="en" dirty="0"/>
              <a:t>Proposed Contribution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572" name="Google Shape;572;p41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Something more ambitious here</a:t>
            </a:r>
          </a:p>
        </p:txBody>
      </p:sp>
      <p:sp>
        <p:nvSpPr>
          <p:cNvPr id="573" name="Google Shape;573;p41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Basic goal add more tests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sz="9000" dirty="0">
                <a:solidFill>
                  <a:schemeClr val="accent1"/>
                </a:solidFill>
              </a:rPr>
              <a:t>YOU!</a:t>
            </a:r>
            <a:endParaRPr sz="9000" dirty="0">
              <a:solidFill>
                <a:schemeClr val="accent1"/>
              </a:solidFill>
            </a:endParaRPr>
          </a:p>
        </p:txBody>
      </p:sp>
      <p:sp>
        <p:nvSpPr>
          <p:cNvPr id="579" name="Google Shape;579;p42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80" name="Google Shape;580;p42"/>
          <p:cNvSpPr txBox="1">
            <a:spLocks noGrp="1"/>
          </p:cNvSpPr>
          <p:nvPr>
            <p:ph type="body" idx="2"/>
          </p:nvPr>
        </p:nvSpPr>
        <p:spPr>
          <a:xfrm>
            <a:off x="7505575" y="3213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Chris Casey</a:t>
            </a:r>
          </a:p>
          <a:p>
            <a:pPr marL="0" indent="0">
              <a:buNone/>
            </a:pPr>
            <a:r>
              <a:rPr lang="en" dirty="0">
                <a:hlinkClick r:id="rId3"/>
              </a:rPr>
              <a:t>Ccasey3@tcd.ie</a:t>
            </a:r>
            <a:endParaRPr lang="en"/>
          </a:p>
          <a:p>
            <a:pPr marL="0" indent="0">
              <a:buNone/>
            </a:pPr>
            <a:r>
              <a:rPr lang="en" dirty="0"/>
              <a:t>20334271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/>
              <a:t>This section outlines some background on </a:t>
            </a:r>
            <a:r>
              <a:rPr lang="en" dirty="0">
                <a:solidFill>
                  <a:srgbClr val="FFFFFF"/>
                </a:solidFill>
              </a:rPr>
              <a:t>internet censorship and the research motivation for this thesis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Internet </a:t>
            </a:r>
            <a:r>
              <a:rPr lang="en" sz="5800" dirty="0">
                <a:solidFill>
                  <a:srgbClr val="FFFFFF"/>
                </a:solidFill>
              </a:rPr>
              <a:t>Censorship </a:t>
            </a:r>
            <a:r>
              <a:rPr lang="en" sz="6800" dirty="0">
                <a:solidFill>
                  <a:schemeClr val="accent1"/>
                </a:solidFill>
              </a:rPr>
              <a:t>Introduction</a:t>
            </a:r>
            <a:endParaRPr sz="5800" dirty="0">
              <a:solidFill>
                <a:schemeClr val="accent1"/>
              </a:solidFill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Research </a:t>
            </a:r>
            <a:r>
              <a:rPr lang="en" sz="6000" dirty="0">
                <a:solidFill>
                  <a:schemeClr val="accent1"/>
                </a:solidFill>
              </a:rPr>
              <a:t>Motivation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1" name="Google Shape;401;p25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Rising censorship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New Frontier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Profitable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Digital Diplomacy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Legislation</a:t>
            </a:r>
          </a:p>
        </p:txBody>
      </p:sp>
      <p:sp>
        <p:nvSpPr>
          <p:cNvPr id="9" name="Google Shape;401;p25">
            <a:extLst>
              <a:ext uri="{FF2B5EF4-FFF2-40B4-BE49-F238E27FC236}">
                <a16:creationId xmlns:a16="http://schemas.microsoft.com/office/drawing/2014/main" id="{E5043789-D485-69A8-2CC9-DCAA4FE46087}"/>
              </a:ext>
            </a:extLst>
          </p:cNvPr>
          <p:cNvSpPr txBox="1">
            <a:spLocks/>
          </p:cNvSpPr>
          <p:nvPr/>
        </p:nvSpPr>
        <p:spPr>
          <a:xfrm>
            <a:off x="1382656" y="2249248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Privacy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Digital Rights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Freedom of Information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Corporate trust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Governmental trust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8268452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The Internet </a:t>
            </a:r>
            <a:r>
              <a:rPr lang="en" sz="4400" dirty="0">
                <a:solidFill>
                  <a:schemeClr val="accent1"/>
                </a:solidFill>
              </a:rPr>
              <a:t>Misconceptions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1"/>
          </p:nvPr>
        </p:nvSpPr>
        <p:spPr>
          <a:xfrm>
            <a:off x="1201000" y="2017753"/>
            <a:ext cx="8857924" cy="17674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sz="1800" b="0" dirty="0"/>
              <a:t>"The Internet is not a public sphere. It is a private sphere that tolerates public speech." ~ Clay Shirky</a:t>
            </a:r>
            <a:endParaRPr lang="en-US" sz="1800" b="0">
              <a:solidFill>
                <a:srgbClr val="B9D4B4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2"/>
          </p:nvPr>
        </p:nvSpPr>
        <p:spPr>
          <a:xfrm>
            <a:off x="1531678" y="3641212"/>
            <a:ext cx="4422997" cy="20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/>
              <a:buChar char="•"/>
            </a:pPr>
            <a:r>
              <a:rPr lang="en" dirty="0"/>
              <a:t>Transparent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 err="1"/>
              <a:t>Decentralised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Meritocracy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3" name="Google Shape;395;p24">
            <a:extLst>
              <a:ext uri="{FF2B5EF4-FFF2-40B4-BE49-F238E27FC236}">
                <a16:creationId xmlns:a16="http://schemas.microsoft.com/office/drawing/2014/main" id="{3A88DE1F-9883-CDBF-4D7F-5EC19F31FE65}"/>
              </a:ext>
            </a:extLst>
          </p:cNvPr>
          <p:cNvSpPr txBox="1">
            <a:spLocks/>
          </p:cNvSpPr>
          <p:nvPr/>
        </p:nvSpPr>
        <p:spPr>
          <a:xfrm>
            <a:off x="6399853" y="3635460"/>
            <a:ext cx="4422997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Unmanipulated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Permanent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Unbiased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4" name="Google Shape;395;p24">
            <a:extLst>
              <a:ext uri="{FF2B5EF4-FFF2-40B4-BE49-F238E27FC236}">
                <a16:creationId xmlns:a16="http://schemas.microsoft.com/office/drawing/2014/main" id="{9927D5C5-D8FF-9D6D-E614-F0D18826248B}"/>
              </a:ext>
            </a:extLst>
          </p:cNvPr>
          <p:cNvSpPr txBox="1">
            <a:spLocks/>
          </p:cNvSpPr>
          <p:nvPr/>
        </p:nvSpPr>
        <p:spPr>
          <a:xfrm>
            <a:off x="1525926" y="3074743"/>
            <a:ext cx="3502847" cy="6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Operation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5" name="Google Shape;395;p24">
            <a:extLst>
              <a:ext uri="{FF2B5EF4-FFF2-40B4-BE49-F238E27FC236}">
                <a16:creationId xmlns:a16="http://schemas.microsoft.com/office/drawing/2014/main" id="{7DF99653-3220-B7C8-E7F2-E3AC14640B38}"/>
              </a:ext>
            </a:extLst>
          </p:cNvPr>
          <p:cNvSpPr txBox="1">
            <a:spLocks/>
          </p:cNvSpPr>
          <p:nvPr/>
        </p:nvSpPr>
        <p:spPr>
          <a:xfrm>
            <a:off x="6399851" y="3074742"/>
            <a:ext cx="3502847" cy="6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Content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>
                <a:solidFill>
                  <a:srgbClr val="FFFFFF"/>
                </a:solidFill>
              </a:rPr>
              <a:t>How is internet censorship conducted?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  <p:sp>
        <p:nvSpPr>
          <p:cNvPr id="7" name="Google Shape;387;p23">
            <a:extLst>
              <a:ext uri="{FF2B5EF4-FFF2-40B4-BE49-F238E27FC236}">
                <a16:creationId xmlns:a16="http://schemas.microsoft.com/office/drawing/2014/main" id="{95DA3C02-6466-AC49-A666-221C00048D18}"/>
              </a:ext>
            </a:extLst>
          </p:cNvPr>
          <p:cNvSpPr txBox="1">
            <a:spLocks/>
          </p:cNvSpPr>
          <p:nvPr/>
        </p:nvSpPr>
        <p:spPr>
          <a:xfrm>
            <a:off x="3521277" y="2041676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5800" dirty="0"/>
              <a:t>Internet </a:t>
            </a:r>
            <a:r>
              <a:rPr lang="en-US" sz="5800" dirty="0">
                <a:solidFill>
                  <a:srgbClr val="FFFFFF"/>
                </a:solidFill>
              </a:rPr>
              <a:t>Censorship </a:t>
            </a:r>
            <a:r>
              <a:rPr lang="en-US" sz="6800" dirty="0">
                <a:solidFill>
                  <a:schemeClr val="accent3"/>
                </a:solidFill>
              </a:rPr>
              <a:t>Mechanisms</a:t>
            </a:r>
            <a:endParaRPr lang="en-US" sz="5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27;p28">
            <a:extLst>
              <a:ext uri="{FF2B5EF4-FFF2-40B4-BE49-F238E27FC236}">
                <a16:creationId xmlns:a16="http://schemas.microsoft.com/office/drawing/2014/main" id="{B2A6F757-545C-995B-994D-A7C1EDB23496}"/>
              </a:ext>
            </a:extLst>
          </p:cNvPr>
          <p:cNvSpPr txBox="1">
            <a:spLocks/>
          </p:cNvSpPr>
          <p:nvPr/>
        </p:nvSpPr>
        <p:spPr>
          <a:xfrm>
            <a:off x="976317" y="78027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3200" b="1" i="0" u="none" strike="noStrike" cap="none" dirty="0"/>
              <a:t>Internet Censorship</a:t>
            </a:r>
            <a:r>
              <a:rPr lang="en" sz="2400" b="1" i="0" u="none" strike="noStrike" cap="none" dirty="0"/>
              <a:t> </a:t>
            </a:r>
            <a:r>
              <a:rPr lang="en" sz="4400" b="1" i="0" u="none" strike="noStrike" cap="none" dirty="0">
                <a:solidFill>
                  <a:schemeClr val="accent3"/>
                </a:solidFill>
              </a:rPr>
              <a:t>Mechanisms</a:t>
            </a:r>
            <a:endParaRPr lang="en" sz="4400" b="0" i="0" u="none" strike="noStrike" cap="none" dirty="0">
              <a:solidFill>
                <a:schemeClr val="accent3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SzPts val="5000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66" name="Google Shape;466;p30"/>
          <p:cNvSpPr txBox="1">
            <a:spLocks noGrp="1"/>
          </p:cNvSpPr>
          <p:nvPr>
            <p:ph type="body" idx="4294967295"/>
          </p:nvPr>
        </p:nvSpPr>
        <p:spPr>
          <a:xfrm>
            <a:off x="171185" y="1259820"/>
            <a:ext cx="5489850" cy="4352544"/>
          </a:xfrm>
        </p:spPr>
        <p:txBody>
          <a:bodyPr spcFirstLastPara="1" lIns="121900" tIns="121900" rIns="121900" bIns="121900" anchor="t" anchorCtr="0">
            <a:normAutofit lnSpcReduction="10000"/>
          </a:bodyPr>
          <a:lstStyle/>
          <a:p>
            <a:pPr marL="45720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571500" indent="-457200">
              <a:lnSpc>
                <a:spcPct val="114999"/>
              </a:lnSpc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chemeClr val="accent3"/>
                </a:solidFill>
              </a:rPr>
              <a:t>Application Layer (5)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DNS Filtering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Keyword Filtering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2. </a:t>
            </a:r>
            <a:r>
              <a:rPr lang="en-US" sz="2000" dirty="0">
                <a:solidFill>
                  <a:schemeClr val="accent3"/>
                </a:solidFill>
              </a:rPr>
              <a:t>Network Layer (3)</a:t>
            </a:r>
            <a:endParaRPr lang="en-US" dirty="0">
              <a:solidFill>
                <a:schemeClr val="accent3"/>
              </a:solidFill>
            </a:endParaRPr>
          </a:p>
          <a:p>
            <a:pPr marL="114300" indent="0"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IP Blocking 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>
                <a:solidFill>
                  <a:schemeClr val="accent3"/>
                </a:solidFill>
              </a:rPr>
              <a:t>Non-Specific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Deep Packet Inspection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Points of Control</a:t>
            </a:r>
          </a:p>
        </p:txBody>
      </p:sp>
      <p:pic>
        <p:nvPicPr>
          <p:cNvPr id="8" name="Picture 7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62892FF-746B-4008-557A-C784C35E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1" r="1411"/>
          <a:stretch/>
        </p:blipFill>
        <p:spPr>
          <a:xfrm>
            <a:off x="5783242" y="1544614"/>
            <a:ext cx="6190473" cy="3902703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 txBox="1">
            <a:spLocks noGrp="1"/>
          </p:cNvSpPr>
          <p:nvPr>
            <p:ph type="subTitle" idx="4294967295"/>
          </p:nvPr>
        </p:nvSpPr>
        <p:spPr>
          <a:xfrm>
            <a:off x="1596211" y="5877829"/>
            <a:ext cx="8872301" cy="6316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Internet censorship occurs at various levels of the OSI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Discussing the differences </a:t>
            </a:r>
            <a:r>
              <a:rPr lang="en" dirty="0">
                <a:solidFill>
                  <a:srgbClr val="FFFFFF"/>
                </a:solidFill>
              </a:rPr>
              <a:t>and similarities in approach, motives and impact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2" name="Google Shape;472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Measuring Censorship</a:t>
            </a:r>
            <a:r>
              <a:rPr lang="en" sz="5800" dirty="0"/>
              <a:t> </a:t>
            </a:r>
            <a:br>
              <a:rPr lang="en" sz="5800" dirty="0">
                <a:solidFill>
                  <a:srgbClr val="FFFFFF"/>
                </a:solidFill>
              </a:rPr>
            </a:br>
            <a:r>
              <a:rPr lang="en" sz="6800" dirty="0">
                <a:solidFill>
                  <a:schemeClr val="accent2"/>
                </a:solidFill>
              </a:rPr>
              <a:t>Methodology</a:t>
            </a:r>
            <a:endParaRPr lang="en-US" sz="6800" dirty="0">
              <a:solidFill>
                <a:schemeClr val="accent2"/>
              </a:solidFill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1663550" y="2130577"/>
            <a:ext cx="1859901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dirty="0"/>
              <a:t>Measuring </a:t>
            </a:r>
            <a:r>
              <a:rPr lang="en" dirty="0">
                <a:solidFill>
                  <a:srgbClr val="FFFFFF"/>
                </a:solidFill>
              </a:rPr>
              <a:t>Censorship</a:t>
            </a:r>
            <a:r>
              <a:rPr lang="en" sz="5400" dirty="0">
                <a:solidFill>
                  <a:srgbClr val="FFFFFF"/>
                </a:solidFill>
              </a:rPr>
              <a:t> </a:t>
            </a:r>
            <a:r>
              <a:rPr lang="en" sz="5400" dirty="0">
                <a:solidFill>
                  <a:schemeClr val="accent2"/>
                </a:solidFill>
              </a:rPr>
              <a:t>Methodology</a:t>
            </a:r>
            <a:endParaRPr lang="en-US" sz="5400" b="0" dirty="0">
              <a:solidFill>
                <a:schemeClr val="accent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11" name="Google Shape;511;p34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chemeClr val="accent3"/>
                </a:solidFill>
              </a:rPr>
              <a:t>&lt;p&gt; OONI Probe 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12" name="Google Shape;512;p34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Insert info on VM and provider used </a:t>
            </a:r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513" name="Google Shape;513;p34"/>
          <p:cNvSpPr txBox="1">
            <a:spLocks noGrp="1"/>
          </p:cNvSpPr>
          <p:nvPr>
            <p:ph type="subTitle" idx="2"/>
          </p:nvPr>
        </p:nvSpPr>
        <p:spPr>
          <a:xfrm>
            <a:off x="1218458" y="3100372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2100"/>
              </a:spcAft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Virtual Machine &lt;/p&gt;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4" name="Google Shape;514;p34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Insert info on data analysis, comparison of sources</a:t>
            </a:r>
          </a:p>
          <a:p>
            <a:pPr marL="0" lvl="0" indent="0" algn="l" rtl="0"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chemeClr val="accent2"/>
                </a:solidFill>
              </a:rPr>
              <a:t>&lt;p&gt; Data Analysis and Comparison</a:t>
            </a:r>
            <a:r>
              <a:rPr lang="en" dirty="0">
                <a:solidFill>
                  <a:schemeClr val="dk1"/>
                </a:solidFill>
              </a:rPr>
              <a:t> </a:t>
            </a:r>
            <a:r>
              <a:rPr lang="en" dirty="0">
                <a:solidFill>
                  <a:schemeClr val="accent2"/>
                </a:solidFill>
              </a:rPr>
              <a:t>&lt;/p&gt;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16" name="Google Shape;516;p34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dirty="0"/>
              <a:t>Insert info on OONI probe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 </a:t>
            </a:r>
            <a:r>
              <a:rPr lang="en" dirty="0">
                <a:solidFill>
                  <a:srgbClr val="FFFFFF"/>
                </a:solidFill>
              </a:rPr>
              <a:t>Discussing similarities and differences in approach, </a:t>
            </a:r>
            <a:r>
              <a:rPr lang="en" dirty="0"/>
              <a:t>motives and impact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Results</a:t>
            </a:r>
            <a:br>
              <a:rPr lang="en" sz="5800" dirty="0"/>
            </a:br>
            <a:r>
              <a:rPr lang="en" sz="6800" dirty="0">
                <a:solidFill>
                  <a:schemeClr val="accent5"/>
                </a:solidFill>
              </a:rPr>
              <a:t>Ireland vs Israel</a:t>
            </a:r>
          </a:p>
        </p:txBody>
      </p:sp>
      <p:sp>
        <p:nvSpPr>
          <p:cNvPr id="530" name="Google Shape;530;p36"/>
          <p:cNvSpPr/>
          <p:nvPr/>
        </p:nvSpPr>
        <p:spPr>
          <a:xfrm>
            <a:off x="1663550" y="2130577"/>
            <a:ext cx="1882583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5"/>
                </a:solidFill>
                <a:latin typeface="Roboto Mono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130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SlidesMania</vt:lpstr>
      <vt:lpstr>Final Year Dissertation    Comparing Internet Censorship in Ireland vs Israel</vt:lpstr>
      <vt:lpstr>Internet Censorship Introduction</vt:lpstr>
      <vt:lpstr>Research Motivation</vt:lpstr>
      <vt:lpstr>The Internet Misconceptions</vt:lpstr>
      <vt:lpstr>PowerPoint Presentation</vt:lpstr>
      <vt:lpstr>PowerPoint Presentation</vt:lpstr>
      <vt:lpstr>Measuring Censorship  Methodology</vt:lpstr>
      <vt:lpstr>Measuring Censorship Methodology </vt:lpstr>
      <vt:lpstr>Results Ireland vs Israel</vt:lpstr>
      <vt:lpstr>Results Ireland vs Israel</vt:lpstr>
      <vt:lpstr>Ongoing Research</vt:lpstr>
      <vt:lpstr>Gathering Ground Truth </vt:lpstr>
      <vt:lpstr>OONI Proposed Contribution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</dc:creator>
  <cp:lastModifiedBy>Christian Casey</cp:lastModifiedBy>
  <cp:revision>488</cp:revision>
  <dcterms:modified xsi:type="dcterms:W3CDTF">2025-03-15T12:03:54Z</dcterms:modified>
</cp:coreProperties>
</file>