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68625" y="697225"/>
            <a:ext cx="46738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1025" y="4415775"/>
            <a:ext cx="5608299" cy="4183374"/>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2" name="Shape 9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1" name="Shape 10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701025" y="4415775"/>
            <a:ext cx="5608200" cy="41835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0" name="Shape 110"/>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701025" y="4415775"/>
            <a:ext cx="5608200" cy="41835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9" name="Shape 11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8" name="Shape 12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7" name="Shape 13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6" name="Shape 14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701025" y="4415775"/>
            <a:ext cx="5608200" cy="41835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1313" marR="0" lvl="0" indent="-138113"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1363" marR="0" lvl="1" indent="-106362"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1413" marR="0" lvl="2" indent="-74612"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598613" marR="0" lvl="3" indent="-100012"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5813" marR="0" lvl="4" indent="-100013"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3115" marR="0" lvl="5" indent="-11281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0045" marR="0" lvl="6" indent="-11254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6975" marR="0" lvl="7" indent="-112274"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3905" marR="0" lvl="8" indent="-11200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strike="noStrike" cap="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rgbClr val="888888"/>
              </a:buClr>
              <a:buFont typeface="Arial"/>
              <a:buNone/>
              <a:defRPr sz="2000">
                <a:solidFill>
                  <a:srgbClr val="888888"/>
                </a:solidFill>
                <a:latin typeface="Calibri"/>
                <a:ea typeface="Calibri"/>
                <a:cs typeface="Calibri"/>
                <a:sym typeface="Calibri"/>
              </a:defRPr>
            </a:lvl1pPr>
            <a:lvl2pPr marL="456930" marR="0" lvl="1" indent="-12430" algn="l" rtl="0">
              <a:spcBef>
                <a:spcPts val="36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2pPr>
            <a:lvl3pPr marL="913860" marR="0" lvl="2" indent="-12160" algn="l" rtl="0">
              <a:spcBef>
                <a:spcPts val="32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3pPr>
            <a:lvl4pPr marL="1370790" marR="0" lvl="3" indent="-11889" algn="l" rtl="0">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4pPr>
            <a:lvl5pPr marL="1827720" marR="0" lvl="4" indent="-11620" algn="l" rtl="0">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5pPr>
            <a:lvl6pPr marL="2284650" marR="0" lvl="5" indent="-1135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1580" marR="0" lvl="6" indent="-11079"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198510" marR="0" lvl="7" indent="-10809"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5440" marR="0" lvl="8" indent="-1054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spcAft>
                <a:spcPts val="0"/>
              </a:spcAft>
              <a:buClr>
                <a:srgbClr val="888888"/>
              </a:buClr>
              <a:buFont typeface="Arial"/>
              <a:buNone/>
              <a:defRPr sz="3200">
                <a:solidFill>
                  <a:srgbClr val="888888"/>
                </a:solidFill>
                <a:latin typeface="Calibri"/>
                <a:ea typeface="Calibri"/>
                <a:cs typeface="Calibri"/>
                <a:sym typeface="Calibri"/>
              </a:defRPr>
            </a:lvl1pPr>
            <a:lvl2pPr marL="456930" marR="0" lvl="1" indent="-12430" algn="ctr" rtl="0">
              <a:spcBef>
                <a:spcPts val="560"/>
              </a:spcBef>
              <a:spcAft>
                <a:spcPts val="0"/>
              </a:spcAft>
              <a:buClr>
                <a:srgbClr val="888888"/>
              </a:buClr>
              <a:buFont typeface="Arial"/>
              <a:buNone/>
              <a:defRPr sz="2800" b="0" i="0" u="none" strike="noStrike" cap="none">
                <a:solidFill>
                  <a:srgbClr val="888888"/>
                </a:solidFill>
                <a:latin typeface="Calibri"/>
                <a:ea typeface="Calibri"/>
                <a:cs typeface="Calibri"/>
                <a:sym typeface="Calibri"/>
              </a:defRPr>
            </a:lvl2pPr>
            <a:lvl3pPr marL="913860" marR="0" lvl="2" indent="-12160" algn="ctr" rtl="0">
              <a:spcBef>
                <a:spcPts val="480"/>
              </a:spcBef>
              <a:spcAft>
                <a:spcPts val="0"/>
              </a:spcAft>
              <a:buClr>
                <a:srgbClr val="888888"/>
              </a:buClr>
              <a:buFont typeface="Arial"/>
              <a:buNone/>
              <a:defRPr sz="2400" b="0" i="0" u="none" strike="noStrike" cap="none">
                <a:solidFill>
                  <a:srgbClr val="888888"/>
                </a:solidFill>
                <a:latin typeface="Calibri"/>
                <a:ea typeface="Calibri"/>
                <a:cs typeface="Calibri"/>
                <a:sym typeface="Calibri"/>
              </a:defRPr>
            </a:lvl3pPr>
            <a:lvl4pPr marL="1370790" marR="0" lvl="3" indent="-11889" algn="ctr" rtl="0">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4pPr>
            <a:lvl5pPr marL="1827720" marR="0" lvl="4" indent="-11620" algn="ctr" rtl="0">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5pPr>
            <a:lvl6pPr marL="2284650" marR="0" lvl="5" indent="-1135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1580" marR="0" lvl="6" indent="-11079"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198510" marR="0" lvl="7" indent="-10809"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5440" marR="0" lvl="8" indent="-1054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1313" marR="0" lvl="0" indent="-138113" algn="l" rtl="0">
              <a:spcBef>
                <a:spcPts val="640"/>
              </a:spcBef>
              <a:spcAft>
                <a:spcPts val="0"/>
              </a:spcAft>
              <a:buClr>
                <a:schemeClr val="dk1"/>
              </a:buClr>
              <a:buSzPct val="100000"/>
              <a:buFont typeface="Arial"/>
              <a:buChar char="•"/>
              <a:defRPr sz="3200">
                <a:solidFill>
                  <a:schemeClr val="dk1"/>
                </a:solidFill>
                <a:latin typeface="Calibri"/>
                <a:ea typeface="Calibri"/>
                <a:cs typeface="Calibri"/>
                <a:sym typeface="Calibri"/>
              </a:defRPr>
            </a:lvl1pPr>
            <a:lvl2pPr marL="741363" marR="0" lvl="1" indent="-106362"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1413" marR="0" lvl="2" indent="-74612"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598613" marR="0" lvl="3" indent="-100012"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5813" marR="0" lvl="4" indent="-100013"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3115" marR="0" lvl="5" indent="-11281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0045" marR="0" lvl="6" indent="-11254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6975" marR="0" lvl="7" indent="-112274"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3905" marR="0" lvl="8" indent="-11200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1313" marR="0" lvl="0" indent="-138113" algn="l" rtl="0">
              <a:spcBef>
                <a:spcPts val="640"/>
              </a:spcBef>
              <a:spcAft>
                <a:spcPts val="0"/>
              </a:spcAft>
              <a:buClr>
                <a:schemeClr val="dk1"/>
              </a:buClr>
              <a:buSzPct val="100000"/>
              <a:buFont typeface="Arial"/>
              <a:buChar char="•"/>
              <a:defRPr sz="3200">
                <a:solidFill>
                  <a:schemeClr val="dk1"/>
                </a:solidFill>
                <a:latin typeface="Calibri"/>
                <a:ea typeface="Calibri"/>
                <a:cs typeface="Calibri"/>
                <a:sym typeface="Calibri"/>
              </a:defRPr>
            </a:lvl1pPr>
            <a:lvl2pPr marL="741363" marR="0" lvl="1" indent="-106362"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1413" marR="0" lvl="2" indent="-74612"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598613" marR="0" lvl="3" indent="-100012"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5813" marR="0" lvl="4" indent="-100013"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3115" marR="0" lvl="5" indent="-11281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0045" marR="0" lvl="6" indent="-11254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6975" marR="0" lvl="7" indent="-112274"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3905" marR="0" lvl="8" indent="-11200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31" name="Shape 31"/>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a:solidFill>
                  <a:schemeClr val="dk1"/>
                </a:solidFill>
                <a:latin typeface="Calibri"/>
                <a:ea typeface="Calibri"/>
                <a:cs typeface="Calibri"/>
                <a:sym typeface="Calibri"/>
              </a:defRPr>
            </a:lvl1pPr>
            <a:lvl2pPr marL="456930" marR="0" lvl="1" indent="-12430" algn="l" rtl="0">
              <a:spcBef>
                <a:spcPts val="56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3860" marR="0" lvl="2" indent="-12160" algn="l" rtl="0">
              <a:spcBef>
                <a:spcPts val="48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0790" marR="0" lvl="3" indent="-11889"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7720" marR="0" lvl="4" indent="-1162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4650" marR="0" lvl="5" indent="-1135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1580" marR="0" lvl="6" indent="-11079"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198510" marR="0" lvl="7" indent="-10809"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5440" marR="0" lvl="8" indent="-1054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a:solidFill>
                  <a:schemeClr val="dk1"/>
                </a:solidFill>
                <a:latin typeface="Calibri"/>
                <a:ea typeface="Calibri"/>
                <a:cs typeface="Calibri"/>
                <a:sym typeface="Calibri"/>
              </a:defRPr>
            </a:lvl1pPr>
            <a:lvl2pPr marL="456930" marR="0" lvl="1" indent="-1243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3860" marR="0" lvl="2" indent="-1216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0790" marR="0" lvl="3" indent="-11889"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7720" marR="0" lvl="4" indent="-1162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4650" marR="0" lvl="5" indent="-1135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1580" marR="0" lvl="6" indent="-11079"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198510" marR="0" lvl="7" indent="-10809"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5440" marR="0" lvl="8" indent="-1054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2" y="273051"/>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1313" marR="0" lvl="0" indent="-138113" algn="l" rtl="0">
              <a:spcBef>
                <a:spcPts val="640"/>
              </a:spcBef>
              <a:spcAft>
                <a:spcPts val="0"/>
              </a:spcAft>
              <a:buClr>
                <a:schemeClr val="dk1"/>
              </a:buClr>
              <a:buSzPct val="100000"/>
              <a:buFont typeface="Arial"/>
              <a:buChar char="•"/>
              <a:defRPr sz="3200">
                <a:solidFill>
                  <a:schemeClr val="dk1"/>
                </a:solidFill>
                <a:latin typeface="Calibri"/>
                <a:ea typeface="Calibri"/>
                <a:cs typeface="Calibri"/>
                <a:sym typeface="Calibri"/>
              </a:defRPr>
            </a:lvl1pPr>
            <a:lvl2pPr marL="741363" marR="0" lvl="1" indent="-106362"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1413" marR="0" lvl="2" indent="-74612"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598613" marR="0" lvl="3" indent="-100012"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5813" marR="0" lvl="4" indent="-100013"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3115" marR="0" lvl="5" indent="-11281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0045" marR="0" lvl="6" indent="-11254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6975" marR="0" lvl="7" indent="-112274"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3905" marR="0" lvl="8" indent="-11200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457202" y="1435104"/>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a:solidFill>
                  <a:schemeClr val="dk1"/>
                </a:solidFill>
                <a:latin typeface="Calibri"/>
                <a:ea typeface="Calibri"/>
                <a:cs typeface="Calibri"/>
                <a:sym typeface="Calibri"/>
              </a:defRPr>
            </a:lvl1pPr>
            <a:lvl2pPr marL="456930" marR="0" lvl="1" indent="-1243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3860" marR="0" lvl="2" indent="-1216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0790" marR="0" lvl="3" indent="-11889"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7720" marR="0" lvl="4" indent="-1162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4650" marR="0" lvl="5" indent="-1135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1580" marR="0" lvl="6" indent="-11079"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198510" marR="0" lvl="7" indent="-10809"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5440" marR="0" lvl="8" indent="-1054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3"/>
        <p:cNvGrpSpPr/>
        <p:nvPr/>
      </p:nvGrpSpPr>
      <p:grpSpPr>
        <a:xfrm>
          <a:off x="0" y="0"/>
          <a:ext cx="0" cy="0"/>
          <a:chOff x="0" y="0"/>
          <a:chExt cx="0" cy="0"/>
        </a:xfrm>
      </p:grpSpPr>
      <p:sp>
        <p:nvSpPr>
          <p:cNvPr id="44" name="Shape 4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a:solidFill>
                  <a:schemeClr val="dk1"/>
                </a:solidFill>
                <a:latin typeface="Calibri"/>
                <a:ea typeface="Calibri"/>
                <a:cs typeface="Calibri"/>
                <a:sym typeface="Calibri"/>
              </a:defRPr>
            </a:lvl1pPr>
            <a:lvl2pPr marL="456930" marR="0" lvl="1" indent="-12430" algn="l" rtl="0">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3860" marR="0" lvl="2" indent="-12160" algn="l" rtl="0">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0790" marR="0" lvl="3" indent="-11889"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7720" marR="0" lvl="4" indent="-1162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4650" marR="0" lvl="5" indent="-1135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1580" marR="0" lvl="6" indent="-11079"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198510" marR="0" lvl="7" indent="-10809"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5440" marR="0" lvl="8" indent="-1054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1313" marR="0" lvl="0" indent="-188913" algn="l" rtl="0">
              <a:spcBef>
                <a:spcPts val="480"/>
              </a:spcBef>
              <a:spcAft>
                <a:spcPts val="0"/>
              </a:spcAft>
              <a:buClr>
                <a:schemeClr val="dk1"/>
              </a:buClr>
              <a:buSzPct val="100000"/>
              <a:buFont typeface="Arial"/>
              <a:buChar char="•"/>
              <a:defRPr sz="2400">
                <a:solidFill>
                  <a:schemeClr val="dk1"/>
                </a:solidFill>
                <a:latin typeface="Calibri"/>
                <a:ea typeface="Calibri"/>
                <a:cs typeface="Calibri"/>
                <a:sym typeface="Calibri"/>
              </a:defRPr>
            </a:lvl1pPr>
            <a:lvl2pPr marL="741363" marR="0" lvl="1" indent="-157162"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1413" marR="0" lvl="2" indent="-112712"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598613" marR="0" lvl="3" indent="-125412"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5813" marR="0" lvl="4" indent="-125413"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3115" marR="0" lvl="5" indent="-138215"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0045" marR="0" lvl="6" indent="-137945"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6975" marR="0" lvl="7" indent="-137674"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3905" marR="0" lvl="8" indent="-137405"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3"/>
          </p:nvPr>
        </p:nvSpPr>
        <p:spPr>
          <a:xfrm>
            <a:off x="4645030"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a:solidFill>
                  <a:schemeClr val="dk1"/>
                </a:solidFill>
                <a:latin typeface="Calibri"/>
                <a:ea typeface="Calibri"/>
                <a:cs typeface="Calibri"/>
                <a:sym typeface="Calibri"/>
              </a:defRPr>
            </a:lvl1pPr>
            <a:lvl2pPr marL="456930" marR="0" lvl="1" indent="-12430" algn="l" rtl="0">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3860" marR="0" lvl="2" indent="-12160" algn="l" rtl="0">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0790" marR="0" lvl="3" indent="-11889"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7720" marR="0" lvl="4" indent="-1162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4650" marR="0" lvl="5" indent="-1135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1580" marR="0" lvl="6" indent="-11079"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198510" marR="0" lvl="7" indent="-10809"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5440" marR="0" lvl="8" indent="-1054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4"/>
          </p:nvPr>
        </p:nvSpPr>
        <p:spPr>
          <a:xfrm>
            <a:off x="4645030" y="2174875"/>
            <a:ext cx="4041774" cy="3951287"/>
          </a:xfrm>
          <a:prstGeom prst="rect">
            <a:avLst/>
          </a:prstGeom>
          <a:noFill/>
          <a:ln>
            <a:noFill/>
          </a:ln>
        </p:spPr>
        <p:txBody>
          <a:bodyPr lIns="91425" tIns="91425" rIns="91425" bIns="91425" anchor="t" anchorCtr="0"/>
          <a:lstStyle>
            <a:lvl1pPr marL="341313" marR="0" lvl="0" indent="-188913" algn="l" rtl="0">
              <a:spcBef>
                <a:spcPts val="480"/>
              </a:spcBef>
              <a:spcAft>
                <a:spcPts val="0"/>
              </a:spcAft>
              <a:buClr>
                <a:schemeClr val="dk1"/>
              </a:buClr>
              <a:buSzPct val="100000"/>
              <a:buFont typeface="Arial"/>
              <a:buChar char="•"/>
              <a:defRPr sz="2400">
                <a:solidFill>
                  <a:schemeClr val="dk1"/>
                </a:solidFill>
                <a:latin typeface="Calibri"/>
                <a:ea typeface="Calibri"/>
                <a:cs typeface="Calibri"/>
                <a:sym typeface="Calibri"/>
              </a:defRPr>
            </a:lvl1pPr>
            <a:lvl2pPr marL="741363" marR="0" lvl="1" indent="-157162"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1413" marR="0" lvl="2" indent="-112712"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598613" marR="0" lvl="3" indent="-125412"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5813" marR="0" lvl="4" indent="-125413"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3115" marR="0" lvl="5" indent="-138215"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0045" marR="0" lvl="6" indent="-137945"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6975" marR="0" lvl="7" indent="-137674"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3905" marR="0" lvl="8" indent="-137405"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1"/>
          </p:nvPr>
        </p:nvSpPr>
        <p:spPr>
          <a:xfrm>
            <a:off x="457200" y="1600201"/>
            <a:ext cx="4038599" cy="4525963"/>
          </a:xfrm>
          <a:prstGeom prst="rect">
            <a:avLst/>
          </a:prstGeom>
          <a:noFill/>
          <a:ln>
            <a:noFill/>
          </a:ln>
        </p:spPr>
        <p:txBody>
          <a:bodyPr lIns="91425" tIns="91425" rIns="91425" bIns="91425" anchor="t" anchorCtr="0"/>
          <a:lstStyle>
            <a:lvl1pPr marL="341313" marR="0" lvl="0" indent="-163513" algn="l" rtl="0">
              <a:spcBef>
                <a:spcPts val="56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741363" marR="0" lvl="1" indent="-131762"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1413" marR="0" lvl="2" indent="-100012"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598613" marR="0" lvl="3" indent="-112712"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5813" marR="0" lvl="4" indent="-112713"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3115" marR="0" lvl="5" indent="-125515"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0045" marR="0" lvl="6" indent="-125245"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6975" marR="0" lvl="7" indent="-124974"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3905" marR="0" lvl="8" indent="-124705"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2"/>
          </p:nvPr>
        </p:nvSpPr>
        <p:spPr>
          <a:xfrm>
            <a:off x="4648200" y="1600201"/>
            <a:ext cx="4038599" cy="4525963"/>
          </a:xfrm>
          <a:prstGeom prst="rect">
            <a:avLst/>
          </a:prstGeom>
          <a:noFill/>
          <a:ln>
            <a:noFill/>
          </a:ln>
        </p:spPr>
        <p:txBody>
          <a:bodyPr lIns="91425" tIns="91425" rIns="91425" bIns="91425" anchor="t" anchorCtr="0"/>
          <a:lstStyle>
            <a:lvl1pPr marL="341313" marR="0" lvl="0" indent="-163513" algn="l" rtl="0">
              <a:spcBef>
                <a:spcPts val="56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741363" marR="0" lvl="1" indent="-131762"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1413" marR="0" lvl="2" indent="-100012"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598613" marR="0" lvl="3" indent="-112712"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5813" marR="0" lvl="4" indent="-112713"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3115" marR="0" lvl="5" indent="-125515"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0045" marR="0" lvl="6" indent="-125245"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6975" marR="0" lvl="7" indent="-124974"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3905" marR="0" lvl="8" indent="-124705"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1313" marR="0" lvl="0" indent="-138113"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1363" marR="0" lvl="1" indent="-106362"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1413" marR="0" lvl="2" indent="-74612"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598613" marR="0" lvl="3" indent="-100012"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5813" marR="0" lvl="4" indent="-100013"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3115" marR="0" lvl="5" indent="-11281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0045" marR="0" lvl="6" indent="-11254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6975" marR="0" lvl="7" indent="-112274"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3905" marR="0" lvl="8" indent="-11200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strike="noStrike" cap="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rot="10800000" flipH="1">
            <a:off x="0" y="6857999"/>
            <a:ext cx="9144000" cy="46036"/>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85" name="Shape 85"/>
          <p:cNvPicPr preferRelativeResize="0"/>
          <p:nvPr/>
        </p:nvPicPr>
        <p:blipFill rotWithShape="1">
          <a:blip r:embed="rId3">
            <a:alphaModFix/>
          </a:blip>
          <a:srcRect/>
          <a:stretch/>
        </p:blipFill>
        <p:spPr>
          <a:xfrm>
            <a:off x="6934200" y="71436"/>
            <a:ext cx="2209799" cy="895349"/>
          </a:xfrm>
          <a:prstGeom prst="rect">
            <a:avLst/>
          </a:prstGeom>
          <a:noFill/>
          <a:ln>
            <a:noFill/>
          </a:ln>
        </p:spPr>
      </p:pic>
      <p:sp>
        <p:nvSpPr>
          <p:cNvPr id="86" name="Shape 86"/>
          <p:cNvSpPr txBox="1"/>
          <p:nvPr/>
        </p:nvSpPr>
        <p:spPr>
          <a:xfrm>
            <a:off x="152400" y="149225"/>
            <a:ext cx="6686549" cy="73977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7375E"/>
              </a:buClr>
              <a:buSzPct val="25000"/>
              <a:buFont typeface="Times New Roman"/>
              <a:buNone/>
            </a:pPr>
            <a:r>
              <a:rPr lang="en-US" sz="4200" b="1" i="0" u="none">
                <a:solidFill>
                  <a:srgbClr val="17375E"/>
                </a:solidFill>
                <a:latin typeface="Times New Roman"/>
                <a:ea typeface="Times New Roman"/>
                <a:cs typeface="Times New Roman"/>
                <a:sym typeface="Times New Roman"/>
              </a:rPr>
              <a:t>Project Release Plan</a:t>
            </a:r>
          </a:p>
        </p:txBody>
      </p:sp>
      <p:sp>
        <p:nvSpPr>
          <p:cNvPr id="87" name="Shape 87"/>
          <p:cNvSpPr txBox="1">
            <a:spLocks noGrp="1"/>
          </p:cNvSpPr>
          <p:nvPr>
            <p:ph type="body" idx="1"/>
          </p:nvPr>
        </p:nvSpPr>
        <p:spPr>
          <a:xfrm>
            <a:off x="457200" y="2438400"/>
            <a:ext cx="8229600" cy="3687762"/>
          </a:xfrm>
          <a:prstGeom prst="rect">
            <a:avLst/>
          </a:prstGeom>
          <a:noFill/>
          <a:ln>
            <a:noFill/>
          </a:ln>
        </p:spPr>
        <p:txBody>
          <a:bodyPr lIns="91375" tIns="45675" rIns="91375" bIns="4567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a:solidFill>
                  <a:schemeClr val="dk1"/>
                </a:solidFill>
                <a:latin typeface="Times New Roman"/>
                <a:ea typeface="Times New Roman"/>
                <a:cs typeface="Times New Roman"/>
                <a:sym typeface="Times New Roman"/>
              </a:rPr>
              <a:t>Sponsored by </a:t>
            </a:r>
            <a:r>
              <a:rPr lang="en-US" sz="2400">
                <a:latin typeface="Times New Roman"/>
                <a:ea typeface="Times New Roman"/>
                <a:cs typeface="Times New Roman"/>
                <a:sym typeface="Times New Roman"/>
              </a:rPr>
              <a:t>Working For Dignity</a:t>
            </a:r>
          </a:p>
          <a:p>
            <a:pPr marL="0" marR="0" lvl="0" indent="0" algn="l" rtl="0">
              <a:lnSpc>
                <a:spcPct val="100000"/>
              </a:lnSpc>
              <a:spcBef>
                <a:spcPts val="560"/>
              </a:spcBef>
              <a:spcAft>
                <a:spcPts val="0"/>
              </a:spcAft>
              <a:buClr>
                <a:schemeClr val="dk1"/>
              </a:buClr>
              <a:buSzPct val="25000"/>
              <a:buFont typeface="Arial"/>
              <a:buNone/>
            </a:pPr>
            <a:r>
              <a:rPr lang="en-US" sz="2400">
                <a:latin typeface="Times New Roman"/>
                <a:ea typeface="Times New Roman"/>
                <a:cs typeface="Times New Roman"/>
                <a:sym typeface="Times New Roman"/>
              </a:rPr>
              <a:t>Professor Steven McKay, Sociology Department, UCSC</a:t>
            </a:r>
          </a:p>
          <a:p>
            <a:pPr marL="0" marR="0" lvl="0" indent="0" algn="l" rtl="0">
              <a:lnSpc>
                <a:spcPct val="100000"/>
              </a:lnSpc>
              <a:spcBef>
                <a:spcPts val="560"/>
              </a:spcBef>
              <a:spcAft>
                <a:spcPts val="0"/>
              </a:spcAft>
              <a:buClr>
                <a:schemeClr val="dk1"/>
              </a:buClr>
              <a:buSzPct val="25000"/>
              <a:buFont typeface="Arial"/>
              <a:buNone/>
            </a:pPr>
            <a:endParaRPr sz="2400"/>
          </a:p>
          <a:p>
            <a:pPr marL="0" marR="0" lvl="0" indent="0" algn="l" rtl="0">
              <a:lnSpc>
                <a:spcPct val="100000"/>
              </a:lnSpc>
              <a:spcBef>
                <a:spcPts val="400"/>
              </a:spcBef>
              <a:spcAft>
                <a:spcPts val="0"/>
              </a:spcAft>
              <a:buClr>
                <a:schemeClr val="dk1"/>
              </a:buClr>
              <a:buSzPct val="25000"/>
              <a:buFont typeface="Arial"/>
              <a:buNone/>
            </a:pPr>
            <a:r>
              <a:rPr lang="en-US" sz="2400">
                <a:latin typeface="Times New Roman"/>
                <a:ea typeface="Times New Roman"/>
                <a:cs typeface="Times New Roman"/>
                <a:sym typeface="Times New Roman"/>
              </a:rPr>
              <a:t>Kyle Fong (Product Owner)</a:t>
            </a:r>
          </a:p>
          <a:p>
            <a:pPr marL="0" marR="0" lvl="0" indent="0" algn="l" rtl="0">
              <a:lnSpc>
                <a:spcPct val="100000"/>
              </a:lnSpc>
              <a:spcBef>
                <a:spcPts val="400"/>
              </a:spcBef>
              <a:spcAft>
                <a:spcPts val="0"/>
              </a:spcAft>
              <a:buClr>
                <a:schemeClr val="dk1"/>
              </a:buClr>
              <a:buSzPct val="25000"/>
              <a:buFont typeface="Arial"/>
              <a:buNone/>
            </a:pPr>
            <a:r>
              <a:rPr lang="en-US" sz="2400">
                <a:latin typeface="Times New Roman"/>
                <a:ea typeface="Times New Roman"/>
                <a:cs typeface="Times New Roman"/>
                <a:sym typeface="Times New Roman"/>
              </a:rPr>
              <a:t>Paul Chen (Scrum Master)</a:t>
            </a:r>
          </a:p>
          <a:p>
            <a:pPr marL="0" marR="0" lvl="0" indent="0" algn="l" rtl="0">
              <a:lnSpc>
                <a:spcPct val="100000"/>
              </a:lnSpc>
              <a:spcBef>
                <a:spcPts val="400"/>
              </a:spcBef>
              <a:spcAft>
                <a:spcPts val="0"/>
              </a:spcAft>
              <a:buClr>
                <a:schemeClr val="dk1"/>
              </a:buClr>
              <a:buSzPct val="25000"/>
              <a:buFont typeface="Arial"/>
              <a:buNone/>
            </a:pPr>
            <a:r>
              <a:rPr lang="en-US" sz="2400">
                <a:latin typeface="Times New Roman"/>
                <a:ea typeface="Times New Roman"/>
                <a:cs typeface="Times New Roman"/>
                <a:sym typeface="Times New Roman"/>
              </a:rPr>
              <a:t>Cesar Kyle Casil</a:t>
            </a:r>
          </a:p>
          <a:p>
            <a:pPr marL="0" marR="0" lvl="0" indent="0" algn="l" rtl="0">
              <a:lnSpc>
                <a:spcPct val="100000"/>
              </a:lnSpc>
              <a:spcBef>
                <a:spcPts val="400"/>
              </a:spcBef>
              <a:spcAft>
                <a:spcPts val="0"/>
              </a:spcAft>
              <a:buClr>
                <a:schemeClr val="dk1"/>
              </a:buClr>
              <a:buSzPct val="25000"/>
              <a:buFont typeface="Arial"/>
              <a:buNone/>
            </a:pPr>
            <a:r>
              <a:rPr lang="en-US" sz="2400">
                <a:latin typeface="Times New Roman"/>
                <a:ea typeface="Times New Roman"/>
                <a:cs typeface="Times New Roman"/>
                <a:sym typeface="Times New Roman"/>
              </a:rPr>
              <a:t>Bryant Ng</a:t>
            </a:r>
          </a:p>
        </p:txBody>
      </p:sp>
      <p:sp>
        <p:nvSpPr>
          <p:cNvPr id="88" name="Shape 88"/>
          <p:cNvSpPr txBox="1">
            <a:spLocks noGrp="1"/>
          </p:cNvSpPr>
          <p:nvPr>
            <p:ph type="title"/>
          </p:nvPr>
        </p:nvSpPr>
        <p:spPr>
          <a:xfrm>
            <a:off x="457200" y="1046162"/>
            <a:ext cx="8229600" cy="1260474"/>
          </a:xfrm>
          <a:prstGeom prst="rect">
            <a:avLst/>
          </a:prstGeom>
          <a:noFill/>
          <a:ln>
            <a:noFill/>
          </a:ln>
        </p:spPr>
        <p:txBody>
          <a:bodyPr lIns="91375" tIns="45675" rIns="91375" bIns="45675"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4000">
                <a:latin typeface="Times New Roman"/>
                <a:ea typeface="Times New Roman"/>
                <a:cs typeface="Times New Roman"/>
                <a:sym typeface="Times New Roman"/>
              </a:rPr>
              <a:t>Santa Cruz Housing Crisis</a:t>
            </a:r>
            <a:r>
              <a:rPr lang="en-US" sz="4000" b="0" i="0" u="none" strike="noStrike" cap="none">
                <a:solidFill>
                  <a:schemeClr val="dk1"/>
                </a:solidFill>
                <a:latin typeface="Times New Roman"/>
                <a:ea typeface="Times New Roman"/>
                <a:cs typeface="Times New Roman"/>
                <a:sym typeface="Times New Roman"/>
              </a:rPr>
              <a:t> </a:t>
            </a:r>
            <a:br>
              <a:rPr lang="en-US" sz="4000" b="0" i="0" u="none" strike="noStrike" cap="none">
                <a:solidFill>
                  <a:schemeClr val="dk1"/>
                </a:solidFill>
                <a:latin typeface="Times New Roman"/>
                <a:ea typeface="Times New Roman"/>
                <a:cs typeface="Times New Roman"/>
                <a:sym typeface="Times New Roman"/>
              </a:rPr>
            </a:br>
            <a:r>
              <a:rPr lang="en-US" sz="3600">
                <a:latin typeface="Times New Roman"/>
                <a:ea typeface="Times New Roman"/>
                <a:cs typeface="Times New Roman"/>
                <a:sym typeface="Times New Roman"/>
              </a:rPr>
              <a:t>January 15, 2015</a:t>
            </a:r>
          </a:p>
        </p:txBody>
      </p:sp>
      <p:sp>
        <p:nvSpPr>
          <p:cNvPr id="89" name="Shape 89"/>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95" name="Shape 95"/>
          <p:cNvPicPr preferRelativeResize="0"/>
          <p:nvPr/>
        </p:nvPicPr>
        <p:blipFill rotWithShape="1">
          <a:blip r:embed="rId3">
            <a:alphaModFix/>
          </a:blip>
          <a:srcRect/>
          <a:stretch/>
        </p:blipFill>
        <p:spPr>
          <a:xfrm>
            <a:off x="6934200" y="0"/>
            <a:ext cx="2209799" cy="895349"/>
          </a:xfrm>
          <a:prstGeom prst="rect">
            <a:avLst/>
          </a:prstGeom>
          <a:noFill/>
          <a:ln>
            <a:noFill/>
          </a:ln>
        </p:spPr>
      </p:pic>
      <p:sp>
        <p:nvSpPr>
          <p:cNvPr id="96" name="Shape 96"/>
          <p:cNvSpPr txBox="1"/>
          <p:nvPr/>
        </p:nvSpPr>
        <p:spPr>
          <a:xfrm>
            <a:off x="152400" y="149225"/>
            <a:ext cx="6686549" cy="73977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7375E"/>
              </a:buClr>
              <a:buSzPct val="25000"/>
              <a:buFont typeface="Times New Roman"/>
              <a:buNone/>
            </a:pPr>
            <a:r>
              <a:rPr lang="en-US" sz="4200" b="1" i="0" u="none">
                <a:solidFill>
                  <a:srgbClr val="17375E"/>
                </a:solidFill>
                <a:latin typeface="Times New Roman"/>
                <a:ea typeface="Times New Roman"/>
                <a:cs typeface="Times New Roman"/>
                <a:sym typeface="Times New Roman"/>
              </a:rPr>
              <a:t>Project Release Plan</a:t>
            </a:r>
          </a:p>
        </p:txBody>
      </p:sp>
      <p:sp>
        <p:nvSpPr>
          <p:cNvPr id="97" name="Shape 97"/>
          <p:cNvSpPr txBox="1">
            <a:spLocks noGrp="1"/>
          </p:cNvSpPr>
          <p:nvPr>
            <p:ph type="title"/>
          </p:nvPr>
        </p:nvSpPr>
        <p:spPr>
          <a:xfrm>
            <a:off x="457200" y="1066800"/>
            <a:ext cx="8229600" cy="1143000"/>
          </a:xfrm>
          <a:prstGeom prst="rect">
            <a:avLst/>
          </a:prstGeom>
          <a:noFill/>
          <a:ln>
            <a:noFill/>
          </a:ln>
        </p:spPr>
        <p:txBody>
          <a:bodyPr lIns="91375" tIns="45675" rIns="91375" bIns="45675" anchor="ctr" anchorCtr="0">
            <a:noAutofit/>
          </a:bodyPr>
          <a:lstStyle/>
          <a:p>
            <a:pPr lvl="0" rtl="0">
              <a:spcBef>
                <a:spcPts val="0"/>
              </a:spcBef>
              <a:buClr>
                <a:schemeClr val="dk1"/>
              </a:buClr>
              <a:buSzPct val="25000"/>
              <a:buFont typeface="Times New Roman"/>
              <a:buNone/>
            </a:pPr>
            <a:r>
              <a:rPr lang="en-US" sz="4000">
                <a:latin typeface="Times New Roman"/>
                <a:ea typeface="Times New Roman"/>
                <a:cs typeface="Times New Roman"/>
                <a:sym typeface="Times New Roman"/>
              </a:rPr>
              <a:t>Santa Cruz Housing Crisis</a:t>
            </a:r>
          </a:p>
        </p:txBody>
      </p:sp>
      <p:sp>
        <p:nvSpPr>
          <p:cNvPr id="98" name="Shape 98"/>
          <p:cNvSpPr txBox="1">
            <a:spLocks noGrp="1"/>
          </p:cNvSpPr>
          <p:nvPr>
            <p:ph type="body" idx="1"/>
          </p:nvPr>
        </p:nvSpPr>
        <p:spPr>
          <a:xfrm>
            <a:off x="457200" y="2286000"/>
            <a:ext cx="8229600" cy="3840299"/>
          </a:xfrm>
          <a:prstGeom prst="rect">
            <a:avLst/>
          </a:prstGeom>
          <a:noFill/>
          <a:ln>
            <a:noFill/>
          </a:ln>
        </p:spPr>
        <p:txBody>
          <a:bodyPr lIns="91375" tIns="45675" rIns="91375" bIns="45675" anchor="t" anchorCtr="0">
            <a:noAutofit/>
          </a:bodyPr>
          <a:lstStyle/>
          <a:p>
            <a:pPr marL="457200" marR="0" lvl="0" indent="-381000" algn="l" rtl="0">
              <a:lnSpc>
                <a:spcPct val="100000"/>
              </a:lnSpc>
              <a:spcBef>
                <a:spcPts val="0"/>
              </a:spcBef>
              <a:spcAft>
                <a:spcPts val="0"/>
              </a:spcAft>
              <a:buSzPct val="100000"/>
              <a:buFont typeface="Times New Roman"/>
            </a:pPr>
            <a:r>
              <a:rPr lang="en-US" sz="2400">
                <a:latin typeface="Times New Roman"/>
                <a:ea typeface="Times New Roman"/>
                <a:cs typeface="Times New Roman"/>
                <a:sym typeface="Times New Roman"/>
              </a:rPr>
              <a:t>We are creating a web application using data from the community-based organization, Working for Dignity, and storing on a database so that we can display it in a more visually appealing way.</a:t>
            </a:r>
          </a:p>
          <a:p>
            <a:pPr marL="0" marR="0" lvl="0" indent="0" algn="l" rtl="0">
              <a:lnSpc>
                <a:spcPct val="100000"/>
              </a:lnSpc>
              <a:spcBef>
                <a:spcPts val="0"/>
              </a:spcBef>
              <a:spcAft>
                <a:spcPts val="0"/>
              </a:spcAft>
              <a:buNone/>
            </a:pPr>
            <a:endParaRPr sz="24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a:latin typeface="Times New Roman"/>
              <a:ea typeface="Times New Roman"/>
              <a:cs typeface="Times New Roman"/>
              <a:sym typeface="Times New Roman"/>
            </a:endParaRPr>
          </a:p>
          <a:p>
            <a:pPr marL="457200" marR="0" lvl="0" indent="-381000" algn="l" rtl="0">
              <a:lnSpc>
                <a:spcPct val="100000"/>
              </a:lnSpc>
              <a:spcBef>
                <a:spcPts val="0"/>
              </a:spcBef>
              <a:spcAft>
                <a:spcPts val="0"/>
              </a:spcAft>
              <a:buSzPct val="100000"/>
              <a:buFont typeface="Times New Roman"/>
            </a:pPr>
            <a:r>
              <a:rPr lang="en-US" sz="2400">
                <a:latin typeface="Times New Roman"/>
                <a:ea typeface="Times New Roman"/>
                <a:cs typeface="Times New Roman"/>
                <a:sym typeface="Times New Roman"/>
              </a:rPr>
              <a:t>The data will represent a number of factors that are important to understanding the SC Housing Crisis.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Shape 103"/>
          <p:cNvPicPr preferRelativeResize="0"/>
          <p:nvPr/>
        </p:nvPicPr>
        <p:blipFill rotWithShape="1">
          <a:blip r:embed="rId3">
            <a:alphaModFix/>
          </a:blip>
          <a:srcRect/>
          <a:stretch/>
        </p:blipFill>
        <p:spPr>
          <a:xfrm>
            <a:off x="6915150" y="76200"/>
            <a:ext cx="2209799" cy="895349"/>
          </a:xfrm>
          <a:prstGeom prst="rect">
            <a:avLst/>
          </a:prstGeom>
          <a:noFill/>
          <a:ln>
            <a:noFill/>
          </a:ln>
        </p:spPr>
      </p:pic>
      <p:sp>
        <p:nvSpPr>
          <p:cNvPr id="104" name="Shape 104"/>
          <p:cNvSpPr txBox="1"/>
          <p:nvPr/>
        </p:nvSpPr>
        <p:spPr>
          <a:xfrm>
            <a:off x="152400" y="149225"/>
            <a:ext cx="6686549" cy="584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7375E"/>
              </a:buClr>
              <a:buSzPct val="25000"/>
              <a:buFont typeface="Times New Roman"/>
              <a:buNone/>
            </a:pPr>
            <a:r>
              <a:rPr lang="en-US" sz="3200" b="1" i="0" u="none">
                <a:solidFill>
                  <a:srgbClr val="17375E"/>
                </a:solidFill>
                <a:latin typeface="Times New Roman"/>
                <a:ea typeface="Times New Roman"/>
                <a:cs typeface="Times New Roman"/>
                <a:sym typeface="Times New Roman"/>
              </a:rPr>
              <a:t>Project Release Plan – User Stories</a:t>
            </a:r>
          </a:p>
        </p:txBody>
      </p:sp>
      <p:sp>
        <p:nvSpPr>
          <p:cNvPr id="105" name="Shape 105"/>
          <p:cNvSpPr txBox="1">
            <a:spLocks noGrp="1"/>
          </p:cNvSpPr>
          <p:nvPr>
            <p:ph type="title"/>
          </p:nvPr>
        </p:nvSpPr>
        <p:spPr>
          <a:xfrm>
            <a:off x="533400" y="889000"/>
            <a:ext cx="8229600" cy="1143000"/>
          </a:xfrm>
          <a:prstGeom prst="rect">
            <a:avLst/>
          </a:prstGeom>
          <a:noFill/>
          <a:ln>
            <a:noFill/>
          </a:ln>
        </p:spPr>
        <p:txBody>
          <a:bodyPr lIns="91375" tIns="45675" rIns="91375" bIns="45675"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a:latin typeface="Times New Roman"/>
                <a:ea typeface="Times New Roman"/>
                <a:cs typeface="Times New Roman"/>
                <a:sym typeface="Times New Roman"/>
              </a:rPr>
              <a:t>Sprint 1 User Stories</a:t>
            </a:r>
          </a:p>
        </p:txBody>
      </p:sp>
      <p:sp>
        <p:nvSpPr>
          <p:cNvPr id="106" name="Shape 106"/>
          <p:cNvSpPr txBox="1">
            <a:spLocks noGrp="1"/>
          </p:cNvSpPr>
          <p:nvPr>
            <p:ph type="body" idx="1"/>
          </p:nvPr>
        </p:nvSpPr>
        <p:spPr>
          <a:xfrm>
            <a:off x="457200" y="2133600"/>
            <a:ext cx="8229600" cy="3992699"/>
          </a:xfrm>
          <a:prstGeom prst="rect">
            <a:avLst/>
          </a:prstGeom>
          <a:noFill/>
          <a:ln>
            <a:noFill/>
          </a:ln>
        </p:spPr>
        <p:txBody>
          <a:bodyPr lIns="91375" tIns="45675" rIns="91375" bIns="45675" anchor="t" anchorCtr="0">
            <a:noAutofit/>
          </a:bodyPr>
          <a:lstStyle/>
          <a:p>
            <a:pPr marL="457200" marR="0" lvl="0" indent="-419100" algn="l" rtl="0">
              <a:spcBef>
                <a:spcPts val="400"/>
              </a:spcBef>
              <a:spcAft>
                <a:spcPts val="0"/>
              </a:spcAft>
              <a:buSzPct val="100000"/>
              <a:buFont typeface="Times New Roman"/>
            </a:pPr>
            <a:r>
              <a:rPr lang="en-US" sz="3000">
                <a:latin typeface="Times New Roman"/>
                <a:ea typeface="Times New Roman"/>
                <a:cs typeface="Times New Roman"/>
                <a:sym typeface="Times New Roman"/>
              </a:rPr>
              <a:t>As developers, we want to create a database that takes in Excel files of data, and indexes the data in a sensible way, so that the user may view the desired data.</a:t>
            </a:r>
          </a:p>
          <a:p>
            <a:pPr marL="0" marR="0" lvl="0" indent="0" algn="l" rtl="0">
              <a:spcBef>
                <a:spcPts val="400"/>
              </a:spcBef>
              <a:spcAft>
                <a:spcPts val="0"/>
              </a:spcAft>
              <a:buNone/>
            </a:pPr>
            <a:endParaRPr sz="3000">
              <a:latin typeface="Times New Roman"/>
              <a:ea typeface="Times New Roman"/>
              <a:cs typeface="Times New Roman"/>
              <a:sym typeface="Times New Roman"/>
            </a:endParaRPr>
          </a:p>
          <a:p>
            <a:pPr marL="457200" marR="0" lvl="0" indent="-419100" algn="l" rtl="0">
              <a:spcBef>
                <a:spcPts val="400"/>
              </a:spcBef>
              <a:spcAft>
                <a:spcPts val="0"/>
              </a:spcAft>
              <a:buSzPct val="100000"/>
              <a:buFont typeface="Times New Roman"/>
            </a:pPr>
            <a:r>
              <a:rPr lang="en-US" sz="3000">
                <a:latin typeface="Times New Roman"/>
                <a:ea typeface="Times New Roman"/>
                <a:cs typeface="Times New Roman"/>
                <a:sym typeface="Times New Roman"/>
              </a:rPr>
              <a:t>As a user, I would like access to a website that displays the data from local surveys, so that I can educate myself about housing in Santa Cruz.</a:t>
            </a:r>
          </a:p>
        </p:txBody>
      </p:sp>
      <p:sp>
        <p:nvSpPr>
          <p:cNvPr id="107" name="Shape 107"/>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a:stretch/>
        </p:blipFill>
        <p:spPr>
          <a:xfrm>
            <a:off x="6915150" y="76200"/>
            <a:ext cx="2209799" cy="895200"/>
          </a:xfrm>
          <a:prstGeom prst="rect">
            <a:avLst/>
          </a:prstGeom>
          <a:noFill/>
          <a:ln>
            <a:noFill/>
          </a:ln>
        </p:spPr>
      </p:pic>
      <p:sp>
        <p:nvSpPr>
          <p:cNvPr id="113" name="Shape 113"/>
          <p:cNvSpPr txBox="1"/>
          <p:nvPr/>
        </p:nvSpPr>
        <p:spPr>
          <a:xfrm>
            <a:off x="152400" y="149225"/>
            <a:ext cx="6686400" cy="5841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7375E"/>
              </a:buClr>
              <a:buSzPct val="25000"/>
              <a:buFont typeface="Times New Roman"/>
              <a:buNone/>
            </a:pPr>
            <a:r>
              <a:rPr lang="en-US" sz="3200" b="1" i="0" u="none">
                <a:solidFill>
                  <a:srgbClr val="17375E"/>
                </a:solidFill>
                <a:latin typeface="Times New Roman"/>
                <a:ea typeface="Times New Roman"/>
                <a:cs typeface="Times New Roman"/>
                <a:sym typeface="Times New Roman"/>
              </a:rPr>
              <a:t>Project Release Plan – User Stories</a:t>
            </a:r>
          </a:p>
        </p:txBody>
      </p:sp>
      <p:sp>
        <p:nvSpPr>
          <p:cNvPr id="114" name="Shape 114"/>
          <p:cNvSpPr txBox="1">
            <a:spLocks noGrp="1"/>
          </p:cNvSpPr>
          <p:nvPr>
            <p:ph type="title"/>
          </p:nvPr>
        </p:nvSpPr>
        <p:spPr>
          <a:xfrm>
            <a:off x="533400" y="889000"/>
            <a:ext cx="8229600" cy="1143000"/>
          </a:xfrm>
          <a:prstGeom prst="rect">
            <a:avLst/>
          </a:prstGeom>
          <a:noFill/>
          <a:ln>
            <a:noFill/>
          </a:ln>
        </p:spPr>
        <p:txBody>
          <a:bodyPr lIns="91375" tIns="45675" rIns="91375" bIns="45675" anchor="ctr" anchorCtr="0">
            <a:noAutofit/>
          </a:bodyPr>
          <a:lstStyle/>
          <a:p>
            <a:pPr lvl="0" rtl="0">
              <a:spcBef>
                <a:spcPts val="0"/>
              </a:spcBef>
              <a:buClr>
                <a:schemeClr val="dk1"/>
              </a:buClr>
              <a:buSzPct val="25000"/>
              <a:buFont typeface="Times New Roman"/>
              <a:buNone/>
            </a:pPr>
            <a:r>
              <a:rPr lang="en-US">
                <a:latin typeface="Times New Roman"/>
                <a:ea typeface="Times New Roman"/>
                <a:cs typeface="Times New Roman"/>
                <a:sym typeface="Times New Roman"/>
              </a:rPr>
              <a:t>Sprint 2 User Stories</a:t>
            </a:r>
          </a:p>
        </p:txBody>
      </p:sp>
      <p:sp>
        <p:nvSpPr>
          <p:cNvPr id="115" name="Shape 115"/>
          <p:cNvSpPr txBox="1">
            <a:spLocks noGrp="1"/>
          </p:cNvSpPr>
          <p:nvPr>
            <p:ph type="body" idx="1"/>
          </p:nvPr>
        </p:nvSpPr>
        <p:spPr>
          <a:xfrm>
            <a:off x="457200" y="2133600"/>
            <a:ext cx="8229600" cy="3992699"/>
          </a:xfrm>
          <a:prstGeom prst="rect">
            <a:avLst/>
          </a:prstGeom>
          <a:noFill/>
          <a:ln>
            <a:noFill/>
          </a:ln>
        </p:spPr>
        <p:txBody>
          <a:bodyPr lIns="91375" tIns="45675" rIns="91375" bIns="45675" anchor="t" anchorCtr="0">
            <a:noAutofit/>
          </a:bodyPr>
          <a:lstStyle/>
          <a:p>
            <a:pPr marL="457200" marR="0" lvl="0" indent="-419100" algn="l" rtl="0">
              <a:spcBef>
                <a:spcPts val="400"/>
              </a:spcBef>
              <a:spcAft>
                <a:spcPts val="0"/>
              </a:spcAft>
              <a:buSzPct val="100000"/>
              <a:buFont typeface="Times New Roman"/>
            </a:pPr>
            <a:r>
              <a:rPr lang="en-US" sz="3000">
                <a:latin typeface="Times New Roman"/>
                <a:ea typeface="Times New Roman"/>
                <a:cs typeface="Times New Roman"/>
                <a:sym typeface="Times New Roman"/>
              </a:rPr>
              <a:t>As a user, I’d like to visualize one set of data of a specified field, so that I may better visualize Santa Cruz’s housing crisis.</a:t>
            </a:r>
          </a:p>
          <a:p>
            <a:pPr marL="0" marR="0" lvl="0" indent="0" algn="l" rtl="0">
              <a:spcBef>
                <a:spcPts val="400"/>
              </a:spcBef>
              <a:spcAft>
                <a:spcPts val="0"/>
              </a:spcAft>
              <a:buNone/>
            </a:pPr>
            <a:endParaRPr sz="3000">
              <a:latin typeface="Times New Roman"/>
              <a:ea typeface="Times New Roman"/>
              <a:cs typeface="Times New Roman"/>
              <a:sym typeface="Times New Roman"/>
            </a:endParaRPr>
          </a:p>
          <a:p>
            <a:pPr marL="457200" marR="0" lvl="0" indent="-419100" algn="l" rtl="0">
              <a:spcBef>
                <a:spcPts val="400"/>
              </a:spcBef>
              <a:spcAft>
                <a:spcPts val="0"/>
              </a:spcAft>
              <a:buSzPct val="100000"/>
              <a:buFont typeface="Times New Roman"/>
            </a:pPr>
            <a:r>
              <a:rPr lang="en-US" sz="3000">
                <a:latin typeface="Times New Roman"/>
                <a:ea typeface="Times New Roman"/>
                <a:cs typeface="Times New Roman"/>
                <a:sym typeface="Times New Roman"/>
              </a:rPr>
              <a:t>As developers, we’d like to build a web application that enables visualization of the data inputted so that information can be compared between regions of Santa Cruz.</a:t>
            </a:r>
          </a:p>
        </p:txBody>
      </p:sp>
      <p:sp>
        <p:nvSpPr>
          <p:cNvPr id="116" name="Shape 116"/>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Shape 121"/>
          <p:cNvPicPr preferRelativeResize="0"/>
          <p:nvPr/>
        </p:nvPicPr>
        <p:blipFill rotWithShape="1">
          <a:blip r:embed="rId3">
            <a:alphaModFix/>
          </a:blip>
          <a:srcRect/>
          <a:stretch/>
        </p:blipFill>
        <p:spPr>
          <a:xfrm>
            <a:off x="6915150" y="76200"/>
            <a:ext cx="2209799" cy="895200"/>
          </a:xfrm>
          <a:prstGeom prst="rect">
            <a:avLst/>
          </a:prstGeom>
          <a:noFill/>
          <a:ln>
            <a:noFill/>
          </a:ln>
        </p:spPr>
      </p:pic>
      <p:sp>
        <p:nvSpPr>
          <p:cNvPr id="122" name="Shape 122"/>
          <p:cNvSpPr txBox="1"/>
          <p:nvPr/>
        </p:nvSpPr>
        <p:spPr>
          <a:xfrm>
            <a:off x="152400" y="149225"/>
            <a:ext cx="6686400" cy="5841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7375E"/>
              </a:buClr>
              <a:buSzPct val="25000"/>
              <a:buFont typeface="Times New Roman"/>
              <a:buNone/>
            </a:pPr>
            <a:r>
              <a:rPr lang="en-US" sz="3200" b="1" i="0" u="none">
                <a:solidFill>
                  <a:srgbClr val="17375E"/>
                </a:solidFill>
                <a:latin typeface="Times New Roman"/>
                <a:ea typeface="Times New Roman"/>
                <a:cs typeface="Times New Roman"/>
                <a:sym typeface="Times New Roman"/>
              </a:rPr>
              <a:t>Project Release Plan – User Stories</a:t>
            </a:r>
          </a:p>
        </p:txBody>
      </p:sp>
      <p:sp>
        <p:nvSpPr>
          <p:cNvPr id="123" name="Shape 123"/>
          <p:cNvSpPr txBox="1">
            <a:spLocks noGrp="1"/>
          </p:cNvSpPr>
          <p:nvPr>
            <p:ph type="title"/>
          </p:nvPr>
        </p:nvSpPr>
        <p:spPr>
          <a:xfrm>
            <a:off x="533400" y="889000"/>
            <a:ext cx="8229600" cy="1143000"/>
          </a:xfrm>
          <a:prstGeom prst="rect">
            <a:avLst/>
          </a:prstGeom>
          <a:noFill/>
          <a:ln>
            <a:noFill/>
          </a:ln>
        </p:spPr>
        <p:txBody>
          <a:bodyPr lIns="91375" tIns="45675" rIns="91375" bIns="45675" anchor="ctr" anchorCtr="0">
            <a:noAutofit/>
          </a:bodyPr>
          <a:lstStyle/>
          <a:p>
            <a:pPr lvl="0" rtl="0">
              <a:spcBef>
                <a:spcPts val="0"/>
              </a:spcBef>
              <a:buClr>
                <a:schemeClr val="dk1"/>
              </a:buClr>
              <a:buSzPct val="25000"/>
              <a:buFont typeface="Times New Roman"/>
              <a:buNone/>
            </a:pPr>
            <a:r>
              <a:rPr lang="en-US">
                <a:latin typeface="Times New Roman"/>
                <a:ea typeface="Times New Roman"/>
                <a:cs typeface="Times New Roman"/>
                <a:sym typeface="Times New Roman"/>
              </a:rPr>
              <a:t>Sprint 3 User Stories</a:t>
            </a:r>
          </a:p>
        </p:txBody>
      </p:sp>
      <p:sp>
        <p:nvSpPr>
          <p:cNvPr id="124" name="Shape 124"/>
          <p:cNvSpPr txBox="1">
            <a:spLocks noGrp="1"/>
          </p:cNvSpPr>
          <p:nvPr>
            <p:ph type="body" idx="1"/>
          </p:nvPr>
        </p:nvSpPr>
        <p:spPr>
          <a:xfrm>
            <a:off x="457200" y="2133600"/>
            <a:ext cx="8229600" cy="3992699"/>
          </a:xfrm>
          <a:prstGeom prst="rect">
            <a:avLst/>
          </a:prstGeom>
          <a:noFill/>
          <a:ln>
            <a:noFill/>
          </a:ln>
        </p:spPr>
        <p:txBody>
          <a:bodyPr lIns="91375" tIns="45675" rIns="91375" bIns="45675" anchor="t" anchorCtr="0">
            <a:noAutofit/>
          </a:bodyPr>
          <a:lstStyle/>
          <a:p>
            <a:pPr marL="457200" lvl="0" indent="-419100" rtl="0">
              <a:spcBef>
                <a:spcPts val="400"/>
              </a:spcBef>
              <a:buSzPct val="100000"/>
              <a:buFont typeface="Times New Roman"/>
            </a:pPr>
            <a:r>
              <a:rPr lang="en-US" sz="3000">
                <a:latin typeface="Times New Roman"/>
                <a:ea typeface="Times New Roman"/>
                <a:cs typeface="Times New Roman"/>
                <a:sym typeface="Times New Roman"/>
              </a:rPr>
              <a:t>As a user, I want to see the requested data set in a visually engaging way, so that I may better understand the Santa Cruz housing crisis.</a:t>
            </a:r>
          </a:p>
          <a:p>
            <a:pPr marL="341312" marR="0" lvl="0" indent="-341312" algn="l" rtl="0">
              <a:spcBef>
                <a:spcPts val="400"/>
              </a:spcBef>
              <a:spcAft>
                <a:spcPts val="0"/>
              </a:spcAft>
              <a:buClr>
                <a:schemeClr val="dk1"/>
              </a:buClr>
              <a:buSzPct val="66666"/>
              <a:buFont typeface="Arial"/>
              <a:buNone/>
            </a:pPr>
            <a:endParaRPr sz="3000">
              <a:latin typeface="Times New Roman"/>
              <a:ea typeface="Times New Roman"/>
              <a:cs typeface="Times New Roman"/>
              <a:sym typeface="Times New Roman"/>
            </a:endParaRPr>
          </a:p>
          <a:p>
            <a:pPr marL="457200" marR="0" lvl="0" indent="-419100" algn="l" rtl="0">
              <a:spcBef>
                <a:spcPts val="400"/>
              </a:spcBef>
              <a:spcAft>
                <a:spcPts val="0"/>
              </a:spcAft>
              <a:buSzPct val="100000"/>
              <a:buFont typeface="Times New Roman"/>
            </a:pPr>
            <a:r>
              <a:rPr lang="en-US" sz="3000">
                <a:latin typeface="Times New Roman"/>
                <a:ea typeface="Times New Roman"/>
                <a:cs typeface="Times New Roman"/>
                <a:sym typeface="Times New Roman"/>
              </a:rPr>
              <a:t>As developers, we want to refine the ways in which the user interacts with the data in visceral and practical ways so that they may look at different graphs viewing different data.</a:t>
            </a:r>
          </a:p>
          <a:p>
            <a:pPr marL="0" marR="0" lvl="0" indent="-127000" algn="l" rtl="0">
              <a:spcBef>
                <a:spcPts val="400"/>
              </a:spcBef>
              <a:spcAft>
                <a:spcPts val="0"/>
              </a:spcAft>
              <a:buClr>
                <a:schemeClr val="dk1"/>
              </a:buClr>
              <a:buSzPct val="66666"/>
              <a:buFont typeface="Arial"/>
              <a:buNone/>
            </a:pPr>
            <a:endParaRPr sz="3000">
              <a:latin typeface="Times New Roman"/>
              <a:ea typeface="Times New Roman"/>
              <a:cs typeface="Times New Roman"/>
              <a:sym typeface="Times New Roman"/>
            </a:endParaRPr>
          </a:p>
          <a:p>
            <a:pPr marL="0" marR="0" lvl="0" indent="-127000" algn="l" rtl="0">
              <a:spcBef>
                <a:spcPts val="400"/>
              </a:spcBef>
              <a:spcAft>
                <a:spcPts val="0"/>
              </a:spcAft>
              <a:buClr>
                <a:schemeClr val="dk1"/>
              </a:buClr>
              <a:buSzPct val="66666"/>
              <a:buFont typeface="Arial"/>
              <a:buNone/>
            </a:pPr>
            <a:endParaRPr sz="3000">
              <a:latin typeface="Times New Roman"/>
              <a:ea typeface="Times New Roman"/>
              <a:cs typeface="Times New Roman"/>
              <a:sym typeface="Times New Roman"/>
            </a:endParaRPr>
          </a:p>
          <a:p>
            <a:pPr marL="341312" marR="0" lvl="0" indent="-341312" algn="l" rtl="0">
              <a:spcBef>
                <a:spcPts val="400"/>
              </a:spcBef>
              <a:spcAft>
                <a:spcPts val="0"/>
              </a:spcAft>
              <a:buClr>
                <a:schemeClr val="dk1"/>
              </a:buClr>
              <a:buSzPct val="66666"/>
              <a:buFont typeface="Arial"/>
              <a:buNone/>
            </a:pPr>
            <a:endParaRPr sz="3000">
              <a:latin typeface="Times New Roman"/>
              <a:ea typeface="Times New Roman"/>
              <a:cs typeface="Times New Roman"/>
              <a:sym typeface="Times New Roman"/>
            </a:endParaRPr>
          </a:p>
        </p:txBody>
      </p:sp>
      <p:sp>
        <p:nvSpPr>
          <p:cNvPr id="125" name="Shape 125"/>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a:stretch/>
        </p:blipFill>
        <p:spPr>
          <a:xfrm>
            <a:off x="6915150" y="76200"/>
            <a:ext cx="2209799" cy="895349"/>
          </a:xfrm>
          <a:prstGeom prst="rect">
            <a:avLst/>
          </a:prstGeom>
          <a:noFill/>
          <a:ln>
            <a:noFill/>
          </a:ln>
        </p:spPr>
      </p:pic>
      <p:sp>
        <p:nvSpPr>
          <p:cNvPr id="131" name="Shape 131"/>
          <p:cNvSpPr txBox="1"/>
          <p:nvPr/>
        </p:nvSpPr>
        <p:spPr>
          <a:xfrm>
            <a:off x="152400" y="149225"/>
            <a:ext cx="6686549" cy="584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7375E"/>
              </a:buClr>
              <a:buSzPct val="25000"/>
              <a:buFont typeface="Times New Roman"/>
              <a:buNone/>
            </a:pPr>
            <a:r>
              <a:rPr lang="en-US" sz="3200" b="1" i="0" u="none">
                <a:solidFill>
                  <a:srgbClr val="17375E"/>
                </a:solidFill>
                <a:latin typeface="Times New Roman"/>
                <a:ea typeface="Times New Roman"/>
                <a:cs typeface="Times New Roman"/>
                <a:sym typeface="Times New Roman"/>
              </a:rPr>
              <a:t>Project Release Plan – Architecture</a:t>
            </a:r>
          </a:p>
        </p:txBody>
      </p:sp>
      <p:sp>
        <p:nvSpPr>
          <p:cNvPr id="132" name="Shape 132"/>
          <p:cNvSpPr txBox="1">
            <a:spLocks noGrp="1"/>
          </p:cNvSpPr>
          <p:nvPr>
            <p:ph type="title"/>
          </p:nvPr>
        </p:nvSpPr>
        <p:spPr>
          <a:xfrm>
            <a:off x="533400" y="889000"/>
            <a:ext cx="8229600" cy="1143000"/>
          </a:xfrm>
          <a:prstGeom prst="rect">
            <a:avLst/>
          </a:prstGeom>
          <a:noFill/>
          <a:ln>
            <a:noFill/>
          </a:ln>
        </p:spPr>
        <p:txBody>
          <a:bodyPr lIns="91375" tIns="45675" rIns="91375" bIns="45675"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a:latin typeface="Times New Roman"/>
                <a:ea typeface="Times New Roman"/>
                <a:cs typeface="Times New Roman"/>
                <a:sym typeface="Times New Roman"/>
              </a:rPr>
              <a:t>Santa Cruz Housing Crisis</a:t>
            </a:r>
          </a:p>
        </p:txBody>
      </p:sp>
      <p:sp>
        <p:nvSpPr>
          <p:cNvPr id="133" name="Shape 133"/>
          <p:cNvSpPr txBox="1">
            <a:spLocks noGrp="1"/>
          </p:cNvSpPr>
          <p:nvPr>
            <p:ph type="body" idx="1"/>
          </p:nvPr>
        </p:nvSpPr>
        <p:spPr>
          <a:xfrm>
            <a:off x="457200" y="2133600"/>
            <a:ext cx="8229600" cy="3992562"/>
          </a:xfrm>
          <a:prstGeom prst="rect">
            <a:avLst/>
          </a:prstGeom>
          <a:noFill/>
          <a:ln>
            <a:noFill/>
          </a:ln>
        </p:spPr>
        <p:txBody>
          <a:bodyPr lIns="91375" tIns="45675" rIns="91375" bIns="45675" anchor="t" anchorCtr="0">
            <a:noAutofit/>
          </a:bodyPr>
          <a:lstStyle/>
          <a:p>
            <a:pPr marL="0" lvl="0" indent="-127000" rtl="0">
              <a:spcBef>
                <a:spcPts val="400"/>
              </a:spcBef>
              <a:buClr>
                <a:schemeClr val="dk1"/>
              </a:buClr>
              <a:buSzPct val="100000"/>
              <a:buFont typeface="Arial"/>
              <a:buNone/>
            </a:pPr>
            <a:r>
              <a:rPr lang="en-US" sz="2000">
                <a:latin typeface="Times New Roman"/>
                <a:ea typeface="Times New Roman"/>
                <a:cs typeface="Times New Roman"/>
                <a:sym typeface="Times New Roman"/>
              </a:rPr>
              <a:t>We want an interactive webpage containing a map where the user can click different regions of Santa Cruz which opens up the specific region and the data which concerns it. The data will be translated into easy to read graphs and depending on the information wanted, the graphs will change. The data could also be compared and correlation could be made for the data.</a:t>
            </a:r>
          </a:p>
        </p:txBody>
      </p:sp>
      <p:sp>
        <p:nvSpPr>
          <p:cNvPr id="134" name="Shape 134"/>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Shape 139"/>
          <p:cNvPicPr preferRelativeResize="0"/>
          <p:nvPr/>
        </p:nvPicPr>
        <p:blipFill rotWithShape="1">
          <a:blip r:embed="rId3">
            <a:alphaModFix/>
          </a:blip>
          <a:srcRect/>
          <a:stretch/>
        </p:blipFill>
        <p:spPr>
          <a:xfrm>
            <a:off x="6915150" y="76200"/>
            <a:ext cx="2209799" cy="895349"/>
          </a:xfrm>
          <a:prstGeom prst="rect">
            <a:avLst/>
          </a:prstGeom>
          <a:noFill/>
          <a:ln>
            <a:noFill/>
          </a:ln>
        </p:spPr>
      </p:pic>
      <p:sp>
        <p:nvSpPr>
          <p:cNvPr id="140" name="Shape 140"/>
          <p:cNvSpPr txBox="1"/>
          <p:nvPr/>
        </p:nvSpPr>
        <p:spPr>
          <a:xfrm>
            <a:off x="152400" y="149225"/>
            <a:ext cx="6762750" cy="584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7375E"/>
              </a:buClr>
              <a:buSzPct val="25000"/>
              <a:buFont typeface="Times New Roman"/>
              <a:buNone/>
            </a:pPr>
            <a:r>
              <a:rPr lang="en-US" sz="3200" b="0" i="0" u="none">
                <a:solidFill>
                  <a:srgbClr val="17375E"/>
                </a:solidFill>
                <a:latin typeface="Times New Roman"/>
                <a:ea typeface="Times New Roman"/>
                <a:cs typeface="Times New Roman"/>
                <a:sym typeface="Times New Roman"/>
              </a:rPr>
              <a:t>Project Release Plan – Challenges/Risks </a:t>
            </a:r>
          </a:p>
        </p:txBody>
      </p:sp>
      <p:sp>
        <p:nvSpPr>
          <p:cNvPr id="141" name="Shape 141"/>
          <p:cNvSpPr txBox="1">
            <a:spLocks noGrp="1"/>
          </p:cNvSpPr>
          <p:nvPr>
            <p:ph type="title"/>
          </p:nvPr>
        </p:nvSpPr>
        <p:spPr>
          <a:xfrm>
            <a:off x="533400" y="889000"/>
            <a:ext cx="8229600" cy="1143000"/>
          </a:xfrm>
          <a:prstGeom prst="rect">
            <a:avLst/>
          </a:prstGeom>
          <a:noFill/>
          <a:ln>
            <a:noFill/>
          </a:ln>
        </p:spPr>
        <p:txBody>
          <a:bodyPr lIns="91375" tIns="45675" rIns="91375" bIns="45675" anchor="ctr" anchorCtr="0">
            <a:noAutofit/>
          </a:bodyPr>
          <a:lstStyle/>
          <a:p>
            <a:pPr lvl="0" rtl="0">
              <a:spcBef>
                <a:spcPts val="0"/>
              </a:spcBef>
              <a:buClr>
                <a:schemeClr val="dk1"/>
              </a:buClr>
              <a:buSzPct val="25000"/>
              <a:buFont typeface="Times New Roman"/>
              <a:buNone/>
            </a:pPr>
            <a:r>
              <a:rPr lang="en-US" sz="4000">
                <a:latin typeface="Times New Roman"/>
                <a:ea typeface="Times New Roman"/>
                <a:cs typeface="Times New Roman"/>
                <a:sym typeface="Times New Roman"/>
              </a:rPr>
              <a:t>Santa Cruz Housing Crisis</a:t>
            </a:r>
          </a:p>
        </p:txBody>
      </p:sp>
      <p:sp>
        <p:nvSpPr>
          <p:cNvPr id="142" name="Shape 142"/>
          <p:cNvSpPr txBox="1">
            <a:spLocks noGrp="1"/>
          </p:cNvSpPr>
          <p:nvPr>
            <p:ph type="body" idx="1"/>
          </p:nvPr>
        </p:nvSpPr>
        <p:spPr>
          <a:xfrm>
            <a:off x="457200" y="2133600"/>
            <a:ext cx="8229600" cy="3992562"/>
          </a:xfrm>
          <a:prstGeom prst="rect">
            <a:avLst/>
          </a:prstGeom>
          <a:noFill/>
          <a:ln>
            <a:noFill/>
          </a:ln>
        </p:spPr>
        <p:txBody>
          <a:bodyPr lIns="91375" tIns="45675" rIns="91375" bIns="45675" anchor="t" anchorCtr="0">
            <a:noAutofit/>
          </a:bodyPr>
          <a:lstStyle/>
          <a:p>
            <a:pPr marL="457200" marR="0" lvl="0" indent="-419100" algn="l" rtl="0">
              <a:lnSpc>
                <a:spcPct val="100000"/>
              </a:lnSpc>
              <a:spcBef>
                <a:spcPts val="400"/>
              </a:spcBef>
              <a:spcAft>
                <a:spcPts val="0"/>
              </a:spcAft>
              <a:buSzPct val="100000"/>
              <a:buFont typeface="Times New Roman"/>
            </a:pPr>
            <a:r>
              <a:rPr lang="en-US" sz="3000" dirty="0">
                <a:latin typeface="Times New Roman"/>
                <a:ea typeface="Times New Roman"/>
                <a:cs typeface="Times New Roman"/>
                <a:sym typeface="Times New Roman"/>
              </a:rPr>
              <a:t>We are unfamiliar with </a:t>
            </a:r>
            <a:r>
              <a:rPr lang="en-US" sz="3000" dirty="0" smtClean="0">
                <a:latin typeface="Times New Roman"/>
                <a:ea typeface="Times New Roman"/>
                <a:cs typeface="Times New Roman"/>
                <a:sym typeface="Times New Roman"/>
              </a:rPr>
              <a:t>Ruby</a:t>
            </a:r>
            <a:endParaRPr lang="en-US" sz="3000" dirty="0">
              <a:latin typeface="Times New Roman"/>
              <a:ea typeface="Times New Roman"/>
              <a:cs typeface="Times New Roman"/>
              <a:sym typeface="Times New Roman"/>
            </a:endParaRPr>
          </a:p>
          <a:p>
            <a:pPr marL="457200" marR="0" lvl="0" indent="-419100" algn="l" rtl="0">
              <a:lnSpc>
                <a:spcPct val="100000"/>
              </a:lnSpc>
              <a:spcBef>
                <a:spcPts val="400"/>
              </a:spcBef>
              <a:spcAft>
                <a:spcPts val="0"/>
              </a:spcAft>
              <a:buSzPct val="100000"/>
              <a:buFont typeface="Times New Roman"/>
            </a:pPr>
            <a:r>
              <a:rPr lang="en-US" sz="3000" dirty="0">
                <a:latin typeface="Times New Roman"/>
                <a:ea typeface="Times New Roman"/>
                <a:cs typeface="Times New Roman"/>
                <a:sym typeface="Times New Roman"/>
              </a:rPr>
              <a:t>We are unfamiliar with D3, </a:t>
            </a:r>
            <a:r>
              <a:rPr lang="en-US" sz="3000" dirty="0" err="1">
                <a:latin typeface="Times New Roman"/>
                <a:ea typeface="Times New Roman"/>
                <a:cs typeface="Times New Roman"/>
                <a:sym typeface="Times New Roman"/>
              </a:rPr>
              <a:t>js</a:t>
            </a:r>
            <a:r>
              <a:rPr lang="en-US" sz="3000" dirty="0">
                <a:latin typeface="Times New Roman"/>
                <a:ea typeface="Times New Roman"/>
                <a:cs typeface="Times New Roman"/>
                <a:sym typeface="Times New Roman"/>
              </a:rPr>
              <a:t> libraries</a:t>
            </a:r>
          </a:p>
          <a:p>
            <a:pPr marL="457200" marR="0" lvl="0" indent="-419100" algn="l" rtl="0">
              <a:lnSpc>
                <a:spcPct val="100000"/>
              </a:lnSpc>
              <a:spcBef>
                <a:spcPts val="400"/>
              </a:spcBef>
              <a:spcAft>
                <a:spcPts val="0"/>
              </a:spcAft>
              <a:buSzPct val="100000"/>
              <a:buFont typeface="Times New Roman"/>
            </a:pPr>
            <a:r>
              <a:rPr lang="en-US" sz="3000" dirty="0">
                <a:latin typeface="Times New Roman"/>
                <a:ea typeface="Times New Roman"/>
                <a:cs typeface="Times New Roman"/>
                <a:sym typeface="Times New Roman"/>
              </a:rPr>
              <a:t>Creating efficient algorithms for sorting and search of data </a:t>
            </a:r>
          </a:p>
          <a:p>
            <a:pPr marL="457200" marR="0" lvl="0" indent="-419100" algn="l" rtl="0">
              <a:lnSpc>
                <a:spcPct val="100000"/>
              </a:lnSpc>
              <a:spcBef>
                <a:spcPts val="400"/>
              </a:spcBef>
              <a:spcAft>
                <a:spcPts val="0"/>
              </a:spcAft>
              <a:buSzPct val="100000"/>
              <a:buFont typeface="Times New Roman"/>
            </a:pPr>
            <a:r>
              <a:rPr lang="en-US" sz="3000" dirty="0">
                <a:latin typeface="Times New Roman"/>
                <a:ea typeface="Times New Roman"/>
                <a:cs typeface="Times New Roman"/>
                <a:sym typeface="Times New Roman"/>
              </a:rPr>
              <a:t>Scope of the project may be large</a:t>
            </a:r>
          </a:p>
        </p:txBody>
      </p:sp>
      <p:sp>
        <p:nvSpPr>
          <p:cNvPr id="143" name="Shape 143"/>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Shape 148"/>
          <p:cNvPicPr preferRelativeResize="0"/>
          <p:nvPr/>
        </p:nvPicPr>
        <p:blipFill rotWithShape="1">
          <a:blip r:embed="rId3">
            <a:alphaModFix/>
          </a:blip>
          <a:srcRect/>
          <a:stretch/>
        </p:blipFill>
        <p:spPr>
          <a:xfrm>
            <a:off x="6915150" y="76200"/>
            <a:ext cx="2209799" cy="895349"/>
          </a:xfrm>
          <a:prstGeom prst="rect">
            <a:avLst/>
          </a:prstGeom>
          <a:noFill/>
          <a:ln>
            <a:noFill/>
          </a:ln>
        </p:spPr>
      </p:pic>
      <p:sp>
        <p:nvSpPr>
          <p:cNvPr id="149" name="Shape 149"/>
          <p:cNvSpPr txBox="1"/>
          <p:nvPr/>
        </p:nvSpPr>
        <p:spPr>
          <a:xfrm>
            <a:off x="152400" y="149225"/>
            <a:ext cx="6762750" cy="584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7375E"/>
              </a:buClr>
              <a:buSzPct val="25000"/>
              <a:buFont typeface="Times New Roman"/>
              <a:buNone/>
            </a:pPr>
            <a:r>
              <a:rPr lang="en-US" sz="3200" b="0" i="0" u="none">
                <a:solidFill>
                  <a:srgbClr val="17375E"/>
                </a:solidFill>
                <a:latin typeface="Times New Roman"/>
                <a:ea typeface="Times New Roman"/>
                <a:cs typeface="Times New Roman"/>
                <a:sym typeface="Times New Roman"/>
              </a:rPr>
              <a:t>Project Release Plan – Technologies </a:t>
            </a:r>
          </a:p>
        </p:txBody>
      </p:sp>
      <p:sp>
        <p:nvSpPr>
          <p:cNvPr id="150" name="Shape 150"/>
          <p:cNvSpPr txBox="1">
            <a:spLocks noGrp="1"/>
          </p:cNvSpPr>
          <p:nvPr>
            <p:ph type="title"/>
          </p:nvPr>
        </p:nvSpPr>
        <p:spPr>
          <a:xfrm>
            <a:off x="533400" y="889000"/>
            <a:ext cx="8229600" cy="1143000"/>
          </a:xfrm>
          <a:prstGeom prst="rect">
            <a:avLst/>
          </a:prstGeom>
          <a:noFill/>
          <a:ln>
            <a:noFill/>
          </a:ln>
        </p:spPr>
        <p:txBody>
          <a:bodyPr lIns="91375" tIns="45675" rIns="91375" bIns="45675" anchor="ctr" anchorCtr="0">
            <a:noAutofit/>
          </a:bodyPr>
          <a:lstStyle/>
          <a:p>
            <a:pPr lvl="0" rtl="0">
              <a:spcBef>
                <a:spcPts val="0"/>
              </a:spcBef>
              <a:buClr>
                <a:schemeClr val="dk1"/>
              </a:buClr>
              <a:buSzPct val="25000"/>
              <a:buFont typeface="Times New Roman"/>
              <a:buNone/>
            </a:pPr>
            <a:r>
              <a:rPr lang="en-US" sz="4000">
                <a:latin typeface="Times New Roman"/>
                <a:ea typeface="Times New Roman"/>
                <a:cs typeface="Times New Roman"/>
                <a:sym typeface="Times New Roman"/>
              </a:rPr>
              <a:t>Santa Cruz Housing Crisis</a:t>
            </a:r>
          </a:p>
        </p:txBody>
      </p:sp>
      <p:sp>
        <p:nvSpPr>
          <p:cNvPr id="151" name="Shape 151"/>
          <p:cNvSpPr txBox="1">
            <a:spLocks noGrp="1"/>
          </p:cNvSpPr>
          <p:nvPr>
            <p:ph type="body" idx="1"/>
          </p:nvPr>
        </p:nvSpPr>
        <p:spPr>
          <a:xfrm>
            <a:off x="457200" y="2133600"/>
            <a:ext cx="8229600" cy="3992562"/>
          </a:xfrm>
          <a:prstGeom prst="rect">
            <a:avLst/>
          </a:prstGeom>
          <a:noFill/>
          <a:ln>
            <a:noFill/>
          </a:ln>
        </p:spPr>
        <p:txBody>
          <a:bodyPr lIns="91375" tIns="45675" rIns="91375" bIns="45675" anchor="t" anchorCtr="0">
            <a:noAutofit/>
          </a:bodyPr>
          <a:lstStyle/>
          <a:p>
            <a:pPr marL="457200" marR="0" lvl="0" indent="-419100" algn="l" rtl="0">
              <a:lnSpc>
                <a:spcPct val="100000"/>
              </a:lnSpc>
              <a:spcBef>
                <a:spcPts val="400"/>
              </a:spcBef>
              <a:spcAft>
                <a:spcPts val="0"/>
              </a:spcAft>
              <a:buSzPct val="100000"/>
            </a:pPr>
            <a:r>
              <a:rPr lang="en-US" sz="3000" dirty="0">
                <a:latin typeface="Times New Roman"/>
                <a:ea typeface="Times New Roman"/>
                <a:cs typeface="Times New Roman"/>
                <a:sym typeface="Times New Roman"/>
              </a:rPr>
              <a:t>GitHub (Version Control System)</a:t>
            </a:r>
          </a:p>
          <a:p>
            <a:pPr marL="457200" marR="0" lvl="0" indent="-419100" algn="l" rtl="0">
              <a:lnSpc>
                <a:spcPct val="100000"/>
              </a:lnSpc>
              <a:spcBef>
                <a:spcPts val="400"/>
              </a:spcBef>
              <a:spcAft>
                <a:spcPts val="0"/>
              </a:spcAft>
              <a:buSzPct val="100000"/>
              <a:buFont typeface="Times New Roman"/>
            </a:pPr>
            <a:r>
              <a:rPr lang="en-US" sz="3000" dirty="0">
                <a:latin typeface="Times New Roman"/>
                <a:ea typeface="Times New Roman"/>
                <a:cs typeface="Times New Roman"/>
                <a:sym typeface="Times New Roman"/>
              </a:rPr>
              <a:t>Slack (Communication</a:t>
            </a:r>
            <a:r>
              <a:rPr lang="en-US" sz="3000" dirty="0" smtClean="0">
                <a:latin typeface="Times New Roman"/>
                <a:ea typeface="Times New Roman"/>
                <a:cs typeface="Times New Roman"/>
                <a:sym typeface="Times New Roman"/>
              </a:rPr>
              <a:t>)</a:t>
            </a:r>
          </a:p>
          <a:p>
            <a:pPr marL="457200" marR="0" lvl="0" indent="-419100" algn="l" rtl="0">
              <a:lnSpc>
                <a:spcPct val="100000"/>
              </a:lnSpc>
              <a:spcBef>
                <a:spcPts val="400"/>
              </a:spcBef>
              <a:spcAft>
                <a:spcPts val="0"/>
              </a:spcAft>
              <a:buSzPct val="100000"/>
              <a:buFont typeface="Times New Roman"/>
            </a:pPr>
            <a:r>
              <a:rPr lang="en-US" sz="3000" dirty="0" smtClean="0">
                <a:latin typeface="Times New Roman"/>
                <a:ea typeface="Times New Roman"/>
                <a:cs typeface="Times New Roman"/>
                <a:sym typeface="Times New Roman"/>
              </a:rPr>
              <a:t>Trello (Scrum Board)</a:t>
            </a:r>
            <a:endParaRPr lang="en-US" sz="3000" dirty="0">
              <a:latin typeface="Times New Roman"/>
              <a:ea typeface="Times New Roman"/>
              <a:cs typeface="Times New Roman"/>
              <a:sym typeface="Times New Roman"/>
            </a:endParaRPr>
          </a:p>
          <a:p>
            <a:pPr marL="457200" lvl="0" indent="-419100" rtl="0">
              <a:spcBef>
                <a:spcPts val="0"/>
              </a:spcBef>
              <a:buSzPct val="100000"/>
              <a:buFont typeface="Times New Roman"/>
            </a:pPr>
            <a:r>
              <a:rPr lang="en-US" sz="3000" dirty="0" smtClean="0">
                <a:latin typeface="Times New Roman"/>
                <a:ea typeface="Times New Roman"/>
                <a:cs typeface="Times New Roman"/>
                <a:sym typeface="Times New Roman"/>
              </a:rPr>
              <a:t>Ruby on Rails</a:t>
            </a:r>
            <a:endParaRPr lang="en-US" sz="3000" dirty="0">
              <a:latin typeface="Times New Roman"/>
              <a:ea typeface="Times New Roman"/>
              <a:cs typeface="Times New Roman"/>
              <a:sym typeface="Times New Roman"/>
            </a:endParaRPr>
          </a:p>
          <a:p>
            <a:pPr marL="457200" lvl="0" indent="-419100" rtl="0">
              <a:spcBef>
                <a:spcPts val="0"/>
              </a:spcBef>
              <a:buSzPct val="100000"/>
              <a:buFont typeface="Times New Roman"/>
            </a:pPr>
            <a:r>
              <a:rPr lang="en-US" sz="3000" dirty="0">
                <a:latin typeface="Times New Roman"/>
                <a:ea typeface="Times New Roman"/>
                <a:cs typeface="Times New Roman"/>
                <a:sym typeface="Times New Roman"/>
              </a:rPr>
              <a:t>Languages: </a:t>
            </a:r>
            <a:r>
              <a:rPr lang="en-US" sz="3000" dirty="0" smtClean="0">
                <a:latin typeface="Times New Roman"/>
                <a:ea typeface="Times New Roman"/>
                <a:cs typeface="Times New Roman"/>
                <a:sym typeface="Times New Roman"/>
              </a:rPr>
              <a:t>Ruby, PostgreSQL</a:t>
            </a:r>
            <a:r>
              <a:rPr lang="en-US" sz="3000" dirty="0">
                <a:latin typeface="Times New Roman"/>
                <a:ea typeface="Times New Roman"/>
                <a:cs typeface="Times New Roman"/>
                <a:sym typeface="Times New Roman"/>
              </a:rPr>
              <a:t>, HTML, CSS, and </a:t>
            </a:r>
            <a:r>
              <a:rPr lang="en-US" sz="3000" dirty="0" err="1" smtClean="0">
                <a:latin typeface="Times New Roman"/>
                <a:ea typeface="Times New Roman"/>
                <a:cs typeface="Times New Roman"/>
                <a:sym typeface="Times New Roman"/>
              </a:rPr>
              <a:t>Javascript</a:t>
            </a:r>
            <a:endParaRPr lang="en-US" sz="3000" dirty="0">
              <a:latin typeface="Times New Roman"/>
              <a:ea typeface="Times New Roman"/>
              <a:cs typeface="Times New Roman"/>
              <a:sym typeface="Times New Roman"/>
            </a:endParaRPr>
          </a:p>
        </p:txBody>
      </p:sp>
      <p:sp>
        <p:nvSpPr>
          <p:cNvPr id="152" name="Shape 152"/>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spcBef>
                <a:spcPts val="0"/>
              </a:spcBef>
              <a:buNone/>
            </a:pPr>
            <a:r>
              <a:rPr lang="en-US"/>
              <a:t>Critiques and Questions</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472</Words>
  <Application>Microsoft Office PowerPoint</Application>
  <PresentationFormat>On-screen Show (4:3)</PresentationFormat>
  <Paragraphs>48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Santa Cruz Housing Crisis  January 15, 2015</vt:lpstr>
      <vt:lpstr>Santa Cruz Housing Crisis</vt:lpstr>
      <vt:lpstr>Sprint 1 User Stories</vt:lpstr>
      <vt:lpstr>Sprint 2 User Stories</vt:lpstr>
      <vt:lpstr>Sprint 3 User Stories</vt:lpstr>
      <vt:lpstr>Santa Cruz Housing Crisis</vt:lpstr>
      <vt:lpstr>Santa Cruz Housing Crisis</vt:lpstr>
      <vt:lpstr>Santa Cruz Housing Crisis</vt:lpstr>
      <vt:lpstr>Critiques and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Santa Cruz Housing Crisis  January 15, 2015</dc:title>
  <cp:lastModifiedBy>Cesar Kyle Casil</cp:lastModifiedBy>
  <cp:revision>1</cp:revision>
  <dcterms:modified xsi:type="dcterms:W3CDTF">2016-01-25T23:54:16Z</dcterms:modified>
</cp:coreProperties>
</file>