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25" y="4415775"/>
            <a:ext cx="5608299" cy="41833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2" name="Shape 9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701025" y="4415775"/>
            <a:ext cx="5608200" cy="41835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701025" y="4415775"/>
            <a:ext cx="5608200" cy="41835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8" name="Shape 12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01025" y="4415775"/>
            <a:ext cx="5608299" cy="41833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701025" y="4415775"/>
            <a:ext cx="5608200" cy="41835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a:solidFill>
                  <a:srgbClr val="888888"/>
                </a:solidFill>
                <a:latin typeface="Calibri"/>
                <a:ea typeface="Calibri"/>
                <a:cs typeface="Calibri"/>
                <a:sym typeface="Calibri"/>
              </a:defRPr>
            </a:lvl1pPr>
            <a:lvl2pPr marL="456930" marR="0" lvl="1" indent="-1243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3860" marR="0" lvl="2" indent="-1216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0790" marR="0" lvl="3" indent="-11889"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7720" marR="0" lvl="4" indent="-1162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4650" marR="0" lvl="5" indent="-1135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1580" marR="0" lvl="6" indent="-11079"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198510" marR="0" lvl="7" indent="-10809"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5440" marR="0" lvl="8" indent="-1054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888888"/>
              </a:buClr>
              <a:buFont typeface="Arial"/>
              <a:buNone/>
              <a:defRPr sz="3200">
                <a:solidFill>
                  <a:srgbClr val="888888"/>
                </a:solidFill>
                <a:latin typeface="Calibri"/>
                <a:ea typeface="Calibri"/>
                <a:cs typeface="Calibri"/>
                <a:sym typeface="Calibri"/>
              </a:defRPr>
            </a:lvl1pPr>
            <a:lvl2pPr marL="456930" marR="0" lvl="1" indent="-1243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3860" marR="0" lvl="2" indent="-1216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0790" marR="0" lvl="3" indent="-11889"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7720" marR="0" lvl="4" indent="-1162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4650" marR="0" lvl="5" indent="-1135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1580" marR="0" lvl="6" indent="-1107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198510" marR="0" lvl="7" indent="-1080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5440" marR="0" lvl="8" indent="-1054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a:solidFill>
                  <a:schemeClr val="dk1"/>
                </a:solidFill>
                <a:latin typeface="Calibri"/>
                <a:ea typeface="Calibri"/>
                <a:cs typeface="Calibri"/>
                <a:sym typeface="Calibri"/>
              </a:defRPr>
            </a:lvl1pPr>
            <a:lvl2pPr marL="456930" marR="0" lvl="1" indent="-1243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3860" marR="0" lvl="2" indent="-1216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0790" marR="0" lvl="3" indent="-11889"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7720" marR="0" lvl="4" indent="-1162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4650" marR="0" lvl="5" indent="-1135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1580" marR="0" lvl="6" indent="-11079"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198510" marR="0" lvl="7" indent="-10809"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5440" marR="0" lvl="8" indent="-1054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marL="456930" marR="0" lvl="1" indent="-1243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3860" marR="0" lvl="2" indent="-1216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0790" marR="0" lvl="3" indent="-11889"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7720" marR="0" lvl="4" indent="-1162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4650" marR="0" lvl="5" indent="-1135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1580" marR="0" lvl="6" indent="-1107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198510" marR="0" lvl="7" indent="-1080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5440" marR="0" lvl="8" indent="-1054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2" y="273051"/>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2" y="1435104"/>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a:solidFill>
                  <a:schemeClr val="dk1"/>
                </a:solidFill>
                <a:latin typeface="Calibri"/>
                <a:ea typeface="Calibri"/>
                <a:cs typeface="Calibri"/>
                <a:sym typeface="Calibri"/>
              </a:defRPr>
            </a:lvl1pPr>
            <a:lvl2pPr marL="456930" marR="0" lvl="1" indent="-1243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3860" marR="0" lvl="2" indent="-1216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0790" marR="0" lvl="3" indent="-11889"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7720" marR="0" lvl="4" indent="-1162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4650" marR="0" lvl="5" indent="-1135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1580" marR="0" lvl="6" indent="-1107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198510" marR="0" lvl="7" indent="-10809"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5440" marR="0" lvl="8" indent="-1054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a:solidFill>
                  <a:schemeClr val="dk1"/>
                </a:solidFill>
                <a:latin typeface="Calibri"/>
                <a:ea typeface="Calibri"/>
                <a:cs typeface="Calibri"/>
                <a:sym typeface="Calibri"/>
              </a:defRPr>
            </a:lvl1pPr>
            <a:lvl2pPr marL="456930" marR="0" lvl="1" indent="-1243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3860" marR="0" lvl="2" indent="-1216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0790" marR="0" lvl="3" indent="-11889"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7720" marR="0" lvl="4" indent="-1162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4650" marR="0" lvl="5" indent="-1135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1580" marR="0" lvl="6" indent="-1107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198510" marR="0" lvl="7" indent="-1080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5440" marR="0" lvl="8" indent="-1054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1313" marR="0" lvl="0" indent="-188913" algn="l" rtl="0">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marL="741363" marR="0" lvl="1" indent="-15716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1413" marR="0" lvl="2"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598613" marR="0" lvl="3" indent="-125412"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5813" marR="0" lvl="4" indent="-125413"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3115" marR="0" lvl="5" indent="-13821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0045" marR="0" lvl="6" indent="-13794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6975" marR="0" lvl="7" indent="-137674"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3905" marR="0" lvl="8" indent="-13740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4645030"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a:solidFill>
                  <a:schemeClr val="dk1"/>
                </a:solidFill>
                <a:latin typeface="Calibri"/>
                <a:ea typeface="Calibri"/>
                <a:cs typeface="Calibri"/>
                <a:sym typeface="Calibri"/>
              </a:defRPr>
            </a:lvl1pPr>
            <a:lvl2pPr marL="456930" marR="0" lvl="1" indent="-1243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3860" marR="0" lvl="2" indent="-1216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0790" marR="0" lvl="3" indent="-11889"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7720" marR="0" lvl="4" indent="-1162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4650" marR="0" lvl="5" indent="-1135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1580" marR="0" lvl="6" indent="-1107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198510" marR="0" lvl="7" indent="-10809"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5440" marR="0" lvl="8" indent="-1054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4645030" y="2174875"/>
            <a:ext cx="4041774" cy="3951287"/>
          </a:xfrm>
          <a:prstGeom prst="rect">
            <a:avLst/>
          </a:prstGeom>
          <a:noFill/>
          <a:ln>
            <a:noFill/>
          </a:ln>
        </p:spPr>
        <p:txBody>
          <a:bodyPr lIns="91425" tIns="91425" rIns="91425" bIns="91425" anchor="t" anchorCtr="0"/>
          <a:lstStyle>
            <a:lvl1pPr marL="341313" marR="0" lvl="0" indent="-188913" algn="l" rtl="0">
              <a:spcBef>
                <a:spcPts val="480"/>
              </a:spcBef>
              <a:spcAft>
                <a:spcPts val="0"/>
              </a:spcAft>
              <a:buClr>
                <a:schemeClr val="dk1"/>
              </a:buClr>
              <a:buSzPct val="100000"/>
              <a:buFont typeface="Arial"/>
              <a:buChar char="•"/>
              <a:defRPr sz="2400">
                <a:solidFill>
                  <a:schemeClr val="dk1"/>
                </a:solidFill>
                <a:latin typeface="Calibri"/>
                <a:ea typeface="Calibri"/>
                <a:cs typeface="Calibri"/>
                <a:sym typeface="Calibri"/>
              </a:defRPr>
            </a:lvl1pPr>
            <a:lvl2pPr marL="741363" marR="0" lvl="1" indent="-15716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1413" marR="0" lvl="2"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598613" marR="0" lvl="3" indent="-125412"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5813" marR="0" lvl="4" indent="-125413"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3115" marR="0" lvl="5" indent="-13821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0045" marR="0" lvl="6" indent="-13794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6975" marR="0" lvl="7" indent="-137674"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3905" marR="0" lvl="8" indent="-137405"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457200" y="1600201"/>
            <a:ext cx="4038599" cy="4525963"/>
          </a:xfrm>
          <a:prstGeom prst="rect">
            <a:avLst/>
          </a:prstGeom>
          <a:noFill/>
          <a:ln>
            <a:noFill/>
          </a:ln>
        </p:spPr>
        <p:txBody>
          <a:bodyPr lIns="91425" tIns="91425" rIns="91425" bIns="91425" anchor="t" anchorCtr="0"/>
          <a:lstStyle>
            <a:lvl1pPr marL="341313" marR="0" lvl="0" indent="-163513"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1363" marR="0" lvl="1" indent="-13176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1413" marR="0" lvl="2"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598613" marR="0" lvl="3"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5813" marR="0" lvl="4" indent="-112713"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3115" marR="0" lvl="5" indent="-12551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0045" marR="0" lvl="6" indent="-12524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6975" marR="0" lvl="7" indent="-124974"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3905" marR="0" lvl="8" indent="-12470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4648200" y="1600201"/>
            <a:ext cx="4038599" cy="4525963"/>
          </a:xfrm>
          <a:prstGeom prst="rect">
            <a:avLst/>
          </a:prstGeom>
          <a:noFill/>
          <a:ln>
            <a:noFill/>
          </a:ln>
        </p:spPr>
        <p:txBody>
          <a:bodyPr lIns="91425" tIns="91425" rIns="91425" bIns="91425" anchor="t" anchorCtr="0"/>
          <a:lstStyle>
            <a:lvl1pPr marL="341313" marR="0" lvl="0" indent="-163513" algn="l" rtl="0">
              <a:spcBef>
                <a:spcPts val="560"/>
              </a:spcBef>
              <a:spcAft>
                <a:spcPts val="0"/>
              </a:spcAft>
              <a:buClr>
                <a:schemeClr val="dk1"/>
              </a:buClr>
              <a:buSzPct val="100000"/>
              <a:buFont typeface="Arial"/>
              <a:buChar char="•"/>
              <a:defRPr sz="2800">
                <a:solidFill>
                  <a:schemeClr val="dk1"/>
                </a:solidFill>
                <a:latin typeface="Calibri"/>
                <a:ea typeface="Calibri"/>
                <a:cs typeface="Calibri"/>
                <a:sym typeface="Calibri"/>
              </a:defRPr>
            </a:lvl1pPr>
            <a:lvl2pPr marL="741363" marR="0" lvl="1" indent="-13176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1413" marR="0" lvl="2"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598613" marR="0" lvl="3" indent="-112712"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5813" marR="0" lvl="4" indent="-112713"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3115" marR="0" lvl="5" indent="-12551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0045" marR="0" lvl="6" indent="-12524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6975" marR="0" lvl="7" indent="-124974"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3905" marR="0" lvl="8" indent="-124705"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a:solidFill>
                  <a:srgbClr val="898989"/>
                </a:solidFill>
                <a:latin typeface="Calibri"/>
                <a:ea typeface="Calibri"/>
                <a:cs typeface="Calibri"/>
                <a:sym typeface="Calibri"/>
              </a:rPr>
              <a:t>‹#›</a:t>
            </a:fld>
            <a:endParaRPr lang="en-US" sz="1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6930" marR="0" lvl="5" indent="-1243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3860" marR="0" lvl="6" indent="-1216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0790" marR="0" lvl="7" indent="-11889"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7720" marR="0" lvl="8" indent="-1162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1313" marR="0" lvl="0" indent="-138113"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1363" marR="0" lvl="1" indent="-106362"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1413" marR="0" lvl="2" indent="-74612"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8613" marR="0" lvl="3" indent="-100012"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5813" marR="0" lvl="4" indent="-100013"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3115" marR="0" lvl="5" indent="-1128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0045" marR="0" lvl="6" indent="-11254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6975" marR="0" lvl="7" indent="-11227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3905" marR="0" lvl="8" indent="-11200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200" b="0" i="0" u="none" strike="noStrike" cap="none">
                <a:solidFill>
                  <a:srgbClr val="898989"/>
                </a:solidFill>
                <a:latin typeface="Calibri"/>
                <a:ea typeface="Calibri"/>
                <a:cs typeface="Calibri"/>
                <a:sym typeface="Calibri"/>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1pPr>
            <a:lvl2pPr marL="455612" marR="0" lvl="1"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2812" marR="0" lvl="2"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0012" marR="0" lvl="3"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7211" marR="0" lvl="4"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4412" marR="0" lvl="5"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198812" marR="0" lvl="6" indent="1588"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0412" marR="0" lvl="7"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399212" marR="0" lvl="8" indent="1587"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375" tIns="45675" rIns="91375" bIns="456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a:t>
            </a:fld>
            <a:endParaRPr lang="en-US"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rot="10800000" flipH="1">
            <a:off x="0" y="6857999"/>
            <a:ext cx="9144000" cy="46036"/>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a:stretch/>
        </p:blipFill>
        <p:spPr>
          <a:xfrm>
            <a:off x="6934200" y="71436"/>
            <a:ext cx="2209799" cy="895349"/>
          </a:xfrm>
          <a:prstGeom prst="rect">
            <a:avLst/>
          </a:prstGeom>
          <a:noFill/>
          <a:ln>
            <a:noFill/>
          </a:ln>
        </p:spPr>
      </p:pic>
      <p:sp>
        <p:nvSpPr>
          <p:cNvPr id="86" name="Shape 86"/>
          <p:cNvSpPr txBox="1"/>
          <p:nvPr/>
        </p:nvSpPr>
        <p:spPr>
          <a:xfrm>
            <a:off x="152400" y="149225"/>
            <a:ext cx="6686549" cy="739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4200" b="1" i="0" u="none">
                <a:solidFill>
                  <a:srgbClr val="17375E"/>
                </a:solidFill>
                <a:latin typeface="Times New Roman"/>
                <a:ea typeface="Times New Roman"/>
                <a:cs typeface="Times New Roman"/>
                <a:sym typeface="Times New Roman"/>
              </a:rPr>
              <a:t>Project Release Plan</a:t>
            </a:r>
          </a:p>
        </p:txBody>
      </p:sp>
      <p:sp>
        <p:nvSpPr>
          <p:cNvPr id="87" name="Shape 87"/>
          <p:cNvSpPr txBox="1">
            <a:spLocks noGrp="1"/>
          </p:cNvSpPr>
          <p:nvPr>
            <p:ph type="body" idx="1"/>
          </p:nvPr>
        </p:nvSpPr>
        <p:spPr>
          <a:xfrm>
            <a:off x="457200" y="2438400"/>
            <a:ext cx="8229600" cy="3687762"/>
          </a:xfrm>
          <a:prstGeom prst="rect">
            <a:avLst/>
          </a:prstGeom>
          <a:noFill/>
          <a:ln>
            <a:noFill/>
          </a:ln>
        </p:spPr>
        <p:txBody>
          <a:bodyPr lIns="91375" tIns="45675" rIns="91375" bIns="4567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Times New Roman"/>
                <a:ea typeface="Times New Roman"/>
                <a:cs typeface="Times New Roman"/>
                <a:sym typeface="Times New Roman"/>
              </a:rPr>
              <a:t>Sponsored by </a:t>
            </a:r>
            <a:r>
              <a:rPr lang="en-US" sz="2400">
                <a:latin typeface="Times New Roman"/>
                <a:ea typeface="Times New Roman"/>
                <a:cs typeface="Times New Roman"/>
                <a:sym typeface="Times New Roman"/>
              </a:rPr>
              <a:t>Working For Dignity</a:t>
            </a:r>
          </a:p>
          <a:p>
            <a:pPr marL="0" marR="0" lvl="0" indent="0" algn="l" rtl="0">
              <a:lnSpc>
                <a:spcPct val="100000"/>
              </a:lnSpc>
              <a:spcBef>
                <a:spcPts val="560"/>
              </a:spcBef>
              <a:spcAft>
                <a:spcPts val="0"/>
              </a:spcAft>
              <a:buClr>
                <a:schemeClr val="dk1"/>
              </a:buClr>
              <a:buSzPct val="25000"/>
              <a:buFont typeface="Arial"/>
              <a:buNone/>
            </a:pPr>
            <a:r>
              <a:rPr lang="en-US" sz="2400">
                <a:latin typeface="Times New Roman"/>
                <a:ea typeface="Times New Roman"/>
                <a:cs typeface="Times New Roman"/>
                <a:sym typeface="Times New Roman"/>
              </a:rPr>
              <a:t>Professor Steven McKay, Sociology Department, UCSC</a:t>
            </a:r>
          </a:p>
          <a:p>
            <a:pPr marL="0" marR="0" lvl="0" indent="0" algn="l" rtl="0">
              <a:lnSpc>
                <a:spcPct val="100000"/>
              </a:lnSpc>
              <a:spcBef>
                <a:spcPts val="560"/>
              </a:spcBef>
              <a:spcAft>
                <a:spcPts val="0"/>
              </a:spcAft>
              <a:buClr>
                <a:schemeClr val="dk1"/>
              </a:buClr>
              <a:buSzPct val="25000"/>
              <a:buFont typeface="Arial"/>
              <a:buNone/>
            </a:pPr>
            <a:endParaRPr sz="2400"/>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Kyle Fong (Product Owner)</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Paul Chen (Scrum Master)</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Cesar Kyle Casil</a:t>
            </a:r>
          </a:p>
          <a:p>
            <a:pPr marL="0" marR="0" lvl="0" indent="0" algn="l" rtl="0">
              <a:lnSpc>
                <a:spcPct val="100000"/>
              </a:lnSpc>
              <a:spcBef>
                <a:spcPts val="400"/>
              </a:spcBef>
              <a:spcAft>
                <a:spcPts val="0"/>
              </a:spcAft>
              <a:buClr>
                <a:schemeClr val="dk1"/>
              </a:buClr>
              <a:buSzPct val="25000"/>
              <a:buFont typeface="Arial"/>
              <a:buNone/>
            </a:pPr>
            <a:r>
              <a:rPr lang="en-US" sz="2400">
                <a:latin typeface="Times New Roman"/>
                <a:ea typeface="Times New Roman"/>
                <a:cs typeface="Times New Roman"/>
                <a:sym typeface="Times New Roman"/>
              </a:rPr>
              <a:t>Bryant Ng</a:t>
            </a:r>
          </a:p>
        </p:txBody>
      </p:sp>
      <p:sp>
        <p:nvSpPr>
          <p:cNvPr id="88" name="Shape 88"/>
          <p:cNvSpPr txBox="1">
            <a:spLocks noGrp="1"/>
          </p:cNvSpPr>
          <p:nvPr>
            <p:ph type="title"/>
          </p:nvPr>
        </p:nvSpPr>
        <p:spPr>
          <a:xfrm>
            <a:off x="457200" y="1046162"/>
            <a:ext cx="8229600" cy="1260474"/>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4000">
                <a:latin typeface="Times New Roman"/>
                <a:ea typeface="Times New Roman"/>
                <a:cs typeface="Times New Roman"/>
                <a:sym typeface="Times New Roman"/>
              </a:rPr>
              <a:t>Santa Cruz Housing Crisis</a:t>
            </a:r>
            <a:r>
              <a:rPr lang="en-US" sz="4000" b="0" i="0" u="none" strike="noStrike" cap="none">
                <a:solidFill>
                  <a:schemeClr val="dk1"/>
                </a:solidFill>
                <a:latin typeface="Times New Roman"/>
                <a:ea typeface="Times New Roman"/>
                <a:cs typeface="Times New Roman"/>
                <a:sym typeface="Times New Roman"/>
              </a:rPr>
              <a:t> </a:t>
            </a:r>
            <a:br>
              <a:rPr lang="en-US" sz="4000" b="0" i="0" u="none" strike="noStrike" cap="none">
                <a:solidFill>
                  <a:schemeClr val="dk1"/>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January 15, 2015</a:t>
            </a:r>
          </a:p>
        </p:txBody>
      </p:sp>
      <p:sp>
        <p:nvSpPr>
          <p:cNvPr id="89" name="Shape 89"/>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a:stretch/>
        </p:blipFill>
        <p:spPr>
          <a:xfrm>
            <a:off x="6934200" y="0"/>
            <a:ext cx="2209799" cy="895349"/>
          </a:xfrm>
          <a:prstGeom prst="rect">
            <a:avLst/>
          </a:prstGeom>
          <a:noFill/>
          <a:ln>
            <a:noFill/>
          </a:ln>
        </p:spPr>
      </p:pic>
      <p:sp>
        <p:nvSpPr>
          <p:cNvPr id="96" name="Shape 96"/>
          <p:cNvSpPr txBox="1"/>
          <p:nvPr/>
        </p:nvSpPr>
        <p:spPr>
          <a:xfrm>
            <a:off x="152400" y="149225"/>
            <a:ext cx="6686549" cy="739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4200" b="1" i="0" u="none">
                <a:solidFill>
                  <a:srgbClr val="17375E"/>
                </a:solidFill>
                <a:latin typeface="Times New Roman"/>
                <a:ea typeface="Times New Roman"/>
                <a:cs typeface="Times New Roman"/>
                <a:sym typeface="Times New Roman"/>
              </a:rPr>
              <a:t>Project Release Plan</a:t>
            </a:r>
          </a:p>
        </p:txBody>
      </p:sp>
      <p:sp>
        <p:nvSpPr>
          <p:cNvPr id="97" name="Shape 97"/>
          <p:cNvSpPr txBox="1">
            <a:spLocks noGrp="1"/>
          </p:cNvSpPr>
          <p:nvPr>
            <p:ph type="title"/>
          </p:nvPr>
        </p:nvSpPr>
        <p:spPr>
          <a:xfrm>
            <a:off x="457200" y="10668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98" name="Shape 98"/>
          <p:cNvSpPr txBox="1">
            <a:spLocks noGrp="1"/>
          </p:cNvSpPr>
          <p:nvPr>
            <p:ph type="body" idx="1"/>
          </p:nvPr>
        </p:nvSpPr>
        <p:spPr>
          <a:xfrm>
            <a:off x="457200" y="2286000"/>
            <a:ext cx="8229600" cy="3840299"/>
          </a:xfrm>
          <a:prstGeom prst="rect">
            <a:avLst/>
          </a:prstGeom>
          <a:noFill/>
          <a:ln>
            <a:noFill/>
          </a:ln>
        </p:spPr>
        <p:txBody>
          <a:bodyPr lIns="91375" tIns="45675" rIns="91375" bIns="45675" anchor="t" anchorCtr="0">
            <a:noAutofit/>
          </a:bodyPr>
          <a:lstStyle/>
          <a:p>
            <a:pPr marL="457200" marR="0" lvl="0" indent="-381000" algn="l" rtl="0">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We are creating a web application using data from the community-based organization, Working for Dignity, and storing on a database so that we can display it in a more visually appealing way.</a:t>
            </a: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ct val="100000"/>
              <a:buFont typeface="Times New Roman"/>
            </a:pPr>
            <a:r>
              <a:rPr lang="en-US" sz="2400">
                <a:latin typeface="Times New Roman"/>
                <a:ea typeface="Times New Roman"/>
                <a:cs typeface="Times New Roman"/>
                <a:sym typeface="Times New Roman"/>
              </a:rPr>
              <a:t>The data will represent a number of factors that are important to understanding the SC Housing Crisis.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04" name="Shape 104"/>
          <p:cNvSpPr txBox="1"/>
          <p:nvPr/>
        </p:nvSpPr>
        <p:spPr>
          <a:xfrm>
            <a:off x="152400" y="149225"/>
            <a:ext cx="6686549"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05" name="Shape 105"/>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Sprint 1 User Stories</a:t>
            </a:r>
          </a:p>
        </p:txBody>
      </p:sp>
      <p:sp>
        <p:nvSpPr>
          <p:cNvPr id="106" name="Shape 106"/>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create a database that takes in Excel files of data, and indexes the data in a sensible way, so that the user may view the desired data.</a:t>
            </a:r>
          </a:p>
          <a:p>
            <a:pPr marL="0" marR="0" lvl="0" indent="0" algn="l" rtl="0">
              <a:spcBef>
                <a:spcPts val="400"/>
              </a:spcBef>
              <a:spcAft>
                <a:spcPts val="0"/>
              </a:spcAft>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a user, I would like access to a website that displays the data from local surveys, so that I can educate myself about housing in Santa Cruz.</a:t>
            </a:r>
          </a:p>
        </p:txBody>
      </p:sp>
      <p:sp>
        <p:nvSpPr>
          <p:cNvPr id="107" name="Shape 107"/>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a:stretch/>
        </p:blipFill>
        <p:spPr>
          <a:xfrm>
            <a:off x="6915150" y="76200"/>
            <a:ext cx="2209799" cy="89520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14" name="Shape 114"/>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2 User Stories</a:t>
            </a:r>
          </a:p>
        </p:txBody>
      </p:sp>
      <p:sp>
        <p:nvSpPr>
          <p:cNvPr id="115" name="Shape 115"/>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a user, I’d like to visualize one set of data of a specified field, so that I may better visualize Santa Cruz’s housing crisis.</a:t>
            </a:r>
          </a:p>
          <a:p>
            <a:pPr marL="0" marR="0" lvl="0" indent="0" algn="l" rtl="0">
              <a:spcBef>
                <a:spcPts val="400"/>
              </a:spcBef>
              <a:spcAft>
                <a:spcPts val="0"/>
              </a:spcAft>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we’d like to build a web application that enables visualization of the data inputted so that information can be compared between regions of Santa Cruz.</a:t>
            </a:r>
          </a:p>
        </p:txBody>
      </p:sp>
      <p:sp>
        <p:nvSpPr>
          <p:cNvPr id="116" name="Shape 116"/>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a:stretch/>
        </p:blipFill>
        <p:spPr>
          <a:xfrm>
            <a:off x="6915150" y="76200"/>
            <a:ext cx="2209799" cy="89520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User Stories</a:t>
            </a:r>
          </a:p>
        </p:txBody>
      </p:sp>
      <p:sp>
        <p:nvSpPr>
          <p:cNvPr id="123" name="Shape 123"/>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a:latin typeface="Times New Roman"/>
                <a:ea typeface="Times New Roman"/>
                <a:cs typeface="Times New Roman"/>
                <a:sym typeface="Times New Roman"/>
              </a:rPr>
              <a:t>Sprint 3 User Stories</a:t>
            </a:r>
          </a:p>
        </p:txBody>
      </p:sp>
      <p:sp>
        <p:nvSpPr>
          <p:cNvPr id="124" name="Shape 124"/>
          <p:cNvSpPr txBox="1">
            <a:spLocks noGrp="1"/>
          </p:cNvSpPr>
          <p:nvPr>
            <p:ph type="body" idx="1"/>
          </p:nvPr>
        </p:nvSpPr>
        <p:spPr>
          <a:xfrm>
            <a:off x="457200" y="2133600"/>
            <a:ext cx="8229600" cy="3992699"/>
          </a:xfrm>
          <a:prstGeom prst="rect">
            <a:avLst/>
          </a:prstGeom>
          <a:noFill/>
          <a:ln>
            <a:noFill/>
          </a:ln>
        </p:spPr>
        <p:txBody>
          <a:bodyPr lIns="91375" tIns="45675" rIns="91375" bIns="45675" anchor="t" anchorCtr="0">
            <a:noAutofit/>
          </a:bodyPr>
          <a:lstStyle/>
          <a:p>
            <a:pPr marL="457200" lvl="0" indent="-419100" rtl="0">
              <a:spcBef>
                <a:spcPts val="400"/>
              </a:spcBef>
              <a:buSzPct val="100000"/>
              <a:buFont typeface="Times New Roman"/>
            </a:pPr>
            <a:r>
              <a:rPr lang="en-US" sz="3000">
                <a:latin typeface="Times New Roman"/>
                <a:ea typeface="Times New Roman"/>
                <a:cs typeface="Times New Roman"/>
                <a:sym typeface="Times New Roman"/>
              </a:rPr>
              <a:t>As a user, I want to see the requested data set in a visually engaging way, so that I may better understand the Santa Cruz housing crisis.</a:t>
            </a:r>
          </a:p>
          <a:p>
            <a:pPr marL="341312" marR="0" lvl="0" indent="-341312"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457200" marR="0" lvl="0" indent="-419100" algn="l" rtl="0">
              <a:spcBef>
                <a:spcPts val="400"/>
              </a:spcBef>
              <a:spcAft>
                <a:spcPts val="0"/>
              </a:spcAft>
              <a:buSzPct val="100000"/>
              <a:buFont typeface="Times New Roman"/>
            </a:pPr>
            <a:r>
              <a:rPr lang="en-US" sz="3000">
                <a:latin typeface="Times New Roman"/>
                <a:ea typeface="Times New Roman"/>
                <a:cs typeface="Times New Roman"/>
                <a:sym typeface="Times New Roman"/>
              </a:rPr>
              <a:t>As developers, we want to refine the ways in which the user interacts with the data in visceral and practical ways so that they may look at different graphs viewing different data.</a:t>
            </a:r>
          </a:p>
          <a:p>
            <a:pPr marL="0" marR="0" lvl="0" indent="-127000"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0" marR="0" lvl="0" indent="-127000"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a:p>
            <a:pPr marL="341312" marR="0" lvl="0" indent="-341312" algn="l" rtl="0">
              <a:spcBef>
                <a:spcPts val="400"/>
              </a:spcBef>
              <a:spcAft>
                <a:spcPts val="0"/>
              </a:spcAft>
              <a:buClr>
                <a:schemeClr val="dk1"/>
              </a:buClr>
              <a:buSzPct val="66666"/>
              <a:buFont typeface="Arial"/>
              <a:buNone/>
            </a:pPr>
            <a:endParaRPr sz="3000">
              <a:latin typeface="Times New Roman"/>
              <a:ea typeface="Times New Roman"/>
              <a:cs typeface="Times New Roman"/>
              <a:sym typeface="Times New Roman"/>
            </a:endParaRPr>
          </a:p>
        </p:txBody>
      </p:sp>
      <p:sp>
        <p:nvSpPr>
          <p:cNvPr id="125" name="Shape 125"/>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31" name="Shape 131"/>
          <p:cNvSpPr txBox="1"/>
          <p:nvPr/>
        </p:nvSpPr>
        <p:spPr>
          <a:xfrm>
            <a:off x="152400" y="149225"/>
            <a:ext cx="6686549"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1" i="0" u="none">
                <a:solidFill>
                  <a:srgbClr val="17375E"/>
                </a:solidFill>
                <a:latin typeface="Times New Roman"/>
                <a:ea typeface="Times New Roman"/>
                <a:cs typeface="Times New Roman"/>
                <a:sym typeface="Times New Roman"/>
              </a:rPr>
              <a:t>Project Release Plan – Architecture</a:t>
            </a:r>
          </a:p>
        </p:txBody>
      </p:sp>
      <p:sp>
        <p:nvSpPr>
          <p:cNvPr id="132" name="Shape 132"/>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a:latin typeface="Times New Roman"/>
                <a:ea typeface="Times New Roman"/>
                <a:cs typeface="Times New Roman"/>
                <a:sym typeface="Times New Roman"/>
              </a:rPr>
              <a:t>Santa Cruz Housing Crisis</a:t>
            </a:r>
          </a:p>
        </p:txBody>
      </p:sp>
      <p:sp>
        <p:nvSpPr>
          <p:cNvPr id="133" name="Shape 133"/>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0" lvl="0" indent="-127000" rtl="0">
              <a:spcBef>
                <a:spcPts val="400"/>
              </a:spcBef>
              <a:buClr>
                <a:schemeClr val="dk1"/>
              </a:buClr>
              <a:buSzPct val="100000"/>
              <a:buFont typeface="Arial"/>
              <a:buNone/>
            </a:pPr>
            <a:r>
              <a:rPr lang="en-US" sz="2000">
                <a:latin typeface="Times New Roman"/>
                <a:ea typeface="Times New Roman"/>
                <a:cs typeface="Times New Roman"/>
                <a:sym typeface="Times New Roman"/>
              </a:rPr>
              <a:t>We want an interactive webpage containing a map where the user can click different regions of Santa Cruz which opens up the specific region and the data which concerns it. The data will be translated into easy to read graphs and depending on the information wanted, the graphs will change. The data could also be compared and correlation could be made for the data.</a:t>
            </a:r>
          </a:p>
        </p:txBody>
      </p:sp>
      <p:sp>
        <p:nvSpPr>
          <p:cNvPr id="134" name="Shape 134"/>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40" name="Shape 140"/>
          <p:cNvSpPr txBox="1"/>
          <p:nvPr/>
        </p:nvSpPr>
        <p:spPr>
          <a:xfrm>
            <a:off x="152400" y="149225"/>
            <a:ext cx="6762750"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0" i="0" u="none">
                <a:solidFill>
                  <a:srgbClr val="17375E"/>
                </a:solidFill>
                <a:latin typeface="Times New Roman"/>
                <a:ea typeface="Times New Roman"/>
                <a:cs typeface="Times New Roman"/>
                <a:sym typeface="Times New Roman"/>
              </a:rPr>
              <a:t>Project Release Plan – Challenges/Risks </a:t>
            </a:r>
          </a:p>
        </p:txBody>
      </p:sp>
      <p:sp>
        <p:nvSpPr>
          <p:cNvPr id="141" name="Shape 141"/>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42" name="Shape 142"/>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We are unfamiliar with </a:t>
            </a:r>
            <a:r>
              <a:rPr lang="en-US" sz="3000" dirty="0" smtClean="0">
                <a:latin typeface="Times New Roman"/>
                <a:ea typeface="Times New Roman"/>
                <a:cs typeface="Times New Roman"/>
                <a:sym typeface="Times New Roman"/>
              </a:rPr>
              <a:t>Ruby</a:t>
            </a:r>
            <a:endParaRPr lang="en-US" sz="3000" dirty="0">
              <a:latin typeface="Times New Roman"/>
              <a:ea typeface="Times New Roman"/>
              <a:cs typeface="Times New Roman"/>
              <a:sym typeface="Times New Roman"/>
            </a:endParaRP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We are unfamiliar with D3, </a:t>
            </a:r>
            <a:r>
              <a:rPr lang="en-US" sz="3000" dirty="0" err="1">
                <a:latin typeface="Times New Roman"/>
                <a:ea typeface="Times New Roman"/>
                <a:cs typeface="Times New Roman"/>
                <a:sym typeface="Times New Roman"/>
              </a:rPr>
              <a:t>js</a:t>
            </a:r>
            <a:r>
              <a:rPr lang="en-US" sz="3000" dirty="0">
                <a:latin typeface="Times New Roman"/>
                <a:ea typeface="Times New Roman"/>
                <a:cs typeface="Times New Roman"/>
                <a:sym typeface="Times New Roman"/>
              </a:rPr>
              <a:t> libraries</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Creating efficient algorithms for sorting and search of data </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Scope of the project may be large</a:t>
            </a:r>
          </a:p>
        </p:txBody>
      </p:sp>
      <p:sp>
        <p:nvSpPr>
          <p:cNvPr id="143" name="Shape 143"/>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a:stretch/>
        </p:blipFill>
        <p:spPr>
          <a:xfrm>
            <a:off x="6915150" y="76200"/>
            <a:ext cx="2209799" cy="895349"/>
          </a:xfrm>
          <a:prstGeom prst="rect">
            <a:avLst/>
          </a:prstGeom>
          <a:noFill/>
          <a:ln>
            <a:noFill/>
          </a:ln>
        </p:spPr>
      </p:pic>
      <p:sp>
        <p:nvSpPr>
          <p:cNvPr id="149" name="Shape 149"/>
          <p:cNvSpPr txBox="1"/>
          <p:nvPr/>
        </p:nvSpPr>
        <p:spPr>
          <a:xfrm>
            <a:off x="152400" y="149225"/>
            <a:ext cx="6762750"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7375E"/>
              </a:buClr>
              <a:buSzPct val="25000"/>
              <a:buFont typeface="Times New Roman"/>
              <a:buNone/>
            </a:pPr>
            <a:r>
              <a:rPr lang="en-US" sz="3200" b="0" i="0" u="none">
                <a:solidFill>
                  <a:srgbClr val="17375E"/>
                </a:solidFill>
                <a:latin typeface="Times New Roman"/>
                <a:ea typeface="Times New Roman"/>
                <a:cs typeface="Times New Roman"/>
                <a:sym typeface="Times New Roman"/>
              </a:rPr>
              <a:t>Project Release Plan – Technologies </a:t>
            </a:r>
          </a:p>
        </p:txBody>
      </p:sp>
      <p:sp>
        <p:nvSpPr>
          <p:cNvPr id="150" name="Shape 150"/>
          <p:cNvSpPr txBox="1">
            <a:spLocks noGrp="1"/>
          </p:cNvSpPr>
          <p:nvPr>
            <p:ph type="title"/>
          </p:nvPr>
        </p:nvSpPr>
        <p:spPr>
          <a:xfrm>
            <a:off x="533400" y="889000"/>
            <a:ext cx="8229600" cy="1143000"/>
          </a:xfrm>
          <a:prstGeom prst="rect">
            <a:avLst/>
          </a:prstGeom>
          <a:noFill/>
          <a:ln>
            <a:noFill/>
          </a:ln>
        </p:spPr>
        <p:txBody>
          <a:bodyPr lIns="91375" tIns="45675" rIns="91375" bIns="45675" anchor="ctr" anchorCtr="0">
            <a:noAutofit/>
          </a:bodyPr>
          <a:lstStyle/>
          <a:p>
            <a:pPr lvl="0" rtl="0">
              <a:spcBef>
                <a:spcPts val="0"/>
              </a:spcBef>
              <a:buClr>
                <a:schemeClr val="dk1"/>
              </a:buClr>
              <a:buSzPct val="25000"/>
              <a:buFont typeface="Times New Roman"/>
              <a:buNone/>
            </a:pPr>
            <a:r>
              <a:rPr lang="en-US" sz="4000">
                <a:latin typeface="Times New Roman"/>
                <a:ea typeface="Times New Roman"/>
                <a:cs typeface="Times New Roman"/>
                <a:sym typeface="Times New Roman"/>
              </a:rPr>
              <a:t>Santa Cruz Housing Crisis</a:t>
            </a:r>
          </a:p>
        </p:txBody>
      </p:sp>
      <p:sp>
        <p:nvSpPr>
          <p:cNvPr id="151" name="Shape 151"/>
          <p:cNvSpPr txBox="1">
            <a:spLocks noGrp="1"/>
          </p:cNvSpPr>
          <p:nvPr>
            <p:ph type="body" idx="1"/>
          </p:nvPr>
        </p:nvSpPr>
        <p:spPr>
          <a:xfrm>
            <a:off x="457200" y="2133600"/>
            <a:ext cx="8229600" cy="3992562"/>
          </a:xfrm>
          <a:prstGeom prst="rect">
            <a:avLst/>
          </a:prstGeom>
          <a:noFill/>
          <a:ln>
            <a:noFill/>
          </a:ln>
        </p:spPr>
        <p:txBody>
          <a:bodyPr lIns="91375" tIns="45675" rIns="91375" bIns="45675" anchor="t" anchorCtr="0">
            <a:noAutofit/>
          </a:bodyPr>
          <a:lstStyle/>
          <a:p>
            <a:pPr marL="457200" marR="0" lvl="0" indent="-419100" algn="l" rtl="0">
              <a:lnSpc>
                <a:spcPct val="100000"/>
              </a:lnSpc>
              <a:spcBef>
                <a:spcPts val="400"/>
              </a:spcBef>
              <a:spcAft>
                <a:spcPts val="0"/>
              </a:spcAft>
              <a:buSzPct val="100000"/>
            </a:pPr>
            <a:r>
              <a:rPr lang="en-US" sz="3000" dirty="0">
                <a:latin typeface="Times New Roman"/>
                <a:ea typeface="Times New Roman"/>
                <a:cs typeface="Times New Roman"/>
                <a:sym typeface="Times New Roman"/>
              </a:rPr>
              <a:t>GitHub (Version Control System)</a:t>
            </a:r>
          </a:p>
          <a:p>
            <a:pPr marL="457200" marR="0" lvl="0" indent="-419100" algn="l" rtl="0">
              <a:lnSpc>
                <a:spcPct val="100000"/>
              </a:lnSpc>
              <a:spcBef>
                <a:spcPts val="400"/>
              </a:spcBef>
              <a:spcAft>
                <a:spcPts val="0"/>
              </a:spcAft>
              <a:buSzPct val="100000"/>
              <a:buFont typeface="Times New Roman"/>
            </a:pPr>
            <a:r>
              <a:rPr lang="en-US" sz="3000" dirty="0">
                <a:latin typeface="Times New Roman"/>
                <a:ea typeface="Times New Roman"/>
                <a:cs typeface="Times New Roman"/>
                <a:sym typeface="Times New Roman"/>
              </a:rPr>
              <a:t>Slack (Communication</a:t>
            </a:r>
            <a:r>
              <a:rPr lang="en-US" sz="3000" dirty="0" smtClean="0">
                <a:latin typeface="Times New Roman"/>
                <a:ea typeface="Times New Roman"/>
                <a:cs typeface="Times New Roman"/>
                <a:sym typeface="Times New Roman"/>
              </a:rPr>
              <a:t>)</a:t>
            </a:r>
          </a:p>
          <a:p>
            <a:pPr marL="457200" marR="0" lvl="0" indent="-419100" algn="l" rtl="0">
              <a:lnSpc>
                <a:spcPct val="100000"/>
              </a:lnSpc>
              <a:spcBef>
                <a:spcPts val="400"/>
              </a:spcBef>
              <a:spcAft>
                <a:spcPts val="0"/>
              </a:spcAft>
              <a:buSzPct val="100000"/>
              <a:buFont typeface="Times New Roman"/>
            </a:pPr>
            <a:r>
              <a:rPr lang="en-US" sz="3000" dirty="0" smtClean="0">
                <a:latin typeface="Times New Roman"/>
                <a:ea typeface="Times New Roman"/>
                <a:cs typeface="Times New Roman"/>
                <a:sym typeface="Times New Roman"/>
              </a:rPr>
              <a:t>Trello (Scrum Board)</a:t>
            </a:r>
            <a:endParaRPr lang="en-US" sz="3000" dirty="0">
              <a:latin typeface="Times New Roman"/>
              <a:ea typeface="Times New Roman"/>
              <a:cs typeface="Times New Roman"/>
              <a:sym typeface="Times New Roman"/>
            </a:endParaRPr>
          </a:p>
          <a:p>
            <a:pPr marL="457200" lvl="0" indent="-419100" rtl="0">
              <a:spcBef>
                <a:spcPts val="0"/>
              </a:spcBef>
              <a:buSzPct val="100000"/>
              <a:buFont typeface="Times New Roman"/>
            </a:pPr>
            <a:r>
              <a:rPr lang="en-US" sz="3000" dirty="0" smtClean="0">
                <a:latin typeface="Times New Roman"/>
                <a:ea typeface="Times New Roman"/>
                <a:cs typeface="Times New Roman"/>
                <a:sym typeface="Times New Roman"/>
              </a:rPr>
              <a:t>Ruby on Rails</a:t>
            </a:r>
            <a:endParaRPr lang="en-US" sz="3000" dirty="0">
              <a:latin typeface="Times New Roman"/>
              <a:ea typeface="Times New Roman"/>
              <a:cs typeface="Times New Roman"/>
              <a:sym typeface="Times New Roman"/>
            </a:endParaRPr>
          </a:p>
          <a:p>
            <a:pPr marL="457200" lvl="0" indent="-419100" rtl="0">
              <a:spcBef>
                <a:spcPts val="0"/>
              </a:spcBef>
              <a:buSzPct val="100000"/>
              <a:buFont typeface="Times New Roman"/>
            </a:pPr>
            <a:r>
              <a:rPr lang="en-US" sz="3000" dirty="0">
                <a:latin typeface="Times New Roman"/>
                <a:ea typeface="Times New Roman"/>
                <a:cs typeface="Times New Roman"/>
                <a:sym typeface="Times New Roman"/>
              </a:rPr>
              <a:t>Languages: </a:t>
            </a:r>
            <a:r>
              <a:rPr lang="en-US" sz="3000" dirty="0" smtClean="0">
                <a:latin typeface="Times New Roman"/>
                <a:ea typeface="Times New Roman"/>
                <a:cs typeface="Times New Roman"/>
                <a:sym typeface="Times New Roman"/>
              </a:rPr>
              <a:t>Ruby</a:t>
            </a:r>
            <a:r>
              <a:rPr lang="en-US" sz="3000" smtClean="0">
                <a:latin typeface="Times New Roman"/>
                <a:ea typeface="Times New Roman"/>
                <a:cs typeface="Times New Roman"/>
                <a:sym typeface="Times New Roman"/>
              </a:rPr>
              <a:t>, </a:t>
            </a:r>
            <a:r>
              <a:rPr lang="en-US" sz="3000" smtClean="0">
                <a:latin typeface="Times New Roman"/>
                <a:ea typeface="Times New Roman"/>
                <a:cs typeface="Times New Roman"/>
                <a:sym typeface="Times New Roman"/>
              </a:rPr>
              <a:t>SQLite, </a:t>
            </a:r>
            <a:r>
              <a:rPr lang="en-US" sz="3000" dirty="0">
                <a:latin typeface="Times New Roman"/>
                <a:ea typeface="Times New Roman"/>
                <a:cs typeface="Times New Roman"/>
                <a:sym typeface="Times New Roman"/>
              </a:rPr>
              <a:t>HTML, CSS, and </a:t>
            </a:r>
            <a:r>
              <a:rPr lang="en-US" sz="3000" dirty="0" err="1" smtClean="0">
                <a:latin typeface="Times New Roman"/>
                <a:ea typeface="Times New Roman"/>
                <a:cs typeface="Times New Roman"/>
                <a:sym typeface="Times New Roman"/>
              </a:rPr>
              <a:t>Javascript</a:t>
            </a:r>
            <a:endParaRPr lang="en-US" sz="3000" dirty="0">
              <a:latin typeface="Times New Roman"/>
              <a:ea typeface="Times New Roman"/>
              <a:cs typeface="Times New Roman"/>
              <a:sym typeface="Times New Roman"/>
            </a:endParaRPr>
          </a:p>
        </p:txBody>
      </p:sp>
      <p:sp>
        <p:nvSpPr>
          <p:cNvPr id="152" name="Shape 152"/>
          <p:cNvSpPr txBox="1"/>
          <p:nvPr/>
        </p:nvSpPr>
        <p:spPr>
          <a:xfrm>
            <a:off x="0" y="6248400"/>
            <a:ext cx="9144000" cy="609599"/>
          </a:xfrm>
          <a:prstGeom prst="rect">
            <a:avLst/>
          </a:prstGeom>
          <a:gradFill>
            <a:gsLst>
              <a:gs pos="0">
                <a:srgbClr val="1F447F"/>
              </a:gs>
              <a:gs pos="50000">
                <a:srgbClr val="C2D1ED"/>
              </a:gs>
              <a:gs pos="100000">
                <a:srgbClr val="E1E8F5"/>
              </a:gs>
            </a:gsLst>
            <a:lin ang="0" scaled="0"/>
          </a:gradFill>
          <a:ln>
            <a:noFill/>
          </a:ln>
        </p:spPr>
        <p:txBody>
          <a:bodyPr lIns="91375" tIns="45675" rIns="91375" bIns="4567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US"/>
              <a:t>Critiques and Questions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On-screen Show (4:3)</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Santa Cruz Housing Crisis  January 15, 2015</vt:lpstr>
      <vt:lpstr>Santa Cruz Housing Crisis</vt:lpstr>
      <vt:lpstr>Sprint 1 User Stories</vt:lpstr>
      <vt:lpstr>Sprint 2 User Stories</vt:lpstr>
      <vt:lpstr>Sprint 3 User Stories</vt:lpstr>
      <vt:lpstr>Santa Cruz Housing Crisis</vt:lpstr>
      <vt:lpstr>Santa Cruz Housing Crisis</vt:lpstr>
      <vt:lpstr>Santa Cruz Housing Crisis</vt:lpstr>
      <vt:lpstr>Critiques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 Cruz Housing Crisis  January 15, 2015</dc:title>
  <cp:lastModifiedBy>Cesar Kyle Casil</cp:lastModifiedBy>
  <cp:revision>2</cp:revision>
  <dcterms:modified xsi:type="dcterms:W3CDTF">2016-01-28T18:35:12Z</dcterms:modified>
</cp:coreProperties>
</file>