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01025" y="4415775"/>
            <a:ext cx="5608299" cy="4183374"/>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701025" y="4415775"/>
            <a:ext cx="5608299" cy="41833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701025" y="4415775"/>
            <a:ext cx="5608299" cy="41833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2" name="Shape 9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701025" y="4415775"/>
            <a:ext cx="5608299" cy="41833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1" name="Shape 101"/>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701025" y="4415775"/>
            <a:ext cx="5608200" cy="41835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0" name="Shape 110"/>
          <p:cNvSpPr/>
          <p:nvPr>
            <p:ph idx="2" type="sldImg"/>
          </p:nvPr>
        </p:nvSpPr>
        <p:spPr>
          <a:xfrm>
            <a:off x="1168625" y="697225"/>
            <a:ext cx="4673699" cy="348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701025" y="4415775"/>
            <a:ext cx="5608200" cy="41835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9" name="Shape 119"/>
          <p:cNvSpPr/>
          <p:nvPr>
            <p:ph idx="2" type="sldImg"/>
          </p:nvPr>
        </p:nvSpPr>
        <p:spPr>
          <a:xfrm>
            <a:off x="1168625" y="697225"/>
            <a:ext cx="4673699" cy="348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701025" y="4415775"/>
            <a:ext cx="5608299" cy="41833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8" name="Shape 128"/>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701025" y="4415775"/>
            <a:ext cx="5608299" cy="41833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7" name="Shape 137"/>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701025" y="4415775"/>
            <a:ext cx="5608299" cy="41833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6" name="Shape 146"/>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68625" y="697225"/>
            <a:ext cx="4673699" cy="3486299"/>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12430" lvl="5" marL="45693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12160" lvl="6" marL="91386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11889" lvl="7" marL="137079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11620" lvl="8" marL="182772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3" name="Shape 13"/>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4612" lvl="2" marL="1141413"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0012" lvl="3" marL="15986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0013" lvl="4" marL="20558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12815" lvl="5" marL="251311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2545" lvl="6" marL="2970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2274" lvl="7" marL="342697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2005" lvl="8" marL="388390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6553200" y="6356350"/>
            <a:ext cx="2133599" cy="365125"/>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7" name="Shape 17"/>
        <p:cNvGrpSpPr/>
        <p:nvPr/>
      </p:nvGrpSpPr>
      <p:grpSpPr>
        <a:xfrm>
          <a:off x="0" y="0"/>
          <a:ext cx="0" cy="0"/>
          <a:chOff x="0" y="0"/>
          <a:chExt cx="0" cy="0"/>
        </a:xfrm>
      </p:grpSpPr>
      <p:sp>
        <p:nvSpPr>
          <p:cNvPr id="18" name="Shape 18"/>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12430" lvl="5" marL="45693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12160" lvl="6" marL="91386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11889" lvl="7" marL="137079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11620" lvl="8" marL="182772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9" name="Shape 19"/>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sz="3200">
                <a:solidFill>
                  <a:schemeClr val="dk1"/>
                </a:solidFill>
                <a:latin typeface="Calibri"/>
                <a:ea typeface="Calibri"/>
                <a:cs typeface="Calibri"/>
                <a:sym typeface="Calibri"/>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4612" lvl="2" marL="1141413"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0012" lvl="3" marL="15986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0013" lvl="4" marL="20558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12815" lvl="5" marL="251311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2545" lvl="6" marL="2970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2274" lvl="7" marL="342697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2005" lvl="8" marL="388390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6553200" y="6356350"/>
            <a:ext cx="2133599" cy="365125"/>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4" name="Shape 74"/>
        <p:cNvGrpSpPr/>
        <p:nvPr/>
      </p:nvGrpSpPr>
      <p:grpSpPr>
        <a:xfrm>
          <a:off x="0" y="0"/>
          <a:ext cx="0" cy="0"/>
          <a:chOff x="0" y="0"/>
          <a:chExt cx="0" cy="0"/>
        </a:xfrm>
      </p:grpSpPr>
      <p:sp>
        <p:nvSpPr>
          <p:cNvPr id="75" name="Shape 75"/>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12430" lvl="5" marL="45693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12160" lvl="6" marL="91386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11889" lvl="7" marL="137079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11620" lvl="8" marL="182772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76" name="Shape 76"/>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spcAft>
                <a:spcPts val="0"/>
              </a:spcAft>
              <a:buClr>
                <a:srgbClr val="888888"/>
              </a:buClr>
              <a:buFont typeface="Arial"/>
              <a:buNone/>
              <a:defRPr sz="3200">
                <a:solidFill>
                  <a:srgbClr val="888888"/>
                </a:solidFill>
                <a:latin typeface="Calibri"/>
                <a:ea typeface="Calibri"/>
                <a:cs typeface="Calibri"/>
                <a:sym typeface="Calibri"/>
              </a:defRPr>
            </a:lvl1pPr>
            <a:lvl2pPr indent="-12430" lvl="1" marL="456930" marR="0" rtl="0" algn="ctr">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12160" lvl="2" marL="913860" marR="0" rtl="0" algn="ctr">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11889" lvl="3" marL="137079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11620" lvl="4" marL="182772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11350" lvl="5" marL="228465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11079" lvl="6" marL="274158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10809" lvl="7" marL="319851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10540" lvl="8" marL="365544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77" name="Shape 7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6553200" y="6356350"/>
            <a:ext cx="2133599" cy="365125"/>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12430" lvl="5" marL="45693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12160" lvl="6" marL="91386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11889" lvl="7" marL="137079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11620" lvl="8" marL="182772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25" name="Shape 25"/>
          <p:cNvSpPr txBox="1"/>
          <p:nvPr>
            <p:ph idx="1" type="body"/>
          </p:nvPr>
        </p:nvSpPr>
        <p:spPr>
          <a:xfrm rot="5400000">
            <a:off x="2309018" y="-251619"/>
            <a:ext cx="4525961" cy="8229600"/>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sz="3200">
                <a:solidFill>
                  <a:schemeClr val="dk1"/>
                </a:solidFill>
                <a:latin typeface="Calibri"/>
                <a:ea typeface="Calibri"/>
                <a:cs typeface="Calibri"/>
                <a:sym typeface="Calibri"/>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4612" lvl="2" marL="1141413"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0012" lvl="3" marL="15986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0013" lvl="4" marL="20558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12815" lvl="5" marL="251311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2545" lvl="6" marL="2970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2274" lvl="7" marL="342697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2005" lvl="8" marL="388390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6553200" y="6356350"/>
            <a:ext cx="2133599" cy="365125"/>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9" name="Shape 29"/>
        <p:cNvGrpSpPr/>
        <p:nvPr/>
      </p:nvGrpSpPr>
      <p:grpSpPr>
        <a:xfrm>
          <a:off x="0" y="0"/>
          <a:ext cx="0" cy="0"/>
          <a:chOff x="0" y="0"/>
          <a:chExt cx="0" cy="0"/>
        </a:xfrm>
      </p:grpSpPr>
      <p:sp>
        <p:nvSpPr>
          <p:cNvPr id="30" name="Shape 30"/>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12430" lvl="5" marL="45693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12160" lvl="6" marL="91386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11889" lvl="7" marL="137079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11620" lvl="8" marL="182772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31" name="Shape 31"/>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sz="3200">
                <a:solidFill>
                  <a:schemeClr val="dk1"/>
                </a:solidFill>
                <a:latin typeface="Calibri"/>
                <a:ea typeface="Calibri"/>
                <a:cs typeface="Calibri"/>
                <a:sym typeface="Calibri"/>
              </a:defRPr>
            </a:lvl1pPr>
            <a:lvl2pPr indent="-12430" lvl="1" marL="456930" marR="0" rtl="0" algn="l">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12160" lvl="2" marL="913860" marR="0" rtl="0" algn="l">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11889" lvl="3" marL="137079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11620" lvl="4" marL="182772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11350" lvl="5" marL="228465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11079" lvl="6" marL="274158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10809" lvl="7" marL="319851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10540" lvl="8" marL="365544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32" name="Shape 32"/>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sz="1400">
                <a:solidFill>
                  <a:schemeClr val="dk1"/>
                </a:solidFill>
                <a:latin typeface="Calibri"/>
                <a:ea typeface="Calibri"/>
                <a:cs typeface="Calibri"/>
                <a:sym typeface="Calibri"/>
              </a:defRPr>
            </a:lvl1pPr>
            <a:lvl2pPr indent="-12430" lvl="1" marL="456930" marR="0" rtl="0" algn="l">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12160" lvl="2" marL="913860" marR="0" rtl="0" algn="l">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11889" lvl="3" marL="137079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11620" lvl="4" marL="182772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11350" lvl="5" marL="228465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11079" lvl="6" marL="274158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10809" lvl="7" marL="319851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10540" lvl="8" marL="365544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6" name="Shape 36"/>
        <p:cNvGrpSpPr/>
        <p:nvPr/>
      </p:nvGrpSpPr>
      <p:grpSpPr>
        <a:xfrm>
          <a:off x="0" y="0"/>
          <a:ext cx="0" cy="0"/>
          <a:chOff x="0" y="0"/>
          <a:chExt cx="0" cy="0"/>
        </a:xfrm>
      </p:grpSpPr>
      <p:sp>
        <p:nvSpPr>
          <p:cNvPr id="37" name="Shape 37"/>
          <p:cNvSpPr txBox="1"/>
          <p:nvPr>
            <p:ph type="title"/>
          </p:nvPr>
        </p:nvSpPr>
        <p:spPr>
          <a:xfrm>
            <a:off x="457202" y="273051"/>
            <a:ext cx="3008313" cy="11620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12430" lvl="5" marL="45693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12160" lvl="6" marL="91386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11889" lvl="7" marL="137079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11620" lvl="8" marL="182772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38" name="Shape 38"/>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sz="3200">
                <a:solidFill>
                  <a:schemeClr val="dk1"/>
                </a:solidFill>
                <a:latin typeface="Calibri"/>
                <a:ea typeface="Calibri"/>
                <a:cs typeface="Calibri"/>
                <a:sym typeface="Calibri"/>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4612" lvl="2" marL="1141413"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0012" lvl="3" marL="15986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0013" lvl="4" marL="20558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12815" lvl="5" marL="251311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2545" lvl="6" marL="2970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2274" lvl="7" marL="342697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2005" lvl="8" marL="388390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2" y="1435104"/>
            <a:ext cx="3008313" cy="4691063"/>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sz="1400">
                <a:solidFill>
                  <a:schemeClr val="dk1"/>
                </a:solidFill>
                <a:latin typeface="Calibri"/>
                <a:ea typeface="Calibri"/>
                <a:cs typeface="Calibri"/>
                <a:sym typeface="Calibri"/>
              </a:defRPr>
            </a:lvl1pPr>
            <a:lvl2pPr indent="-12430" lvl="1" marL="456930" marR="0" rtl="0" algn="l">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12160" lvl="2" marL="913860" marR="0" rtl="0" algn="l">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11889" lvl="3" marL="137079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11620" lvl="4" marL="182772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11350" lvl="5" marL="228465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11079" lvl="6" marL="274158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10809" lvl="7" marL="319851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10540" lvl="8" marL="365544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40" name="Shape 4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41" name="Shape 4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42" name="Shape 42"/>
          <p:cNvSpPr txBox="1"/>
          <p:nvPr>
            <p:ph idx="12" type="sldNum"/>
          </p:nvPr>
        </p:nvSpPr>
        <p:spPr>
          <a:xfrm>
            <a:off x="6553200" y="6356350"/>
            <a:ext cx="2133599" cy="365125"/>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3" name="Shape 43"/>
        <p:cNvGrpSpPr/>
        <p:nvPr/>
      </p:nvGrpSpPr>
      <p:grpSpPr>
        <a:xfrm>
          <a:off x="0" y="0"/>
          <a:ext cx="0" cy="0"/>
          <a:chOff x="0" y="0"/>
          <a:chExt cx="0" cy="0"/>
        </a:xfrm>
      </p:grpSpPr>
      <p:sp>
        <p:nvSpPr>
          <p:cNvPr id="44" name="Shape 4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6553200" y="6356350"/>
            <a:ext cx="2133599" cy="365125"/>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12430" lvl="5" marL="45693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12160" lvl="6" marL="91386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11889" lvl="7" marL="137079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11620" lvl="8" marL="182772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49" name="Shape 4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2" type="sldNum"/>
          </p:nvPr>
        </p:nvSpPr>
        <p:spPr>
          <a:xfrm>
            <a:off x="6553200" y="6356350"/>
            <a:ext cx="2133599" cy="365125"/>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12430" lvl="5" marL="45693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12160" lvl="6" marL="91386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11889" lvl="7" marL="137079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11620" lvl="8" marL="182772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54" name="Shape 54"/>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sz="2400">
                <a:solidFill>
                  <a:schemeClr val="dk1"/>
                </a:solidFill>
                <a:latin typeface="Calibri"/>
                <a:ea typeface="Calibri"/>
                <a:cs typeface="Calibri"/>
                <a:sym typeface="Calibri"/>
              </a:defRPr>
            </a:lvl1pPr>
            <a:lvl2pPr indent="-12430" lvl="1" marL="456930" marR="0" rtl="0" algn="l">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12160" lvl="2" marL="913860" marR="0" rtl="0" algn="l">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11889" lvl="3" marL="137079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11620" lvl="4" marL="182772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11350" lvl="5" marL="228465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11079" lvl="6" marL="274158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10809" lvl="7" marL="319851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10540" lvl="8" marL="365544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5" name="Shape 55"/>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88913" lvl="0" marL="341313" marR="0" rtl="0" algn="l">
              <a:spcBef>
                <a:spcPts val="480"/>
              </a:spcBef>
              <a:spcAft>
                <a:spcPts val="0"/>
              </a:spcAft>
              <a:buClr>
                <a:schemeClr val="dk1"/>
              </a:buClr>
              <a:buSzPct val="100000"/>
              <a:buFont typeface="Arial"/>
              <a:buChar char="•"/>
              <a:defRPr sz="2400">
                <a:solidFill>
                  <a:schemeClr val="dk1"/>
                </a:solidFill>
                <a:latin typeface="Calibri"/>
                <a:ea typeface="Calibri"/>
                <a:cs typeface="Calibri"/>
                <a:sym typeface="Calibri"/>
              </a:defRPr>
            </a:lvl1pPr>
            <a:lvl2pPr indent="-157162" lvl="1" marL="74136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2712" lvl="2" marL="1141413"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5412" lvl="3" marL="1598613"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5413" lvl="4" marL="2055813"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38215" lvl="5" marL="251311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37945" lvl="6" marL="297004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37674" lvl="7" marL="342697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37405" lvl="8" marL="388390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Shape 56"/>
          <p:cNvSpPr txBox="1"/>
          <p:nvPr>
            <p:ph idx="3" type="body"/>
          </p:nvPr>
        </p:nvSpPr>
        <p:spPr>
          <a:xfrm>
            <a:off x="4645030" y="1535112"/>
            <a:ext cx="4041774"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sz="2400">
                <a:solidFill>
                  <a:schemeClr val="dk1"/>
                </a:solidFill>
                <a:latin typeface="Calibri"/>
                <a:ea typeface="Calibri"/>
                <a:cs typeface="Calibri"/>
                <a:sym typeface="Calibri"/>
              </a:defRPr>
            </a:lvl1pPr>
            <a:lvl2pPr indent="-12430" lvl="1" marL="456930" marR="0" rtl="0" algn="l">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12160" lvl="2" marL="913860" marR="0" rtl="0" algn="l">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11889" lvl="3" marL="137079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11620" lvl="4" marL="182772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11350" lvl="5" marL="228465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11079" lvl="6" marL="274158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10809" lvl="7" marL="319851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10540" lvl="8" marL="365544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7" name="Shape 57"/>
          <p:cNvSpPr txBox="1"/>
          <p:nvPr>
            <p:ph idx="4" type="body"/>
          </p:nvPr>
        </p:nvSpPr>
        <p:spPr>
          <a:xfrm>
            <a:off x="4645030" y="2174875"/>
            <a:ext cx="4041774" cy="3951287"/>
          </a:xfrm>
          <a:prstGeom prst="rect">
            <a:avLst/>
          </a:prstGeom>
          <a:noFill/>
          <a:ln>
            <a:noFill/>
          </a:ln>
        </p:spPr>
        <p:txBody>
          <a:bodyPr anchorCtr="0" anchor="t" bIns="91425" lIns="91425" rIns="91425" tIns="91425"/>
          <a:lstStyle>
            <a:lvl1pPr indent="-188913" lvl="0" marL="341313" marR="0" rtl="0" algn="l">
              <a:spcBef>
                <a:spcPts val="480"/>
              </a:spcBef>
              <a:spcAft>
                <a:spcPts val="0"/>
              </a:spcAft>
              <a:buClr>
                <a:schemeClr val="dk1"/>
              </a:buClr>
              <a:buSzPct val="100000"/>
              <a:buFont typeface="Arial"/>
              <a:buChar char="•"/>
              <a:defRPr sz="2400">
                <a:solidFill>
                  <a:schemeClr val="dk1"/>
                </a:solidFill>
                <a:latin typeface="Calibri"/>
                <a:ea typeface="Calibri"/>
                <a:cs typeface="Calibri"/>
                <a:sym typeface="Calibri"/>
              </a:defRPr>
            </a:lvl1pPr>
            <a:lvl2pPr indent="-157162" lvl="1" marL="74136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2712" lvl="2" marL="1141413"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5412" lvl="3" marL="1598613"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5413" lvl="4" marL="2055813"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38215" lvl="5" marL="251311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37945" lvl="6" marL="297004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37674" lvl="7" marL="342697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37405" lvl="8" marL="388390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6553200" y="6356350"/>
            <a:ext cx="2133599" cy="365125"/>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12430" lvl="5" marL="45693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12160" lvl="6" marL="91386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11889" lvl="7" marL="137079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11620" lvl="8" marL="182772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63" name="Shape 63"/>
          <p:cNvSpPr txBox="1"/>
          <p:nvPr>
            <p:ph idx="1" type="body"/>
          </p:nvPr>
        </p:nvSpPr>
        <p:spPr>
          <a:xfrm>
            <a:off x="457200" y="1600201"/>
            <a:ext cx="4038599" cy="4525963"/>
          </a:xfrm>
          <a:prstGeom prst="rect">
            <a:avLst/>
          </a:prstGeom>
          <a:noFill/>
          <a:ln>
            <a:noFill/>
          </a:ln>
        </p:spPr>
        <p:txBody>
          <a:bodyPr anchorCtr="0" anchor="t" bIns="91425" lIns="91425" rIns="91425" tIns="91425"/>
          <a:lstStyle>
            <a:lvl1pPr indent="-163513" lvl="0" marL="341313" marR="0" rtl="0" algn="l">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indent="-131762" lvl="1" marL="741363"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0012" lvl="2" marL="11414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2712" lvl="3" marL="1598613"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2713" lvl="4" marL="2055813"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25515" lvl="5" marL="2513115"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25245" lvl="6" marL="2970045"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24974" lvl="7" marL="3426975"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24705" lvl="8" marL="3883905"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2" type="body"/>
          </p:nvPr>
        </p:nvSpPr>
        <p:spPr>
          <a:xfrm>
            <a:off x="4648200" y="1600201"/>
            <a:ext cx="4038599" cy="4525963"/>
          </a:xfrm>
          <a:prstGeom prst="rect">
            <a:avLst/>
          </a:prstGeom>
          <a:noFill/>
          <a:ln>
            <a:noFill/>
          </a:ln>
        </p:spPr>
        <p:txBody>
          <a:bodyPr anchorCtr="0" anchor="t" bIns="91425" lIns="91425" rIns="91425" tIns="91425"/>
          <a:lstStyle>
            <a:lvl1pPr indent="-163513" lvl="0" marL="341313" marR="0" rtl="0" algn="l">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indent="-131762" lvl="1" marL="741363"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0012" lvl="2" marL="11414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2712" lvl="3" marL="1598613"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2713" lvl="4" marL="2055813"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25515" lvl="5" marL="2513115"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25245" lvl="6" marL="2970045"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24974" lvl="7" marL="3426975"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24705" lvl="8" marL="3883905"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8" name="Shape 68"/>
        <p:cNvGrpSpPr/>
        <p:nvPr/>
      </p:nvGrpSpPr>
      <p:grpSpPr>
        <a:xfrm>
          <a:off x="0" y="0"/>
          <a:ext cx="0" cy="0"/>
          <a:chOff x="0" y="0"/>
          <a:chExt cx="0" cy="0"/>
        </a:xfrm>
      </p:grpSpPr>
      <p:sp>
        <p:nvSpPr>
          <p:cNvPr id="69" name="Shape 69"/>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12430" lvl="5" marL="45693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12160" lvl="6" marL="91386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11889" lvl="7" marL="137079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11620" lvl="8" marL="182772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spcAft>
                <a:spcPts val="0"/>
              </a:spcAft>
              <a:buClr>
                <a:srgbClr val="888888"/>
              </a:buClr>
              <a:buFont typeface="Arial"/>
              <a:buNone/>
              <a:defRPr sz="2000">
                <a:solidFill>
                  <a:srgbClr val="888888"/>
                </a:solidFill>
                <a:latin typeface="Calibri"/>
                <a:ea typeface="Calibri"/>
                <a:cs typeface="Calibri"/>
                <a:sym typeface="Calibri"/>
              </a:defRPr>
            </a:lvl1pPr>
            <a:lvl2pPr indent="-12430" lvl="1" marL="456930" marR="0" rtl="0" algn="l">
              <a:spcBef>
                <a:spcPts val="36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2pPr>
            <a:lvl3pPr indent="-12160" lvl="2" marL="913860" marR="0" rtl="0" algn="l">
              <a:spcBef>
                <a:spcPts val="32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3pPr>
            <a:lvl4pPr indent="-11889" lvl="3" marL="137079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4pPr>
            <a:lvl5pPr indent="-11620" lvl="4" marL="182772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5pPr>
            <a:lvl6pPr indent="-11350" lvl="5" marL="228465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11079" lvl="6" marL="274158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10809" lvl="7" marL="319851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10540" lvl="8" marL="365544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6553200" y="6356350"/>
            <a:ext cx="2133599" cy="365125"/>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12430" lvl="5" marL="45693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12160" lvl="6" marL="91386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11889" lvl="7" marL="137079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11620" lvl="8" marL="182772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7" name="Shape 7"/>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4612" lvl="2" marL="1141413"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0012" lvl="3" marL="15986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0013" lvl="4" marL="20558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12815" lvl="5" marL="251311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2545" lvl="6" marL="2970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2274" lvl="7" marL="342697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2005" lvl="8" marL="388390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 Id="rId3" Type="http://schemas.openxmlformats.org/officeDocument/2006/relationships/image" Target="../media/image00.pn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8.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nvSpPr>
        <p:spPr>
          <a:xfrm flipH="1" rot="10800000">
            <a:off x="0" y="6857999"/>
            <a:ext cx="9144000" cy="46036"/>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5" name="Shape 85"/>
          <p:cNvPicPr preferRelativeResize="0"/>
          <p:nvPr/>
        </p:nvPicPr>
        <p:blipFill rotWithShape="1">
          <a:blip r:embed="rId3">
            <a:alphaModFix/>
          </a:blip>
          <a:srcRect b="0" l="0" r="0" t="0"/>
          <a:stretch/>
        </p:blipFill>
        <p:spPr>
          <a:xfrm>
            <a:off x="6934200" y="71436"/>
            <a:ext cx="2209799" cy="895349"/>
          </a:xfrm>
          <a:prstGeom prst="rect">
            <a:avLst/>
          </a:prstGeom>
          <a:noFill/>
          <a:ln>
            <a:noFill/>
          </a:ln>
        </p:spPr>
      </p:pic>
      <p:sp>
        <p:nvSpPr>
          <p:cNvPr id="86" name="Shape 86"/>
          <p:cNvSpPr txBox="1"/>
          <p:nvPr/>
        </p:nvSpPr>
        <p:spPr>
          <a:xfrm>
            <a:off x="152400" y="149225"/>
            <a:ext cx="6686549" cy="7397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7375E"/>
              </a:buClr>
              <a:buSzPct val="25000"/>
              <a:buFont typeface="Times New Roman"/>
              <a:buNone/>
            </a:pPr>
            <a:r>
              <a:rPr b="1" i="0" lang="en-US" sz="4200" u="none">
                <a:solidFill>
                  <a:srgbClr val="17375E"/>
                </a:solidFill>
                <a:latin typeface="Times New Roman"/>
                <a:ea typeface="Times New Roman"/>
                <a:cs typeface="Times New Roman"/>
                <a:sym typeface="Times New Roman"/>
              </a:rPr>
              <a:t>Project Release Plan</a:t>
            </a:r>
          </a:p>
        </p:txBody>
      </p:sp>
      <p:sp>
        <p:nvSpPr>
          <p:cNvPr id="87" name="Shape 87"/>
          <p:cNvSpPr txBox="1"/>
          <p:nvPr>
            <p:ph idx="1" type="body"/>
          </p:nvPr>
        </p:nvSpPr>
        <p:spPr>
          <a:xfrm>
            <a:off x="457200" y="2438400"/>
            <a:ext cx="8229600" cy="3687762"/>
          </a:xfrm>
          <a:prstGeom prst="rect">
            <a:avLst/>
          </a:prstGeom>
          <a:noFill/>
          <a:ln>
            <a:noFill/>
          </a:ln>
        </p:spPr>
        <p:txBody>
          <a:bodyPr anchorCtr="0" anchor="t" bIns="45675" lIns="91375" rIns="91375" tIns="45675">
            <a:noAutofit/>
          </a:bodyPr>
          <a:lstStyle/>
          <a:p>
            <a:pPr indent="0" lvl="0" marL="0" marR="0" rtl="0" algn="l">
              <a:lnSpc>
                <a:spcPct val="100000"/>
              </a:lnSpc>
              <a:spcBef>
                <a:spcPts val="0"/>
              </a:spcBef>
              <a:spcAft>
                <a:spcPts val="0"/>
              </a:spcAft>
              <a:buClr>
                <a:schemeClr val="dk1"/>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Sponsored by </a:t>
            </a:r>
            <a:r>
              <a:rPr lang="en-US" sz="2400">
                <a:latin typeface="Times New Roman"/>
                <a:ea typeface="Times New Roman"/>
                <a:cs typeface="Times New Roman"/>
                <a:sym typeface="Times New Roman"/>
              </a:rPr>
              <a:t>Working For Dignity</a:t>
            </a:r>
          </a:p>
          <a:p>
            <a:pPr indent="0" lvl="0" marL="0" marR="0" rtl="0" algn="l">
              <a:lnSpc>
                <a:spcPct val="100000"/>
              </a:lnSpc>
              <a:spcBef>
                <a:spcPts val="560"/>
              </a:spcBef>
              <a:spcAft>
                <a:spcPts val="0"/>
              </a:spcAft>
              <a:buClr>
                <a:schemeClr val="dk1"/>
              </a:buClr>
              <a:buSzPct val="25000"/>
              <a:buFont typeface="Arial"/>
              <a:buNone/>
            </a:pPr>
            <a:r>
              <a:rPr lang="en-US" sz="2400">
                <a:latin typeface="Times New Roman"/>
                <a:ea typeface="Times New Roman"/>
                <a:cs typeface="Times New Roman"/>
                <a:sym typeface="Times New Roman"/>
              </a:rPr>
              <a:t>Professor Steven McKay, Sociology Department, UCSC</a:t>
            </a:r>
          </a:p>
          <a:p>
            <a:pPr indent="0" lvl="0" marL="0" marR="0" rtl="0" algn="l">
              <a:lnSpc>
                <a:spcPct val="100000"/>
              </a:lnSpc>
              <a:spcBef>
                <a:spcPts val="560"/>
              </a:spcBef>
              <a:spcAft>
                <a:spcPts val="0"/>
              </a:spcAft>
              <a:buClr>
                <a:schemeClr val="dk1"/>
              </a:buClr>
              <a:buSzPct val="25000"/>
              <a:buFont typeface="Arial"/>
              <a:buNone/>
            </a:pPr>
            <a:r>
              <a:t/>
            </a:r>
            <a:endParaRPr sz="2400"/>
          </a:p>
          <a:p>
            <a:pPr indent="0" lvl="0" marL="0" marR="0" rtl="0" algn="l">
              <a:lnSpc>
                <a:spcPct val="100000"/>
              </a:lnSpc>
              <a:spcBef>
                <a:spcPts val="400"/>
              </a:spcBef>
              <a:spcAft>
                <a:spcPts val="0"/>
              </a:spcAft>
              <a:buClr>
                <a:schemeClr val="dk1"/>
              </a:buClr>
              <a:buSzPct val="25000"/>
              <a:buFont typeface="Arial"/>
              <a:buNone/>
            </a:pPr>
            <a:r>
              <a:rPr lang="en-US" sz="2400">
                <a:latin typeface="Times New Roman"/>
                <a:ea typeface="Times New Roman"/>
                <a:cs typeface="Times New Roman"/>
                <a:sym typeface="Times New Roman"/>
              </a:rPr>
              <a:t>Kyle Fong (Product Owner)</a:t>
            </a:r>
          </a:p>
          <a:p>
            <a:pPr indent="0" lvl="0" marL="0" marR="0" rtl="0" algn="l">
              <a:lnSpc>
                <a:spcPct val="100000"/>
              </a:lnSpc>
              <a:spcBef>
                <a:spcPts val="400"/>
              </a:spcBef>
              <a:spcAft>
                <a:spcPts val="0"/>
              </a:spcAft>
              <a:buClr>
                <a:schemeClr val="dk1"/>
              </a:buClr>
              <a:buSzPct val="25000"/>
              <a:buFont typeface="Arial"/>
              <a:buNone/>
            </a:pPr>
            <a:r>
              <a:rPr lang="en-US" sz="2400">
                <a:latin typeface="Times New Roman"/>
                <a:ea typeface="Times New Roman"/>
                <a:cs typeface="Times New Roman"/>
                <a:sym typeface="Times New Roman"/>
              </a:rPr>
              <a:t>Paul Chen (Scrum Master)</a:t>
            </a:r>
          </a:p>
          <a:p>
            <a:pPr indent="0" lvl="0" marL="0" marR="0" rtl="0" algn="l">
              <a:lnSpc>
                <a:spcPct val="100000"/>
              </a:lnSpc>
              <a:spcBef>
                <a:spcPts val="400"/>
              </a:spcBef>
              <a:spcAft>
                <a:spcPts val="0"/>
              </a:spcAft>
              <a:buClr>
                <a:schemeClr val="dk1"/>
              </a:buClr>
              <a:buSzPct val="25000"/>
              <a:buFont typeface="Arial"/>
              <a:buNone/>
            </a:pPr>
            <a:r>
              <a:rPr lang="en-US" sz="2400">
                <a:latin typeface="Times New Roman"/>
                <a:ea typeface="Times New Roman"/>
                <a:cs typeface="Times New Roman"/>
                <a:sym typeface="Times New Roman"/>
              </a:rPr>
              <a:t>Cesar Kyle Casil</a:t>
            </a:r>
          </a:p>
          <a:p>
            <a:pPr indent="0" lvl="0" marL="0" marR="0" rtl="0" algn="l">
              <a:lnSpc>
                <a:spcPct val="100000"/>
              </a:lnSpc>
              <a:spcBef>
                <a:spcPts val="400"/>
              </a:spcBef>
              <a:spcAft>
                <a:spcPts val="0"/>
              </a:spcAft>
              <a:buClr>
                <a:schemeClr val="dk1"/>
              </a:buClr>
              <a:buSzPct val="25000"/>
              <a:buFont typeface="Arial"/>
              <a:buNone/>
            </a:pPr>
            <a:r>
              <a:rPr lang="en-US" sz="2400">
                <a:latin typeface="Times New Roman"/>
                <a:ea typeface="Times New Roman"/>
                <a:cs typeface="Times New Roman"/>
                <a:sym typeface="Times New Roman"/>
              </a:rPr>
              <a:t>Bryant Ng</a:t>
            </a:r>
          </a:p>
        </p:txBody>
      </p:sp>
      <p:sp>
        <p:nvSpPr>
          <p:cNvPr id="88" name="Shape 88"/>
          <p:cNvSpPr txBox="1"/>
          <p:nvPr>
            <p:ph type="title"/>
          </p:nvPr>
        </p:nvSpPr>
        <p:spPr>
          <a:xfrm>
            <a:off x="457200" y="1046162"/>
            <a:ext cx="8229600" cy="1260474"/>
          </a:xfrm>
          <a:prstGeom prst="rect">
            <a:avLst/>
          </a:prstGeom>
          <a:noFill/>
          <a:ln>
            <a:noFill/>
          </a:ln>
        </p:spPr>
        <p:txBody>
          <a:bodyPr anchorCtr="0" anchor="ctr" bIns="45675" lIns="91375" rIns="91375" tIns="45675">
            <a:noAutofit/>
          </a:bodyPr>
          <a:lstStyle/>
          <a:p>
            <a:pPr indent="0" lvl="0" marL="0" marR="0" rtl="0" algn="ctr">
              <a:lnSpc>
                <a:spcPct val="100000"/>
              </a:lnSpc>
              <a:spcBef>
                <a:spcPts val="0"/>
              </a:spcBef>
              <a:spcAft>
                <a:spcPts val="0"/>
              </a:spcAft>
              <a:buClr>
                <a:schemeClr val="dk1"/>
              </a:buClr>
              <a:buSzPct val="25000"/>
              <a:buFont typeface="Times New Roman"/>
              <a:buNone/>
            </a:pPr>
            <a:r>
              <a:rPr lang="en-US" sz="4000">
                <a:latin typeface="Times New Roman"/>
                <a:ea typeface="Times New Roman"/>
                <a:cs typeface="Times New Roman"/>
                <a:sym typeface="Times New Roman"/>
              </a:rPr>
              <a:t>Santa Cruz Housing Crisis</a:t>
            </a:r>
            <a:r>
              <a:rPr b="0" i="0" lang="en-US" sz="4000" u="none" cap="none" strike="noStrike">
                <a:solidFill>
                  <a:schemeClr val="dk1"/>
                </a:solidFill>
                <a:latin typeface="Times New Roman"/>
                <a:ea typeface="Times New Roman"/>
                <a:cs typeface="Times New Roman"/>
                <a:sym typeface="Times New Roman"/>
              </a:rPr>
              <a:t> </a:t>
            </a:r>
            <a:br>
              <a:rPr b="0" i="0" lang="en-US" sz="4000" u="none" cap="none" strike="noStrike">
                <a:solidFill>
                  <a:schemeClr val="dk1"/>
                </a:solidFill>
                <a:latin typeface="Times New Roman"/>
                <a:ea typeface="Times New Roman"/>
                <a:cs typeface="Times New Roman"/>
                <a:sym typeface="Times New Roman"/>
              </a:rPr>
            </a:br>
            <a:r>
              <a:rPr lang="en-US" sz="3600">
                <a:latin typeface="Times New Roman"/>
                <a:ea typeface="Times New Roman"/>
                <a:cs typeface="Times New Roman"/>
                <a:sym typeface="Times New Roman"/>
              </a:rPr>
              <a:t>January 15, 2015</a:t>
            </a:r>
          </a:p>
        </p:txBody>
      </p:sp>
      <p:sp>
        <p:nvSpPr>
          <p:cNvPr id="89" name="Shape 89"/>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95" name="Shape 95"/>
          <p:cNvPicPr preferRelativeResize="0"/>
          <p:nvPr/>
        </p:nvPicPr>
        <p:blipFill rotWithShape="1">
          <a:blip r:embed="rId3">
            <a:alphaModFix/>
          </a:blip>
          <a:srcRect b="0" l="0" r="0" t="0"/>
          <a:stretch/>
        </p:blipFill>
        <p:spPr>
          <a:xfrm>
            <a:off x="6934200" y="0"/>
            <a:ext cx="2209799" cy="895349"/>
          </a:xfrm>
          <a:prstGeom prst="rect">
            <a:avLst/>
          </a:prstGeom>
          <a:noFill/>
          <a:ln>
            <a:noFill/>
          </a:ln>
        </p:spPr>
      </p:pic>
      <p:sp>
        <p:nvSpPr>
          <p:cNvPr id="96" name="Shape 96"/>
          <p:cNvSpPr txBox="1"/>
          <p:nvPr/>
        </p:nvSpPr>
        <p:spPr>
          <a:xfrm>
            <a:off x="152400" y="149225"/>
            <a:ext cx="6686549" cy="7397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7375E"/>
              </a:buClr>
              <a:buSzPct val="25000"/>
              <a:buFont typeface="Times New Roman"/>
              <a:buNone/>
            </a:pPr>
            <a:r>
              <a:rPr b="1" i="0" lang="en-US" sz="4200" u="none">
                <a:solidFill>
                  <a:srgbClr val="17375E"/>
                </a:solidFill>
                <a:latin typeface="Times New Roman"/>
                <a:ea typeface="Times New Roman"/>
                <a:cs typeface="Times New Roman"/>
                <a:sym typeface="Times New Roman"/>
              </a:rPr>
              <a:t>Project Release Plan</a:t>
            </a:r>
          </a:p>
        </p:txBody>
      </p:sp>
      <p:sp>
        <p:nvSpPr>
          <p:cNvPr id="97" name="Shape 97"/>
          <p:cNvSpPr txBox="1"/>
          <p:nvPr>
            <p:ph type="title"/>
          </p:nvPr>
        </p:nvSpPr>
        <p:spPr>
          <a:xfrm>
            <a:off x="457200" y="1066800"/>
            <a:ext cx="8229600" cy="1143000"/>
          </a:xfrm>
          <a:prstGeom prst="rect">
            <a:avLst/>
          </a:prstGeom>
          <a:noFill/>
          <a:ln>
            <a:noFill/>
          </a:ln>
        </p:spPr>
        <p:txBody>
          <a:bodyPr anchorCtr="0" anchor="ctr" bIns="45675" lIns="91375" rIns="91375" tIns="45675">
            <a:noAutofit/>
          </a:bodyPr>
          <a:lstStyle/>
          <a:p>
            <a:pPr lvl="0" rtl="0">
              <a:spcBef>
                <a:spcPts val="0"/>
              </a:spcBef>
              <a:buClr>
                <a:schemeClr val="dk1"/>
              </a:buClr>
              <a:buSzPct val="25000"/>
              <a:buFont typeface="Times New Roman"/>
              <a:buNone/>
            </a:pPr>
            <a:r>
              <a:rPr lang="en-US" sz="4000">
                <a:latin typeface="Times New Roman"/>
                <a:ea typeface="Times New Roman"/>
                <a:cs typeface="Times New Roman"/>
                <a:sym typeface="Times New Roman"/>
              </a:rPr>
              <a:t>Santa Cruz Housing Crisis</a:t>
            </a:r>
          </a:p>
        </p:txBody>
      </p:sp>
      <p:sp>
        <p:nvSpPr>
          <p:cNvPr id="98" name="Shape 98"/>
          <p:cNvSpPr txBox="1"/>
          <p:nvPr>
            <p:ph idx="1" type="body"/>
          </p:nvPr>
        </p:nvSpPr>
        <p:spPr>
          <a:xfrm>
            <a:off x="457200" y="2286000"/>
            <a:ext cx="8229600" cy="3840299"/>
          </a:xfrm>
          <a:prstGeom prst="rect">
            <a:avLst/>
          </a:prstGeom>
          <a:noFill/>
          <a:ln>
            <a:noFill/>
          </a:ln>
        </p:spPr>
        <p:txBody>
          <a:bodyPr anchorCtr="0" anchor="t" bIns="45675" lIns="91375" rIns="91375" tIns="45675">
            <a:noAutofit/>
          </a:bodyPr>
          <a:lstStyle/>
          <a:p>
            <a:pPr indent="-381000" lvl="0" marL="457200" marR="0" rtl="0" algn="l">
              <a:lnSpc>
                <a:spcPct val="100000"/>
              </a:lnSpc>
              <a:spcBef>
                <a:spcPts val="0"/>
              </a:spcBef>
              <a:spcAft>
                <a:spcPts val="0"/>
              </a:spcAft>
              <a:buSzPct val="100000"/>
              <a:buFont typeface="Times New Roman"/>
            </a:pPr>
            <a:r>
              <a:rPr lang="en-US" sz="2400">
                <a:latin typeface="Times New Roman"/>
                <a:ea typeface="Times New Roman"/>
                <a:cs typeface="Times New Roman"/>
                <a:sym typeface="Times New Roman"/>
              </a:rPr>
              <a:t>We are creating a web application using data from the community-based organization, Working for Dignity, and storing on a database so that we can display it in a more visually appealing way.</a:t>
            </a:r>
          </a:p>
          <a:p>
            <a:pPr indent="0" lvl="0" marL="0" marR="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marR="0" rtl="0" algn="l">
              <a:lnSpc>
                <a:spcPct val="100000"/>
              </a:lnSpc>
              <a:spcBef>
                <a:spcPts val="0"/>
              </a:spcBef>
              <a:spcAft>
                <a:spcPts val="0"/>
              </a:spcAft>
              <a:buSzPct val="100000"/>
              <a:buFont typeface="Times New Roman"/>
            </a:pPr>
            <a:r>
              <a:rPr lang="en-US" sz="2400">
                <a:latin typeface="Times New Roman"/>
                <a:ea typeface="Times New Roman"/>
                <a:cs typeface="Times New Roman"/>
                <a:sym typeface="Times New Roman"/>
              </a:rPr>
              <a:t>The data will represent a number of factors that are important to understanding the SC Housing Crisis.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id="103" name="Shape 103"/>
          <p:cNvPicPr preferRelativeResize="0"/>
          <p:nvPr/>
        </p:nvPicPr>
        <p:blipFill rotWithShape="1">
          <a:blip r:embed="rId3">
            <a:alphaModFix/>
          </a:blip>
          <a:srcRect b="0" l="0" r="0" t="0"/>
          <a:stretch/>
        </p:blipFill>
        <p:spPr>
          <a:xfrm>
            <a:off x="6915150" y="76200"/>
            <a:ext cx="2209799" cy="895349"/>
          </a:xfrm>
          <a:prstGeom prst="rect">
            <a:avLst/>
          </a:prstGeom>
          <a:noFill/>
          <a:ln>
            <a:noFill/>
          </a:ln>
        </p:spPr>
      </p:pic>
      <p:sp>
        <p:nvSpPr>
          <p:cNvPr id="104" name="Shape 104"/>
          <p:cNvSpPr txBox="1"/>
          <p:nvPr/>
        </p:nvSpPr>
        <p:spPr>
          <a:xfrm>
            <a:off x="152400" y="149225"/>
            <a:ext cx="6686549" cy="58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7375E"/>
              </a:buClr>
              <a:buSzPct val="250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p>
        </p:txBody>
      </p:sp>
      <p:sp>
        <p:nvSpPr>
          <p:cNvPr id="105" name="Shape 105"/>
          <p:cNvSpPr txBox="1"/>
          <p:nvPr>
            <p:ph type="title"/>
          </p:nvPr>
        </p:nvSpPr>
        <p:spPr>
          <a:xfrm>
            <a:off x="533400" y="889000"/>
            <a:ext cx="8229600" cy="1143000"/>
          </a:xfrm>
          <a:prstGeom prst="rect">
            <a:avLst/>
          </a:prstGeom>
          <a:noFill/>
          <a:ln>
            <a:noFill/>
          </a:ln>
        </p:spPr>
        <p:txBody>
          <a:bodyPr anchorCtr="0" anchor="ctr" bIns="45675" lIns="91375" rIns="91375" tIns="45675">
            <a:noAutofit/>
          </a:bodyPr>
          <a:lstStyle/>
          <a:p>
            <a:pPr indent="0" lvl="0" marL="0" marR="0" rtl="0" algn="ctr">
              <a:lnSpc>
                <a:spcPct val="100000"/>
              </a:lnSpc>
              <a:spcBef>
                <a:spcPts val="0"/>
              </a:spcBef>
              <a:spcAft>
                <a:spcPts val="0"/>
              </a:spcAft>
              <a:buClr>
                <a:schemeClr val="dk1"/>
              </a:buClr>
              <a:buSzPct val="25000"/>
              <a:buFont typeface="Times New Roman"/>
              <a:buNone/>
            </a:pPr>
            <a:r>
              <a:rPr lang="en-US">
                <a:latin typeface="Times New Roman"/>
                <a:ea typeface="Times New Roman"/>
                <a:cs typeface="Times New Roman"/>
                <a:sym typeface="Times New Roman"/>
              </a:rPr>
              <a:t>Sprint 1 User Stories</a:t>
            </a:r>
          </a:p>
        </p:txBody>
      </p:sp>
      <p:sp>
        <p:nvSpPr>
          <p:cNvPr id="106" name="Shape 106"/>
          <p:cNvSpPr txBox="1"/>
          <p:nvPr>
            <p:ph idx="1" type="body"/>
          </p:nvPr>
        </p:nvSpPr>
        <p:spPr>
          <a:xfrm>
            <a:off x="457200" y="2133600"/>
            <a:ext cx="8229600" cy="3992699"/>
          </a:xfrm>
          <a:prstGeom prst="rect">
            <a:avLst/>
          </a:prstGeom>
          <a:noFill/>
          <a:ln>
            <a:noFill/>
          </a:ln>
        </p:spPr>
        <p:txBody>
          <a:bodyPr anchorCtr="0" anchor="t" bIns="45675" lIns="91375" rIns="91375" tIns="45675">
            <a:noAutofit/>
          </a:bodyPr>
          <a:lstStyle/>
          <a:p>
            <a:pPr indent="-419100" lvl="0" marL="457200" marR="0" rtl="0" algn="l">
              <a:spcBef>
                <a:spcPts val="400"/>
              </a:spcBef>
              <a:spcAft>
                <a:spcPts val="0"/>
              </a:spcAft>
              <a:buSzPct val="100000"/>
              <a:buFont typeface="Times New Roman"/>
            </a:pPr>
            <a:r>
              <a:rPr lang="en-US" sz="3000">
                <a:latin typeface="Times New Roman"/>
                <a:ea typeface="Times New Roman"/>
                <a:cs typeface="Times New Roman"/>
                <a:sym typeface="Times New Roman"/>
              </a:rPr>
              <a:t>As developers, we want to create a database that takes in Excel files of data, and indexes the data in a sensible way, so that the user may view the desired data.</a:t>
            </a:r>
          </a:p>
          <a:p>
            <a:pPr indent="0" lvl="0" marL="0" marR="0" rtl="0" algn="l">
              <a:spcBef>
                <a:spcPts val="400"/>
              </a:spcBef>
              <a:spcAft>
                <a:spcPts val="0"/>
              </a:spcAft>
              <a:buNone/>
            </a:pPr>
            <a:r>
              <a:t/>
            </a:r>
            <a:endParaRPr sz="3000">
              <a:latin typeface="Times New Roman"/>
              <a:ea typeface="Times New Roman"/>
              <a:cs typeface="Times New Roman"/>
              <a:sym typeface="Times New Roman"/>
            </a:endParaRPr>
          </a:p>
          <a:p>
            <a:pPr indent="-419100" lvl="0" marL="457200" marR="0" rtl="0" algn="l">
              <a:spcBef>
                <a:spcPts val="400"/>
              </a:spcBef>
              <a:spcAft>
                <a:spcPts val="0"/>
              </a:spcAft>
              <a:buSzPct val="100000"/>
              <a:buFont typeface="Times New Roman"/>
            </a:pPr>
            <a:r>
              <a:rPr lang="en-US" sz="3000">
                <a:latin typeface="Times New Roman"/>
                <a:ea typeface="Times New Roman"/>
                <a:cs typeface="Times New Roman"/>
                <a:sym typeface="Times New Roman"/>
              </a:rPr>
              <a:t>As a user, I would like access to a website that displays the data from local surveys, so that I can educate myself about housing in Santa Cruz.</a:t>
            </a:r>
          </a:p>
        </p:txBody>
      </p:sp>
      <p:sp>
        <p:nvSpPr>
          <p:cNvPr id="107" name="Shape 107"/>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6915150" y="76200"/>
            <a:ext cx="2209799" cy="895200"/>
          </a:xfrm>
          <a:prstGeom prst="rect">
            <a:avLst/>
          </a:prstGeom>
          <a:noFill/>
          <a:ln>
            <a:noFill/>
          </a:ln>
        </p:spPr>
      </p:pic>
      <p:sp>
        <p:nvSpPr>
          <p:cNvPr id="113" name="Shape 113"/>
          <p:cNvSpPr txBox="1"/>
          <p:nvPr/>
        </p:nvSpPr>
        <p:spPr>
          <a:xfrm>
            <a:off x="152400" y="149225"/>
            <a:ext cx="6686400" cy="584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7375E"/>
              </a:buClr>
              <a:buSzPct val="250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p>
        </p:txBody>
      </p:sp>
      <p:sp>
        <p:nvSpPr>
          <p:cNvPr id="114" name="Shape 114"/>
          <p:cNvSpPr txBox="1"/>
          <p:nvPr>
            <p:ph type="title"/>
          </p:nvPr>
        </p:nvSpPr>
        <p:spPr>
          <a:xfrm>
            <a:off x="533400" y="889000"/>
            <a:ext cx="8229600" cy="1143000"/>
          </a:xfrm>
          <a:prstGeom prst="rect">
            <a:avLst/>
          </a:prstGeom>
          <a:noFill/>
          <a:ln>
            <a:noFill/>
          </a:ln>
        </p:spPr>
        <p:txBody>
          <a:bodyPr anchorCtr="0" anchor="ctr" bIns="45675" lIns="91375" rIns="91375" tIns="45675">
            <a:noAutofit/>
          </a:bodyPr>
          <a:lstStyle/>
          <a:p>
            <a:pPr lvl="0" rtl="0">
              <a:spcBef>
                <a:spcPts val="0"/>
              </a:spcBef>
              <a:buClr>
                <a:schemeClr val="dk1"/>
              </a:buClr>
              <a:buSzPct val="25000"/>
              <a:buFont typeface="Times New Roman"/>
              <a:buNone/>
            </a:pPr>
            <a:r>
              <a:rPr lang="en-US">
                <a:latin typeface="Times New Roman"/>
                <a:ea typeface="Times New Roman"/>
                <a:cs typeface="Times New Roman"/>
                <a:sym typeface="Times New Roman"/>
              </a:rPr>
              <a:t>Sprint 2 User Stories</a:t>
            </a:r>
          </a:p>
        </p:txBody>
      </p:sp>
      <p:sp>
        <p:nvSpPr>
          <p:cNvPr id="115" name="Shape 115"/>
          <p:cNvSpPr txBox="1"/>
          <p:nvPr>
            <p:ph idx="1" type="body"/>
          </p:nvPr>
        </p:nvSpPr>
        <p:spPr>
          <a:xfrm>
            <a:off x="457200" y="2133600"/>
            <a:ext cx="8229600" cy="3992699"/>
          </a:xfrm>
          <a:prstGeom prst="rect">
            <a:avLst/>
          </a:prstGeom>
          <a:noFill/>
          <a:ln>
            <a:noFill/>
          </a:ln>
        </p:spPr>
        <p:txBody>
          <a:bodyPr anchorCtr="0" anchor="t" bIns="45675" lIns="91375" rIns="91375" tIns="45675">
            <a:noAutofit/>
          </a:bodyPr>
          <a:lstStyle/>
          <a:p>
            <a:pPr indent="-419100" lvl="0" marL="457200" marR="0" rtl="0" algn="l">
              <a:spcBef>
                <a:spcPts val="400"/>
              </a:spcBef>
              <a:spcAft>
                <a:spcPts val="0"/>
              </a:spcAft>
              <a:buSzPct val="100000"/>
              <a:buFont typeface="Times New Roman"/>
            </a:pPr>
            <a:r>
              <a:rPr lang="en-US" sz="3000">
                <a:latin typeface="Times New Roman"/>
                <a:ea typeface="Times New Roman"/>
                <a:cs typeface="Times New Roman"/>
                <a:sym typeface="Times New Roman"/>
              </a:rPr>
              <a:t>As a user, I’d like to visualize one set of data of a specified field, so that I may better visualize Santa Cruz’s housing crisis.</a:t>
            </a:r>
          </a:p>
          <a:p>
            <a:pPr indent="0" lvl="0" marL="0" marR="0" rtl="0" algn="l">
              <a:spcBef>
                <a:spcPts val="400"/>
              </a:spcBef>
              <a:spcAft>
                <a:spcPts val="0"/>
              </a:spcAft>
              <a:buNone/>
            </a:pPr>
            <a:r>
              <a:t/>
            </a:r>
            <a:endParaRPr sz="3000">
              <a:latin typeface="Times New Roman"/>
              <a:ea typeface="Times New Roman"/>
              <a:cs typeface="Times New Roman"/>
              <a:sym typeface="Times New Roman"/>
            </a:endParaRPr>
          </a:p>
          <a:p>
            <a:pPr indent="-419100" lvl="0" marL="457200" marR="0" rtl="0" algn="l">
              <a:spcBef>
                <a:spcPts val="400"/>
              </a:spcBef>
              <a:spcAft>
                <a:spcPts val="0"/>
              </a:spcAft>
              <a:buSzPct val="100000"/>
              <a:buFont typeface="Times New Roman"/>
            </a:pPr>
            <a:r>
              <a:rPr lang="en-US" sz="3000">
                <a:latin typeface="Times New Roman"/>
                <a:ea typeface="Times New Roman"/>
                <a:cs typeface="Times New Roman"/>
                <a:sym typeface="Times New Roman"/>
              </a:rPr>
              <a:t>As developers, we’d like to build a web application that enables visualization of the data inputted so that information can be compared between regions of Santa Cruz.</a:t>
            </a:r>
          </a:p>
        </p:txBody>
      </p:sp>
      <p:sp>
        <p:nvSpPr>
          <p:cNvPr id="116" name="Shape 116"/>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pic>
        <p:nvPicPr>
          <p:cNvPr id="121" name="Shape 121"/>
          <p:cNvPicPr preferRelativeResize="0"/>
          <p:nvPr/>
        </p:nvPicPr>
        <p:blipFill rotWithShape="1">
          <a:blip r:embed="rId3">
            <a:alphaModFix/>
          </a:blip>
          <a:srcRect b="0" l="0" r="0" t="0"/>
          <a:stretch/>
        </p:blipFill>
        <p:spPr>
          <a:xfrm>
            <a:off x="6915150" y="76200"/>
            <a:ext cx="2209799" cy="895200"/>
          </a:xfrm>
          <a:prstGeom prst="rect">
            <a:avLst/>
          </a:prstGeom>
          <a:noFill/>
          <a:ln>
            <a:noFill/>
          </a:ln>
        </p:spPr>
      </p:pic>
      <p:sp>
        <p:nvSpPr>
          <p:cNvPr id="122" name="Shape 122"/>
          <p:cNvSpPr txBox="1"/>
          <p:nvPr/>
        </p:nvSpPr>
        <p:spPr>
          <a:xfrm>
            <a:off x="152400" y="149225"/>
            <a:ext cx="6686400" cy="584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7375E"/>
              </a:buClr>
              <a:buSzPct val="250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p>
        </p:txBody>
      </p:sp>
      <p:sp>
        <p:nvSpPr>
          <p:cNvPr id="123" name="Shape 123"/>
          <p:cNvSpPr txBox="1"/>
          <p:nvPr>
            <p:ph type="title"/>
          </p:nvPr>
        </p:nvSpPr>
        <p:spPr>
          <a:xfrm>
            <a:off x="533400" y="889000"/>
            <a:ext cx="8229600" cy="1143000"/>
          </a:xfrm>
          <a:prstGeom prst="rect">
            <a:avLst/>
          </a:prstGeom>
          <a:noFill/>
          <a:ln>
            <a:noFill/>
          </a:ln>
        </p:spPr>
        <p:txBody>
          <a:bodyPr anchorCtr="0" anchor="ctr" bIns="45675" lIns="91375" rIns="91375" tIns="45675">
            <a:noAutofit/>
          </a:bodyPr>
          <a:lstStyle/>
          <a:p>
            <a:pPr lvl="0" rtl="0">
              <a:spcBef>
                <a:spcPts val="0"/>
              </a:spcBef>
              <a:buClr>
                <a:schemeClr val="dk1"/>
              </a:buClr>
              <a:buSzPct val="25000"/>
              <a:buFont typeface="Times New Roman"/>
              <a:buNone/>
            </a:pPr>
            <a:r>
              <a:rPr lang="en-US">
                <a:latin typeface="Times New Roman"/>
                <a:ea typeface="Times New Roman"/>
                <a:cs typeface="Times New Roman"/>
                <a:sym typeface="Times New Roman"/>
              </a:rPr>
              <a:t>Sprint 3 User Stories</a:t>
            </a:r>
          </a:p>
        </p:txBody>
      </p:sp>
      <p:sp>
        <p:nvSpPr>
          <p:cNvPr id="124" name="Shape 124"/>
          <p:cNvSpPr txBox="1"/>
          <p:nvPr>
            <p:ph idx="1" type="body"/>
          </p:nvPr>
        </p:nvSpPr>
        <p:spPr>
          <a:xfrm>
            <a:off x="457200" y="2133600"/>
            <a:ext cx="8229600" cy="3992699"/>
          </a:xfrm>
          <a:prstGeom prst="rect">
            <a:avLst/>
          </a:prstGeom>
          <a:noFill/>
          <a:ln>
            <a:noFill/>
          </a:ln>
        </p:spPr>
        <p:txBody>
          <a:bodyPr anchorCtr="0" anchor="t" bIns="45675" lIns="91375" rIns="91375" tIns="45675">
            <a:noAutofit/>
          </a:bodyPr>
          <a:lstStyle/>
          <a:p>
            <a:pPr indent="-419100" lvl="0" marL="457200" rtl="0">
              <a:spcBef>
                <a:spcPts val="400"/>
              </a:spcBef>
              <a:buSzPct val="100000"/>
              <a:buFont typeface="Times New Roman"/>
            </a:pPr>
            <a:r>
              <a:rPr lang="en-US" sz="3000">
                <a:latin typeface="Times New Roman"/>
                <a:ea typeface="Times New Roman"/>
                <a:cs typeface="Times New Roman"/>
                <a:sym typeface="Times New Roman"/>
              </a:rPr>
              <a:t>As a user, I want to see the requested data set in a visually engaging way, so that I may better understand the Santa Cruz housing crisis.</a:t>
            </a:r>
          </a:p>
          <a:p>
            <a:pPr indent="-341312" lvl="0" marL="341312" marR="0" rtl="0" algn="l">
              <a:spcBef>
                <a:spcPts val="400"/>
              </a:spcBef>
              <a:spcAft>
                <a:spcPts val="0"/>
              </a:spcAft>
              <a:buClr>
                <a:schemeClr val="dk1"/>
              </a:buClr>
              <a:buSzPct val="66666"/>
              <a:buFont typeface="Arial"/>
              <a:buNone/>
            </a:pPr>
            <a:r>
              <a:t/>
            </a:r>
            <a:endParaRPr sz="3000">
              <a:latin typeface="Times New Roman"/>
              <a:ea typeface="Times New Roman"/>
              <a:cs typeface="Times New Roman"/>
              <a:sym typeface="Times New Roman"/>
            </a:endParaRPr>
          </a:p>
          <a:p>
            <a:pPr indent="-419100" lvl="0" marL="457200" marR="0" rtl="0" algn="l">
              <a:spcBef>
                <a:spcPts val="400"/>
              </a:spcBef>
              <a:spcAft>
                <a:spcPts val="0"/>
              </a:spcAft>
              <a:buSzPct val="100000"/>
              <a:buFont typeface="Times New Roman"/>
            </a:pPr>
            <a:r>
              <a:rPr lang="en-US" sz="3000">
                <a:latin typeface="Times New Roman"/>
                <a:ea typeface="Times New Roman"/>
                <a:cs typeface="Times New Roman"/>
                <a:sym typeface="Times New Roman"/>
              </a:rPr>
              <a:t>As developers, we want to refine the ways in which the user interacts with the data in visceral and practical ways so that they may look at different graphs viewing different data.</a:t>
            </a:r>
          </a:p>
          <a:p>
            <a:pPr indent="-127000" lvl="0" marL="0" marR="0" rtl="0" algn="l">
              <a:spcBef>
                <a:spcPts val="400"/>
              </a:spcBef>
              <a:spcAft>
                <a:spcPts val="0"/>
              </a:spcAft>
              <a:buClr>
                <a:schemeClr val="dk1"/>
              </a:buClr>
              <a:buSzPct val="66666"/>
              <a:buFont typeface="Arial"/>
              <a:buNone/>
            </a:pPr>
            <a:r>
              <a:t/>
            </a:r>
            <a:endParaRPr sz="3000">
              <a:latin typeface="Times New Roman"/>
              <a:ea typeface="Times New Roman"/>
              <a:cs typeface="Times New Roman"/>
              <a:sym typeface="Times New Roman"/>
            </a:endParaRPr>
          </a:p>
          <a:p>
            <a:pPr indent="-127000" lvl="0" marL="0" marR="0" rtl="0" algn="l">
              <a:spcBef>
                <a:spcPts val="400"/>
              </a:spcBef>
              <a:spcAft>
                <a:spcPts val="0"/>
              </a:spcAft>
              <a:buClr>
                <a:schemeClr val="dk1"/>
              </a:buClr>
              <a:buSzPct val="66666"/>
              <a:buFont typeface="Arial"/>
              <a:buNone/>
            </a:pPr>
            <a:r>
              <a:t/>
            </a:r>
            <a:endParaRPr sz="3000">
              <a:latin typeface="Times New Roman"/>
              <a:ea typeface="Times New Roman"/>
              <a:cs typeface="Times New Roman"/>
              <a:sym typeface="Times New Roman"/>
            </a:endParaRPr>
          </a:p>
          <a:p>
            <a:pPr indent="-341312" lvl="0" marL="341312" marR="0" rtl="0" algn="l">
              <a:spcBef>
                <a:spcPts val="400"/>
              </a:spcBef>
              <a:spcAft>
                <a:spcPts val="0"/>
              </a:spcAft>
              <a:buClr>
                <a:schemeClr val="dk1"/>
              </a:buClr>
              <a:buSzPct val="66666"/>
              <a:buFont typeface="Arial"/>
              <a:buNone/>
            </a:pPr>
            <a:r>
              <a:t/>
            </a:r>
            <a:endParaRPr sz="3000">
              <a:latin typeface="Times New Roman"/>
              <a:ea typeface="Times New Roman"/>
              <a:cs typeface="Times New Roman"/>
              <a:sym typeface="Times New Roman"/>
            </a:endParaRPr>
          </a:p>
        </p:txBody>
      </p:sp>
      <p:sp>
        <p:nvSpPr>
          <p:cNvPr id="125" name="Shape 125"/>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b="0" l="0" r="0" t="0"/>
          <a:stretch/>
        </p:blipFill>
        <p:spPr>
          <a:xfrm>
            <a:off x="6915150" y="76200"/>
            <a:ext cx="2209799" cy="895349"/>
          </a:xfrm>
          <a:prstGeom prst="rect">
            <a:avLst/>
          </a:prstGeom>
          <a:noFill/>
          <a:ln>
            <a:noFill/>
          </a:ln>
        </p:spPr>
      </p:pic>
      <p:sp>
        <p:nvSpPr>
          <p:cNvPr id="131" name="Shape 131"/>
          <p:cNvSpPr txBox="1"/>
          <p:nvPr/>
        </p:nvSpPr>
        <p:spPr>
          <a:xfrm>
            <a:off x="152400" y="149225"/>
            <a:ext cx="6686549" cy="58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7375E"/>
              </a:buClr>
              <a:buSzPct val="25000"/>
              <a:buFont typeface="Times New Roman"/>
              <a:buNone/>
            </a:pPr>
            <a:r>
              <a:rPr b="1" i="0" lang="en-US" sz="3200" u="none">
                <a:solidFill>
                  <a:srgbClr val="17375E"/>
                </a:solidFill>
                <a:latin typeface="Times New Roman"/>
                <a:ea typeface="Times New Roman"/>
                <a:cs typeface="Times New Roman"/>
                <a:sym typeface="Times New Roman"/>
              </a:rPr>
              <a:t>Project Release Plan – Architecture</a:t>
            </a:r>
          </a:p>
        </p:txBody>
      </p:sp>
      <p:sp>
        <p:nvSpPr>
          <p:cNvPr id="132" name="Shape 132"/>
          <p:cNvSpPr txBox="1"/>
          <p:nvPr>
            <p:ph type="title"/>
          </p:nvPr>
        </p:nvSpPr>
        <p:spPr>
          <a:xfrm>
            <a:off x="533400" y="889000"/>
            <a:ext cx="8229600" cy="1143000"/>
          </a:xfrm>
          <a:prstGeom prst="rect">
            <a:avLst/>
          </a:prstGeom>
          <a:noFill/>
          <a:ln>
            <a:noFill/>
          </a:ln>
        </p:spPr>
        <p:txBody>
          <a:bodyPr anchorCtr="0" anchor="ctr" bIns="45675" lIns="91375" rIns="91375" tIns="45675">
            <a:noAutofit/>
          </a:bodyPr>
          <a:lstStyle/>
          <a:p>
            <a:pPr indent="0" lvl="0" marL="0" marR="0" rtl="0" algn="ctr">
              <a:lnSpc>
                <a:spcPct val="100000"/>
              </a:lnSpc>
              <a:spcBef>
                <a:spcPts val="0"/>
              </a:spcBef>
              <a:spcAft>
                <a:spcPts val="0"/>
              </a:spcAft>
              <a:buClr>
                <a:schemeClr val="dk1"/>
              </a:buClr>
              <a:buSzPct val="25000"/>
              <a:buFont typeface="Times New Roman"/>
              <a:buNone/>
            </a:pPr>
            <a:r>
              <a:rPr lang="en-US">
                <a:latin typeface="Times New Roman"/>
                <a:ea typeface="Times New Roman"/>
                <a:cs typeface="Times New Roman"/>
                <a:sym typeface="Times New Roman"/>
              </a:rPr>
              <a:t>Santa Cruz Housing Crisis</a:t>
            </a:r>
          </a:p>
        </p:txBody>
      </p:sp>
      <p:sp>
        <p:nvSpPr>
          <p:cNvPr id="133" name="Shape 133"/>
          <p:cNvSpPr txBox="1"/>
          <p:nvPr>
            <p:ph idx="1" type="body"/>
          </p:nvPr>
        </p:nvSpPr>
        <p:spPr>
          <a:xfrm>
            <a:off x="457200" y="2133600"/>
            <a:ext cx="8229600" cy="3992562"/>
          </a:xfrm>
          <a:prstGeom prst="rect">
            <a:avLst/>
          </a:prstGeom>
          <a:noFill/>
          <a:ln>
            <a:noFill/>
          </a:ln>
        </p:spPr>
        <p:txBody>
          <a:bodyPr anchorCtr="0" anchor="t" bIns="45675" lIns="91375" rIns="91375" tIns="45675">
            <a:noAutofit/>
          </a:bodyPr>
          <a:lstStyle/>
          <a:p>
            <a:pPr indent="-127000" lvl="0" marL="0" rtl="0">
              <a:spcBef>
                <a:spcPts val="400"/>
              </a:spcBef>
              <a:buClr>
                <a:schemeClr val="dk1"/>
              </a:buClr>
              <a:buSzPct val="100000"/>
              <a:buFont typeface="Arial"/>
              <a:buNone/>
            </a:pPr>
            <a:r>
              <a:rPr lang="en-US" sz="2000">
                <a:latin typeface="Times New Roman"/>
                <a:ea typeface="Times New Roman"/>
                <a:cs typeface="Times New Roman"/>
                <a:sym typeface="Times New Roman"/>
              </a:rPr>
              <a:t>We want an interactive webpage containing a map where the user can click different regions of Santa Cruz which opens up the specific region and the data which concerns it. The data will be translated into easy to read graphs and depending on the information wanted, the graphs will change. The data could also be compared and correlation could be made for the data.</a:t>
            </a:r>
          </a:p>
        </p:txBody>
      </p:sp>
      <p:sp>
        <p:nvSpPr>
          <p:cNvPr id="134" name="Shape 134"/>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pic>
        <p:nvPicPr>
          <p:cNvPr id="139" name="Shape 139"/>
          <p:cNvPicPr preferRelativeResize="0"/>
          <p:nvPr/>
        </p:nvPicPr>
        <p:blipFill rotWithShape="1">
          <a:blip r:embed="rId3">
            <a:alphaModFix/>
          </a:blip>
          <a:srcRect b="0" l="0" r="0" t="0"/>
          <a:stretch/>
        </p:blipFill>
        <p:spPr>
          <a:xfrm>
            <a:off x="6915150" y="76200"/>
            <a:ext cx="2209799" cy="895349"/>
          </a:xfrm>
          <a:prstGeom prst="rect">
            <a:avLst/>
          </a:prstGeom>
          <a:noFill/>
          <a:ln>
            <a:noFill/>
          </a:ln>
        </p:spPr>
      </p:pic>
      <p:sp>
        <p:nvSpPr>
          <p:cNvPr id="140" name="Shape 140"/>
          <p:cNvSpPr txBox="1"/>
          <p:nvPr/>
        </p:nvSpPr>
        <p:spPr>
          <a:xfrm>
            <a:off x="152400" y="149225"/>
            <a:ext cx="6762750" cy="58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7375E"/>
              </a:buClr>
              <a:buSzPct val="25000"/>
              <a:buFont typeface="Times New Roman"/>
              <a:buNone/>
            </a:pPr>
            <a:r>
              <a:rPr b="0" i="0" lang="en-US" sz="3200" u="none">
                <a:solidFill>
                  <a:srgbClr val="17375E"/>
                </a:solidFill>
                <a:latin typeface="Times New Roman"/>
                <a:ea typeface="Times New Roman"/>
                <a:cs typeface="Times New Roman"/>
                <a:sym typeface="Times New Roman"/>
              </a:rPr>
              <a:t>Project Release Plan – Challenges/Risks </a:t>
            </a:r>
          </a:p>
        </p:txBody>
      </p:sp>
      <p:sp>
        <p:nvSpPr>
          <p:cNvPr id="141" name="Shape 141"/>
          <p:cNvSpPr txBox="1"/>
          <p:nvPr>
            <p:ph type="title"/>
          </p:nvPr>
        </p:nvSpPr>
        <p:spPr>
          <a:xfrm>
            <a:off x="533400" y="889000"/>
            <a:ext cx="8229600" cy="1143000"/>
          </a:xfrm>
          <a:prstGeom prst="rect">
            <a:avLst/>
          </a:prstGeom>
          <a:noFill/>
          <a:ln>
            <a:noFill/>
          </a:ln>
        </p:spPr>
        <p:txBody>
          <a:bodyPr anchorCtr="0" anchor="ctr" bIns="45675" lIns="91375" rIns="91375" tIns="45675">
            <a:noAutofit/>
          </a:bodyPr>
          <a:lstStyle/>
          <a:p>
            <a:pPr lvl="0" rtl="0">
              <a:spcBef>
                <a:spcPts val="0"/>
              </a:spcBef>
              <a:buClr>
                <a:schemeClr val="dk1"/>
              </a:buClr>
              <a:buSzPct val="25000"/>
              <a:buFont typeface="Times New Roman"/>
              <a:buNone/>
            </a:pPr>
            <a:r>
              <a:rPr lang="en-US" sz="4000">
                <a:latin typeface="Times New Roman"/>
                <a:ea typeface="Times New Roman"/>
                <a:cs typeface="Times New Roman"/>
                <a:sym typeface="Times New Roman"/>
              </a:rPr>
              <a:t>Santa Cruz Housing Crisis</a:t>
            </a:r>
          </a:p>
        </p:txBody>
      </p:sp>
      <p:sp>
        <p:nvSpPr>
          <p:cNvPr id="142" name="Shape 142"/>
          <p:cNvSpPr txBox="1"/>
          <p:nvPr>
            <p:ph idx="1" type="body"/>
          </p:nvPr>
        </p:nvSpPr>
        <p:spPr>
          <a:xfrm>
            <a:off x="457200" y="2133600"/>
            <a:ext cx="8229600" cy="3992562"/>
          </a:xfrm>
          <a:prstGeom prst="rect">
            <a:avLst/>
          </a:prstGeom>
          <a:noFill/>
          <a:ln>
            <a:noFill/>
          </a:ln>
        </p:spPr>
        <p:txBody>
          <a:bodyPr anchorCtr="0" anchor="t" bIns="45675" lIns="91375" rIns="91375" tIns="45675">
            <a:noAutofit/>
          </a:bodyPr>
          <a:lstStyle/>
          <a:p>
            <a:pPr indent="-419100" lvl="0" marL="457200" marR="0" rtl="0" algn="l">
              <a:lnSpc>
                <a:spcPct val="100000"/>
              </a:lnSpc>
              <a:spcBef>
                <a:spcPts val="400"/>
              </a:spcBef>
              <a:spcAft>
                <a:spcPts val="0"/>
              </a:spcAft>
              <a:buSzPct val="100000"/>
              <a:buFont typeface="Times New Roman"/>
            </a:pPr>
            <a:r>
              <a:rPr lang="en-US" sz="3000">
                <a:latin typeface="Times New Roman"/>
                <a:ea typeface="Times New Roman"/>
                <a:cs typeface="Times New Roman"/>
                <a:sym typeface="Times New Roman"/>
              </a:rPr>
              <a:t>We are unfamiliar with Python</a:t>
            </a:r>
          </a:p>
          <a:p>
            <a:pPr indent="-419100" lvl="0" marL="457200" marR="0" rtl="0" algn="l">
              <a:lnSpc>
                <a:spcPct val="100000"/>
              </a:lnSpc>
              <a:spcBef>
                <a:spcPts val="400"/>
              </a:spcBef>
              <a:spcAft>
                <a:spcPts val="0"/>
              </a:spcAft>
              <a:buSzPct val="100000"/>
              <a:buFont typeface="Times New Roman"/>
            </a:pPr>
            <a:r>
              <a:rPr lang="en-US" sz="3000">
                <a:latin typeface="Times New Roman"/>
                <a:ea typeface="Times New Roman"/>
                <a:cs typeface="Times New Roman"/>
                <a:sym typeface="Times New Roman"/>
              </a:rPr>
              <a:t>We are unfamiliar with D3, js libraries</a:t>
            </a:r>
          </a:p>
          <a:p>
            <a:pPr indent="-419100" lvl="0" marL="457200" marR="0" rtl="0" algn="l">
              <a:lnSpc>
                <a:spcPct val="100000"/>
              </a:lnSpc>
              <a:spcBef>
                <a:spcPts val="400"/>
              </a:spcBef>
              <a:spcAft>
                <a:spcPts val="0"/>
              </a:spcAft>
              <a:buSzPct val="100000"/>
              <a:buFont typeface="Times New Roman"/>
            </a:pPr>
            <a:r>
              <a:rPr lang="en-US" sz="3000">
                <a:latin typeface="Times New Roman"/>
                <a:ea typeface="Times New Roman"/>
                <a:cs typeface="Times New Roman"/>
                <a:sym typeface="Times New Roman"/>
              </a:rPr>
              <a:t>Creating efficient algorithms for sorting and search of data </a:t>
            </a:r>
          </a:p>
          <a:p>
            <a:pPr indent="-419100" lvl="0" marL="457200" marR="0" rtl="0" algn="l">
              <a:lnSpc>
                <a:spcPct val="100000"/>
              </a:lnSpc>
              <a:spcBef>
                <a:spcPts val="400"/>
              </a:spcBef>
              <a:spcAft>
                <a:spcPts val="0"/>
              </a:spcAft>
              <a:buSzPct val="100000"/>
              <a:buFont typeface="Times New Roman"/>
            </a:pPr>
            <a:r>
              <a:rPr lang="en-US" sz="3000">
                <a:latin typeface="Times New Roman"/>
                <a:ea typeface="Times New Roman"/>
                <a:cs typeface="Times New Roman"/>
                <a:sym typeface="Times New Roman"/>
              </a:rPr>
              <a:t>Scope of the project may be large</a:t>
            </a:r>
          </a:p>
        </p:txBody>
      </p:sp>
      <p:sp>
        <p:nvSpPr>
          <p:cNvPr id="143" name="Shape 143"/>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pic>
        <p:nvPicPr>
          <p:cNvPr id="148" name="Shape 148"/>
          <p:cNvPicPr preferRelativeResize="0"/>
          <p:nvPr/>
        </p:nvPicPr>
        <p:blipFill rotWithShape="1">
          <a:blip r:embed="rId3">
            <a:alphaModFix/>
          </a:blip>
          <a:srcRect b="0" l="0" r="0" t="0"/>
          <a:stretch/>
        </p:blipFill>
        <p:spPr>
          <a:xfrm>
            <a:off x="6915150" y="76200"/>
            <a:ext cx="2209799" cy="895349"/>
          </a:xfrm>
          <a:prstGeom prst="rect">
            <a:avLst/>
          </a:prstGeom>
          <a:noFill/>
          <a:ln>
            <a:noFill/>
          </a:ln>
        </p:spPr>
      </p:pic>
      <p:sp>
        <p:nvSpPr>
          <p:cNvPr id="149" name="Shape 149"/>
          <p:cNvSpPr txBox="1"/>
          <p:nvPr/>
        </p:nvSpPr>
        <p:spPr>
          <a:xfrm>
            <a:off x="152400" y="149225"/>
            <a:ext cx="6762750" cy="58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7375E"/>
              </a:buClr>
              <a:buSzPct val="25000"/>
              <a:buFont typeface="Times New Roman"/>
              <a:buNone/>
            </a:pPr>
            <a:r>
              <a:rPr b="0" i="0" lang="en-US" sz="3200" u="none">
                <a:solidFill>
                  <a:srgbClr val="17375E"/>
                </a:solidFill>
                <a:latin typeface="Times New Roman"/>
                <a:ea typeface="Times New Roman"/>
                <a:cs typeface="Times New Roman"/>
                <a:sym typeface="Times New Roman"/>
              </a:rPr>
              <a:t>Project Release Plan – Technologies </a:t>
            </a:r>
          </a:p>
        </p:txBody>
      </p:sp>
      <p:sp>
        <p:nvSpPr>
          <p:cNvPr id="150" name="Shape 150"/>
          <p:cNvSpPr txBox="1"/>
          <p:nvPr>
            <p:ph type="title"/>
          </p:nvPr>
        </p:nvSpPr>
        <p:spPr>
          <a:xfrm>
            <a:off x="533400" y="889000"/>
            <a:ext cx="8229600" cy="1143000"/>
          </a:xfrm>
          <a:prstGeom prst="rect">
            <a:avLst/>
          </a:prstGeom>
          <a:noFill/>
          <a:ln>
            <a:noFill/>
          </a:ln>
        </p:spPr>
        <p:txBody>
          <a:bodyPr anchorCtr="0" anchor="ctr" bIns="45675" lIns="91375" rIns="91375" tIns="45675">
            <a:noAutofit/>
          </a:bodyPr>
          <a:lstStyle/>
          <a:p>
            <a:pPr lvl="0" rtl="0">
              <a:spcBef>
                <a:spcPts val="0"/>
              </a:spcBef>
              <a:buClr>
                <a:schemeClr val="dk1"/>
              </a:buClr>
              <a:buSzPct val="25000"/>
              <a:buFont typeface="Times New Roman"/>
              <a:buNone/>
            </a:pPr>
            <a:r>
              <a:rPr lang="en-US" sz="4000">
                <a:latin typeface="Times New Roman"/>
                <a:ea typeface="Times New Roman"/>
                <a:cs typeface="Times New Roman"/>
                <a:sym typeface="Times New Roman"/>
              </a:rPr>
              <a:t>Santa Cruz Housing Crisis</a:t>
            </a:r>
          </a:p>
        </p:txBody>
      </p:sp>
      <p:sp>
        <p:nvSpPr>
          <p:cNvPr id="151" name="Shape 151"/>
          <p:cNvSpPr txBox="1"/>
          <p:nvPr>
            <p:ph idx="1" type="body"/>
          </p:nvPr>
        </p:nvSpPr>
        <p:spPr>
          <a:xfrm>
            <a:off x="457200" y="2133600"/>
            <a:ext cx="8229600" cy="3992562"/>
          </a:xfrm>
          <a:prstGeom prst="rect">
            <a:avLst/>
          </a:prstGeom>
          <a:noFill/>
          <a:ln>
            <a:noFill/>
          </a:ln>
        </p:spPr>
        <p:txBody>
          <a:bodyPr anchorCtr="0" anchor="t" bIns="45675" lIns="91375" rIns="91375" tIns="45675">
            <a:noAutofit/>
          </a:bodyPr>
          <a:lstStyle/>
          <a:p>
            <a:pPr indent="-419100" lvl="0" marL="457200" marR="0" rtl="0" algn="l">
              <a:lnSpc>
                <a:spcPct val="100000"/>
              </a:lnSpc>
              <a:spcBef>
                <a:spcPts val="400"/>
              </a:spcBef>
              <a:spcAft>
                <a:spcPts val="0"/>
              </a:spcAft>
              <a:buSzPct val="100000"/>
            </a:pPr>
            <a:r>
              <a:rPr lang="en-US" sz="3000">
                <a:latin typeface="Times New Roman"/>
                <a:ea typeface="Times New Roman"/>
                <a:cs typeface="Times New Roman"/>
                <a:sym typeface="Times New Roman"/>
              </a:rPr>
              <a:t>GitHub (Version Control System)</a:t>
            </a:r>
          </a:p>
          <a:p>
            <a:pPr indent="-419100" lvl="0" marL="457200" marR="0" rtl="0" algn="l">
              <a:lnSpc>
                <a:spcPct val="100000"/>
              </a:lnSpc>
              <a:spcBef>
                <a:spcPts val="400"/>
              </a:spcBef>
              <a:spcAft>
                <a:spcPts val="0"/>
              </a:spcAft>
              <a:buSzPct val="100000"/>
              <a:buFont typeface="Times New Roman"/>
            </a:pPr>
            <a:r>
              <a:rPr lang="en-US" sz="3000">
                <a:latin typeface="Times New Roman"/>
                <a:ea typeface="Times New Roman"/>
                <a:cs typeface="Times New Roman"/>
                <a:sym typeface="Times New Roman"/>
              </a:rPr>
              <a:t>Slack (Communication)</a:t>
            </a:r>
          </a:p>
          <a:p>
            <a:pPr indent="-419100" lvl="0" marL="457200" rtl="0">
              <a:spcBef>
                <a:spcPts val="0"/>
              </a:spcBef>
              <a:buSzPct val="100000"/>
              <a:buFont typeface="Times New Roman"/>
            </a:pPr>
            <a:r>
              <a:rPr lang="en-US" sz="3000">
                <a:latin typeface="Times New Roman"/>
                <a:ea typeface="Times New Roman"/>
                <a:cs typeface="Times New Roman"/>
                <a:sym typeface="Times New Roman"/>
              </a:rPr>
              <a:t>Web2py</a:t>
            </a:r>
          </a:p>
          <a:p>
            <a:pPr indent="-419100" lvl="0" marL="457200" rtl="0">
              <a:spcBef>
                <a:spcPts val="0"/>
              </a:spcBef>
              <a:buSzPct val="100000"/>
              <a:buFont typeface="Times New Roman"/>
            </a:pPr>
            <a:r>
              <a:rPr lang="en-US" sz="3000">
                <a:latin typeface="Times New Roman"/>
                <a:ea typeface="Times New Roman"/>
                <a:cs typeface="Times New Roman"/>
                <a:sym typeface="Times New Roman"/>
              </a:rPr>
              <a:t>Languages: Python, and SQL, HTML, CSS, and Javascript</a:t>
            </a:r>
          </a:p>
          <a:p>
            <a:pPr indent="-341313" lvl="0" marL="341313" marR="0" rtl="0" algn="l">
              <a:spcBef>
                <a:spcPts val="400"/>
              </a:spcBef>
              <a:spcAft>
                <a:spcPts val="0"/>
              </a:spcAft>
              <a:buClr>
                <a:schemeClr val="dk1"/>
              </a:buClr>
              <a:buSzPct val="66666"/>
              <a:buFont typeface="Arial"/>
              <a:buNone/>
            </a:pPr>
            <a:r>
              <a:t/>
            </a:r>
            <a:endParaRPr b="0" i="0" sz="3000" u="none">
              <a:solidFill>
                <a:schemeClr val="dk1"/>
              </a:solidFill>
              <a:latin typeface="Times New Roman"/>
              <a:ea typeface="Times New Roman"/>
              <a:cs typeface="Times New Roman"/>
              <a:sym typeface="Times New Roman"/>
            </a:endParaRPr>
          </a:p>
        </p:txBody>
      </p:sp>
      <p:sp>
        <p:nvSpPr>
          <p:cNvPr id="152" name="Shape 152"/>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a:t>Critiques and Questions</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