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67" r:id="rId7"/>
    <p:sldId id="269" r:id="rId8"/>
    <p:sldId id="270" r:id="rId9"/>
    <p:sldId id="271" r:id="rId10"/>
    <p:sldId id="272" r:id="rId11"/>
    <p:sldId id="273" r:id="rId12"/>
    <p:sldId id="274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5D5"/>
    <a:srgbClr val="FF0066"/>
    <a:srgbClr val="BC5500"/>
    <a:srgbClr val="394404"/>
    <a:srgbClr val="5F6F0F"/>
    <a:srgbClr val="718412"/>
    <a:srgbClr val="65741A"/>
    <a:srgbClr val="70811D"/>
    <a:srgbClr val="7B8D1F"/>
    <a:srgbClr val="839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6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5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35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8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0556" y="609601"/>
            <a:ext cx="8673963" cy="3200400"/>
          </a:xfrm>
        </p:spPr>
        <p:txBody>
          <a:bodyPr anchor="b">
            <a:normAutofit/>
          </a:bodyPr>
          <a:lstStyle>
            <a:lvl1pPr algn="ctr">
              <a:defRPr sz="4799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0556" y="3886200"/>
            <a:ext cx="8673963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01/08/2016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50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4732865"/>
            <a:ext cx="9903420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096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6" y="5299603"/>
            <a:ext cx="990342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01/08/2016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68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5" y="609602"/>
            <a:ext cx="9903419" cy="3124199"/>
          </a:xfrm>
        </p:spPr>
        <p:txBody>
          <a:bodyPr anchor="ctr">
            <a:normAutofit/>
          </a:bodyPr>
          <a:lstStyle>
            <a:lvl1pPr algn="l">
              <a:defRPr sz="3199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343400"/>
            <a:ext cx="990342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01/08/2016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273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394" y="7868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5094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2"/>
            <a:ext cx="9293977" cy="2743199"/>
          </a:xfrm>
        </p:spPr>
        <p:txBody>
          <a:bodyPr anchor="ctr">
            <a:normAutofit/>
          </a:bodyPr>
          <a:lstStyle>
            <a:lvl1pPr algn="l">
              <a:defRPr sz="3199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343400"/>
            <a:ext cx="990342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19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01/08/2016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14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5" y="3308581"/>
            <a:ext cx="9903420" cy="1468800"/>
          </a:xfrm>
        </p:spPr>
        <p:txBody>
          <a:bodyPr anchor="b">
            <a:normAutofit/>
          </a:bodyPr>
          <a:lstStyle>
            <a:lvl1pPr algn="l">
              <a:defRPr sz="3199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3" y="4777381"/>
            <a:ext cx="990342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9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01/08/2016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53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394" y="7868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5094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2"/>
            <a:ext cx="9293977" cy="2743199"/>
          </a:xfrm>
        </p:spPr>
        <p:txBody>
          <a:bodyPr anchor="ctr">
            <a:normAutofit/>
          </a:bodyPr>
          <a:lstStyle>
            <a:lvl1pPr algn="l">
              <a:defRPr sz="3199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115" y="3886200"/>
            <a:ext cx="990342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775200"/>
            <a:ext cx="990342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01/08/2016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6996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5" y="609602"/>
            <a:ext cx="990341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115" y="3505200"/>
            <a:ext cx="990342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343400"/>
            <a:ext cx="990342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01/08/2016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211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01/08/2016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55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4597" y="609600"/>
            <a:ext cx="2209938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5" y="609600"/>
            <a:ext cx="7541835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01/08/2016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5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01/08/2016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557" y="3308581"/>
            <a:ext cx="8684538" cy="1468800"/>
          </a:xfrm>
        </p:spPr>
        <p:txBody>
          <a:bodyPr anchor="b"/>
          <a:lstStyle>
            <a:lvl1pPr algn="r">
              <a:defRPr sz="3999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0555" y="4777381"/>
            <a:ext cx="868453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01/08/2016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04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5" y="2667000"/>
            <a:ext cx="487553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9005" y="2667000"/>
            <a:ext cx="4875530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01/08/2016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8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908" y="2658533"/>
            <a:ext cx="4587736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5" y="3243263"/>
            <a:ext cx="4875530" cy="2547937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1455" y="2667000"/>
            <a:ext cx="4603081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006" y="3243263"/>
            <a:ext cx="4875531" cy="2547937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01/08/2016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61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01/08/2016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18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01/08/2016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0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600200"/>
            <a:ext cx="3548197" cy="1371600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83" y="609601"/>
            <a:ext cx="5942053" cy="51816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2971800"/>
            <a:ext cx="3548197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01/08/2016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13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600200"/>
            <a:ext cx="5332612" cy="1371600"/>
          </a:xfrm>
        </p:spPr>
        <p:txBody>
          <a:bodyPr anchor="b">
            <a:normAutofit/>
          </a:bodyPr>
          <a:lstStyle>
            <a:lvl1pPr algn="l">
              <a:defRPr sz="2799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1797" y="-18288"/>
            <a:ext cx="3275746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2971800"/>
            <a:ext cx="5332612" cy="1828800"/>
          </a:xfrm>
        </p:spPr>
        <p:txBody>
          <a:bodyPr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7545" y="5883276"/>
            <a:ext cx="914162" cy="365125"/>
          </a:xfrm>
        </p:spPr>
        <p:txBody>
          <a:bodyPr/>
          <a:lstStyle/>
          <a:p>
            <a:pPr rtl="0"/>
            <a:r>
              <a:rPr lang="en-US"/>
              <a:t>01/08/2016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115" y="5883276"/>
            <a:ext cx="5104070" cy="365125"/>
          </a:xfrm>
        </p:spPr>
        <p:txBody>
          <a:bodyPr/>
          <a:lstStyle/>
          <a:p>
            <a:pPr rtl="0"/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39815" y="5883276"/>
            <a:ext cx="322483" cy="365125"/>
          </a:xfrm>
        </p:spPr>
        <p:txBody>
          <a:bodyPr/>
          <a:lstStyle/>
          <a:p>
            <a:pPr rtl="0"/>
            <a:fld id="{C014DD1E-5D91-48A3-AD6D-45FBA980D1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98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6" y="2667000"/>
            <a:ext cx="990341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5311" y="5883276"/>
            <a:ext cx="15997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r>
              <a:rPr lang="en-US"/>
              <a:t>01/08/2016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5" y="5883276"/>
            <a:ext cx="7541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127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rtl="0"/>
            <a:fld id="{C014DD1E-5D91-48A3-AD6D-45FBA980D106}" type="slidenum">
              <a:rPr lang="pt-BR" smtClean="0"/>
              <a:pPr rtl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027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199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999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799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15000"/>
              </a:lnSpc>
              <a:spcBef>
                <a:spcPts val="720"/>
              </a:spcBef>
              <a:spcAft>
                <a:spcPts val="360"/>
              </a:spcAft>
            </a:pPr>
            <a:r>
              <a:rPr lang="pt-BR" sz="5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Listas em C </a:t>
            </a:r>
            <a:endParaRPr lang="pt-BR" sz="5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36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ESTRUTURAS DE DADOS DINÂMICAS</a:t>
            </a:r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141116" y="388077"/>
            <a:ext cx="9903418" cy="1905000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4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Definição e Funcionamento Básico		</a:t>
            </a:r>
            <a:endParaRPr lang="en-US" sz="5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1141116" y="2767862"/>
            <a:ext cx="9903418" cy="3124201"/>
          </a:xfrm>
        </p:spPr>
        <p:txBody>
          <a:bodyPr rtlCol="0"/>
          <a:lstStyle/>
          <a:p>
            <a:pPr marL="342900" lvl="0" indent="-342900">
              <a:lnSpc>
                <a:spcPct val="115000"/>
              </a:lnSpc>
              <a:spcBef>
                <a:spcPts val="720"/>
              </a:spcBef>
              <a:spcAft>
                <a:spcPts val="360"/>
              </a:spcAft>
              <a:buFont typeface="Arial" panose="020B0604020202020204" pitchFamily="34" charset="0"/>
              <a:buChar char="●"/>
            </a:pPr>
            <a:r>
              <a:rPr lang="pt-BR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ESTRUTURAS DE DADOS DINÂMICAS.</a:t>
            </a:r>
          </a:p>
          <a:p>
            <a:pPr marL="342900" lvl="0" indent="-342900">
              <a:lnSpc>
                <a:spcPct val="115000"/>
              </a:lnSpc>
              <a:spcBef>
                <a:spcPts val="720"/>
              </a:spcBef>
              <a:spcAft>
                <a:spcPts val="360"/>
              </a:spcAft>
              <a:buFont typeface="Arial" panose="020B0604020202020204" pitchFamily="34" charset="0"/>
              <a:buChar char="●"/>
            </a:pPr>
            <a:endParaRPr lang="pt-BR" sz="5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720"/>
              </a:spcBef>
              <a:spcAft>
                <a:spcPts val="360"/>
              </a:spcAft>
              <a:buFont typeface="Arial" panose="020B0604020202020204" pitchFamily="34" charset="0"/>
              <a:buChar char="●"/>
            </a:pPr>
            <a:r>
              <a:rPr lang="pt-BR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COMPOSTAS POR nós, CADA UM COM:</a:t>
            </a:r>
          </a:p>
          <a:p>
            <a:pPr lvl="2">
              <a:lnSpc>
                <a:spcPct val="115000"/>
              </a:lnSpc>
              <a:spcBef>
                <a:spcPts val="720"/>
              </a:spcBef>
              <a:spcAft>
                <a:spcPts val="360"/>
              </a:spcAft>
              <a:buFont typeface="Wingdings" panose="05000000000000000000" pitchFamily="2" charset="2"/>
              <a:buChar char="Ø"/>
            </a:pPr>
            <a:r>
              <a:rPr lang="pt-BR" sz="240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UM ELEMENTO DE DADOS (EX:. </a:t>
            </a:r>
            <a:r>
              <a:rPr lang="pt-BR" sz="240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pt-BR" sz="240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data)</a:t>
            </a:r>
          </a:p>
          <a:p>
            <a:pPr lvl="2">
              <a:lnSpc>
                <a:spcPct val="115000"/>
              </a:lnSpc>
              <a:spcBef>
                <a:spcPts val="720"/>
              </a:spcBef>
              <a:spcAft>
                <a:spcPts val="360"/>
              </a:spcAft>
              <a:buFont typeface="Wingdings" panose="05000000000000000000" pitchFamily="2" charset="2"/>
              <a:buChar char="Ø"/>
            </a:pPr>
            <a:r>
              <a:rPr lang="pt-BR" sz="240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 PONTEIRO PARA O PRÓXIMO nó (</a:t>
            </a:r>
            <a:r>
              <a:rPr lang="pt-BR" sz="240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</a:t>
            </a:r>
            <a:r>
              <a:rPr lang="pt-BR" sz="240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node* </a:t>
            </a:r>
            <a:r>
              <a:rPr lang="pt-BR" sz="240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pt-BR" sz="240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B53B3B9-D51B-423C-876B-177B92D0BDF5}"/>
              </a:ext>
            </a:extLst>
          </p:cNvPr>
          <p:cNvSpPr txBox="1"/>
          <p:nvPr/>
        </p:nvSpPr>
        <p:spPr>
          <a:xfrm>
            <a:off x="2672445" y="1831412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SÃO LISTAS LIGADAS?</a:t>
            </a:r>
            <a:endParaRPr lang="pt-B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405780" y="2708920"/>
            <a:ext cx="5878389" cy="1905000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EXEMPLO DE DEFINIÇÃO EM NÓ: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122AC54-B1D7-1583-877A-B5649B17E9D7}"/>
              </a:ext>
            </a:extLst>
          </p:cNvPr>
          <p:cNvSpPr txBox="1"/>
          <p:nvPr/>
        </p:nvSpPr>
        <p:spPr>
          <a:xfrm>
            <a:off x="6886500" y="2473941"/>
            <a:ext cx="446608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typedef</a:t>
            </a:r>
            <a:r>
              <a:rPr lang="en-US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</a:t>
            </a:r>
            <a:r>
              <a:rPr lang="en-US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AC75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marL="0" indent="0"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3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data;</a:t>
            </a:r>
          </a:p>
          <a:p>
            <a:pPr marL="0" indent="0"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3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solidFill>
                  <a:srgbClr val="AC75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3200" dirty="0">
                <a:solidFill>
                  <a:srgbClr val="AC75D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 Node;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116" y="596080"/>
            <a:ext cx="9903418" cy="1905000"/>
          </a:xfrm>
        </p:spPr>
        <p:txBody>
          <a:bodyPr rtlCol="0"/>
          <a:lstStyle/>
          <a:p>
            <a:pPr algn="ctr" rtl="0"/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Vantagens</a:t>
            </a:r>
            <a:endParaRPr lang="pt-b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01954" y="2794820"/>
            <a:ext cx="11581741" cy="3124201"/>
          </a:xfrm>
        </p:spPr>
        <p:txBody>
          <a:bodyPr rtlCol="0">
            <a:normAutofit/>
          </a:bodyPr>
          <a:lstStyle/>
          <a:p>
            <a:pPr rtl="0"/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DINÂMICAS</a:t>
            </a:r>
            <a:r>
              <a:rPr lang="pt-br" dirty="0"/>
              <a:t>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CRESCEM E DIMNUEM CONFORME NECESSÁRIO.</a:t>
            </a:r>
          </a:p>
          <a:p>
            <a:pPr marL="0" indent="0" rtl="0">
              <a:buNone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INSERÇÕES/REMOÇÕES RÁPIDAS: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O(1) SE A POSIÇÃO DO nó FOR CONHECIDA.</a:t>
            </a:r>
          </a:p>
          <a:p>
            <a:pPr marL="914126" lvl="2" indent="0">
              <a:buNone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FLEXIBILIDADE</a:t>
            </a:r>
            <a:r>
              <a:rPr lang="pt-br" dirty="0"/>
              <a:t>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TAMANHO VARIÁVEL SEM NECESSIDADE DE RENDIMENSIONAMENTO.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DESVANTAGENS</a:t>
            </a:r>
            <a:endParaRPr lang="pt-br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4213" y="2781300"/>
            <a:ext cx="11017224" cy="3124201"/>
          </a:xfrm>
        </p:spPr>
        <p:txBody>
          <a:bodyPr rtlCol="0"/>
          <a:lstStyle/>
          <a:p>
            <a:pPr rtl="0"/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ACESSO LENTO: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O(n) PARA ACESSAR ELEMENTOS, JÁ QUE É NECESSÁRIO PERCORRER A LISTA</a:t>
            </a:r>
          </a:p>
          <a:p>
            <a:pPr marL="914126" lvl="2" indent="0">
              <a:buNone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OVERHEAD DE MEMÓRIA: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CADA nó REQUER ESPAÇO EXTRA PARA O PONTEIRO.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2703" y="11832"/>
            <a:ext cx="9903418" cy="1905000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COMPLEXIDADE DE TEMPO</a:t>
            </a:r>
            <a:endParaRPr lang="pt-br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05780" y="1916460"/>
            <a:ext cx="6012667" cy="2028428"/>
          </a:xfrm>
        </p:spPr>
        <p:txBody>
          <a:bodyPr rtlCol="0">
            <a:normAutofit/>
          </a:bodyPr>
          <a:lstStyle/>
          <a:p>
            <a:pPr rtl="0"/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INSERÇÃO: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O(1) SE A POSIÇÃO É CONHECIDA.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O(n) SE NÃO.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CA0CD07-68D6-1C91-F000-AAEE51EAE1B6}"/>
              </a:ext>
            </a:extLst>
          </p:cNvPr>
          <p:cNvSpPr txBox="1">
            <a:spLocks/>
          </p:cNvSpPr>
          <p:nvPr/>
        </p:nvSpPr>
        <p:spPr>
          <a:xfrm>
            <a:off x="3682143" y="3657228"/>
            <a:ext cx="5328592" cy="2028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664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799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99790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2587" indent="-17139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999650" indent="-17139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REMOÇÃO</a:t>
            </a:r>
            <a:r>
              <a:rPr lang="pt-B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00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O(1) SE A POSIÇÃO É CONHECIDA.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00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O(n) SE NÃO.</a:t>
            </a:r>
          </a:p>
          <a:p>
            <a:endParaRPr lang="pt-BR" sz="240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A919A4C-2567-C909-8894-5068C8421CC7}"/>
              </a:ext>
            </a:extLst>
          </p:cNvPr>
          <p:cNvSpPr txBox="1">
            <a:spLocks/>
          </p:cNvSpPr>
          <p:nvPr/>
        </p:nvSpPr>
        <p:spPr>
          <a:xfrm>
            <a:off x="7318548" y="4797152"/>
            <a:ext cx="4708139" cy="1905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664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799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727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99790" indent="-285664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2587" indent="-17139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999650" indent="-171399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3846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0908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7971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5034" indent="-228531" algn="l" defTabSz="457063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BUSCA: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O(n) NO PIOR CASO.</a:t>
            </a:r>
          </a:p>
        </p:txBody>
      </p:sp>
    </p:spTree>
    <p:extLst>
      <p:ext uri="{BB962C8B-B14F-4D97-AF65-F5344CB8AC3E}">
        <p14:creationId xmlns:p14="http://schemas.microsoft.com/office/powerpoint/2010/main" val="233295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USO DE MEMÓRIA</a:t>
            </a:r>
            <a:endParaRPr lang="pt-br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2205" y="2636912"/>
            <a:ext cx="11161240" cy="3124201"/>
          </a:xfrm>
        </p:spPr>
        <p:txBody>
          <a:bodyPr rtlCol="0"/>
          <a:lstStyle/>
          <a:p>
            <a:pPr rtl="0"/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MEMÓRIA</a:t>
            </a:r>
            <a:r>
              <a:rPr lang="pt-BR" sz="240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LISTAS LIGADAS USAM MAIS MEMORIAS QUE ARRYS DEVIDO AOS PONTEIROS ADICIONAIS.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 ALOCAM UM BLOCO CONTINUO DE MEMÓRIA.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3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CASOS DE USO COMUNS</a:t>
            </a:r>
            <a:endParaRPr lang="pt-br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77385" y="2781300"/>
            <a:ext cx="11630879" cy="3124201"/>
          </a:xfrm>
        </p:spPr>
        <p:txBody>
          <a:bodyPr rtlCol="0">
            <a:normAutofit/>
          </a:bodyPr>
          <a:lstStyle/>
          <a:p>
            <a:pPr rtl="0"/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FILAS E PILHAS: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IMPLEMENTAÇÃO FÁCIL USANDO LISTAS LIGADAS.</a:t>
            </a:r>
          </a:p>
          <a:p>
            <a:pPr marL="0" indent="0" rtl="0">
              <a:buNone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GRAFOS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REPRESENTAÇÃO USANDO LISTAS ADJACENTES.</a:t>
            </a:r>
          </a:p>
          <a:p>
            <a:pPr marL="0" indent="0" rtl="0">
              <a:buNone/>
            </a:pPr>
            <a:endParaRPr lang="pt-BR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ALOCAÇÃO DINÂMICA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IDEAL QUANDO O TAMANHO DA COLEÇÃO NÃO É CONHECIDA OU MUDA FREQUENTEMENTE.</a:t>
            </a: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3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CONCLUSÃO</a:t>
            </a:r>
            <a:endParaRPr lang="pt-br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24173" y="2446421"/>
            <a:ext cx="11737303" cy="3124201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LISTAS LIGADAS SÃO UMA PODEROSA ESTRUTURA DE DADOS EM C, IDEIAIS PARA ARMAZENAR COLEÇÕES DINÂMICAS, MAS VÊM COM SUAS PRÓPRIAS VANTAGENS E DESVANTAGENS.</a:t>
            </a:r>
            <a:endParaRPr lang="pt-b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97</TotalTime>
  <Words>291</Words>
  <Application>Microsoft Office PowerPoint</Application>
  <PresentationFormat>Personalizar</PresentationFormat>
  <Paragraphs>53</Paragraphs>
  <Slides>9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</vt:lpstr>
      <vt:lpstr>Malha</vt:lpstr>
      <vt:lpstr>Listas em C </vt:lpstr>
      <vt:lpstr>Definição e Funcionamento Básico  </vt:lpstr>
      <vt:lpstr>EXEMPLO DE DEFINIÇÃO EM NÓ:</vt:lpstr>
      <vt:lpstr>Vantagens</vt:lpstr>
      <vt:lpstr>DESVANTAGENS</vt:lpstr>
      <vt:lpstr>COMPLEXIDADE DE TEMPO</vt:lpstr>
      <vt:lpstr>USO DE MEMÓRIA</vt:lpstr>
      <vt:lpstr>CASOS DE USO COMUNS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do Carmo Reis</dc:creator>
  <cp:lastModifiedBy>Maria do Carmo Reis</cp:lastModifiedBy>
  <cp:revision>2</cp:revision>
  <dcterms:created xsi:type="dcterms:W3CDTF">2024-10-18T00:38:45Z</dcterms:created>
  <dcterms:modified xsi:type="dcterms:W3CDTF">2024-10-21T12:03:46Z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