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7" r:id="rId5"/>
    <p:sldId id="269" r:id="rId6"/>
    <p:sldId id="266" r:id="rId7"/>
    <p:sldId id="261" r:id="rId8"/>
    <p:sldId id="270" r:id="rId9"/>
    <p:sldId id="268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729AC5-50FD-411A-8BF7-1B7967CD4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300E453-C40B-4642-B6DE-A36BC21AB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186B34-1755-461A-8710-980B75BC9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011C-4E97-4202-BA55-2FD202D7FC00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B5196E-8372-42C6-858A-9D71D502F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ECDCEB-82FC-431B-8B22-965038E58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9DF6-D7F6-402A-BDBF-20D977E779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71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2C4326-159C-4B28-B9FC-D6F2974AB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0079A4-0FA1-4D66-BCA9-F8A974235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EDF5E7-7C13-4F87-A8FA-684001BC9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011C-4E97-4202-BA55-2FD202D7FC00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BE25F3-0C66-4C40-8796-094706157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E66A64-7B15-4C76-BD97-B9E8B4610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9DF6-D7F6-402A-BDBF-20D977E779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558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D7FA63-B315-4D32-9F17-1C6DB8EA34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86DC83-84E7-4E36-9F48-2FECCBF04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3377FB-1BE3-4EC9-A154-E984D1DE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011C-4E97-4202-BA55-2FD202D7FC00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3BEBFD-CB0A-48D2-80EF-66A389D8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73E903-BEB3-483D-8959-2CA07CE86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9DF6-D7F6-402A-BDBF-20D977E779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84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EF7B40-8400-48D8-B955-499872D66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70C517-FD01-44F5-B13D-0ABE1CE65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2BCFE4-0279-4C21-BA44-369E8811C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011C-4E97-4202-BA55-2FD202D7FC00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506F0B-C38A-4F5B-8602-EECC2F912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7558F5-3EDE-4AFE-BED9-9B0D399FD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9DF6-D7F6-402A-BDBF-20D977E779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98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9CE118-343E-4022-AC7B-678E12E5A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AB4BD0-9870-4DFA-9402-DB1AEC55D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A7009C-7B03-4927-9893-615432552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011C-4E97-4202-BA55-2FD202D7FC00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6053D5-DCF9-4CB9-A1ED-CB0EF1BB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0B830D-7AE9-4512-94B7-6EE3BAE4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9DF6-D7F6-402A-BDBF-20D977E779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14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D609A7-E587-4E68-8480-55B5C8878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8F9727-BD0A-4B59-B4E3-268C94AB1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B00510-D1D1-4060-B017-91BE336F8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F4EC25-715F-462F-82FE-91174C210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011C-4E97-4202-BA55-2FD202D7FC00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398077-C85B-4396-8566-EB7D95334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5EE6F9-9E3D-4D63-8675-02F2C2C95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9DF6-D7F6-402A-BDBF-20D977E779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59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A354ED-19E4-428F-9D0D-59F44E5B5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74847F-C446-41FB-81A7-5726E900A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2F7CD5-76C7-470F-9BFC-E3367C422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A317FB2-BA11-4DFB-8EE5-15B62F43A1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F1637F-F09F-405F-8899-8ED1CBE5FB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4D1A1B3-9810-4A38-98F1-B5F02D48C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011C-4E97-4202-BA55-2FD202D7FC00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B1B433D-0BBB-4BB3-BF91-5B05ACD8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A64589E-EAC3-45C1-949E-27A08F3F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9DF6-D7F6-402A-BDBF-20D977E779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388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B6AF6A-0FFB-48A0-B90C-65049A27E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ACEEA53-1550-4977-A033-CD3A9299B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011C-4E97-4202-BA55-2FD202D7FC00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2BFED3A-4190-49ED-978C-0BA95B4F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587A076-CB32-47FF-A0EB-AA1FE49F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9DF6-D7F6-402A-BDBF-20D977E779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23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25E2F3F-13AA-4EF7-BBAD-7554D03E7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011C-4E97-4202-BA55-2FD202D7FC00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2A86D73-3F7D-46F6-8C49-6D7E319E1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D9BC083-45A4-4616-8F56-74DE59A48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9DF6-D7F6-402A-BDBF-20D977E779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069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BDE3D5-7D0A-434F-96BA-97A87E08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2A8A2E-A98A-464D-9BCE-90F4CAE7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2FB09A0-B500-48DF-9749-9BFE25088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0A4D51-9D6F-4EA4-B725-8398A7BB6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011C-4E97-4202-BA55-2FD202D7FC00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BDBA54-4719-453B-B0D1-87D9C6AAE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F4E5DD-4702-443B-976D-F981E1EE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9DF6-D7F6-402A-BDBF-20D977E779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85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0D956-AFB1-4145-927F-4E6C958ED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30A62B5-CB8C-4622-A8A8-CD66DF9F87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D2A5B7C-8F41-4CA7-B45D-6B09AE5CB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EB8E36-EA6F-457B-80D2-00986398D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011C-4E97-4202-BA55-2FD202D7FC00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FE270D-63FA-4E7A-9E42-22D3A5D4A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D2B3CB-70F0-467F-BE57-CF378D5C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9DF6-D7F6-402A-BDBF-20D977E779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998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347475E-6579-4806-B38D-CFF064282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F885E6-B5AD-4B2E-9521-CDC450228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878D0E-41E8-42C3-BE42-CB756069E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6011C-4E97-4202-BA55-2FD202D7FC00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DE8D9F-657C-4C8A-BC95-773A856EC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F5C147-628A-48A5-B8E6-5AE4E5379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09DF6-D7F6-402A-BDBF-20D977E779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429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31C20C45-6331-42A9-AD98-31028000F49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4883025" y="10"/>
            <a:ext cx="7308975" cy="345642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A183980-55BF-4BB7-87AB-A253122CA63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4883025" y="3456432"/>
            <a:ext cx="7308975" cy="3401568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19" name="Freeform: Shape 13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64BB7B8-2C0A-41D1-9970-11203ECA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>
            <a:normAutofit/>
          </a:bodyPr>
          <a:lstStyle/>
          <a:p>
            <a:r>
              <a:rPr lang="fr-FR" sz="3400" dirty="0"/>
              <a:t>BTS Systèmes Numériques UFA Saint-Eloi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FCD312D9-290F-4ACC-8FE8-45B70DDCC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932" y="2722789"/>
            <a:ext cx="3175163" cy="3149762"/>
          </a:xfrm>
        </p:spPr>
      </p:pic>
    </p:spTree>
    <p:extLst>
      <p:ext uri="{BB962C8B-B14F-4D97-AF65-F5344CB8AC3E}">
        <p14:creationId xmlns:p14="http://schemas.microsoft.com/office/powerpoint/2010/main" val="3601297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09D1DD-E7F6-42F1-A287-16E9CE1F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règles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99E508B9-4A78-4106-9821-44FD026528AD}"/>
              </a:ext>
            </a:extLst>
          </p:cNvPr>
          <p:cNvSpPr txBox="1">
            <a:spLocks/>
          </p:cNvSpPr>
          <p:nvPr/>
        </p:nvSpPr>
        <p:spPr>
          <a:xfrm>
            <a:off x="556846" y="1477108"/>
            <a:ext cx="11373729" cy="47759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Contrat d’apprentissage à signer. </a:t>
            </a:r>
          </a:p>
          <a:p>
            <a:r>
              <a:rPr lang="fr-FR" dirty="0"/>
              <a:t>En cas de retard ou d’absence liée à un cas de force majeure</a:t>
            </a:r>
          </a:p>
          <a:p>
            <a:pPr lvl="1"/>
            <a:r>
              <a:rPr lang="fr-FR" dirty="0"/>
              <a:t>Prévenir immédiatement le chef de travaux, et les professeurs concernés.</a:t>
            </a:r>
          </a:p>
          <a:p>
            <a:pPr lvl="1"/>
            <a:r>
              <a:rPr lang="fr-FR" dirty="0"/>
              <a:t>S’organiser au plus vite pour rattraper les cours (se connecter à ED).</a:t>
            </a:r>
          </a:p>
          <a:p>
            <a:pPr lvl="1"/>
            <a:r>
              <a:rPr lang="fr-FR" dirty="0"/>
              <a:t>Fournir un justificatif ou un certificat médical.</a:t>
            </a:r>
          </a:p>
          <a:p>
            <a:r>
              <a:rPr lang="fr-FR" dirty="0"/>
              <a:t>Absence injustifiée</a:t>
            </a:r>
          </a:p>
          <a:p>
            <a:pPr lvl="1"/>
            <a:r>
              <a:rPr lang="fr-FR" dirty="0"/>
              <a:t>Remontée aux tuteurs chaque mois.</a:t>
            </a:r>
          </a:p>
          <a:p>
            <a:pPr lvl="1"/>
            <a:r>
              <a:rPr lang="fr-FR" dirty="0"/>
              <a:t>Déduction de paie : « No pain, no gain »</a:t>
            </a:r>
          </a:p>
          <a:p>
            <a:r>
              <a:rPr lang="fr-FR" dirty="0"/>
              <a:t>Travail personnel</a:t>
            </a:r>
          </a:p>
          <a:p>
            <a:pPr lvl="1"/>
            <a:r>
              <a:rPr lang="fr-FR" dirty="0"/>
              <a:t>L’évidence : Faire le travail demandé !</a:t>
            </a:r>
          </a:p>
          <a:p>
            <a:pPr lvl="1"/>
            <a:r>
              <a:rPr lang="fr-FR" dirty="0"/>
              <a:t>Apprendre les cours, les classer, savoir les retrouver.</a:t>
            </a:r>
          </a:p>
          <a:p>
            <a:r>
              <a:rPr lang="fr-FR" dirty="0"/>
              <a:t>Respecter le matériel et les espaces de travail</a:t>
            </a:r>
          </a:p>
          <a:p>
            <a:pPr lvl="1"/>
            <a:r>
              <a:rPr lang="fr-FR" dirty="0"/>
              <a:t>Rangement, nettoyage, tri des déchets en fin de cours.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3968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09D1DD-E7F6-42F1-A287-16E9CE1F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des semaines de cours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9B9BDE-A712-4387-B980-81ABD8984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46" y="2346129"/>
            <a:ext cx="5815818" cy="387179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Cours SN1 :</a:t>
            </a:r>
          </a:p>
          <a:p>
            <a:pPr lvl="1"/>
            <a:r>
              <a:rPr lang="fr-FR" dirty="0"/>
              <a:t>2 x 4 heures d’EC (Electronique et Communication)</a:t>
            </a:r>
          </a:p>
          <a:p>
            <a:pPr lvl="1"/>
            <a:r>
              <a:rPr lang="fr-FR" dirty="0"/>
              <a:t>2 x 4 heures d’IR (Informatique et Réseaux)</a:t>
            </a:r>
          </a:p>
          <a:p>
            <a:pPr lvl="1"/>
            <a:r>
              <a:rPr lang="fr-FR" dirty="0"/>
              <a:t>5 heures de maths</a:t>
            </a:r>
          </a:p>
          <a:p>
            <a:pPr lvl="1"/>
            <a:r>
              <a:rPr lang="fr-FR" dirty="0"/>
              <a:t>6 heures </a:t>
            </a:r>
            <a:r>
              <a:rPr lang="fr-FR"/>
              <a:t>de physique appliquée</a:t>
            </a:r>
            <a:endParaRPr lang="fr-FR" dirty="0"/>
          </a:p>
          <a:p>
            <a:pPr lvl="1"/>
            <a:r>
              <a:rPr lang="fr-FR" dirty="0"/>
              <a:t>4 heures français</a:t>
            </a:r>
          </a:p>
          <a:p>
            <a:pPr lvl="1"/>
            <a:r>
              <a:rPr lang="fr-FR" dirty="0"/>
              <a:t>2 heures d’anglais, + 1 heure  ESLA</a:t>
            </a:r>
          </a:p>
          <a:p>
            <a:pPr lvl="1"/>
            <a:r>
              <a:rPr lang="fr-FR" dirty="0"/>
              <a:t>1 heure d’évaluation</a:t>
            </a:r>
          </a:p>
          <a:p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99E508B9-4A78-4106-9821-44FD026528AD}"/>
              </a:ext>
            </a:extLst>
          </p:cNvPr>
          <p:cNvSpPr txBox="1">
            <a:spLocks/>
          </p:cNvSpPr>
          <p:nvPr/>
        </p:nvSpPr>
        <p:spPr>
          <a:xfrm>
            <a:off x="556846" y="1477108"/>
            <a:ext cx="11373729" cy="869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Alternance des semaines en entreprise et de semaines en cours.</a:t>
            </a:r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37D5DFB-7E41-4E38-8C40-8C5F01E5B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0181" y="1401084"/>
            <a:ext cx="1502810" cy="579208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00AEEE19-9871-4155-A80C-C60E237C7179}"/>
              </a:ext>
            </a:extLst>
          </p:cNvPr>
          <p:cNvSpPr txBox="1">
            <a:spLocks/>
          </p:cNvSpPr>
          <p:nvPr/>
        </p:nvSpPr>
        <p:spPr>
          <a:xfrm>
            <a:off x="5819336" y="2346129"/>
            <a:ext cx="5815818" cy="3871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Cours SN2 :</a:t>
            </a:r>
          </a:p>
          <a:p>
            <a:pPr lvl="1"/>
            <a:r>
              <a:rPr lang="fr-FR"/>
              <a:t>Pour option A : 17 heures d’Informatique + 4 heures de Physique</a:t>
            </a:r>
          </a:p>
          <a:p>
            <a:pPr lvl="1"/>
            <a:r>
              <a:rPr lang="fr-FR"/>
              <a:t>Pour option B : 14 heures d’Electronique + 7 heures de Physique</a:t>
            </a:r>
          </a:p>
          <a:p>
            <a:pPr lvl="1"/>
            <a:r>
              <a:rPr lang="fr-FR"/>
              <a:t>5 heures de maths</a:t>
            </a:r>
          </a:p>
          <a:p>
            <a:pPr lvl="1"/>
            <a:r>
              <a:rPr lang="fr-FR"/>
              <a:t>4 heures français</a:t>
            </a:r>
          </a:p>
          <a:p>
            <a:pPr lvl="1"/>
            <a:r>
              <a:rPr lang="fr-FR"/>
              <a:t>2 heures d’anglais, + 1 heure  ESLA</a:t>
            </a:r>
          </a:p>
          <a:p>
            <a:pPr lvl="1"/>
            <a:r>
              <a:rPr lang="fr-FR"/>
              <a:t>1 heure d’évaluation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8340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EDE192-E42B-44CC-BFD1-94BB3C6BD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109" y="796834"/>
            <a:ext cx="5821679" cy="5904411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Septembre</a:t>
            </a:r>
          </a:p>
          <a:p>
            <a:pPr lvl="1"/>
            <a:r>
              <a:rPr lang="fr-FR" dirty="0"/>
              <a:t> Début des cours</a:t>
            </a:r>
          </a:p>
          <a:p>
            <a:r>
              <a:rPr lang="fr-FR" dirty="0"/>
              <a:t>Février </a:t>
            </a:r>
          </a:p>
          <a:p>
            <a:pPr lvl="1"/>
            <a:r>
              <a:rPr lang="fr-FR" dirty="0"/>
              <a:t>Conseil de classe</a:t>
            </a:r>
          </a:p>
          <a:p>
            <a:r>
              <a:rPr lang="fr-FR" dirty="0"/>
              <a:t>Novembre</a:t>
            </a:r>
          </a:p>
          <a:p>
            <a:pPr lvl="1"/>
            <a:r>
              <a:rPr lang="fr-FR" dirty="0"/>
              <a:t>Point avec enseignant et tuteur. </a:t>
            </a:r>
          </a:p>
          <a:p>
            <a:r>
              <a:rPr lang="fr-FR" dirty="0"/>
              <a:t>Juin</a:t>
            </a:r>
          </a:p>
          <a:p>
            <a:pPr lvl="1"/>
            <a:r>
              <a:rPr lang="fr-FR" dirty="0"/>
              <a:t>Conseil de classe</a:t>
            </a:r>
          </a:p>
          <a:p>
            <a:r>
              <a:rPr lang="fr-FR" dirty="0"/>
              <a:t>Juillet</a:t>
            </a:r>
          </a:p>
          <a:p>
            <a:pPr lvl="1"/>
            <a:r>
              <a:rPr lang="fr-FR" dirty="0"/>
              <a:t>CCF Mathématiques, 1</a:t>
            </a:r>
            <a:r>
              <a:rPr lang="fr-FR" sz="2200" baseline="30000" dirty="0"/>
              <a:t>ere</a:t>
            </a:r>
            <a:r>
              <a:rPr lang="fr-FR" dirty="0"/>
              <a:t> situation (E3)</a:t>
            </a:r>
          </a:p>
          <a:p>
            <a:pPr lvl="1"/>
            <a:r>
              <a:rPr lang="fr-FR" dirty="0"/>
              <a:t>CCF Intervention sur système,  1</a:t>
            </a:r>
            <a:r>
              <a:rPr lang="fr-FR" sz="2000" baseline="30000" dirty="0"/>
              <a:t>ere</a:t>
            </a:r>
            <a:r>
              <a:rPr lang="fr-FR" dirty="0"/>
              <a:t> situation (E51) </a:t>
            </a:r>
          </a:p>
          <a:p>
            <a:pPr lvl="1"/>
            <a:r>
              <a:rPr lang="fr-FR" dirty="0"/>
              <a:t>Fin des cours</a:t>
            </a:r>
          </a:p>
          <a:p>
            <a:r>
              <a:rPr lang="fr-FR" dirty="0"/>
              <a:t>Juillet-aout  </a:t>
            </a:r>
          </a:p>
          <a:p>
            <a:pPr lvl="1"/>
            <a:r>
              <a:rPr lang="fr-FR" dirty="0"/>
              <a:t>Rédaction rapport d’activité en entreprise</a:t>
            </a:r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29F264F3-7FDA-40FE-999A-73EB26503DB5}"/>
              </a:ext>
            </a:extLst>
          </p:cNvPr>
          <p:cNvSpPr txBox="1">
            <a:spLocks/>
          </p:cNvSpPr>
          <p:nvPr/>
        </p:nvSpPr>
        <p:spPr>
          <a:xfrm>
            <a:off x="6096000" y="796834"/>
            <a:ext cx="5934891" cy="590441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Fin aout</a:t>
            </a:r>
          </a:p>
          <a:p>
            <a:pPr lvl="1"/>
            <a:r>
              <a:rPr lang="fr-FR" dirty="0"/>
              <a:t>Début des cours</a:t>
            </a:r>
          </a:p>
          <a:p>
            <a:r>
              <a:rPr lang="fr-FR" dirty="0"/>
              <a:t>Septembre</a:t>
            </a:r>
          </a:p>
          <a:p>
            <a:pPr lvl="1"/>
            <a:r>
              <a:rPr lang="fr-FR" dirty="0"/>
              <a:t>Revue rapport d’activité (E61)</a:t>
            </a:r>
          </a:p>
          <a:p>
            <a:pPr lvl="1"/>
            <a:r>
              <a:rPr lang="fr-FR" dirty="0"/>
              <a:t>Revue cahier des charges projet (E62)</a:t>
            </a:r>
          </a:p>
          <a:p>
            <a:pPr lvl="1"/>
            <a:r>
              <a:rPr lang="fr-FR" dirty="0"/>
              <a:t>CCF Intervention sur système, 2</a:t>
            </a:r>
            <a:r>
              <a:rPr lang="fr-FR" baseline="30000" dirty="0"/>
              <a:t>ième</a:t>
            </a:r>
            <a:r>
              <a:rPr lang="fr-FR" dirty="0"/>
              <a:t> situation (E52) </a:t>
            </a:r>
          </a:p>
          <a:p>
            <a:r>
              <a:rPr lang="fr-FR" dirty="0"/>
              <a:t>Décembre</a:t>
            </a:r>
          </a:p>
          <a:p>
            <a:pPr lvl="1"/>
            <a:r>
              <a:rPr lang="fr-FR" dirty="0"/>
              <a:t>Dépôt du rapport d’activité définitif (E61)</a:t>
            </a:r>
          </a:p>
          <a:p>
            <a:r>
              <a:rPr lang="fr-FR" dirty="0"/>
              <a:t>Janvier</a:t>
            </a:r>
          </a:p>
          <a:p>
            <a:pPr lvl="1"/>
            <a:r>
              <a:rPr lang="fr-FR" dirty="0"/>
              <a:t>1</a:t>
            </a:r>
            <a:r>
              <a:rPr lang="fr-FR" baseline="30000" dirty="0"/>
              <a:t>ere</a:t>
            </a:r>
            <a:r>
              <a:rPr lang="fr-FR" dirty="0"/>
              <a:t> revue projet, analyse du </a:t>
            </a:r>
            <a:r>
              <a:rPr lang="fr-FR" dirty="0" err="1"/>
              <a:t>CdC</a:t>
            </a:r>
            <a:r>
              <a:rPr lang="fr-FR" dirty="0"/>
              <a:t> (E62)**</a:t>
            </a:r>
          </a:p>
          <a:p>
            <a:r>
              <a:rPr lang="fr-FR" dirty="0"/>
              <a:t>Février</a:t>
            </a:r>
          </a:p>
          <a:p>
            <a:pPr lvl="1"/>
            <a:r>
              <a:rPr lang="fr-FR" dirty="0"/>
              <a:t>Conseil de classe</a:t>
            </a:r>
          </a:p>
          <a:p>
            <a:r>
              <a:rPr lang="fr-FR" dirty="0"/>
              <a:t>Mars</a:t>
            </a:r>
          </a:p>
          <a:p>
            <a:pPr lvl="1"/>
            <a:r>
              <a:rPr lang="fr-FR" dirty="0"/>
              <a:t>2</a:t>
            </a:r>
            <a:r>
              <a:rPr lang="fr-FR" baseline="30000" dirty="0"/>
              <a:t>ieme </a:t>
            </a:r>
            <a:r>
              <a:rPr lang="fr-FR" dirty="0"/>
              <a:t>revue projet, oral individuel (E62)**</a:t>
            </a:r>
          </a:p>
          <a:p>
            <a:pPr lvl="1"/>
            <a:r>
              <a:rPr lang="fr-FR" dirty="0"/>
              <a:t>Soutenance du rapport d’activité (E61)</a:t>
            </a:r>
          </a:p>
          <a:p>
            <a:r>
              <a:rPr lang="fr-FR" dirty="0"/>
              <a:t>Avril</a:t>
            </a:r>
          </a:p>
          <a:p>
            <a:pPr lvl="1"/>
            <a:r>
              <a:rPr lang="fr-FR" dirty="0"/>
              <a:t>CCF anglais et ESLA (E2)</a:t>
            </a:r>
          </a:p>
          <a:p>
            <a:pPr lvl="1"/>
            <a:r>
              <a:rPr lang="fr-FR" dirty="0"/>
              <a:t>3</a:t>
            </a:r>
            <a:r>
              <a:rPr lang="fr-FR" baseline="30000" dirty="0"/>
              <a:t>ieme</a:t>
            </a:r>
            <a:r>
              <a:rPr lang="fr-FR" dirty="0"/>
              <a:t> revue projet, oral individuel (E62)**</a:t>
            </a:r>
          </a:p>
          <a:p>
            <a:r>
              <a:rPr lang="fr-FR" dirty="0"/>
              <a:t>Mai </a:t>
            </a:r>
          </a:p>
          <a:p>
            <a:pPr lvl="1"/>
            <a:r>
              <a:rPr lang="fr-FR" dirty="0"/>
              <a:t>CCF Culture générale, 2</a:t>
            </a:r>
            <a:r>
              <a:rPr lang="fr-FR" baseline="30000" dirty="0"/>
              <a:t>ième</a:t>
            </a:r>
            <a:r>
              <a:rPr lang="fr-FR" dirty="0"/>
              <a:t> situation (E1) </a:t>
            </a:r>
          </a:p>
          <a:p>
            <a:pPr lvl="1"/>
            <a:r>
              <a:rPr lang="fr-FR" dirty="0"/>
              <a:t>CCF Mathématiques, 2</a:t>
            </a:r>
            <a:r>
              <a:rPr lang="fr-FR" baseline="30000" dirty="0"/>
              <a:t>eme</a:t>
            </a:r>
            <a:r>
              <a:rPr lang="fr-FR" dirty="0"/>
              <a:t> situation (E3)</a:t>
            </a:r>
          </a:p>
          <a:p>
            <a:pPr lvl="1"/>
            <a:r>
              <a:rPr lang="fr-FR" dirty="0"/>
              <a:t>Epreuve écrite de 6h « Etude d’un système… » (E4)</a:t>
            </a:r>
          </a:p>
          <a:p>
            <a:r>
              <a:rPr lang="fr-FR" dirty="0"/>
              <a:t>Juin</a:t>
            </a:r>
          </a:p>
          <a:p>
            <a:pPr lvl="1"/>
            <a:r>
              <a:rPr lang="fr-FR" dirty="0"/>
              <a:t>Soutenance projet, avec  démo /questions (E62)</a:t>
            </a:r>
          </a:p>
          <a:p>
            <a:pPr lvl="1"/>
            <a:r>
              <a:rPr lang="fr-FR" dirty="0"/>
              <a:t>Fin des cours.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93BD97E-F6FF-4F21-8D6B-43691A018F71}"/>
              </a:ext>
            </a:extLst>
          </p:cNvPr>
          <p:cNvSpPr txBox="1">
            <a:spLocks/>
          </p:cNvSpPr>
          <p:nvPr/>
        </p:nvSpPr>
        <p:spPr>
          <a:xfrm>
            <a:off x="838200" y="72660"/>
            <a:ext cx="3159035" cy="915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u="sng" dirty="0"/>
              <a:t>Dates clés SN1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F5AA5706-A579-4589-9F3D-BB44EA78679D}"/>
              </a:ext>
            </a:extLst>
          </p:cNvPr>
          <p:cNvSpPr txBox="1">
            <a:spLocks/>
          </p:cNvSpPr>
          <p:nvPr/>
        </p:nvSpPr>
        <p:spPr>
          <a:xfrm>
            <a:off x="6096000" y="72660"/>
            <a:ext cx="3159035" cy="915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u="sng" dirty="0"/>
              <a:t>Dates clés SN2</a:t>
            </a:r>
          </a:p>
        </p:txBody>
      </p:sp>
    </p:spTree>
    <p:extLst>
      <p:ext uri="{BB962C8B-B14F-4D97-AF65-F5344CB8AC3E}">
        <p14:creationId xmlns:p14="http://schemas.microsoft.com/office/powerpoint/2010/main" val="2995338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09D1DD-E7F6-42F1-A287-16E9CE1F3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545"/>
            <a:ext cx="10515600" cy="1325563"/>
          </a:xfrm>
        </p:spPr>
        <p:txBody>
          <a:bodyPr/>
          <a:lstStyle/>
          <a:p>
            <a:r>
              <a:rPr lang="fr-FR" dirty="0"/>
              <a:t>Modalités des épreuves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99E508B9-4A78-4106-9821-44FD026528AD}"/>
              </a:ext>
            </a:extLst>
          </p:cNvPr>
          <p:cNvSpPr txBox="1">
            <a:spLocks/>
          </p:cNvSpPr>
          <p:nvPr/>
        </p:nvSpPr>
        <p:spPr>
          <a:xfrm>
            <a:off x="556846" y="1477108"/>
            <a:ext cx="11373729" cy="4775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8D7A835-013D-4CA7-8A70-7FEE713B3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78" y="1105794"/>
            <a:ext cx="5363811" cy="538708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FFEE404-93E7-4A01-BC38-AE7EE93A023E}"/>
              </a:ext>
            </a:extLst>
          </p:cNvPr>
          <p:cNvSpPr/>
          <p:nvPr/>
        </p:nvSpPr>
        <p:spPr>
          <a:xfrm>
            <a:off x="5809840" y="3997128"/>
            <a:ext cx="346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Extrait du referentiel-2018  BTS_SN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94E16A0-F9D6-4E3E-91BE-C49E48309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840" y="4445392"/>
            <a:ext cx="6321703" cy="207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14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D19F03-F0BA-49A6-B67F-8CC8F1FC6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r>
              <a:rPr lang="fr-FR" dirty="0"/>
              <a:t>Ecole Directe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F825462-23DB-425A-808B-22D41D90B44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4121" y="4238920"/>
            <a:ext cx="4406505" cy="2588622"/>
          </a:xfrm>
          <a:prstGeom prst="rect">
            <a:avLst/>
          </a:prstGeom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6C348BB1-08ED-4F81-90F6-685910404D49}"/>
              </a:ext>
            </a:extLst>
          </p:cNvPr>
          <p:cNvSpPr txBox="1">
            <a:spLocks/>
          </p:cNvSpPr>
          <p:nvPr/>
        </p:nvSpPr>
        <p:spPr>
          <a:xfrm>
            <a:off x="530103" y="1324769"/>
            <a:ext cx="6009242" cy="3871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Espace de travail </a:t>
            </a:r>
          </a:p>
          <a:p>
            <a:pPr lvl="1"/>
            <a:r>
              <a:rPr lang="fr-FR" dirty="0"/>
              <a:t>Planning annuel (alternance centre de formation &amp; entreprise)</a:t>
            </a:r>
          </a:p>
          <a:p>
            <a:pPr lvl="1"/>
            <a:r>
              <a:rPr lang="fr-FR" dirty="0"/>
              <a:t>Plannings des évaluations</a:t>
            </a:r>
          </a:p>
          <a:p>
            <a:pPr lvl="1"/>
            <a:r>
              <a:rPr lang="fr-FR" dirty="0"/>
              <a:t>Trombinoscope</a:t>
            </a:r>
          </a:p>
          <a:p>
            <a:pPr lvl="1"/>
            <a:r>
              <a:rPr lang="fr-FR" dirty="0"/>
              <a:t>Autres documents utiles</a:t>
            </a:r>
          </a:p>
          <a:p>
            <a:r>
              <a:rPr lang="fr-FR" dirty="0"/>
              <a:t>Moyen de communication officiel à privilégier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E83027A-4195-4EC2-A85B-482D09D87A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32168" y="647377"/>
            <a:ext cx="3895704" cy="2781623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47988BD-C6AD-4D1F-A8DE-D2C09C1A6D9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29537" y="3711252"/>
            <a:ext cx="2327330" cy="295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6994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051A865BAD394AA58ACA879638504E" ma:contentTypeVersion="0" ma:contentTypeDescription="Create a new document." ma:contentTypeScope="" ma:versionID="44cd6f743db4d09ccd9e02b9c4bd846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f83bc3b50a09800532cadb12f77c1f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AF72643-274E-4DAF-8617-420137E4BED7}">
  <ds:schemaRefs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elements/1.1/"/>
    <ds:schemaRef ds:uri="http://www.w3.org/XML/1998/namespace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2F7C7BF-518E-4B50-B90B-2B7662CEB6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AB923FC-8CC5-4626-B944-C9E8E8DCAB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450</Words>
  <Application>Microsoft Office PowerPoint</Application>
  <PresentationFormat>Grand écran</PresentationFormat>
  <Paragraphs>86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BTS Systèmes Numériques UFA Saint-Eloi</vt:lpstr>
      <vt:lpstr>Quelques règles</vt:lpstr>
      <vt:lpstr>Organisation des semaines de cours</vt:lpstr>
      <vt:lpstr>Présentation PowerPoint</vt:lpstr>
      <vt:lpstr>Modalités des épreuves</vt:lpstr>
      <vt:lpstr>Ecole Directe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BTS SN Alternance Saint-Eloi</dc:title>
  <dc:creator>cazaux.c</dc:creator>
  <cp:lastModifiedBy>Clement CAZAUX</cp:lastModifiedBy>
  <cp:revision>165</cp:revision>
  <dcterms:created xsi:type="dcterms:W3CDTF">2021-06-04T15:27:58Z</dcterms:created>
  <dcterms:modified xsi:type="dcterms:W3CDTF">2022-02-23T11:04:13Z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0x01010007051A865BAD394AA58ACA879638504E</vt:lpwstr>
  </property>
</Properties>
</file>