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Oswald Light"/>
      <p:regular r:id="rId30"/>
      <p:bold r:id="rId31"/>
    </p:embeddedFont>
    <p:embeddedFont>
      <p:font typeface="Open Sans SemiBold"/>
      <p:regular r:id="rId32"/>
      <p:bold r:id="rId33"/>
      <p:italic r:id="rId34"/>
      <p:boldItalic r:id="rId35"/>
    </p:embeddedFont>
    <p:embeddedFont>
      <p:font typeface="Work Sans Light"/>
      <p:regular r:id="rId36"/>
      <p:bold r:id="rId37"/>
      <p:italic r:id="rId38"/>
      <p:boldItalic r:id="rId39"/>
    </p:embeddedFont>
    <p:embeddedFont>
      <p:font typeface="Work Sans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7502A2-961B-4856-9D9C-D583F2F2AF1F}">
  <a:tblStyle styleId="{C97502A2-961B-4856-9D9C-D583F2F2AF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regular.fntdata"/><Relationship Id="rId42" Type="http://schemas.openxmlformats.org/officeDocument/2006/relationships/font" Target="fonts/WorkSans-italic.fntdata"/><Relationship Id="rId41" Type="http://schemas.openxmlformats.org/officeDocument/2006/relationships/font" Target="fonts/WorkSans-bold.fntdata"/><Relationship Id="rId44" Type="http://schemas.openxmlformats.org/officeDocument/2006/relationships/font" Target="fonts/Oswald-regular.fntdata"/><Relationship Id="rId43" Type="http://schemas.openxmlformats.org/officeDocument/2006/relationships/font" Target="fonts/WorkSans-bold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Light-bold.fntdata"/><Relationship Id="rId30" Type="http://schemas.openxmlformats.org/officeDocument/2006/relationships/font" Target="fonts/OswaldLight-regular.fntdata"/><Relationship Id="rId33" Type="http://schemas.openxmlformats.org/officeDocument/2006/relationships/font" Target="fonts/OpenSansSemiBold-bold.fntdata"/><Relationship Id="rId32" Type="http://schemas.openxmlformats.org/officeDocument/2006/relationships/font" Target="fonts/OpenSansSemiBold-regular.fntdata"/><Relationship Id="rId35" Type="http://schemas.openxmlformats.org/officeDocument/2006/relationships/font" Target="fonts/OpenSansSemiBold-boldItalic.fntdata"/><Relationship Id="rId34" Type="http://schemas.openxmlformats.org/officeDocument/2006/relationships/font" Target="fonts/OpenSansSemiBold-italic.fntdata"/><Relationship Id="rId37" Type="http://schemas.openxmlformats.org/officeDocument/2006/relationships/font" Target="fonts/WorkSansLight-bold.fntdata"/><Relationship Id="rId36" Type="http://schemas.openxmlformats.org/officeDocument/2006/relationships/font" Target="fonts/WorkSansLight-regular.fntdata"/><Relationship Id="rId39" Type="http://schemas.openxmlformats.org/officeDocument/2006/relationships/font" Target="fonts/WorkSansLight-boldItalic.fntdata"/><Relationship Id="rId38" Type="http://schemas.openxmlformats.org/officeDocument/2006/relationships/font" Target="fonts/WorkSans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a8155411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a8155411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259bb217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259bb217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a8155411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a8155411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a8155411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0a8155411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0a8155411e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0a8155411e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a8155411e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0a8155411e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0a8155411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0a8155411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0a8155411e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0a8155411e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0a8155411e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0a8155411e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0a8155411e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0a8155411e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a8155411e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a8155411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a8155411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a8155411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0a8155411e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0a8155411e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0a8155411e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0a8155411e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0a8155411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0a8155411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0a8155411e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0a8155411e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a8155411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a8155411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8155411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8155411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a8155411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a8155411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a8155411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a8155411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155411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a8155411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a8155411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a8155411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59bb2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59bb2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risThem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●"/>
              <a:defRPr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○"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■"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●"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○"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■"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●"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○"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■"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Light"/>
              <a:buChar char="●"/>
              <a:defRPr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air-code.github.io/understanding-uma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1800" y="284550"/>
            <a:ext cx="8556300" cy="4572000"/>
          </a:xfrm>
          <a:prstGeom prst="rect">
            <a:avLst/>
          </a:prstGeom>
          <a:noFill/>
          <a:ln cap="flat" cmpd="sng" w="38100">
            <a:solidFill>
              <a:srgbClr val="F4A0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900">
                <a:latin typeface="Work Sans Light"/>
                <a:ea typeface="Work Sans Light"/>
                <a:cs typeface="Work Sans Light"/>
                <a:sym typeface="Work Sans Light"/>
              </a:rPr>
              <a:t>Dimensionality Reduction</a:t>
            </a:r>
            <a:endParaRPr sz="59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Session 3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2"/>
          <p:cNvCxnSpPr/>
          <p:nvPr/>
        </p:nvCxnSpPr>
        <p:spPr>
          <a:xfrm>
            <a:off x="2892450" y="2371800"/>
            <a:ext cx="273600" cy="30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1393521" y="2986267"/>
            <a:ext cx="425400" cy="4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2"/>
          <p:cNvCxnSpPr>
            <a:endCxn id="237" idx="4"/>
          </p:cNvCxnSpPr>
          <p:nvPr/>
        </p:nvCxnSpPr>
        <p:spPr>
          <a:xfrm>
            <a:off x="7408661" y="2097684"/>
            <a:ext cx="6600" cy="57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5660005" y="2986267"/>
            <a:ext cx="4800" cy="88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40" name="Google Shape;240;p22"/>
          <p:cNvSpPr txBox="1"/>
          <p:nvPr>
            <p:ph idx="1" type="body"/>
          </p:nvPr>
        </p:nvSpPr>
        <p:spPr>
          <a:xfrm>
            <a:off x="411150" y="1076275"/>
            <a:ext cx="87789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Side note - this is not linear regression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355455" y="1883871"/>
            <a:ext cx="2277921" cy="2070189"/>
            <a:chOff x="960675" y="2002125"/>
            <a:chExt cx="1685975" cy="1532225"/>
          </a:xfrm>
        </p:grpSpPr>
        <p:sp>
          <p:nvSpPr>
            <p:cNvPr id="243" name="Google Shape;243;p22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" name="Google Shape;259;p22"/>
          <p:cNvCxnSpPr/>
          <p:nvPr/>
        </p:nvCxnSpPr>
        <p:spPr>
          <a:xfrm flipH="1">
            <a:off x="1114675" y="1754900"/>
            <a:ext cx="2379600" cy="2403300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/>
          <p:nvPr/>
        </p:nvCxnSpPr>
        <p:spPr>
          <a:xfrm>
            <a:off x="1114525" y="1686375"/>
            <a:ext cx="0" cy="24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2"/>
          <p:cNvCxnSpPr/>
          <p:nvPr/>
        </p:nvCxnSpPr>
        <p:spPr>
          <a:xfrm>
            <a:off x="1124125" y="4152675"/>
            <a:ext cx="23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" name="Google Shape;262;p22"/>
          <p:cNvGrpSpPr/>
          <p:nvPr/>
        </p:nvGrpSpPr>
        <p:grpSpPr>
          <a:xfrm>
            <a:off x="5622655" y="1883871"/>
            <a:ext cx="2277921" cy="2070189"/>
            <a:chOff x="960675" y="2002125"/>
            <a:chExt cx="1685975" cy="1532225"/>
          </a:xfrm>
        </p:grpSpPr>
        <p:sp>
          <p:nvSpPr>
            <p:cNvPr id="263" name="Google Shape;263;p22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8" name="Google Shape;278;p22"/>
          <p:cNvCxnSpPr/>
          <p:nvPr/>
        </p:nvCxnSpPr>
        <p:spPr>
          <a:xfrm flipH="1">
            <a:off x="5381875" y="1754900"/>
            <a:ext cx="2379600" cy="2403300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2"/>
          <p:cNvCxnSpPr/>
          <p:nvPr/>
        </p:nvCxnSpPr>
        <p:spPr>
          <a:xfrm>
            <a:off x="5381725" y="1686375"/>
            <a:ext cx="0" cy="24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2"/>
          <p:cNvCxnSpPr/>
          <p:nvPr/>
        </p:nvCxnSpPr>
        <p:spPr>
          <a:xfrm>
            <a:off x="5391325" y="4152675"/>
            <a:ext cx="23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2"/>
          <p:cNvSpPr txBox="1"/>
          <p:nvPr/>
        </p:nvSpPr>
        <p:spPr>
          <a:xfrm>
            <a:off x="682563" y="4365925"/>
            <a:ext cx="36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PCA - Overall Distance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4909163" y="4365925"/>
            <a:ext cx="3623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Regression - Distance in terms of target variable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182550" y="1076275"/>
            <a:ext cx="87789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the straight line where the data is most spread out.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>
            <a:off x="898255" y="2188671"/>
            <a:ext cx="2277921" cy="2070189"/>
            <a:chOff x="960675" y="2002125"/>
            <a:chExt cx="1685975" cy="1532225"/>
          </a:xfrm>
        </p:grpSpPr>
        <p:sp>
          <p:nvSpPr>
            <p:cNvPr id="291" name="Google Shape;291;p23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308" name="Google Shape;308;p23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4" name="Google Shape;324;p23"/>
          <p:cNvCxnSpPr/>
          <p:nvPr/>
        </p:nvCxnSpPr>
        <p:spPr>
          <a:xfrm flipH="1">
            <a:off x="657475" y="2059700"/>
            <a:ext cx="2379600" cy="2403300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3"/>
          <p:cNvCxnSpPr/>
          <p:nvPr/>
        </p:nvCxnSpPr>
        <p:spPr>
          <a:xfrm>
            <a:off x="657325" y="1991175"/>
            <a:ext cx="0" cy="24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3"/>
          <p:cNvCxnSpPr/>
          <p:nvPr/>
        </p:nvCxnSpPr>
        <p:spPr>
          <a:xfrm>
            <a:off x="657325" y="4457475"/>
            <a:ext cx="23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7" name="Google Shape;327;p23"/>
          <p:cNvGrpSpPr/>
          <p:nvPr/>
        </p:nvGrpSpPr>
        <p:grpSpPr>
          <a:xfrm rot="2711154">
            <a:off x="5902877" y="2214815"/>
            <a:ext cx="2278000" cy="2070261"/>
            <a:chOff x="960675" y="2002125"/>
            <a:chExt cx="1685975" cy="1532225"/>
          </a:xfrm>
        </p:grpSpPr>
        <p:sp>
          <p:nvSpPr>
            <p:cNvPr id="328" name="Google Shape;328;p23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" name="Google Shape;344;p23"/>
          <p:cNvCxnSpPr/>
          <p:nvPr/>
        </p:nvCxnSpPr>
        <p:spPr>
          <a:xfrm flipH="1" rot="2711032">
            <a:off x="5691394" y="1939922"/>
            <a:ext cx="2379709" cy="2403468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3"/>
          <p:cNvCxnSpPr/>
          <p:nvPr/>
        </p:nvCxnSpPr>
        <p:spPr>
          <a:xfrm>
            <a:off x="6068914" y="1038120"/>
            <a:ext cx="0" cy="246626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/>
          <p:nvPr/>
        </p:nvCxnSpPr>
        <p:spPr>
          <a:xfrm rot="2711429">
            <a:off x="4845590" y="3977848"/>
            <a:ext cx="236083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4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354" name="Google Shape;354;p24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24"/>
          <p:cNvSpPr txBox="1"/>
          <p:nvPr/>
        </p:nvSpPr>
        <p:spPr>
          <a:xfrm>
            <a:off x="4586925" y="2140825"/>
            <a:ext cx="31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EC07C"/>
                </a:solidFill>
                <a:latin typeface="Open Sans"/>
                <a:ea typeface="Open Sans"/>
                <a:cs typeface="Open Sans"/>
                <a:sym typeface="Open Sans"/>
              </a:rPr>
              <a:t>First principle component</a:t>
            </a:r>
            <a:endParaRPr b="1" sz="1200">
              <a:solidFill>
                <a:srgbClr val="8EC0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1" name="Google Shape;371;p24"/>
          <p:cNvGrpSpPr/>
          <p:nvPr/>
        </p:nvGrpSpPr>
        <p:grpSpPr>
          <a:xfrm rot="2711154">
            <a:off x="3271414" y="1729390"/>
            <a:ext cx="2278000" cy="2070261"/>
            <a:chOff x="960675" y="2002125"/>
            <a:chExt cx="1685975" cy="1532225"/>
          </a:xfrm>
        </p:grpSpPr>
        <p:sp>
          <p:nvSpPr>
            <p:cNvPr id="372" name="Google Shape;372;p24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8" name="Google Shape;388;p24"/>
          <p:cNvCxnSpPr/>
          <p:nvPr/>
        </p:nvCxnSpPr>
        <p:spPr>
          <a:xfrm flipH="1" rot="2711032">
            <a:off x="3059932" y="1454497"/>
            <a:ext cx="2379709" cy="2403468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25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396" name="Google Shape;396;p25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" name="Google Shape;412;p25"/>
          <p:cNvCxnSpPr/>
          <p:nvPr/>
        </p:nvCxnSpPr>
        <p:spPr>
          <a:xfrm>
            <a:off x="3863738" y="1567550"/>
            <a:ext cx="0" cy="22539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5"/>
          <p:cNvSpPr txBox="1"/>
          <p:nvPr/>
        </p:nvSpPr>
        <p:spPr>
          <a:xfrm>
            <a:off x="3424675" y="1295875"/>
            <a:ext cx="31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rPr>
              <a:t>Second principle component</a:t>
            </a:r>
            <a:endParaRPr b="1" sz="12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4586925" y="2140825"/>
            <a:ext cx="31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EC07C"/>
                </a:solidFill>
                <a:latin typeface="Open Sans"/>
                <a:ea typeface="Open Sans"/>
                <a:cs typeface="Open Sans"/>
                <a:sym typeface="Open Sans"/>
              </a:rPr>
              <a:t>First principle component</a:t>
            </a:r>
            <a:endParaRPr b="1" sz="1200">
              <a:solidFill>
                <a:srgbClr val="8EC07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15" name="Google Shape;415;p25"/>
          <p:cNvGrpSpPr/>
          <p:nvPr/>
        </p:nvGrpSpPr>
        <p:grpSpPr>
          <a:xfrm rot="2711154">
            <a:off x="3271414" y="1729390"/>
            <a:ext cx="2278000" cy="2070261"/>
            <a:chOff x="960675" y="2002125"/>
            <a:chExt cx="1685975" cy="1532225"/>
          </a:xfrm>
        </p:grpSpPr>
        <p:sp>
          <p:nvSpPr>
            <p:cNvPr id="416" name="Google Shape;416;p25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2" name="Google Shape;432;p25"/>
          <p:cNvCxnSpPr/>
          <p:nvPr/>
        </p:nvCxnSpPr>
        <p:spPr>
          <a:xfrm flipH="1" rot="2711032">
            <a:off x="3059932" y="1454497"/>
            <a:ext cx="2379709" cy="2403468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25"/>
          <p:cNvSpPr txBox="1"/>
          <p:nvPr/>
        </p:nvSpPr>
        <p:spPr>
          <a:xfrm>
            <a:off x="1984374" y="3986950"/>
            <a:ext cx="5994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those with linear algebra, it turns out that these are the eigenvectors of the covariance matrix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26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441" name="Google Shape;441;p26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6"/>
          <p:cNvSpPr txBox="1"/>
          <p:nvPr>
            <p:ph idx="1" type="body"/>
          </p:nvPr>
        </p:nvSpPr>
        <p:spPr>
          <a:xfrm>
            <a:off x="182550" y="1076275"/>
            <a:ext cx="87789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Principle components can be expressed as how much each dimension contributes to them.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58" name="Google Shape;458;p26"/>
          <p:cNvGraphicFramePr/>
          <p:nvPr/>
        </p:nvGraphicFramePr>
        <p:xfrm>
          <a:off x="1766025" y="2051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{C97502A2-961B-4856-9D9C-D583F2F2AF1F}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3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PC1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PC2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PC3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PC4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 1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17.54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1.7505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7.34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0.1376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 2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15.29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4.2904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2.93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1.6249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 3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13.06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0.3967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21.62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2.0141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 4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9.02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11.7716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8.79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2.5499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 5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11.94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4.5799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6.49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22.6509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 6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14.16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0.0333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16.26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0.0348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7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466" name="Google Shape;466;p27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7"/>
          <p:cNvSpPr txBox="1"/>
          <p:nvPr>
            <p:ph idx="1" type="body"/>
          </p:nvPr>
        </p:nvSpPr>
        <p:spPr>
          <a:xfrm>
            <a:off x="182550" y="1076275"/>
            <a:ext cx="87789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also look at how much variance is explained by each PC in a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scree plot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ttps://i0.wp.com/www.polarmicrobes.org/wp-content/uploads/2015/01/skree1.png" id="483" name="Google Shape;4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925" y="1449575"/>
            <a:ext cx="4855900" cy="358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Looking at a PCA plot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75" y="1295150"/>
            <a:ext cx="5645450" cy="28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8"/>
          <p:cNvSpPr txBox="1"/>
          <p:nvPr/>
        </p:nvSpPr>
        <p:spPr>
          <a:xfrm>
            <a:off x="6106925" y="1295150"/>
            <a:ext cx="2730900" cy="2432100"/>
          </a:xfrm>
          <a:prstGeom prst="rect">
            <a:avLst/>
          </a:prstGeom>
          <a:noFill/>
          <a:ln cap="flat" cmpd="sng" w="381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Work Sans Light"/>
                <a:ea typeface="Work Sans Light"/>
                <a:cs typeface="Work Sans Light"/>
                <a:sym typeface="Work Sans Light"/>
              </a:rPr>
              <a:t>Poll everywhere:</a:t>
            </a:r>
            <a:endParaRPr sz="23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Work Sans Light"/>
                <a:ea typeface="Work Sans Light"/>
                <a:cs typeface="Work Sans Light"/>
                <a:sym typeface="Work Sans Light"/>
              </a:rPr>
              <a:t>What is wrong with this plot?</a:t>
            </a:r>
            <a:endParaRPr sz="34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Looking at a PCA plot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497" name="Google Shape;497;p29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75" y="1216450"/>
            <a:ext cx="5645450" cy="28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 txBox="1"/>
          <p:nvPr/>
        </p:nvSpPr>
        <p:spPr>
          <a:xfrm>
            <a:off x="3050125" y="2028000"/>
            <a:ext cx="22632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A51C30"/>
                </a:solidFill>
                <a:latin typeface="Work Sans"/>
                <a:ea typeface="Work Sans"/>
                <a:cs typeface="Work Sans"/>
                <a:sym typeface="Work Sans"/>
              </a:rPr>
              <a:t>PCA Sins</a:t>
            </a:r>
            <a:endParaRPr b="1" sz="3600">
              <a:solidFill>
                <a:srgbClr val="A51C3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00" name="Google Shape;500;p29"/>
          <p:cNvCxnSpPr>
            <a:stCxn id="499" idx="1"/>
          </p:cNvCxnSpPr>
          <p:nvPr/>
        </p:nvCxnSpPr>
        <p:spPr>
          <a:xfrm rot="10800000">
            <a:off x="1764625" y="2394150"/>
            <a:ext cx="1285500" cy="3300"/>
          </a:xfrm>
          <a:prstGeom prst="straightConnector1">
            <a:avLst/>
          </a:prstGeom>
          <a:noFill/>
          <a:ln cap="flat" cmpd="sng" w="381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29"/>
          <p:cNvCxnSpPr>
            <a:stCxn id="499" idx="2"/>
          </p:cNvCxnSpPr>
          <p:nvPr/>
        </p:nvCxnSpPr>
        <p:spPr>
          <a:xfrm>
            <a:off x="4181725" y="2766900"/>
            <a:ext cx="36000" cy="1050900"/>
          </a:xfrm>
          <a:prstGeom prst="straightConnector1">
            <a:avLst/>
          </a:prstGeom>
          <a:noFill/>
          <a:ln cap="flat" cmpd="sng" w="381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29"/>
          <p:cNvSpPr txBox="1"/>
          <p:nvPr/>
        </p:nvSpPr>
        <p:spPr>
          <a:xfrm>
            <a:off x="28800" y="4276825"/>
            <a:ext cx="893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A51C30"/>
                </a:solidFill>
                <a:latin typeface="Work Sans"/>
                <a:ea typeface="Work Sans"/>
                <a:cs typeface="Work Sans"/>
                <a:sym typeface="Work Sans"/>
              </a:rPr>
              <a:t>Always show the variance explained.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Looking at a PCA plot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08" name="Google Shape;508;p30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25" y="934400"/>
            <a:ext cx="5642629" cy="40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Looking at a PCA plot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15" name="Google Shape;515;p31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31"/>
          <p:cNvPicPr preferRelativeResize="0"/>
          <p:nvPr/>
        </p:nvPicPr>
        <p:blipFill rotWithShape="1">
          <a:blip r:embed="rId3">
            <a:alphaModFix/>
          </a:blip>
          <a:srcRect b="0" l="33442" r="33501" t="8062"/>
          <a:stretch/>
        </p:blipFill>
        <p:spPr>
          <a:xfrm>
            <a:off x="939900" y="1161050"/>
            <a:ext cx="3660225" cy="33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1"/>
          <p:cNvSpPr txBox="1"/>
          <p:nvPr/>
        </p:nvSpPr>
        <p:spPr>
          <a:xfrm>
            <a:off x="5496900" y="1355700"/>
            <a:ext cx="2730900" cy="2432100"/>
          </a:xfrm>
          <a:prstGeom prst="rect">
            <a:avLst/>
          </a:prstGeom>
          <a:noFill/>
          <a:ln cap="flat" cmpd="sng" w="381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Work Sans Light"/>
                <a:ea typeface="Work Sans Light"/>
                <a:cs typeface="Work Sans Light"/>
                <a:sym typeface="Work Sans Light"/>
              </a:rPr>
              <a:t>Poll everywhere:</a:t>
            </a:r>
            <a:endParaRPr sz="23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Work Sans Light"/>
                <a:ea typeface="Work Sans Light"/>
                <a:cs typeface="Work Sans Light"/>
                <a:sym typeface="Work Sans Light"/>
              </a:rPr>
              <a:t>What is wrong with this plot?</a:t>
            </a:r>
            <a:endParaRPr sz="34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Data as space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82550" y="86355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In modern biology we often have data with at least thousands of measurements. When analyzing data we view each of these measurements as a dimension.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43678" r="11554" t="22136"/>
          <a:stretch/>
        </p:blipFill>
        <p:spPr>
          <a:xfrm>
            <a:off x="2652713" y="1543700"/>
            <a:ext cx="3686175" cy="336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/>
        </p:nvSpPr>
        <p:spPr>
          <a:xfrm>
            <a:off x="157300" y="2018625"/>
            <a:ext cx="2263200" cy="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A51C30"/>
                </a:solidFill>
                <a:latin typeface="Work Sans"/>
                <a:ea typeface="Work Sans"/>
                <a:cs typeface="Work Sans"/>
                <a:sym typeface="Work Sans"/>
              </a:rPr>
              <a:t>Suspicious</a:t>
            </a:r>
            <a:endParaRPr b="1" sz="2900">
              <a:solidFill>
                <a:srgbClr val="A51C3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3" name="Google Shape;523;p3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Looking at a PCA plot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32"/>
          <p:cNvPicPr preferRelativeResize="0"/>
          <p:nvPr/>
        </p:nvPicPr>
        <p:blipFill rotWithShape="1">
          <a:blip r:embed="rId3">
            <a:alphaModFix/>
          </a:blip>
          <a:srcRect b="0" l="33442" r="33501" t="8062"/>
          <a:stretch/>
        </p:blipFill>
        <p:spPr>
          <a:xfrm>
            <a:off x="2420500" y="845025"/>
            <a:ext cx="3660225" cy="33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2"/>
          <p:cNvSpPr txBox="1"/>
          <p:nvPr/>
        </p:nvSpPr>
        <p:spPr>
          <a:xfrm>
            <a:off x="-63025" y="4093150"/>
            <a:ext cx="893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A51C30"/>
                </a:solidFill>
                <a:latin typeface="Work Sans"/>
                <a:ea typeface="Work Sans"/>
                <a:cs typeface="Work Sans"/>
                <a:sym typeface="Work Sans"/>
              </a:rPr>
              <a:t>You can’t skip a PC without a very good reason.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UMAP and tSNE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32" name="Google Shape;532;p33"/>
          <p:cNvSpPr txBox="1"/>
          <p:nvPr>
            <p:ph idx="1" type="body"/>
          </p:nvPr>
        </p:nvSpPr>
        <p:spPr>
          <a:xfrm>
            <a:off x="182550" y="1076275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PCA can only perform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linear transformations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rotate the data.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Methods like uniform manifold approximation and projection (UMAP) and t-distributed stochastic neighbor embedding (tSNE) can perform complex, nonlinear transformations.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Key Idea: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UMAP and tSNE perform a randomized search for a new space where certain properties of the original data - such as which points are closest together - are preserved.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The Dangers of UMAP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39" name="Google Shape;539;p34"/>
          <p:cNvSpPr txBox="1"/>
          <p:nvPr>
            <p:ph idx="1" type="body"/>
          </p:nvPr>
        </p:nvSpPr>
        <p:spPr>
          <a:xfrm>
            <a:off x="182550" y="1076275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UMAP and tSNE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non-deterministic: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since their search involves some randomness, you may get different results each time you run it.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UMAP and tSNE have user-chosen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parameters: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these can greatly affect the transformation.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950" y="2476350"/>
            <a:ext cx="3645289" cy="26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250" y="2384400"/>
            <a:ext cx="3601914" cy="2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The Dangers of UMAP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48" name="Google Shape;548;p35"/>
          <p:cNvSpPr txBox="1"/>
          <p:nvPr>
            <p:ph idx="1" type="body"/>
          </p:nvPr>
        </p:nvSpPr>
        <p:spPr>
          <a:xfrm>
            <a:off x="182550" y="1076275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Methods like UMAP are powerful, but abusable.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High dimensional data is hard to use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82550" y="1076275"/>
            <a:ext cx="36669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Humans are bad at understanding high-dimensional spaces. 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High-dimensional data is computationally expensive to analyze.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Many of a dataset’s dimensions are often not that useful.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“Curse of 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dimensionality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74" y="886800"/>
            <a:ext cx="4834680" cy="36058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572000" y="4416475"/>
            <a:ext cx="418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Volumes of n-balls (spheres) in different dimensions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Dimensionality Reduction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82550" y="1076275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Goal: Transform data into a lower dimensional space while </a:t>
            </a:r>
            <a:r>
              <a:rPr lang="en" sz="2000">
                <a:solidFill>
                  <a:srgbClr val="02020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preserving what is interesting and important</a:t>
            </a:r>
            <a:r>
              <a:rPr lang="en" sz="20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 in the data. </a:t>
            </a:r>
            <a:endParaRPr sz="2000">
              <a:solidFill>
                <a:srgbClr val="02020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Dimensionality Reduction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82550" y="1076275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Goal: Transform data into a lower dimensional space while </a:t>
            </a:r>
            <a:r>
              <a:rPr lang="en" sz="2000">
                <a:solidFill>
                  <a:srgbClr val="02020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preserving what is interesting and important</a:t>
            </a:r>
            <a:r>
              <a:rPr lang="en" sz="20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 in the data. </a:t>
            </a:r>
            <a:endParaRPr sz="2000">
              <a:solidFill>
                <a:srgbClr val="02020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0" y="2969175"/>
            <a:ext cx="4639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Option 1: Remove dimensions.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Dimensionality Reduction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82550" y="1076275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Goal: Transform data into a lower dimensional space while </a:t>
            </a:r>
            <a:r>
              <a:rPr lang="en" sz="2000">
                <a:solidFill>
                  <a:srgbClr val="02020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preserving what is interesting and important</a:t>
            </a:r>
            <a:r>
              <a:rPr lang="en" sz="20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 in the data. </a:t>
            </a:r>
            <a:endParaRPr sz="2000">
              <a:solidFill>
                <a:srgbClr val="02020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0" y="2969175"/>
            <a:ext cx="4639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Option 1: Remove dimensions.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04800" y="2969175"/>
            <a:ext cx="4639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Option 2: Make new dimensions.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82550" y="1076275"/>
            <a:ext cx="87789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the straight line where the data is most spread out.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9"/>
          <p:cNvGrpSpPr/>
          <p:nvPr/>
        </p:nvGrpSpPr>
        <p:grpSpPr>
          <a:xfrm>
            <a:off x="898255" y="2188671"/>
            <a:ext cx="2277921" cy="2070189"/>
            <a:chOff x="960675" y="2002125"/>
            <a:chExt cx="1685975" cy="1532225"/>
          </a:xfrm>
        </p:grpSpPr>
        <p:sp>
          <p:nvSpPr>
            <p:cNvPr id="106" name="Google Shape;106;p19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9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123" name="Google Shape;123;p19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" name="Google Shape;139;p19"/>
          <p:cNvCxnSpPr/>
          <p:nvPr/>
        </p:nvCxnSpPr>
        <p:spPr>
          <a:xfrm>
            <a:off x="657325" y="1991175"/>
            <a:ext cx="0" cy="24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57325" y="4457475"/>
            <a:ext cx="23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82550" y="1076275"/>
            <a:ext cx="87789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the straight line where the data is most spread out.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898255" y="2188671"/>
            <a:ext cx="2277921" cy="2070189"/>
            <a:chOff x="960675" y="2002125"/>
            <a:chExt cx="1685975" cy="1532225"/>
          </a:xfrm>
        </p:grpSpPr>
        <p:sp>
          <p:nvSpPr>
            <p:cNvPr id="149" name="Google Shape;149;p20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0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166" name="Google Shape;166;p20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2" name="Google Shape;182;p20"/>
          <p:cNvCxnSpPr/>
          <p:nvPr/>
        </p:nvCxnSpPr>
        <p:spPr>
          <a:xfrm flipH="1">
            <a:off x="657475" y="2059700"/>
            <a:ext cx="2379600" cy="2403300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657325" y="1991175"/>
            <a:ext cx="0" cy="24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657325" y="4457475"/>
            <a:ext cx="23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Principal Component Analysis (PCA)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82550" y="1076275"/>
            <a:ext cx="87789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Side note - this is not linear regression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35500" y="769550"/>
            <a:ext cx="8520600" cy="387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898255" y="2188671"/>
            <a:ext cx="2277921" cy="2070189"/>
            <a:chOff x="960675" y="2002125"/>
            <a:chExt cx="1685975" cy="1532225"/>
          </a:xfrm>
        </p:grpSpPr>
        <p:sp>
          <p:nvSpPr>
            <p:cNvPr id="193" name="Google Shape;193;p21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rgbClr val="F4A0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10253325" y="1076275"/>
            <a:ext cx="1685975" cy="1532225"/>
            <a:chOff x="960675" y="2002125"/>
            <a:chExt cx="1685975" cy="1532225"/>
          </a:xfrm>
        </p:grpSpPr>
        <p:sp>
          <p:nvSpPr>
            <p:cNvPr id="210" name="Google Shape;210;p21"/>
            <p:cNvSpPr/>
            <p:nvPr/>
          </p:nvSpPr>
          <p:spPr>
            <a:xfrm>
              <a:off x="13101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614975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462175" y="27343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614975" y="26239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406375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062575" y="24766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1183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071900" y="3119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857650" y="29050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259550" y="25324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198575" y="34785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638325" y="28767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960675" y="2790150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590850" y="20021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365975" y="288382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006775" y="2357575"/>
              <a:ext cx="55800" cy="55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6" name="Google Shape;226;p21"/>
          <p:cNvCxnSpPr/>
          <p:nvPr/>
        </p:nvCxnSpPr>
        <p:spPr>
          <a:xfrm flipH="1">
            <a:off x="657475" y="2059700"/>
            <a:ext cx="2379600" cy="2403300"/>
          </a:xfrm>
          <a:prstGeom prst="straightConnector1">
            <a:avLst/>
          </a:prstGeom>
          <a:noFill/>
          <a:ln cap="flat" cmpd="sng" w="28575">
            <a:solidFill>
              <a:srgbClr val="8EC07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657325" y="1991175"/>
            <a:ext cx="0" cy="24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657325" y="4457475"/>
            <a:ext cx="236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29657" r="29283" t="0"/>
          <a:stretch/>
        </p:blipFill>
        <p:spPr>
          <a:xfrm>
            <a:off x="4393450" y="1485900"/>
            <a:ext cx="37543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