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 Serif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Oswald Light"/>
      <p:regular r:id="rId29"/>
      <p:bold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Nuni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6B9314-1EC2-4C05-9E35-F68B776B2B38}">
  <a:tblStyle styleId="{7E6B9314-1EC2-4C05-9E35-F68B776B2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boldItalic.fntdata"/><Relationship Id="rId20" Type="http://schemas.openxmlformats.org/officeDocument/2006/relationships/slide" Target="slides/slide13.xml"/><Relationship Id="rId22" Type="http://schemas.openxmlformats.org/officeDocument/2006/relationships/font" Target="fonts/RobotoSerif-bold.fntdata"/><Relationship Id="rId21" Type="http://schemas.openxmlformats.org/officeDocument/2006/relationships/font" Target="fonts/RobotoSerif-regular.fntdata"/><Relationship Id="rId24" Type="http://schemas.openxmlformats.org/officeDocument/2006/relationships/font" Target="fonts/RobotoSerif-boldItalic.fntdata"/><Relationship Id="rId23" Type="http://schemas.openxmlformats.org/officeDocument/2006/relationships/font" Target="fonts/RobotoSerif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OswaldLight-bold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Oswald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37" Type="http://schemas.openxmlformats.org/officeDocument/2006/relationships/font" Target="fonts/NunitoLight-regular.fntdata"/><Relationship Id="rId14" Type="http://schemas.openxmlformats.org/officeDocument/2006/relationships/slide" Target="slides/slide7.xml"/><Relationship Id="rId36" Type="http://schemas.openxmlformats.org/officeDocument/2006/relationships/font" Target="fonts/Oswald-bold.fntdata"/><Relationship Id="rId17" Type="http://schemas.openxmlformats.org/officeDocument/2006/relationships/slide" Target="slides/slide10.xml"/><Relationship Id="rId39" Type="http://schemas.openxmlformats.org/officeDocument/2006/relationships/font" Target="fonts/NunitoLight-italic.fntdata"/><Relationship Id="rId16" Type="http://schemas.openxmlformats.org/officeDocument/2006/relationships/slide" Target="slides/slide9.xml"/><Relationship Id="rId38" Type="http://schemas.openxmlformats.org/officeDocument/2006/relationships/font" Target="fonts/NunitoLigh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640251d9_12_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55640251d9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5640251d9_12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155640251d9_12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25f46fbd5_0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125f46fbd5_0_5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25f46fbd5_0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125f46fbd5_0_5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5f46fbd5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2125f46fbd5_0_5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5640251d9_1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155640251d9_12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640251d9_1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155640251d9_12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5f46fbd5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125f46fbd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25f46fbd5_0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2125f46fbd5_0_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640251d9_1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155640251d9_12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plan is to cover any of these normalization types which Martin doesn’t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25f46fbd5_0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2125f46fbd5_0_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25f46fbd5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2125f46fbd5_0_4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25f46fbd5_0_4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g2125f46fbd5_0_4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3746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37983" y="4878958"/>
            <a:ext cx="259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437983" y="4878958"/>
            <a:ext cx="259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isThem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  <a:defRPr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○"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■"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○"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■"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○"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■"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 Light"/>
              <a:buChar char="●"/>
              <a:defRPr b="0" i="0" sz="18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b="0" i="0" sz="1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agall.med.cornell.edu/RNASEQcourse/Intro2RNAseq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oi.org/10.1093%2Fnar%2Fgks00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TA Training Day 1</a:t>
            </a:r>
            <a:endParaRPr/>
          </a:p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235500" y="351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Session 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0" y="0"/>
            <a:ext cx="9144000" cy="3284400"/>
          </a:xfrm>
          <a:prstGeom prst="rect">
            <a:avLst/>
          </a:prstGeom>
          <a:solidFill>
            <a:srgbClr val="F76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Bulk RNA-seq</a:t>
            </a:r>
            <a:endParaRPr sz="5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>
          <a:xfrm>
            <a:off x="387219" y="242928"/>
            <a:ext cx="8411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venir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0" y="119325"/>
            <a:ext cx="9144000" cy="660600"/>
          </a:xfrm>
          <a:prstGeom prst="rect">
            <a:avLst/>
          </a:prstGeom>
          <a:solidFill>
            <a:srgbClr val="CFFD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Differential Expression Analysis</a:t>
            </a:r>
            <a:endParaRPr i="0" sz="29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512975" y="880950"/>
            <a:ext cx="8631000" cy="4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 analyses for RNA-seq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typically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use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Poisson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negative binomial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distributions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can consider reads in terms of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successes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failures: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i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Success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read is sequenced from transcript under consideration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i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Failure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read is sequenced from another transcript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millions of reads, there is a very low probability of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success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which is naturally modeled by the Poisson distribution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Recall that a Poisson distribution is modeled by a single parameter for both mean and variance, so mean = variance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negative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binomial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distribution approximates variance being greater than the mean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387219" y="242928"/>
            <a:ext cx="8411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venir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0" y="119325"/>
            <a:ext cx="9144000" cy="660600"/>
          </a:xfrm>
          <a:prstGeom prst="rect">
            <a:avLst/>
          </a:prstGeom>
          <a:solidFill>
            <a:srgbClr val="CFFD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 Analysis</a:t>
            </a:r>
            <a:endParaRPr i="0" sz="29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512975" y="880950"/>
            <a:ext cx="86310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edgeR and DESeq2 both use the negative Binomial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Best performers in 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independent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assessments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Different strategies for dispersion estimation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clear consensus on which of them to prefer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Some considerations: DESeq2 integrates better with SummarizedExperiment, produces more conservative p-values, has longer runtime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Enrichment Analyses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512975" y="880950"/>
            <a:ext cx="86310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Basic idea: Instead of individual genes, what </a:t>
            </a:r>
            <a:r>
              <a:rPr b="1"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groups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of genes are differentially expressed?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Groups (sets) of genes are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Gene Ontology (GO) terms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Molecular function, biological process, and cellular component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often only want biological process terms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Biological pathway database membership (KEGG, Reactome, …)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Disease associations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Kinase substrates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Enrichment Analyses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559325" y="2391500"/>
            <a:ext cx="3702000" cy="6255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2nd Generation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Functional class scoring on all genes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278425" y="962025"/>
            <a:ext cx="3702000" cy="6255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1st</a:t>
            </a: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Generation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Overrepresentation of DE genes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5295325" y="1499275"/>
            <a:ext cx="3702000" cy="6255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3rd</a:t>
            </a:r>
            <a:r>
              <a:rPr lang="en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Generation</a:t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Integration of network topology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https://www.biostat.wisc.edu/~gitter/img/MultiPCSF.png"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375" y="2250375"/>
            <a:ext cx="5038493" cy="24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/>
          <p:nvPr/>
        </p:nvSpPr>
        <p:spPr>
          <a:xfrm>
            <a:off x="8054525" y="3756100"/>
            <a:ext cx="13494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7938100" y="3797950"/>
            <a:ext cx="12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Figure created by Tobias Ehrenberger in Ernest Fraenkel's lab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38" y="1650051"/>
            <a:ext cx="1807622" cy="6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/>
        </p:nvSpPr>
        <p:spPr>
          <a:xfrm>
            <a:off x="3980425" y="311375"/>
            <a:ext cx="516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Khatri et al. Ten years of pathway analysis: current approaches and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outstanding challenges. PLoS Comput Biol 8(2):1002375, 2012.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145000" y="4800750"/>
            <a:ext cx="60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 from 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Subramanian, Aravind, et al. "Gene set enrichment analysis: a knowledge-based approach for interpreting genome-wide expression profiles." </a:t>
            </a: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PNAS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102.43 (2005): 15545-15550.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00" y="3017000"/>
            <a:ext cx="3489674" cy="18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127650" y="934300"/>
            <a:ext cx="89289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2300">
                <a:latin typeface="Avenir"/>
                <a:ea typeface="Avenir"/>
                <a:cs typeface="Avenir"/>
                <a:sym typeface="Avenir"/>
              </a:rPr>
              <a:t>Intro/refresher from this morning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the SummarizedExperiment object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Running DESeq2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Enrichment analyses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t/>
            </a:r>
            <a:endParaRPr sz="23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4492427" y="3365815"/>
            <a:ext cx="4490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29450" spcFirstLastPara="1" rIns="29450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65C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0"/>
              <a:buFont typeface="Arial"/>
              <a:buNone/>
            </a:pPr>
            <a:r>
              <a:rPr lang="en" sz="2460">
                <a:latin typeface="Avenir"/>
                <a:ea typeface="Avenir"/>
                <a:cs typeface="Avenir"/>
                <a:sym typeface="Avenir"/>
              </a:rPr>
              <a:t>Agenda 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295400" y="4653850"/>
            <a:ext cx="777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Slides adapted from Ludwig Geistlinger’s workshop: “Bulk RNA-seq data analysis with R/Bioconductor”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/>
        </p:nvSpPr>
        <p:spPr>
          <a:xfrm>
            <a:off x="0" y="188675"/>
            <a:ext cx="9144000" cy="531300"/>
          </a:xfrm>
          <a:prstGeom prst="rect">
            <a:avLst/>
          </a:prstGeom>
          <a:solidFill>
            <a:srgbClr val="F76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</a:pPr>
            <a:r>
              <a:rPr lang="en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Bulk RNA-seq analysis pipeline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1" name="Google Shape;121;p29"/>
          <p:cNvGrpSpPr/>
          <p:nvPr/>
        </p:nvGrpSpPr>
        <p:grpSpPr>
          <a:xfrm>
            <a:off x="32996" y="759925"/>
            <a:ext cx="9051629" cy="4217750"/>
            <a:chOff x="185396" y="836125"/>
            <a:chExt cx="9051629" cy="4217750"/>
          </a:xfrm>
        </p:grpSpPr>
        <p:sp>
          <p:nvSpPr>
            <p:cNvPr id="122" name="Google Shape;122;p29"/>
            <p:cNvSpPr/>
            <p:nvPr/>
          </p:nvSpPr>
          <p:spPr>
            <a:xfrm>
              <a:off x="4152475" y="836125"/>
              <a:ext cx="7332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Images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3835675" y="1493483"/>
              <a:ext cx="10500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Raw reads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3514675" y="2150842"/>
              <a:ext cx="13710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Aligned reads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3266575" y="2808200"/>
              <a:ext cx="16191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Read count table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2210875" y="3465558"/>
              <a:ext cx="26748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Normalized r</a:t>
              </a: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ead count table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1232275" y="4122917"/>
              <a:ext cx="36534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List of fold changes &amp; statistical values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1628875" y="4780275"/>
              <a:ext cx="3256800" cy="27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75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Serif"/>
                  <a:ea typeface="Roboto Serif"/>
                  <a:cs typeface="Roboto Serif"/>
                  <a:sym typeface="Roboto Serif"/>
                </a:rPr>
                <a:t>Downstream analyses on DE genes</a:t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9" name="Google Shape;129;p29"/>
            <p:cNvSpPr/>
            <p:nvPr/>
          </p:nvSpPr>
          <p:spPr>
            <a:xfrm rot="5400000">
              <a:off x="4896250" y="1011275"/>
              <a:ext cx="676800" cy="519900"/>
            </a:xfrm>
            <a:prstGeom prst="uturnArrow">
              <a:avLst>
                <a:gd fmla="val 5616" name="adj1"/>
                <a:gd fmla="val 12801" name="adj2"/>
                <a:gd fmla="val 29405" name="adj3"/>
                <a:gd fmla="val 0" name="adj4"/>
                <a:gd fmla="val 100000" name="adj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9"/>
            <p:cNvSpPr/>
            <p:nvPr/>
          </p:nvSpPr>
          <p:spPr>
            <a:xfrm rot="5400000">
              <a:off x="4948600" y="1720925"/>
              <a:ext cx="572100" cy="519900"/>
            </a:xfrm>
            <a:prstGeom prst="uturnArrow">
              <a:avLst>
                <a:gd fmla="val 5616" name="adj1"/>
                <a:gd fmla="val 12801" name="adj2"/>
                <a:gd fmla="val 29405" name="adj3"/>
                <a:gd fmla="val 0" name="adj4"/>
                <a:gd fmla="val 100000" name="adj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9"/>
            <p:cNvSpPr/>
            <p:nvPr/>
          </p:nvSpPr>
          <p:spPr>
            <a:xfrm rot="5400000">
              <a:off x="4948600" y="2378225"/>
              <a:ext cx="572100" cy="519900"/>
            </a:xfrm>
            <a:prstGeom prst="uturnArrow">
              <a:avLst>
                <a:gd fmla="val 5616" name="adj1"/>
                <a:gd fmla="val 12801" name="adj2"/>
                <a:gd fmla="val 29405" name="adj3"/>
                <a:gd fmla="val 0" name="adj4"/>
                <a:gd fmla="val 100000" name="adj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9"/>
            <p:cNvSpPr/>
            <p:nvPr/>
          </p:nvSpPr>
          <p:spPr>
            <a:xfrm rot="5400000">
              <a:off x="4948600" y="3035525"/>
              <a:ext cx="572100" cy="519900"/>
            </a:xfrm>
            <a:prstGeom prst="uturnArrow">
              <a:avLst>
                <a:gd fmla="val 5616" name="adj1"/>
                <a:gd fmla="val 12801" name="adj2"/>
                <a:gd fmla="val 29405" name="adj3"/>
                <a:gd fmla="val 0" name="adj4"/>
                <a:gd fmla="val 100000" name="adj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9"/>
            <p:cNvSpPr/>
            <p:nvPr/>
          </p:nvSpPr>
          <p:spPr>
            <a:xfrm rot="5400000">
              <a:off x="4948600" y="3692825"/>
              <a:ext cx="572100" cy="519900"/>
            </a:xfrm>
            <a:prstGeom prst="uturnArrow">
              <a:avLst>
                <a:gd fmla="val 5616" name="adj1"/>
                <a:gd fmla="val 12801" name="adj2"/>
                <a:gd fmla="val 29405" name="adj3"/>
                <a:gd fmla="val 0" name="adj4"/>
                <a:gd fmla="val 100000" name="adj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9"/>
            <p:cNvSpPr/>
            <p:nvPr/>
          </p:nvSpPr>
          <p:spPr>
            <a:xfrm rot="5400000">
              <a:off x="4905850" y="4392875"/>
              <a:ext cx="657600" cy="519900"/>
            </a:xfrm>
            <a:prstGeom prst="uturnArrow">
              <a:avLst>
                <a:gd fmla="val 5616" name="adj1"/>
                <a:gd fmla="val 12801" name="adj2"/>
                <a:gd fmla="val 29405" name="adj3"/>
                <a:gd fmla="val 0" name="adj4"/>
                <a:gd fmla="val 100000" name="adj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9"/>
            <p:cNvSpPr txBox="1"/>
            <p:nvPr/>
          </p:nvSpPr>
          <p:spPr>
            <a:xfrm>
              <a:off x="5583625" y="932825"/>
              <a:ext cx="3091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Base calling &amp; demultiplexing</a:t>
              </a:r>
              <a:endParaRPr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Bustard/RTA/OLB, CASAVA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29"/>
            <p:cNvSpPr txBox="1"/>
            <p:nvPr/>
          </p:nvSpPr>
          <p:spPr>
            <a:xfrm>
              <a:off x="5583625" y="1715075"/>
              <a:ext cx="3091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Mapping</a:t>
              </a:r>
              <a:endParaRPr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STAR, HISAT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29"/>
            <p:cNvSpPr txBox="1"/>
            <p:nvPr/>
          </p:nvSpPr>
          <p:spPr>
            <a:xfrm>
              <a:off x="5583625" y="2353475"/>
              <a:ext cx="3091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Counting</a:t>
              </a:r>
              <a:endParaRPr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featureCounts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29"/>
            <p:cNvSpPr txBox="1"/>
            <p:nvPr/>
          </p:nvSpPr>
          <p:spPr>
            <a:xfrm>
              <a:off x="5583625" y="2991875"/>
              <a:ext cx="3091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Normalizing</a:t>
              </a:r>
              <a:endParaRPr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DESeq2, edgeR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29"/>
            <p:cNvSpPr txBox="1"/>
            <p:nvPr/>
          </p:nvSpPr>
          <p:spPr>
            <a:xfrm>
              <a:off x="5583625" y="3668075"/>
              <a:ext cx="3653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DE test &amp; multiple testing correction</a:t>
              </a:r>
              <a:endParaRPr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DESeq2, edgeR, limma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" name="Google Shape;140;p29"/>
            <p:cNvSpPr txBox="1"/>
            <p:nvPr/>
          </p:nvSpPr>
          <p:spPr>
            <a:xfrm>
              <a:off x="5583625" y="4396525"/>
              <a:ext cx="3653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Filtering</a:t>
              </a:r>
              <a:endParaRPr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Customized scripts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" name="Google Shape;141;p29"/>
            <p:cNvSpPr txBox="1"/>
            <p:nvPr/>
          </p:nvSpPr>
          <p:spPr>
            <a:xfrm>
              <a:off x="4152475" y="1117475"/>
              <a:ext cx="733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.tif</a:t>
              </a:r>
              <a:endParaRPr sz="1600"/>
            </a:p>
          </p:txBody>
        </p:sp>
        <p:sp>
          <p:nvSpPr>
            <p:cNvPr id="142" name="Google Shape;142;p29"/>
            <p:cNvSpPr txBox="1"/>
            <p:nvPr/>
          </p:nvSpPr>
          <p:spPr>
            <a:xfrm>
              <a:off x="4152475" y="1767075"/>
              <a:ext cx="733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.fastq</a:t>
              </a:r>
              <a:endParaRPr sz="1600"/>
            </a:p>
          </p:txBody>
        </p:sp>
        <p:sp>
          <p:nvSpPr>
            <p:cNvPr id="143" name="Google Shape;143;p29"/>
            <p:cNvSpPr txBox="1"/>
            <p:nvPr/>
          </p:nvSpPr>
          <p:spPr>
            <a:xfrm>
              <a:off x="3514675" y="2416675"/>
              <a:ext cx="13710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.sam/.bam</a:t>
              </a:r>
              <a:endParaRPr sz="1600"/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3266575" y="3077913"/>
              <a:ext cx="16191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.txt/.csv</a:t>
              </a:r>
              <a:endParaRPr sz="1600"/>
            </a:p>
          </p:txBody>
        </p:sp>
        <p:sp>
          <p:nvSpPr>
            <p:cNvPr id="145" name="Google Shape;145;p29"/>
            <p:cNvSpPr txBox="1"/>
            <p:nvPr/>
          </p:nvSpPr>
          <p:spPr>
            <a:xfrm>
              <a:off x="4152475" y="3739150"/>
              <a:ext cx="733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.Robj</a:t>
              </a:r>
              <a:endParaRPr sz="1600"/>
            </a:p>
          </p:txBody>
        </p:sp>
        <p:sp>
          <p:nvSpPr>
            <p:cNvPr id="146" name="Google Shape;146;p29"/>
            <p:cNvSpPr txBox="1"/>
            <p:nvPr/>
          </p:nvSpPr>
          <p:spPr>
            <a:xfrm>
              <a:off x="2451775" y="4396525"/>
              <a:ext cx="24339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.Robj, .txt</a:t>
              </a:r>
              <a:endParaRPr sz="1600"/>
            </a:p>
          </p:txBody>
        </p:sp>
        <p:sp>
          <p:nvSpPr>
            <p:cNvPr id="147" name="Google Shape;147;p29"/>
            <p:cNvSpPr txBox="1"/>
            <p:nvPr/>
          </p:nvSpPr>
          <p:spPr>
            <a:xfrm>
              <a:off x="2442925" y="1536075"/>
              <a:ext cx="10116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762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FASTQC</a:t>
              </a:r>
              <a:endParaRPr b="1" sz="1800">
                <a:solidFill>
                  <a:srgbClr val="F76262"/>
                </a:solidFill>
              </a:endParaRPr>
            </a:p>
          </p:txBody>
        </p:sp>
        <p:sp>
          <p:nvSpPr>
            <p:cNvPr id="148" name="Google Shape;148;p29"/>
            <p:cNvSpPr txBox="1"/>
            <p:nvPr/>
          </p:nvSpPr>
          <p:spPr>
            <a:xfrm>
              <a:off x="2084575" y="2056800"/>
              <a:ext cx="101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762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RSeQC, QoRTS</a:t>
              </a:r>
              <a:endParaRPr b="1" sz="1800">
                <a:solidFill>
                  <a:srgbClr val="F76262"/>
                </a:solidFill>
              </a:endParaRPr>
            </a:p>
          </p:txBody>
        </p:sp>
        <p:sp>
          <p:nvSpPr>
            <p:cNvPr id="149" name="Google Shape;149;p29"/>
            <p:cNvSpPr txBox="1"/>
            <p:nvPr/>
          </p:nvSpPr>
          <p:spPr>
            <a:xfrm>
              <a:off x="257575" y="3277475"/>
              <a:ext cx="161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762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Descriptive plots</a:t>
              </a:r>
              <a:endParaRPr b="1" sz="1800">
                <a:solidFill>
                  <a:srgbClr val="F76262"/>
                </a:solidFill>
              </a:endParaRPr>
            </a:p>
          </p:txBody>
        </p:sp>
        <p:cxnSp>
          <p:nvCxnSpPr>
            <p:cNvPr id="150" name="Google Shape;150;p29"/>
            <p:cNvCxnSpPr/>
            <p:nvPr/>
          </p:nvCxnSpPr>
          <p:spPr>
            <a:xfrm>
              <a:off x="3496000" y="1651575"/>
              <a:ext cx="298200" cy="0"/>
            </a:xfrm>
            <a:prstGeom prst="straightConnector1">
              <a:avLst/>
            </a:prstGeom>
            <a:noFill/>
            <a:ln cap="flat" cmpd="sng" w="19050">
              <a:solidFill>
                <a:srgbClr val="F7626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1" name="Google Shape;151;p29"/>
            <p:cNvCxnSpPr/>
            <p:nvPr/>
          </p:nvCxnSpPr>
          <p:spPr>
            <a:xfrm>
              <a:off x="3156325" y="2287650"/>
              <a:ext cx="298200" cy="0"/>
            </a:xfrm>
            <a:prstGeom prst="straightConnector1">
              <a:avLst/>
            </a:prstGeom>
            <a:noFill/>
            <a:ln cap="flat" cmpd="sng" w="19050">
              <a:solidFill>
                <a:srgbClr val="F7626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2" name="Google Shape;152;p29"/>
            <p:cNvCxnSpPr/>
            <p:nvPr/>
          </p:nvCxnSpPr>
          <p:spPr>
            <a:xfrm flipH="1" rot="10800000">
              <a:off x="1894675" y="2945050"/>
              <a:ext cx="1261800" cy="306600"/>
            </a:xfrm>
            <a:prstGeom prst="straightConnector1">
              <a:avLst/>
            </a:prstGeom>
            <a:noFill/>
            <a:ln cap="flat" cmpd="sng" w="19050">
              <a:solidFill>
                <a:srgbClr val="F7626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3" name="Google Shape;153;p29"/>
            <p:cNvCxnSpPr/>
            <p:nvPr/>
          </p:nvCxnSpPr>
          <p:spPr>
            <a:xfrm>
              <a:off x="1894675" y="3602350"/>
              <a:ext cx="298200" cy="0"/>
            </a:xfrm>
            <a:prstGeom prst="straightConnector1">
              <a:avLst/>
            </a:prstGeom>
            <a:noFill/>
            <a:ln cap="flat" cmpd="sng" w="19050">
              <a:solidFill>
                <a:srgbClr val="F7626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4" name="Google Shape;154;p29"/>
            <p:cNvCxnSpPr/>
            <p:nvPr/>
          </p:nvCxnSpPr>
          <p:spPr>
            <a:xfrm>
              <a:off x="1033200" y="3547250"/>
              <a:ext cx="236400" cy="464700"/>
            </a:xfrm>
            <a:prstGeom prst="straightConnector1">
              <a:avLst/>
            </a:prstGeom>
            <a:noFill/>
            <a:ln cap="flat" cmpd="sng" w="19050">
              <a:solidFill>
                <a:srgbClr val="F7626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5" name="Google Shape;155;p29"/>
            <p:cNvSpPr/>
            <p:nvPr/>
          </p:nvSpPr>
          <p:spPr>
            <a:xfrm rot="2868338">
              <a:off x="1541798" y="833906"/>
              <a:ext cx="160352" cy="3175091"/>
            </a:xfrm>
            <a:prstGeom prst="leftBracket">
              <a:avLst>
                <a:gd fmla="val 8333" name="adj"/>
              </a:avLst>
            </a:prstGeom>
            <a:noFill/>
            <a:ln cap="flat" cmpd="sng" w="19050">
              <a:solidFill>
                <a:srgbClr val="F762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9"/>
            <p:cNvSpPr txBox="1"/>
            <p:nvPr/>
          </p:nvSpPr>
          <p:spPr>
            <a:xfrm rot="-2551289">
              <a:off x="-89581" y="2055305"/>
              <a:ext cx="3159056" cy="415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7626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MultiQC</a:t>
              </a:r>
              <a:endParaRPr b="1" sz="1500">
                <a:solidFill>
                  <a:srgbClr val="F7626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57" name="Google Shape;157;p29"/>
          <p:cNvSpPr txBox="1"/>
          <p:nvPr/>
        </p:nvSpPr>
        <p:spPr>
          <a:xfrm>
            <a:off x="2077700" y="4890125"/>
            <a:ext cx="71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Figure adapted from: </a:t>
            </a:r>
            <a:r>
              <a:rPr lang="en" sz="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https://chagall.med.cornell.edu/RNASEQcourse/Intro2RNAseq.pdf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0" y="188675"/>
            <a:ext cx="9144000" cy="531300"/>
          </a:xfrm>
          <a:prstGeom prst="rect">
            <a:avLst/>
          </a:prstGeom>
          <a:solidFill>
            <a:srgbClr val="F76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</a:pPr>
            <a:r>
              <a:rPr lang="en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Bulk RNA-seq analysis pipeline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2933275" y="759925"/>
            <a:ext cx="7332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Images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2616475" y="1417283"/>
            <a:ext cx="10500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Raw reads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2295475" y="2074642"/>
            <a:ext cx="13710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Aligned reads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2047375" y="2732000"/>
            <a:ext cx="1619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Read count table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991675" y="3389358"/>
            <a:ext cx="26748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Normalized read count table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13075" y="4046717"/>
            <a:ext cx="36534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List of fold changes &amp; statistical values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09675" y="4704075"/>
            <a:ext cx="32568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Downstream analyses on DE genes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70" name="Google Shape;170;p30"/>
          <p:cNvSpPr/>
          <p:nvPr/>
        </p:nvSpPr>
        <p:spPr>
          <a:xfrm rot="5400000">
            <a:off x="3677050" y="935075"/>
            <a:ext cx="6768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 rot="5400000">
            <a:off x="3729400" y="16447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 rot="5400000">
            <a:off x="3729400" y="23020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 rot="5400000">
            <a:off x="3729400" y="29593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 rot="5400000">
            <a:off x="3729400" y="36166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 rot="5400000">
            <a:off x="3686650" y="4316675"/>
            <a:ext cx="6576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364425" y="85662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Base calling &amp; demultiplexing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Bustard/RTA/OLB, CASAVA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364425" y="16388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Mapping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4364425" y="2277275"/>
            <a:ext cx="238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Counting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featureCounts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364425" y="29156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Normalizing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DESeq2, edgeR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364425" y="3591875"/>
            <a:ext cx="365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 test &amp; multiple testing 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DESeq2, edgeR, limma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364425" y="4320325"/>
            <a:ext cx="365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Filtering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Customized scripts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2933275" y="1041275"/>
            <a:ext cx="73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.tif</a:t>
            </a:r>
            <a:endParaRPr sz="1600"/>
          </a:p>
        </p:txBody>
      </p:sp>
      <p:sp>
        <p:nvSpPr>
          <p:cNvPr id="183" name="Google Shape;183;p30"/>
          <p:cNvSpPr txBox="1"/>
          <p:nvPr/>
        </p:nvSpPr>
        <p:spPr>
          <a:xfrm>
            <a:off x="2933275" y="1690875"/>
            <a:ext cx="73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.fastq</a:t>
            </a:r>
            <a:endParaRPr sz="1600"/>
          </a:p>
        </p:txBody>
      </p:sp>
      <p:sp>
        <p:nvSpPr>
          <p:cNvPr id="184" name="Google Shape;184;p30"/>
          <p:cNvSpPr txBox="1"/>
          <p:nvPr/>
        </p:nvSpPr>
        <p:spPr>
          <a:xfrm>
            <a:off x="2295475" y="2340475"/>
            <a:ext cx="137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.sam/.bam</a:t>
            </a:r>
            <a:endParaRPr sz="1600"/>
          </a:p>
        </p:txBody>
      </p:sp>
      <p:sp>
        <p:nvSpPr>
          <p:cNvPr id="185" name="Google Shape;185;p30"/>
          <p:cNvSpPr txBox="1"/>
          <p:nvPr/>
        </p:nvSpPr>
        <p:spPr>
          <a:xfrm>
            <a:off x="2047375" y="3001713"/>
            <a:ext cx="161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.txt/.csv</a:t>
            </a:r>
            <a:endParaRPr sz="1600"/>
          </a:p>
        </p:txBody>
      </p:sp>
      <p:sp>
        <p:nvSpPr>
          <p:cNvPr id="186" name="Google Shape;186;p30"/>
          <p:cNvSpPr txBox="1"/>
          <p:nvPr/>
        </p:nvSpPr>
        <p:spPr>
          <a:xfrm>
            <a:off x="2933275" y="3662950"/>
            <a:ext cx="73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.Robj</a:t>
            </a:r>
            <a:endParaRPr sz="1600"/>
          </a:p>
        </p:txBody>
      </p:sp>
      <p:sp>
        <p:nvSpPr>
          <p:cNvPr id="187" name="Google Shape;187;p30"/>
          <p:cNvSpPr txBox="1"/>
          <p:nvPr/>
        </p:nvSpPr>
        <p:spPr>
          <a:xfrm>
            <a:off x="1232575" y="4320325"/>
            <a:ext cx="24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.Robj, .txt</a:t>
            </a:r>
            <a:endParaRPr sz="1600"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7073275" y="835100"/>
            <a:ext cx="160500" cy="196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7233775" y="1426025"/>
            <a:ext cx="191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 Serif"/>
                <a:ea typeface="Roboto Serif"/>
                <a:cs typeface="Roboto Serif"/>
                <a:sym typeface="Roboto Serif"/>
              </a:rPr>
              <a:t>Command Line Tools</a:t>
            </a:r>
            <a:endParaRPr b="1" sz="1600">
              <a:solidFill>
                <a:schemeClr val="accent4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 rot="10800000">
            <a:off x="7073275" y="2930775"/>
            <a:ext cx="160500" cy="1950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descr="https://www.r-project.org/logo/Rlogo.png"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875" y="3497350"/>
            <a:ext cx="685773" cy="531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0"/>
          <p:cNvCxnSpPr/>
          <p:nvPr/>
        </p:nvCxnSpPr>
        <p:spPr>
          <a:xfrm>
            <a:off x="3666475" y="2862800"/>
            <a:ext cx="54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0" y="188675"/>
            <a:ext cx="9144000" cy="531300"/>
          </a:xfrm>
          <a:prstGeom prst="rect">
            <a:avLst/>
          </a:prstGeom>
          <a:solidFill>
            <a:srgbClr val="F76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</a:pPr>
            <a:r>
              <a:rPr lang="en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Bulk RNA-seq analysis pipeline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2933275" y="759925"/>
            <a:ext cx="7332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Images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2616475" y="1417283"/>
            <a:ext cx="10500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Raw reads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2295475" y="2074642"/>
            <a:ext cx="13710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Aligned reads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2047375" y="2732000"/>
            <a:ext cx="16191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Read count table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991675" y="3389358"/>
            <a:ext cx="26748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Normalized read count table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13075" y="4046717"/>
            <a:ext cx="36534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List of fold changes &amp; statistical values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09675" y="4704075"/>
            <a:ext cx="32568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75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"/>
                <a:ea typeface="Roboto Serif"/>
                <a:cs typeface="Roboto Serif"/>
                <a:sym typeface="Roboto Serif"/>
              </a:rPr>
              <a:t>Downstream analyses on DE genes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5" name="Google Shape;205;p31"/>
          <p:cNvSpPr/>
          <p:nvPr/>
        </p:nvSpPr>
        <p:spPr>
          <a:xfrm rot="5400000">
            <a:off x="3677050" y="935075"/>
            <a:ext cx="6768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 rot="5400000">
            <a:off x="3729400" y="16447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 rot="5400000">
            <a:off x="3729400" y="23020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 rot="5400000">
            <a:off x="3729400" y="29593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 rot="5400000">
            <a:off x="3729400" y="3616625"/>
            <a:ext cx="5721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 rot="5400000">
            <a:off x="3686650" y="4316675"/>
            <a:ext cx="657600" cy="519900"/>
          </a:xfrm>
          <a:prstGeom prst="uturnArrow">
            <a:avLst>
              <a:gd fmla="val 5616" name="adj1"/>
              <a:gd fmla="val 12801" name="adj2"/>
              <a:gd fmla="val 29405" name="adj3"/>
              <a:gd fmla="val 0" name="adj4"/>
              <a:gd fmla="val 100000" name="adj5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4364425" y="85662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Base calling &amp; demultiplexing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Bustard/RTA/OLB, CASAVA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364425" y="16388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Mapping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364425" y="2277275"/>
            <a:ext cx="238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Counting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featureCounts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4364425" y="29156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Normalizing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DESeq2, edgeR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4364425" y="3591875"/>
            <a:ext cx="365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 test &amp; multiple testing 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DESeq2, edgeR, limma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364425" y="4320325"/>
            <a:ext cx="365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Filtering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Customized scripts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2933275" y="1041275"/>
            <a:ext cx="73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.tif</a:t>
            </a:r>
            <a:endParaRPr sz="1600"/>
          </a:p>
        </p:txBody>
      </p:sp>
      <p:sp>
        <p:nvSpPr>
          <p:cNvPr id="218" name="Google Shape;218;p31"/>
          <p:cNvSpPr txBox="1"/>
          <p:nvPr/>
        </p:nvSpPr>
        <p:spPr>
          <a:xfrm>
            <a:off x="2933275" y="1690875"/>
            <a:ext cx="73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.fastq</a:t>
            </a:r>
            <a:endParaRPr sz="1600"/>
          </a:p>
        </p:txBody>
      </p:sp>
      <p:sp>
        <p:nvSpPr>
          <p:cNvPr id="219" name="Google Shape;219;p31"/>
          <p:cNvSpPr txBox="1"/>
          <p:nvPr/>
        </p:nvSpPr>
        <p:spPr>
          <a:xfrm>
            <a:off x="2295475" y="2340475"/>
            <a:ext cx="137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.sam/.bam</a:t>
            </a:r>
            <a:endParaRPr sz="1600"/>
          </a:p>
        </p:txBody>
      </p:sp>
      <p:sp>
        <p:nvSpPr>
          <p:cNvPr id="220" name="Google Shape;220;p31"/>
          <p:cNvSpPr txBox="1"/>
          <p:nvPr/>
        </p:nvSpPr>
        <p:spPr>
          <a:xfrm>
            <a:off x="2047375" y="3001713"/>
            <a:ext cx="161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.txt/.csv</a:t>
            </a:r>
            <a:endParaRPr sz="1600"/>
          </a:p>
        </p:txBody>
      </p:sp>
      <p:sp>
        <p:nvSpPr>
          <p:cNvPr id="221" name="Google Shape;221;p31"/>
          <p:cNvSpPr txBox="1"/>
          <p:nvPr/>
        </p:nvSpPr>
        <p:spPr>
          <a:xfrm>
            <a:off x="2933275" y="3662950"/>
            <a:ext cx="73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.Robj</a:t>
            </a:r>
            <a:endParaRPr sz="1600"/>
          </a:p>
        </p:txBody>
      </p:sp>
      <p:sp>
        <p:nvSpPr>
          <p:cNvPr id="222" name="Google Shape;222;p31"/>
          <p:cNvSpPr txBox="1"/>
          <p:nvPr/>
        </p:nvSpPr>
        <p:spPr>
          <a:xfrm>
            <a:off x="1232575" y="4320325"/>
            <a:ext cx="24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.Robj, .txt</a:t>
            </a:r>
            <a:endParaRPr sz="1600"/>
          </a:p>
        </p:txBody>
      </p:sp>
      <p:sp>
        <p:nvSpPr>
          <p:cNvPr id="223" name="Google Shape;223;p31"/>
          <p:cNvSpPr/>
          <p:nvPr/>
        </p:nvSpPr>
        <p:spPr>
          <a:xfrm rot="10800000">
            <a:off x="7073275" y="835100"/>
            <a:ext cx="160500" cy="196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7233775" y="1426025"/>
            <a:ext cx="191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 Serif"/>
                <a:ea typeface="Roboto Serif"/>
                <a:cs typeface="Roboto Serif"/>
                <a:sym typeface="Roboto Serif"/>
              </a:rPr>
              <a:t>Command Line Tools</a:t>
            </a:r>
            <a:endParaRPr b="1" sz="1600">
              <a:solidFill>
                <a:schemeClr val="accent4"/>
              </a:solidFill>
            </a:endParaRPr>
          </a:p>
        </p:txBody>
      </p:sp>
      <p:sp>
        <p:nvSpPr>
          <p:cNvPr id="225" name="Google Shape;225;p31"/>
          <p:cNvSpPr/>
          <p:nvPr/>
        </p:nvSpPr>
        <p:spPr>
          <a:xfrm rot="10800000">
            <a:off x="7073275" y="2930775"/>
            <a:ext cx="160500" cy="1950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descr="https://www.r-project.org/logo/Rlogo.png"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938" y="4247825"/>
            <a:ext cx="685773" cy="531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1"/>
          <p:cNvCxnSpPr/>
          <p:nvPr/>
        </p:nvCxnSpPr>
        <p:spPr>
          <a:xfrm>
            <a:off x="3666475" y="2862800"/>
            <a:ext cx="54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7233775" y="3262538"/>
            <a:ext cx="191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Serif"/>
                <a:ea typeface="Roboto Serif"/>
                <a:cs typeface="Roboto Serif"/>
                <a:sym typeface="Roboto Serif"/>
              </a:rPr>
              <a:t>What we’re talking about today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Normalization: Gene Length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32"/>
          <p:cNvCxnSpPr/>
          <p:nvPr/>
        </p:nvCxnSpPr>
        <p:spPr>
          <a:xfrm>
            <a:off x="0" y="3253846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0" y="3489653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/>
          <p:nvPr/>
        </p:nvSpPr>
        <p:spPr>
          <a:xfrm>
            <a:off x="1115036" y="3253929"/>
            <a:ext cx="1260600" cy="235800"/>
          </a:xfrm>
          <a:prstGeom prst="rect">
            <a:avLst/>
          </a:prstGeom>
          <a:solidFill>
            <a:srgbClr val="CFFD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ene 1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4608725" y="3253846"/>
            <a:ext cx="3173400" cy="235800"/>
          </a:xfrm>
          <a:prstGeom prst="rect">
            <a:avLst/>
          </a:prstGeom>
          <a:solidFill>
            <a:srgbClr val="F762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gene 2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534298" y="305793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1114981" y="305793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2012630" y="305793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1593422" y="286201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1174105" y="2882489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2012746" y="2882489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1784212" y="270704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1308244" y="270704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5028043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4608725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5447360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5087167" y="284154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4667849" y="286201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5506490" y="286201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5447366" y="268657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4801989" y="268657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 flipH="1">
            <a:off x="6458653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 flipH="1">
            <a:off x="6868826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 flipH="1">
            <a:off x="5866708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 flipH="1">
            <a:off x="6345096" y="284154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 flipH="1">
            <a:off x="6764361" y="286201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 flipH="1">
            <a:off x="5925826" y="2862018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 flipH="1">
            <a:off x="6630238" y="268657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>
            <a:off x="7419238" y="3037462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 flipH="1">
            <a:off x="7183624" y="2882489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 flipH="1">
            <a:off x="7106151" y="268657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 flipH="1">
            <a:off x="5954114" y="2686575"/>
            <a:ext cx="363000" cy="13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744000" y="1388800"/>
            <a:ext cx="78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Longer genes obtain more reads.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Normalization: GC bias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8809" l="0" r="0" t="0"/>
          <a:stretch/>
        </p:blipFill>
        <p:spPr>
          <a:xfrm>
            <a:off x="901404" y="1193801"/>
            <a:ext cx="6782894" cy="30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160650" y="4327350"/>
            <a:ext cx="882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Observed fragment counts and loess (locally weighted smoothing) lines plotted against GC of (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 two libraries from the same normal sample, and (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 the tumor library (red) with its matched normal sample library (blue).”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Figure from Benjamini and Speed, 2012.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10.1093/nar/gks001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2213250" y="4106450"/>
            <a:ext cx="12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GC-content</a:t>
            </a:r>
            <a:endParaRPr b="1" sz="1300"/>
          </a:p>
        </p:txBody>
      </p:sp>
      <p:sp>
        <p:nvSpPr>
          <p:cNvPr id="274" name="Google Shape;274;p33"/>
          <p:cNvSpPr txBox="1"/>
          <p:nvPr/>
        </p:nvSpPr>
        <p:spPr>
          <a:xfrm>
            <a:off x="5821425" y="4106450"/>
            <a:ext cx="12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GC-content</a:t>
            </a:r>
            <a:endParaRPr b="1" sz="1300"/>
          </a:p>
        </p:txBody>
      </p:sp>
      <p:sp>
        <p:nvSpPr>
          <p:cNvPr id="275" name="Google Shape;275;p33"/>
          <p:cNvSpPr txBox="1"/>
          <p:nvPr/>
        </p:nvSpPr>
        <p:spPr>
          <a:xfrm>
            <a:off x="0" y="821375"/>
            <a:ext cx="78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GC-bias has also been reported for DNA-seq and ChIP-seq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Normalization: sequencing depth (library size)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81" name="Google Shape;281;p34"/>
          <p:cNvGraphicFramePr/>
          <p:nvPr/>
        </p:nvGraphicFramePr>
        <p:xfrm>
          <a:off x="1610000" y="14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{7E6B9314-1EC2-4C05-9E35-F68B776B2B38}</a:tableStyleId>
              </a:tblPr>
              <a:tblGrid>
                <a:gridCol w="1277750"/>
                <a:gridCol w="1277750"/>
                <a:gridCol w="1277750"/>
                <a:gridCol w="12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Sample 1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Sample 2 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Sample 3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 1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 2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 3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 N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220</a:t>
                      </a:r>
                      <a:endParaRPr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2887750" y="1893150"/>
            <a:ext cx="1277700" cy="2072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3" name="Google Shape;283;p34"/>
          <p:cNvSpPr/>
          <p:nvPr/>
        </p:nvSpPr>
        <p:spPr>
          <a:xfrm>
            <a:off x="5443250" y="1893150"/>
            <a:ext cx="1277700" cy="2072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4" name="Google Shape;284;p34"/>
          <p:cNvSpPr/>
          <p:nvPr/>
        </p:nvSpPr>
        <p:spPr>
          <a:xfrm rot="10800000">
            <a:off x="3121400" y="4073200"/>
            <a:ext cx="630000" cy="260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5" name="Google Shape;285;p34"/>
          <p:cNvSpPr/>
          <p:nvPr/>
        </p:nvSpPr>
        <p:spPr>
          <a:xfrm rot="10800000">
            <a:off x="5767100" y="4073200"/>
            <a:ext cx="630000" cy="260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6" name="Google Shape;286;p34"/>
          <p:cNvSpPr txBox="1"/>
          <p:nvPr/>
        </p:nvSpPr>
        <p:spPr>
          <a:xfrm>
            <a:off x="2689100" y="4333600"/>
            <a:ext cx="14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 million total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counts</a:t>
            </a:r>
            <a:endParaRPr sz="1500"/>
          </a:p>
        </p:txBody>
      </p:sp>
      <p:sp>
        <p:nvSpPr>
          <p:cNvPr id="287" name="Google Shape;287;p34"/>
          <p:cNvSpPr txBox="1"/>
          <p:nvPr/>
        </p:nvSpPr>
        <p:spPr>
          <a:xfrm>
            <a:off x="5334800" y="4333600"/>
            <a:ext cx="14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million total counts</a:t>
            </a:r>
            <a:endParaRPr sz="1500"/>
          </a:p>
        </p:txBody>
      </p:sp>
      <p:sp>
        <p:nvSpPr>
          <p:cNvPr id="288" name="Google Shape;288;p34"/>
          <p:cNvSpPr txBox="1"/>
          <p:nvPr/>
        </p:nvSpPr>
        <p:spPr>
          <a:xfrm>
            <a:off x="343975" y="882113"/>
            <a:ext cx="78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samples might o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btain more total reads.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/>
        </p:nvSpPr>
        <p:spPr>
          <a:xfrm>
            <a:off x="0" y="311375"/>
            <a:ext cx="9144000" cy="510000"/>
          </a:xfrm>
          <a:prstGeom prst="rect">
            <a:avLst/>
          </a:prstGeom>
          <a:solidFill>
            <a:srgbClr val="D998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Normalization: sequencing depth (library size)</a:t>
            </a:r>
            <a:endParaRPr i="0" sz="246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94" name="Google Shape;294;p35"/>
          <p:cNvGraphicFramePr/>
          <p:nvPr/>
        </p:nvGraphicFramePr>
        <p:xfrm>
          <a:off x="2252225" y="15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{7E6B9314-1EC2-4C05-9E35-F68B776B2B38}</a:tableStyleId>
              </a:tblPr>
              <a:tblGrid>
                <a:gridCol w="1277750"/>
                <a:gridCol w="1277750"/>
                <a:gridCol w="12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Sample A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Sample B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gene 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gene 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gene</a:t>
                      </a: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99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gene 100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1000</a:t>
                      </a:r>
                      <a:endParaRPr b="1" sz="18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5"/>
          <p:cNvSpPr txBox="1"/>
          <p:nvPr/>
        </p:nvSpPr>
        <p:spPr>
          <a:xfrm>
            <a:off x="343975" y="882113"/>
            <a:ext cx="78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Highly-expressed genes bias scaling normalization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</p:txBody>
      </p:sp>
      <p:sp>
        <p:nvSpPr>
          <p:cNvPr id="296" name="Google Shape;296;p35"/>
          <p:cNvSpPr txBox="1"/>
          <p:nvPr/>
        </p:nvSpPr>
        <p:spPr>
          <a:xfrm>
            <a:off x="3421550" y="4333850"/>
            <a:ext cx="14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4960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total counts</a:t>
            </a:r>
            <a:endParaRPr sz="1500"/>
          </a:p>
        </p:txBody>
      </p:sp>
      <p:sp>
        <p:nvSpPr>
          <p:cNvPr id="297" name="Google Shape;297;p35"/>
          <p:cNvSpPr txBox="1"/>
          <p:nvPr/>
        </p:nvSpPr>
        <p:spPr>
          <a:xfrm>
            <a:off x="4804250" y="4333850"/>
            <a:ext cx="14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4960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total counts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