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760" r:id="rId1"/>
  </p:sldMasterIdLst>
  <p:notesMasterIdLst>
    <p:notesMasterId r:id="rId8"/>
  </p:notesMasterIdLst>
  <p:handoutMasterIdLst>
    <p:handoutMasterId r:id="rId9"/>
  </p:handoutMasterIdLst>
  <p:sldIdLst>
    <p:sldId id="1495" r:id="rId2"/>
    <p:sldId id="1887" r:id="rId3"/>
    <p:sldId id="1888" r:id="rId4"/>
    <p:sldId id="1890" r:id="rId5"/>
    <p:sldId id="1891" r:id="rId6"/>
    <p:sldId id="1889" r:id="rId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1pPr>
    <a:lvl2pPr marL="4572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2pPr>
    <a:lvl3pPr marL="9144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3pPr>
    <a:lvl4pPr marL="13716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4pPr>
    <a:lvl5pPr marL="18288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odie Modave" initials="EM" lastIdx="2" clrIdx="0">
    <p:extLst>
      <p:ext uri="{19B8F6BF-5375-455C-9EA6-DF929625EA0E}">
        <p15:presenceInfo xmlns:p15="http://schemas.microsoft.com/office/powerpoint/2012/main" userId="Elodie Modav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579"/>
    <a:srgbClr val="FFFD78"/>
    <a:srgbClr val="BB177C"/>
    <a:srgbClr val="15A249"/>
    <a:srgbClr val="FF40FF"/>
    <a:srgbClr val="00FF00"/>
    <a:srgbClr val="0015FF"/>
    <a:srgbClr val="008000"/>
    <a:srgbClr val="FCD09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0"/>
    <p:restoredTop sz="91071" autoAdjust="0"/>
  </p:normalViewPr>
  <p:slideViewPr>
    <p:cSldViewPr snapToGrid="0" snapToObjects="1">
      <p:cViewPr varScale="1">
        <p:scale>
          <a:sx n="115" d="100"/>
          <a:sy n="115" d="100"/>
        </p:scale>
        <p:origin x="1328" y="192"/>
      </p:cViewPr>
      <p:guideLst>
        <p:guide orient="horz" pos="2160"/>
        <p:guide pos="2880"/>
      </p:guideLst>
    </p:cSldViewPr>
  </p:slideViewPr>
  <p:outlineViewPr>
    <p:cViewPr>
      <p:scale>
        <a:sx n="33" d="100"/>
        <a:sy n="33" d="100"/>
      </p:scale>
      <p:origin x="0" y="-19472"/>
    </p:cViewPr>
  </p:outlineViewPr>
  <p:notesTextViewPr>
    <p:cViewPr>
      <p:scale>
        <a:sx n="100" d="100"/>
        <a:sy n="100" d="100"/>
      </p:scale>
      <p:origin x="0" y="0"/>
    </p:cViewPr>
  </p:notesTextViewPr>
  <p:sorterViewPr>
    <p:cViewPr varScale="1">
      <p:scale>
        <a:sx n="100" d="100"/>
        <a:sy n="100" d="100"/>
      </p:scale>
      <p:origin x="0" y="15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BA7FD64-E6BB-BA4F-A3F4-745D6B191B1A}" type="datetime1">
              <a:rPr lang="en-US"/>
              <a:pPr>
                <a:defRPr/>
              </a:pPr>
              <a:t>3/19/21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F628CB0-7463-8143-A8F6-C86ED42004E1}" type="slidenum">
              <a:rPr lang="en-US"/>
              <a:pPr>
                <a:defRPr/>
              </a:pPr>
              <a:t>‹#›</a:t>
            </a:fld>
            <a:endParaRPr lang="en-US"/>
          </a:p>
        </p:txBody>
      </p:sp>
    </p:spTree>
    <p:extLst>
      <p:ext uri="{BB962C8B-B14F-4D97-AF65-F5344CB8AC3E}">
        <p14:creationId xmlns:p14="http://schemas.microsoft.com/office/powerpoint/2010/main" val="47506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6EB0777-B467-174B-A5FA-5BE84D5BCE83}" type="datetime1">
              <a:rPr lang="en-US"/>
              <a:pPr>
                <a:defRPr/>
              </a:pPr>
              <a:t>3/19/21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nl-BE" noProof="0"/>
              <a:t>Click to edit Master text styles</a:t>
            </a:r>
          </a:p>
          <a:p>
            <a:pPr lvl="1"/>
            <a:r>
              <a:rPr lang="nl-BE" noProof="0"/>
              <a:t>Second level</a:t>
            </a:r>
          </a:p>
          <a:p>
            <a:pPr lvl="2"/>
            <a:r>
              <a:rPr lang="nl-BE" noProof="0"/>
              <a:t>Third level</a:t>
            </a:r>
          </a:p>
          <a:p>
            <a:pPr lvl="3"/>
            <a:r>
              <a:rPr lang="nl-BE" noProof="0"/>
              <a:t>Fourth level</a:t>
            </a:r>
          </a:p>
          <a:p>
            <a:pPr lvl="4"/>
            <a:r>
              <a:rPr lang="nl-B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5AA964-0E19-194F-8728-2E0B48712906}" type="slidenum">
              <a:rPr lang="en-US"/>
              <a:pPr>
                <a:defRPr/>
              </a:pPr>
              <a:t>‹#›</a:t>
            </a:fld>
            <a:endParaRPr lang="en-US"/>
          </a:p>
        </p:txBody>
      </p:sp>
    </p:spTree>
    <p:extLst>
      <p:ext uri="{BB962C8B-B14F-4D97-AF65-F5344CB8AC3E}">
        <p14:creationId xmlns:p14="http://schemas.microsoft.com/office/powerpoint/2010/main" val="28190598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MS PGothic" charset="0"/>
            </a:endParaRPr>
          </a:p>
        </p:txBody>
      </p:sp>
      <p:sp>
        <p:nvSpPr>
          <p:cNvPr id="2560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7AA9C746-4B63-6B42-B80C-8CB3D987D684}" type="slidenum">
              <a:rPr lang="en-US" sz="1200"/>
              <a:pPr/>
              <a:t>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B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7AA6089-73BE-C64A-82F2-8C61A2DC38AD}" type="datetime1">
              <a:rPr lang="en-US"/>
              <a:pPr>
                <a:defRPr/>
              </a:pPr>
              <a:t>3/19/21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39BA4D-EBA3-A340-9220-B56C93A565CE}" type="slidenum">
              <a:rPr lang="en-US"/>
              <a:pPr>
                <a:defRPr/>
              </a:pPr>
              <a:t>‹#›</a:t>
            </a:fld>
            <a:endParaRPr lang="en-US"/>
          </a:p>
        </p:txBody>
      </p:sp>
    </p:spTree>
    <p:extLst>
      <p:ext uri="{BB962C8B-B14F-4D97-AF65-F5344CB8AC3E}">
        <p14:creationId xmlns:p14="http://schemas.microsoft.com/office/powerpoint/2010/main" val="27971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lvl1pPr>
              <a:defRPr/>
            </a:lvl1pPr>
          </a:lstStyle>
          <a:p>
            <a:pPr>
              <a:defRPr/>
            </a:pPr>
            <a:fld id="{620C7050-6C21-DA46-B15F-811E2EC3841F}" type="datetime1">
              <a:rPr lang="en-US"/>
              <a:pPr>
                <a:defRPr/>
              </a:pPr>
              <a:t>3/19/21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718AC8-1622-F444-A724-51CA3B0339B1}" type="slidenum">
              <a:rPr lang="en-US"/>
              <a:pPr>
                <a:defRPr/>
              </a:pPr>
              <a:t>‹#›</a:t>
            </a:fld>
            <a:endParaRPr lang="en-US"/>
          </a:p>
        </p:txBody>
      </p:sp>
    </p:spTree>
    <p:extLst>
      <p:ext uri="{BB962C8B-B14F-4D97-AF65-F5344CB8AC3E}">
        <p14:creationId xmlns:p14="http://schemas.microsoft.com/office/powerpoint/2010/main" val="240867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B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lvl1pPr>
              <a:defRPr/>
            </a:lvl1pPr>
          </a:lstStyle>
          <a:p>
            <a:pPr>
              <a:defRPr/>
            </a:pPr>
            <a:fld id="{80A89C7C-D59D-934F-A7A9-D0C111FE7D6C}" type="datetime1">
              <a:rPr lang="en-US"/>
              <a:pPr>
                <a:defRPr/>
              </a:pPr>
              <a:t>3/19/21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CB0D75-8F78-5841-96A3-A053DDBFDE56}" type="slidenum">
              <a:rPr lang="en-US"/>
              <a:pPr>
                <a:defRPr/>
              </a:pPr>
              <a:t>‹#›</a:t>
            </a:fld>
            <a:endParaRPr lang="en-US"/>
          </a:p>
        </p:txBody>
      </p:sp>
    </p:spTree>
    <p:extLst>
      <p:ext uri="{BB962C8B-B14F-4D97-AF65-F5344CB8AC3E}">
        <p14:creationId xmlns:p14="http://schemas.microsoft.com/office/powerpoint/2010/main" val="1462402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clusion">
    <p:spTree>
      <p:nvGrpSpPr>
        <p:cNvPr id="1" name=""/>
        <p:cNvGrpSpPr/>
        <p:nvPr/>
      </p:nvGrpSpPr>
      <p:grpSpPr>
        <a:xfrm>
          <a:off x="0" y="0"/>
          <a:ext cx="0" cy="0"/>
          <a:chOff x="0" y="0"/>
          <a:chExt cx="0" cy="0"/>
        </a:xfrm>
      </p:grpSpPr>
      <p:sp>
        <p:nvSpPr>
          <p:cNvPr id="3" name="Rectangle 2"/>
          <p:cNvSpPr/>
          <p:nvPr/>
        </p:nvSpPr>
        <p:spPr>
          <a:xfrm>
            <a:off x="0" y="0"/>
            <a:ext cx="9144000" cy="6985000"/>
          </a:xfrm>
          <a:prstGeom prst="rect">
            <a:avLst/>
          </a:prstGeom>
          <a:solidFill>
            <a:srgbClr val="1F497D"/>
          </a:solid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MS PGothic" charset="0"/>
              <a:cs typeface="MS PGothic" charset="0"/>
            </a:endParaRPr>
          </a:p>
        </p:txBody>
      </p:sp>
      <p:sp>
        <p:nvSpPr>
          <p:cNvPr id="7" name="Title 1"/>
          <p:cNvSpPr>
            <a:spLocks noGrp="1"/>
          </p:cNvSpPr>
          <p:nvPr>
            <p:ph type="title"/>
          </p:nvPr>
        </p:nvSpPr>
        <p:spPr>
          <a:xfrm>
            <a:off x="508000" y="2824326"/>
            <a:ext cx="8229600" cy="1143000"/>
          </a:xfrm>
        </p:spPr>
        <p:txBody>
          <a:bodyPr>
            <a:normAutofit/>
          </a:bodyPr>
          <a:lstStyle>
            <a:lvl1pPr algn="l">
              <a:defRPr sz="2200"/>
            </a:lvl1pPr>
          </a:lstStyle>
          <a:p>
            <a:r>
              <a:rPr lang="nl-BE"/>
              <a:t>Click to edit Master title style</a:t>
            </a:r>
            <a:endParaRPr lang="en-US" dirty="0"/>
          </a:p>
        </p:txBody>
      </p:sp>
      <p:sp>
        <p:nvSpPr>
          <p:cNvPr id="4" name="Date Placeholder 1"/>
          <p:cNvSpPr>
            <a:spLocks noGrp="1"/>
          </p:cNvSpPr>
          <p:nvPr>
            <p:ph type="dt" sz="half" idx="10"/>
          </p:nvPr>
        </p:nvSpPr>
        <p:spPr/>
        <p:txBody>
          <a:bodyPr/>
          <a:lstStyle>
            <a:lvl1pPr>
              <a:defRPr/>
            </a:lvl1pPr>
          </a:lstStyle>
          <a:p>
            <a:pPr>
              <a:defRPr/>
            </a:pPr>
            <a:fld id="{61526288-D0BD-204D-BC9D-7229E413320F}" type="datetime1">
              <a:rPr lang="en-US"/>
              <a:pPr>
                <a:defRPr/>
              </a:pPr>
              <a:t>3/19/21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E47B173A-64DC-C449-A558-55ECF53E929C}" type="slidenum">
              <a:rPr lang="en-US"/>
              <a:pPr>
                <a:defRPr/>
              </a:pPr>
              <a:t>‹#›</a:t>
            </a:fld>
            <a:endParaRPr lang="en-US"/>
          </a:p>
        </p:txBody>
      </p:sp>
    </p:spTree>
    <p:extLst>
      <p:ext uri="{BB962C8B-B14F-4D97-AF65-F5344CB8AC3E}">
        <p14:creationId xmlns:p14="http://schemas.microsoft.com/office/powerpoint/2010/main" val="33244380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9"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20"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09165804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2"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7212671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13"/>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5" name="Rectangle 14"/>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4"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7" name="Date Placeholder 6"/>
          <p:cNvSpPr>
            <a:spLocks noGrp="1"/>
          </p:cNvSpPr>
          <p:nvPr>
            <p:ph type="dt" sz="half" idx="10"/>
          </p:nvPr>
        </p:nvSpPr>
        <p:spPr/>
        <p:txBody>
          <a:bodyPr/>
          <a:lstStyle>
            <a:lvl1pPr>
              <a:defRPr/>
            </a:lvl1pPr>
          </a:lstStyle>
          <a:p>
            <a:pPr>
              <a:defRPr/>
            </a:pPr>
            <a:fld id="{3CC364A8-B637-784F-A817-9C443F8D72EA}" type="datetime1">
              <a:rPr lang="en-US"/>
              <a:pPr>
                <a:defRPr/>
              </a:pPr>
              <a:t>3/19/21</a:t>
            </a:fld>
            <a:endParaRPr lang="en-US"/>
          </a:p>
        </p:txBody>
      </p:sp>
      <p:sp>
        <p:nvSpPr>
          <p:cNvPr id="18" name="Footer Placeholder 7"/>
          <p:cNvSpPr>
            <a:spLocks noGrp="1"/>
          </p:cNvSpPr>
          <p:nvPr>
            <p:ph type="ftr" sz="quarter" idx="11"/>
          </p:nvPr>
        </p:nvSpPr>
        <p:spPr/>
        <p:txBody>
          <a:bodyPr/>
          <a:lstStyle>
            <a:lvl1pPr>
              <a:defRPr/>
            </a:lvl1pPr>
          </a:lstStyle>
          <a:p>
            <a:pPr>
              <a:defRPr/>
            </a:pPr>
            <a:endParaRPr lang="en-US"/>
          </a:p>
        </p:txBody>
      </p:sp>
      <p:sp>
        <p:nvSpPr>
          <p:cNvPr id="19" name="Slide Number Placeholder 8"/>
          <p:cNvSpPr>
            <a:spLocks noGrp="1"/>
          </p:cNvSpPr>
          <p:nvPr>
            <p:ph type="sldNum" sz="quarter" idx="12"/>
          </p:nvPr>
        </p:nvSpPr>
        <p:spPr/>
        <p:txBody>
          <a:bodyPr/>
          <a:lstStyle>
            <a:lvl1pPr>
              <a:defRPr/>
            </a:lvl1pPr>
          </a:lstStyle>
          <a:p>
            <a:pPr>
              <a:defRPr/>
            </a:pPr>
            <a:fld id="{8874D662-1842-8C4D-B8B8-F94D9BBC8604}" type="slidenum">
              <a:rPr lang="en-US"/>
              <a:pPr>
                <a:defRPr/>
              </a:pPr>
              <a:t>‹#›</a:t>
            </a:fld>
            <a:endParaRPr lang="en-US"/>
          </a:p>
        </p:txBody>
      </p:sp>
    </p:spTree>
    <p:extLst>
      <p:ext uri="{BB962C8B-B14F-4D97-AF65-F5344CB8AC3E}">
        <p14:creationId xmlns:p14="http://schemas.microsoft.com/office/powerpoint/2010/main" val="23360827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6" name="Rectangle 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3" name="Date Placeholder 2"/>
          <p:cNvSpPr>
            <a:spLocks noGrp="1"/>
          </p:cNvSpPr>
          <p:nvPr>
            <p:ph type="dt" sz="half" idx="10"/>
          </p:nvPr>
        </p:nvSpPr>
        <p:spPr/>
        <p:txBody>
          <a:bodyPr/>
          <a:lstStyle>
            <a:lvl1pPr>
              <a:defRPr/>
            </a:lvl1pPr>
          </a:lstStyle>
          <a:p>
            <a:pPr>
              <a:defRPr/>
            </a:pPr>
            <a:fld id="{48994871-E8FC-204B-8FDB-339B7E6A6E26}" type="datetime1">
              <a:rPr lang="en-US"/>
              <a:pPr>
                <a:defRPr/>
              </a:pPr>
              <a:t>3/19/21</a:t>
            </a:fld>
            <a:endParaRPr lang="en-US"/>
          </a:p>
        </p:txBody>
      </p:sp>
      <p:sp>
        <p:nvSpPr>
          <p:cNvPr id="14" name="Footer Placeholder 3"/>
          <p:cNvSpPr>
            <a:spLocks noGrp="1"/>
          </p:cNvSpPr>
          <p:nvPr>
            <p:ph type="ftr" sz="quarter" idx="11"/>
          </p:nvPr>
        </p:nvSpPr>
        <p:spPr/>
        <p:txBody>
          <a:bodyPr/>
          <a:lstStyle>
            <a:lvl1pPr>
              <a:defRPr/>
            </a:lvl1pPr>
          </a:lstStyle>
          <a:p>
            <a:pPr>
              <a:defRPr/>
            </a:pPr>
            <a:endParaRPr lang="en-US"/>
          </a:p>
        </p:txBody>
      </p:sp>
      <p:sp>
        <p:nvSpPr>
          <p:cNvPr id="15" name="Slide Number Placeholder 4"/>
          <p:cNvSpPr>
            <a:spLocks noGrp="1"/>
          </p:cNvSpPr>
          <p:nvPr>
            <p:ph type="sldNum" sz="quarter" idx="12"/>
          </p:nvPr>
        </p:nvSpPr>
        <p:spPr/>
        <p:txBody>
          <a:bodyPr/>
          <a:lstStyle>
            <a:lvl1pPr>
              <a:defRPr/>
            </a:lvl1pPr>
          </a:lstStyle>
          <a:p>
            <a:pPr>
              <a:defRPr/>
            </a:pPr>
            <a:fld id="{9BC98C15-45D1-AE4B-8E34-B014125D0850}" type="slidenum">
              <a:rPr lang="en-US"/>
              <a:pPr>
                <a:defRPr/>
              </a:pPr>
              <a:t>‹#›</a:t>
            </a:fld>
            <a:endParaRPr lang="en-US"/>
          </a:p>
        </p:txBody>
      </p:sp>
    </p:spTree>
    <p:extLst>
      <p:ext uri="{BB962C8B-B14F-4D97-AF65-F5344CB8AC3E}">
        <p14:creationId xmlns:p14="http://schemas.microsoft.com/office/powerpoint/2010/main" val="1285525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20"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86910588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2"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124081346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4"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2" name="Date Placeholder 6"/>
          <p:cNvSpPr>
            <a:spLocks noGrp="1"/>
          </p:cNvSpPr>
          <p:nvPr>
            <p:ph type="dt" sz="half" idx="10"/>
          </p:nvPr>
        </p:nvSpPr>
        <p:spPr/>
        <p:txBody>
          <a:bodyPr/>
          <a:lstStyle>
            <a:lvl1pPr>
              <a:defRPr/>
            </a:lvl1pPr>
          </a:lstStyle>
          <a:p>
            <a:pPr>
              <a:defRPr/>
            </a:pPr>
            <a:fld id="{4991F6B5-508F-1F4E-A538-04418716AA45}" type="datetime1">
              <a:rPr lang="en-US"/>
              <a:pPr>
                <a:defRPr/>
              </a:pPr>
              <a:t>3/19/21</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1316F71E-6227-B549-AEB4-924312EFE14F}" type="slidenum">
              <a:rPr lang="en-US"/>
              <a:pPr>
                <a:defRPr/>
              </a:pPr>
              <a:t>‹#›</a:t>
            </a:fld>
            <a:endParaRPr lang="en-US"/>
          </a:p>
        </p:txBody>
      </p:sp>
    </p:spTree>
    <p:extLst>
      <p:ext uri="{BB962C8B-B14F-4D97-AF65-F5344CB8AC3E}">
        <p14:creationId xmlns:p14="http://schemas.microsoft.com/office/powerpoint/2010/main" val="5818911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8"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15"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3904536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6" name="Rectangle 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8" name="Date Placeholder 2"/>
          <p:cNvSpPr>
            <a:spLocks noGrp="1"/>
          </p:cNvSpPr>
          <p:nvPr>
            <p:ph type="dt" sz="half" idx="10"/>
          </p:nvPr>
        </p:nvSpPr>
        <p:spPr/>
        <p:txBody>
          <a:bodyPr/>
          <a:lstStyle>
            <a:lvl1pPr>
              <a:defRPr/>
            </a:lvl1pPr>
          </a:lstStyle>
          <a:p>
            <a:pPr>
              <a:defRPr/>
            </a:pPr>
            <a:fld id="{1633973F-87F5-FB47-913E-597CAEA0E611}" type="datetime1">
              <a:rPr lang="en-US"/>
              <a:pPr>
                <a:defRPr/>
              </a:pPr>
              <a:t>3/19/21</a:t>
            </a:fld>
            <a:endParaRPr lang="en-US"/>
          </a:p>
        </p:txBody>
      </p:sp>
      <p:sp>
        <p:nvSpPr>
          <p:cNvPr id="9" name="Footer Placeholder 3"/>
          <p:cNvSpPr>
            <a:spLocks noGrp="1"/>
          </p:cNvSpPr>
          <p:nvPr>
            <p:ph type="ftr" sz="quarter" idx="11"/>
          </p:nvPr>
        </p:nvSpPr>
        <p:spPr/>
        <p:txBody>
          <a:bodyPr/>
          <a:lstStyle>
            <a:lvl1pPr>
              <a:defRPr/>
            </a:lvl1pPr>
          </a:lstStyle>
          <a:p>
            <a:pPr>
              <a:defRPr/>
            </a:pPr>
            <a:endParaRPr lang="en-US"/>
          </a:p>
        </p:txBody>
      </p:sp>
      <p:sp>
        <p:nvSpPr>
          <p:cNvPr id="10" name="Slide Number Placeholder 4"/>
          <p:cNvSpPr>
            <a:spLocks noGrp="1"/>
          </p:cNvSpPr>
          <p:nvPr>
            <p:ph type="sldNum" sz="quarter" idx="12"/>
          </p:nvPr>
        </p:nvSpPr>
        <p:spPr/>
        <p:txBody>
          <a:bodyPr/>
          <a:lstStyle>
            <a:lvl1pPr>
              <a:defRPr/>
            </a:lvl1pPr>
          </a:lstStyle>
          <a:p>
            <a:pPr>
              <a:defRPr/>
            </a:pPr>
            <a:fld id="{EB21D438-F263-6846-AFEA-2907BF5BFB8B}" type="slidenum">
              <a:rPr lang="en-US"/>
              <a:pPr>
                <a:defRPr/>
              </a:pPr>
              <a:t>‹#›</a:t>
            </a:fld>
            <a:endParaRPr lang="en-US"/>
          </a:p>
        </p:txBody>
      </p:sp>
    </p:spTree>
    <p:extLst>
      <p:ext uri="{BB962C8B-B14F-4D97-AF65-F5344CB8AC3E}">
        <p14:creationId xmlns:p14="http://schemas.microsoft.com/office/powerpoint/2010/main" val="258670836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ed Rectangle 3"/>
          <p:cNvSpPr/>
          <p:nvPr/>
        </p:nvSpPr>
        <p:spPr bwMode="auto">
          <a:xfrm>
            <a:off x="0" y="2460625"/>
            <a:ext cx="9144000" cy="2016125"/>
          </a:xfrm>
          <a:prstGeom prst="roundRect">
            <a:avLst>
              <a:gd name="adj" fmla="val 0"/>
            </a:avLst>
          </a:prstGeom>
          <a:gradFill flip="none" rotWithShape="1">
            <a:gsLst>
              <a:gs pos="95000">
                <a:schemeClr val="tx2"/>
              </a:gs>
              <a:gs pos="100000">
                <a:srgbClr val="FFFFFF"/>
              </a:gs>
            </a:gsLst>
            <a:lin ang="5400000" scaled="0"/>
            <a:tileRect/>
          </a:gradFill>
          <a:ln w="25400" cap="flat" cmpd="sng" algn="ctr">
            <a:noFill/>
            <a:prstDash val="solid"/>
            <a:round/>
            <a:headEnd type="none" w="med" len="med"/>
            <a:tailEnd type="none" w="med" len="med"/>
          </a:ln>
          <a:effectLst/>
        </p:spPr>
        <p:txBody>
          <a:bodyPr/>
          <a:lstStyle/>
          <a:p>
            <a:pPr defTabSz="914400" eaLnBrk="1" hangingPunct="1">
              <a:defRPr/>
            </a:pPr>
            <a:endParaRPr lang="en-US" sz="2400">
              <a:solidFill>
                <a:srgbClr val="000000"/>
              </a:solidFill>
              <a:latin typeface="Times" charset="0"/>
              <a:ea typeface="ヒラギノ明朝 ProN W3" charset="0"/>
              <a:cs typeface="ヒラギノ明朝 ProN W3" charset="0"/>
              <a:sym typeface="Times"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Click to edit Master text styles</a:t>
            </a:r>
          </a:p>
        </p:txBody>
      </p:sp>
      <p:sp>
        <p:nvSpPr>
          <p:cNvPr id="5" name="Date Placeholder 3"/>
          <p:cNvSpPr>
            <a:spLocks noGrp="1"/>
          </p:cNvSpPr>
          <p:nvPr>
            <p:ph type="dt" sz="half" idx="10"/>
          </p:nvPr>
        </p:nvSpPr>
        <p:spPr/>
        <p:txBody>
          <a:bodyPr/>
          <a:lstStyle>
            <a:lvl1pPr>
              <a:defRPr/>
            </a:lvl1pPr>
          </a:lstStyle>
          <a:p>
            <a:pPr>
              <a:defRPr/>
            </a:pPr>
            <a:fld id="{BB6E218B-06E1-CD49-A058-79FE9F129616}" type="datetime1">
              <a:rPr lang="en-US"/>
              <a:pPr>
                <a:defRPr/>
              </a:pPr>
              <a:t>3/19/21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5DC2AAB-4A84-154A-90AB-57393BC5A9A7}" type="slidenum">
              <a:rPr lang="en-US"/>
              <a:pPr>
                <a:defRPr/>
              </a:pPr>
              <a:t>‹#›</a:t>
            </a:fld>
            <a:endParaRPr lang="en-US"/>
          </a:p>
        </p:txBody>
      </p:sp>
    </p:spTree>
    <p:extLst>
      <p:ext uri="{BB962C8B-B14F-4D97-AF65-F5344CB8AC3E}">
        <p14:creationId xmlns:p14="http://schemas.microsoft.com/office/powerpoint/2010/main" val="276066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9"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0"/>
            <a:ext cx="4038600" cy="5148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0"/>
            <a:ext cx="4038600" cy="5148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15"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08464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5" name="Rectangle 1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Rectangle 1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0"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
        <p:nvSpPr>
          <p:cNvPr id="18" name="Date Placeholder 6"/>
          <p:cNvSpPr>
            <a:spLocks noGrp="1"/>
          </p:cNvSpPr>
          <p:nvPr>
            <p:ph type="dt" sz="half" idx="10"/>
          </p:nvPr>
        </p:nvSpPr>
        <p:spPr/>
        <p:txBody>
          <a:bodyPr/>
          <a:lstStyle>
            <a:lvl1pPr>
              <a:defRPr/>
            </a:lvl1pPr>
          </a:lstStyle>
          <a:p>
            <a:pPr>
              <a:defRPr/>
            </a:pPr>
            <a:fld id="{28D32109-3C15-D84E-ADD6-DDC0EC2035CD}" type="datetime1">
              <a:rPr lang="en-US"/>
              <a:pPr>
                <a:defRPr/>
              </a:pPr>
              <a:t>3/19/21</a:t>
            </a:fld>
            <a:endParaRPr lang="en-US"/>
          </a:p>
        </p:txBody>
      </p:sp>
      <p:sp>
        <p:nvSpPr>
          <p:cNvPr id="19" name="Footer Placeholder 7"/>
          <p:cNvSpPr>
            <a:spLocks noGrp="1"/>
          </p:cNvSpPr>
          <p:nvPr>
            <p:ph type="ftr" sz="quarter" idx="11"/>
          </p:nvPr>
        </p:nvSpPr>
        <p:spPr/>
        <p:txBody>
          <a:bodyPr/>
          <a:lstStyle>
            <a:lvl1pPr>
              <a:defRPr/>
            </a:lvl1pPr>
          </a:lstStyle>
          <a:p>
            <a:pPr>
              <a:defRPr/>
            </a:pPr>
            <a:endParaRPr lang="en-US"/>
          </a:p>
        </p:txBody>
      </p:sp>
      <p:sp>
        <p:nvSpPr>
          <p:cNvPr id="21" name="Slide Number Placeholder 8"/>
          <p:cNvSpPr>
            <a:spLocks noGrp="1"/>
          </p:cNvSpPr>
          <p:nvPr>
            <p:ph type="sldNum" sz="quarter" idx="12"/>
          </p:nvPr>
        </p:nvSpPr>
        <p:spPr/>
        <p:txBody>
          <a:bodyPr/>
          <a:lstStyle>
            <a:lvl1pPr>
              <a:defRPr/>
            </a:lvl1pPr>
          </a:lstStyle>
          <a:p>
            <a:pPr>
              <a:defRPr/>
            </a:pPr>
            <a:fld id="{0B8696C8-398E-D54E-9B5C-4778B2DCCEF1}" type="slidenum">
              <a:rPr lang="en-US"/>
              <a:pPr>
                <a:defRPr/>
              </a:pPr>
              <a:t>‹#›</a:t>
            </a:fld>
            <a:endParaRPr lang="en-US"/>
          </a:p>
        </p:txBody>
      </p:sp>
    </p:spTree>
    <p:extLst>
      <p:ext uri="{BB962C8B-B14F-4D97-AF65-F5344CB8AC3E}">
        <p14:creationId xmlns:p14="http://schemas.microsoft.com/office/powerpoint/2010/main" val="247118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
        <p:nvSpPr>
          <p:cNvPr id="14" name="Date Placeholder 2"/>
          <p:cNvSpPr>
            <a:spLocks noGrp="1"/>
          </p:cNvSpPr>
          <p:nvPr>
            <p:ph type="dt" sz="half" idx="10"/>
          </p:nvPr>
        </p:nvSpPr>
        <p:spPr/>
        <p:txBody>
          <a:bodyPr/>
          <a:lstStyle>
            <a:lvl1pPr>
              <a:defRPr/>
            </a:lvl1pPr>
          </a:lstStyle>
          <a:p>
            <a:pPr>
              <a:defRPr/>
            </a:pPr>
            <a:fld id="{58674E9E-3613-9F4C-9B56-B88194EF4B15}" type="datetime1">
              <a:rPr lang="en-US"/>
              <a:pPr>
                <a:defRPr/>
              </a:pPr>
              <a:t>3/19/21</a:t>
            </a:fld>
            <a:endParaRPr lang="en-US"/>
          </a:p>
        </p:txBody>
      </p:sp>
      <p:sp>
        <p:nvSpPr>
          <p:cNvPr id="15" name="Footer Placeholder 3"/>
          <p:cNvSpPr>
            <a:spLocks noGrp="1"/>
          </p:cNvSpPr>
          <p:nvPr>
            <p:ph type="ftr" sz="quarter" idx="11"/>
          </p:nvPr>
        </p:nvSpPr>
        <p:spPr/>
        <p:txBody>
          <a:bodyPr/>
          <a:lstStyle>
            <a:lvl1pPr>
              <a:defRPr/>
            </a:lvl1pPr>
          </a:lstStyle>
          <a:p>
            <a:pPr>
              <a:defRPr/>
            </a:pPr>
            <a:endParaRPr lang="en-US"/>
          </a:p>
        </p:txBody>
      </p:sp>
      <p:sp>
        <p:nvSpPr>
          <p:cNvPr id="17" name="Slide Number Placeholder 4"/>
          <p:cNvSpPr>
            <a:spLocks noGrp="1"/>
          </p:cNvSpPr>
          <p:nvPr>
            <p:ph type="sldNum" sz="quarter" idx="12"/>
          </p:nvPr>
        </p:nvSpPr>
        <p:spPr/>
        <p:txBody>
          <a:bodyPr/>
          <a:lstStyle>
            <a:lvl1pPr>
              <a:defRPr/>
            </a:lvl1pPr>
          </a:lstStyle>
          <a:p>
            <a:pPr>
              <a:defRPr/>
            </a:pPr>
            <a:fld id="{BAE97F8F-D028-5A4A-B3DB-32CF968C9CDB}" type="slidenum">
              <a:rPr lang="en-US"/>
              <a:pPr>
                <a:defRPr/>
              </a:pPr>
              <a:t>‹#›</a:t>
            </a:fld>
            <a:endParaRPr lang="en-US"/>
          </a:p>
        </p:txBody>
      </p:sp>
    </p:spTree>
    <p:extLst>
      <p:ext uri="{BB962C8B-B14F-4D97-AF65-F5344CB8AC3E}">
        <p14:creationId xmlns:p14="http://schemas.microsoft.com/office/powerpoint/2010/main" val="325629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0D2BB5-8CA6-EA4F-B5B3-3328BCD348FF}" type="datetime1">
              <a:rPr lang="en-US"/>
              <a:pPr>
                <a:defRPr/>
              </a:pPr>
              <a:t>3/19/21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25A08-1611-DD42-ADF4-BDB6E015E273}" type="slidenum">
              <a:rPr lang="en-US"/>
              <a:pPr>
                <a:defRPr/>
              </a:pPr>
              <a:t>‹#›</a:t>
            </a:fld>
            <a:endParaRPr lang="en-US"/>
          </a:p>
        </p:txBody>
      </p:sp>
    </p:spTree>
    <p:extLst>
      <p:ext uri="{BB962C8B-B14F-4D97-AF65-F5344CB8AC3E}">
        <p14:creationId xmlns:p14="http://schemas.microsoft.com/office/powerpoint/2010/main" val="321871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15" name="Date Placeholder 4"/>
          <p:cNvSpPr>
            <a:spLocks noGrp="1"/>
          </p:cNvSpPr>
          <p:nvPr>
            <p:ph type="dt" sz="half" idx="10"/>
          </p:nvPr>
        </p:nvSpPr>
        <p:spPr/>
        <p:txBody>
          <a:bodyPr/>
          <a:lstStyle>
            <a:lvl1pPr>
              <a:defRPr/>
            </a:lvl1pPr>
          </a:lstStyle>
          <a:p>
            <a:pPr>
              <a:defRPr/>
            </a:pPr>
            <a:fld id="{63A1353D-7E82-3249-A5A9-3DC905A2EECD}" type="datetime1">
              <a:rPr lang="en-US"/>
              <a:pPr>
                <a:defRPr/>
              </a:pPr>
              <a:t>3/19/21</a:t>
            </a:fld>
            <a:endParaRPr lang="en-US"/>
          </a:p>
        </p:txBody>
      </p:sp>
      <p:sp>
        <p:nvSpPr>
          <p:cNvPr id="16" name="Footer Placeholder 5"/>
          <p:cNvSpPr>
            <a:spLocks noGrp="1"/>
          </p:cNvSpPr>
          <p:nvPr>
            <p:ph type="ftr" sz="quarter" idx="11"/>
          </p:nvPr>
        </p:nvSpPr>
        <p:spPr/>
        <p:txBody>
          <a:bodyPr/>
          <a:lstStyle>
            <a:lvl1pPr>
              <a:defRPr/>
            </a:lvl1pPr>
          </a:lstStyle>
          <a:p>
            <a:pPr>
              <a:defRPr/>
            </a:pPr>
            <a:endParaRPr lang="en-US"/>
          </a:p>
        </p:txBody>
      </p:sp>
      <p:sp>
        <p:nvSpPr>
          <p:cNvPr id="17" name="Slide Number Placeholder 6"/>
          <p:cNvSpPr>
            <a:spLocks noGrp="1"/>
          </p:cNvSpPr>
          <p:nvPr>
            <p:ph type="sldNum" sz="quarter" idx="12"/>
          </p:nvPr>
        </p:nvSpPr>
        <p:spPr/>
        <p:txBody>
          <a:bodyPr/>
          <a:lstStyle>
            <a:lvl1pPr>
              <a:defRPr/>
            </a:lvl1pPr>
          </a:lstStyle>
          <a:p>
            <a:pPr>
              <a:defRPr/>
            </a:pPr>
            <a:fld id="{2E44DC69-8D14-B846-886B-5FDEBDB34397}" type="slidenum">
              <a:rPr lang="en-US"/>
              <a:pPr>
                <a:defRPr/>
              </a:pPr>
              <a:t>‹#›</a:t>
            </a:fld>
            <a:endParaRPr lang="en-US"/>
          </a:p>
        </p:txBody>
      </p:sp>
    </p:spTree>
    <p:extLst>
      <p:ext uri="{BB962C8B-B14F-4D97-AF65-F5344CB8AC3E}">
        <p14:creationId xmlns:p14="http://schemas.microsoft.com/office/powerpoint/2010/main" val="349534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flipH="1">
            <a:off x="0" y="4770438"/>
            <a:ext cx="9144000" cy="2103437"/>
            <a:chOff x="0" y="5517826"/>
            <a:chExt cx="9144000" cy="1312742"/>
          </a:xfrm>
        </p:grpSpPr>
        <p:sp>
          <p:nvSpPr>
            <p:cNvPr id="6" name="Rectangle 5"/>
            <p:cNvSpPr/>
            <p:nvPr userDrawn="1"/>
          </p:nvSpPr>
          <p:spPr>
            <a:xfrm rot="10800000">
              <a:off x="0" y="5618882"/>
              <a:ext cx="9144000" cy="1211686"/>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sp>
          <p:nvSpPr>
            <p:cNvPr id="7" name="Rectangle 6"/>
            <p:cNvSpPr/>
            <p:nvPr userDrawn="1"/>
          </p:nvSpPr>
          <p:spPr>
            <a:xfrm rot="10800000">
              <a:off x="0" y="5517826"/>
              <a:ext cx="9144000" cy="1312742"/>
            </a:xfrm>
            <a:prstGeom prst="rect">
              <a:avLst/>
            </a:prstGeom>
            <a:gradFill flip="none" rotWithShape="1">
              <a:gsLst>
                <a:gs pos="0">
                  <a:schemeClr val="lt1">
                    <a:alpha val="0"/>
                  </a:schemeClr>
                </a:gs>
                <a:gs pos="34000">
                  <a:schemeClr val="accent5">
                    <a:lumMod val="75000"/>
                    <a:alpha val="50000"/>
                  </a:schemeClr>
                </a:gs>
                <a:gs pos="67000">
                  <a:schemeClr val="accent5">
                    <a:lumMod val="50000"/>
                    <a:alpha val="96000"/>
                  </a:schemeClr>
                </a:gs>
                <a:gs pos="83000">
                  <a:srgbClr val="1D4F5C">
                    <a:alpha val="96000"/>
                  </a:srgb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gr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713663" y="5443537"/>
            <a:ext cx="2108200" cy="75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1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Rectangle 1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8" name="Rectangle 1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Tree>
    <p:extLst>
      <p:ext uri="{BB962C8B-B14F-4D97-AF65-F5344CB8AC3E}">
        <p14:creationId xmlns:p14="http://schemas.microsoft.com/office/powerpoint/2010/main" val="57261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BE"/>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C07934E8-5F37-0F42-A529-4A3D67955627}" type="datetime1">
              <a:rPr lang="en-US"/>
              <a:pPr>
                <a:defRPr/>
              </a:pPr>
              <a:t>3/19/21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4C821CA2-00FC-B14A-ACEB-C968BDCBB3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342" r:id="rId1"/>
    <p:sldLayoutId id="2147486346" r:id="rId2"/>
    <p:sldLayoutId id="2147486347" r:id="rId3"/>
    <p:sldLayoutId id="2147486348" r:id="rId4"/>
    <p:sldLayoutId id="2147486349" r:id="rId5"/>
    <p:sldLayoutId id="2147486350" r:id="rId6"/>
    <p:sldLayoutId id="2147486343" r:id="rId7"/>
    <p:sldLayoutId id="2147486351" r:id="rId8"/>
    <p:sldLayoutId id="2147486352" r:id="rId9"/>
    <p:sldLayoutId id="2147486344" r:id="rId10"/>
    <p:sldLayoutId id="2147486345" r:id="rId11"/>
    <p:sldLayoutId id="2147486353" r:id="rId12"/>
    <p:sldLayoutId id="2147486354" r:id="rId13"/>
    <p:sldLayoutId id="2147486355" r:id="rId14"/>
    <p:sldLayoutId id="2147486356" r:id="rId15"/>
    <p:sldLayoutId id="2147486357" r:id="rId16"/>
    <p:sldLayoutId id="2147486358" r:id="rId17"/>
    <p:sldLayoutId id="2147486359" r:id="rId18"/>
    <p:sldLayoutId id="2147486360" r:id="rId19"/>
    <p:sldLayoutId id="2147486361" r:id="rId20"/>
  </p:sldLayoutIdLst>
  <p:hf hdr="0" ftr="0" dt="0"/>
  <p:txStyles>
    <p:titleStyle>
      <a:lvl1pPr algn="ctr" defTabSz="457200" rtl="0" eaLnBrk="0" fontAlgn="base" hangingPunct="0">
        <a:spcBef>
          <a:spcPct val="0"/>
        </a:spcBef>
        <a:spcAft>
          <a:spcPct val="0"/>
        </a:spcAft>
        <a:defRPr sz="4400" kern="1200">
          <a:solidFill>
            <a:srgbClr val="FFFFFF"/>
          </a:solidFill>
          <a:latin typeface="Helvetica Neue"/>
          <a:ea typeface="ＭＳ Ｐゴシック" charset="0"/>
          <a:cs typeface="Helvetica Neue"/>
        </a:defRPr>
      </a:lvl1pPr>
      <a:lvl2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2pPr>
      <a:lvl3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3pPr>
      <a:lvl4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4pPr>
      <a:lvl5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5pPr>
      <a:lvl6pPr marL="457200" algn="ctr" defTabSz="457200" rtl="0" fontAlgn="base">
        <a:spcBef>
          <a:spcPct val="0"/>
        </a:spcBef>
        <a:spcAft>
          <a:spcPct val="0"/>
        </a:spcAft>
        <a:defRPr sz="4400">
          <a:solidFill>
            <a:srgbClr val="FFFFFF"/>
          </a:solidFill>
          <a:latin typeface="Helvetica Neue" charset="0"/>
          <a:ea typeface="ＭＳ Ｐゴシック" charset="0"/>
        </a:defRPr>
      </a:lvl6pPr>
      <a:lvl7pPr marL="914400" algn="ctr" defTabSz="457200" rtl="0" fontAlgn="base">
        <a:spcBef>
          <a:spcPct val="0"/>
        </a:spcBef>
        <a:spcAft>
          <a:spcPct val="0"/>
        </a:spcAft>
        <a:defRPr sz="4400">
          <a:solidFill>
            <a:srgbClr val="FFFFFF"/>
          </a:solidFill>
          <a:latin typeface="Helvetica Neue" charset="0"/>
          <a:ea typeface="ＭＳ Ｐゴシック" charset="0"/>
        </a:defRPr>
      </a:lvl7pPr>
      <a:lvl8pPr marL="1371600" algn="ctr" defTabSz="457200" rtl="0" fontAlgn="base">
        <a:spcBef>
          <a:spcPct val="0"/>
        </a:spcBef>
        <a:spcAft>
          <a:spcPct val="0"/>
        </a:spcAft>
        <a:defRPr sz="4400">
          <a:solidFill>
            <a:srgbClr val="FFFFFF"/>
          </a:solidFill>
          <a:latin typeface="Helvetica Neue" charset="0"/>
          <a:ea typeface="ＭＳ Ｐゴシック" charset="0"/>
        </a:defRPr>
      </a:lvl8pPr>
      <a:lvl9pPr marL="1828800" algn="ctr" defTabSz="457200" rtl="0" fontAlgn="base">
        <a:spcBef>
          <a:spcPct val="0"/>
        </a:spcBef>
        <a:spcAft>
          <a:spcPct val="0"/>
        </a:spcAft>
        <a:defRPr sz="4400">
          <a:solidFill>
            <a:srgbClr val="FFFFFF"/>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6"/>
          <p:cNvSpPr/>
          <p:nvPr/>
        </p:nvSpPr>
        <p:spPr>
          <a:xfrm flipV="1">
            <a:off x="0" y="1857375"/>
            <a:ext cx="9144000" cy="1514475"/>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BE" sz="1300">
              <a:solidFill>
                <a:srgbClr val="FFFFFF"/>
              </a:solidFill>
              <a:latin typeface="Calibri" charset="0"/>
              <a:ea typeface="MS PGothic" charset="0"/>
              <a:cs typeface="MS PGothic" charset="0"/>
            </a:endParaRPr>
          </a:p>
        </p:txBody>
      </p:sp>
      <p:sp>
        <p:nvSpPr>
          <p:cNvPr id="24578" name="Title 1"/>
          <p:cNvSpPr>
            <a:spLocks noGrp="1"/>
          </p:cNvSpPr>
          <p:nvPr>
            <p:ph type="ctrTitle"/>
          </p:nvPr>
        </p:nvSpPr>
        <p:spPr>
          <a:xfrm>
            <a:off x="542925" y="2035175"/>
            <a:ext cx="8601075" cy="1103313"/>
          </a:xfrm>
        </p:spPr>
        <p:txBody>
          <a:bodyPr/>
          <a:lstStyle/>
          <a:p>
            <a:r>
              <a:rPr lang="en-US" sz="3600" dirty="0"/>
              <a:t>CCB-VIB Bioinformatic Platform</a:t>
            </a:r>
            <a:br>
              <a:rPr lang="en-US" sz="3600" dirty="0"/>
            </a:br>
            <a:r>
              <a:rPr lang="en-US" sz="2400" dirty="0"/>
              <a:t>March 2021</a:t>
            </a:r>
            <a:endParaRPr lang="en-GB" sz="3200" b="1" dirty="0">
              <a:solidFill>
                <a:schemeClr val="tx2"/>
              </a:solidFill>
              <a:latin typeface="Helvetica Neue Thin" charset="0"/>
            </a:endParaRPr>
          </a:p>
        </p:txBody>
      </p:sp>
      <p:sp>
        <p:nvSpPr>
          <p:cNvPr id="24579" name="Subtitle 2"/>
          <p:cNvSpPr>
            <a:spLocks noGrp="1"/>
          </p:cNvSpPr>
          <p:nvPr>
            <p:ph type="subTitle" idx="1"/>
          </p:nvPr>
        </p:nvSpPr>
        <p:spPr>
          <a:xfrm>
            <a:off x="2166938" y="3536950"/>
            <a:ext cx="6548799" cy="796925"/>
          </a:xfrm>
        </p:spPr>
        <p:txBody>
          <a:bodyPr/>
          <a:lstStyle/>
          <a:p>
            <a:pPr algn="l"/>
            <a:r>
              <a:rPr lang="en-US" sz="2400" dirty="0">
                <a:solidFill>
                  <a:srgbClr val="1A88AB"/>
                </a:solidFill>
                <a:latin typeface="DIN Condensed" charset="0"/>
              </a:rPr>
              <a:t>Center for Cancer Biology</a:t>
            </a:r>
          </a:p>
          <a:p>
            <a:pPr algn="l"/>
            <a:r>
              <a:rPr lang="en-GB" sz="2400" dirty="0">
                <a:solidFill>
                  <a:srgbClr val="1A88AB"/>
                </a:solidFill>
                <a:latin typeface="DIN Condensed" charset="0"/>
              </a:rPr>
              <a:t>Laboratory for Translational Genetics</a:t>
            </a:r>
          </a:p>
          <a:p>
            <a:pPr algn="l"/>
            <a:endParaRPr lang="en-GB" sz="2400" i="1" dirty="0">
              <a:solidFill>
                <a:srgbClr val="1A88AB"/>
              </a:solidFill>
              <a:latin typeface="DIN Condensed" charset="0"/>
            </a:endParaRPr>
          </a:p>
          <a:p>
            <a:pPr algn="l"/>
            <a:r>
              <a:rPr lang="en-US" sz="2400" dirty="0">
                <a:solidFill>
                  <a:schemeClr val="bg1">
                    <a:lumMod val="75000"/>
                  </a:schemeClr>
                </a:solidFill>
                <a:latin typeface="DIN Condensed" charset="0"/>
              </a:rPr>
              <a:t>Theo Killian</a:t>
            </a:r>
            <a:r>
              <a:rPr lang="en-GB" sz="2400" i="1" dirty="0"/>
              <a:t> </a:t>
            </a:r>
            <a:endParaRPr lang="en-US" sz="2400" dirty="0">
              <a:solidFill>
                <a:srgbClr val="1A88AB"/>
              </a:solidFill>
              <a:latin typeface="DIN Condensed" charset="0"/>
            </a:endParaRPr>
          </a:p>
        </p:txBody>
      </p:sp>
      <p:pic>
        <p:nvPicPr>
          <p:cNvPr id="24580" name="Picture 7" descr="ULeuvenLogo_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84187" y="2343150"/>
            <a:ext cx="151130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2925" y="3375025"/>
            <a:ext cx="1466850" cy="798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223023" y="1416205"/>
            <a:ext cx="5386037" cy="4973443"/>
          </a:xfrm>
        </p:spPr>
        <p:txBody>
          <a:bodyPr/>
          <a:lstStyle/>
          <a:p>
            <a:pPr algn="just"/>
            <a:r>
              <a:rPr lang="en-BE" sz="1600" dirty="0"/>
              <a:t>The CCB platform has taken on 29 projects since Aug 2020</a:t>
            </a:r>
          </a:p>
          <a:p>
            <a:pPr algn="just"/>
            <a:endParaRPr lang="en-BE" sz="1600" dirty="0"/>
          </a:p>
          <a:p>
            <a:pPr algn="just"/>
            <a:r>
              <a:rPr lang="en-BE" sz="1600" dirty="0"/>
              <a:t>Projects are primarily Single Cell RNAseq analysis and bulk RNAseq, but also CRISPR-Cas screens, WES copy number, proteomic analyses of MS data, FACS, gene coexpression network analysis and bulk RNA cell deconvolution </a:t>
            </a:r>
          </a:p>
          <a:p>
            <a:pPr algn="just"/>
            <a:endParaRPr lang="en-BE" sz="1600" dirty="0"/>
          </a:p>
          <a:p>
            <a:pPr algn="just"/>
            <a:r>
              <a:rPr lang="en-BE" sz="1600" dirty="0"/>
              <a:t>The nature of these projects are commonly infrastructural (i.e. pipelines), benchmarking data (TCGA/GEO), differential expression and GSEA, or data manipulation (annotation or other biostatistical tasks)</a:t>
            </a:r>
          </a:p>
          <a:p>
            <a:pPr algn="just"/>
            <a:endParaRPr lang="en-BE" sz="1600" dirty="0"/>
          </a:p>
          <a:p>
            <a:pPr algn="just"/>
            <a:r>
              <a:rPr lang="en-BE" sz="1600" dirty="0"/>
              <a:t>L and K drives frequently used by labs for data storage. Data storage has become an issue for some labs and for  the CCB Bioinformatics Platform storing large files for ongoing projects (BAM and large Single Cell datasets, etc)</a:t>
            </a:r>
          </a:p>
          <a:p>
            <a:pPr algn="just"/>
            <a:endParaRPr lang="en-BE" sz="1600" dirty="0"/>
          </a:p>
          <a:p>
            <a:pPr algn="just"/>
            <a:r>
              <a:rPr lang="en-BE" sz="1600" b="1" i="1" dirty="0"/>
              <a:t>Action Item #1: a better data storage solution is needed to meet the needs of various labs and the platform</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CCB Bioinformatics Platform Project Overview</a:t>
            </a:r>
          </a:p>
        </p:txBody>
      </p:sp>
      <p:pic>
        <p:nvPicPr>
          <p:cNvPr id="5" name="Picture 4">
            <a:extLst>
              <a:ext uri="{FF2B5EF4-FFF2-40B4-BE49-F238E27FC236}">
                <a16:creationId xmlns:a16="http://schemas.microsoft.com/office/drawing/2014/main" id="{03A0A6E2-CB96-7449-A277-E4AF48E816B5}"/>
              </a:ext>
            </a:extLst>
          </p:cNvPr>
          <p:cNvPicPr>
            <a:picLocks noChangeAspect="1"/>
          </p:cNvPicPr>
          <p:nvPr/>
        </p:nvPicPr>
        <p:blipFill>
          <a:blip r:embed="rId2"/>
          <a:stretch>
            <a:fillRect/>
          </a:stretch>
        </p:blipFill>
        <p:spPr>
          <a:xfrm>
            <a:off x="5720577" y="4154005"/>
            <a:ext cx="3267301" cy="2609456"/>
          </a:xfrm>
          <a:prstGeom prst="rect">
            <a:avLst/>
          </a:prstGeom>
        </p:spPr>
      </p:pic>
      <p:pic>
        <p:nvPicPr>
          <p:cNvPr id="11" name="Picture 10">
            <a:extLst>
              <a:ext uri="{FF2B5EF4-FFF2-40B4-BE49-F238E27FC236}">
                <a16:creationId xmlns:a16="http://schemas.microsoft.com/office/drawing/2014/main" id="{A7A86FA6-326D-8C4C-ABC2-FD1759DAFD7C}"/>
              </a:ext>
            </a:extLst>
          </p:cNvPr>
          <p:cNvPicPr>
            <a:picLocks noChangeAspect="1"/>
          </p:cNvPicPr>
          <p:nvPr/>
        </p:nvPicPr>
        <p:blipFill>
          <a:blip r:embed="rId3"/>
          <a:stretch>
            <a:fillRect/>
          </a:stretch>
        </p:blipFill>
        <p:spPr>
          <a:xfrm>
            <a:off x="5737620" y="1255966"/>
            <a:ext cx="3384073" cy="2702717"/>
          </a:xfrm>
          <a:prstGeom prst="rect">
            <a:avLst/>
          </a:prstGeom>
        </p:spPr>
      </p:pic>
    </p:spTree>
    <p:extLst>
      <p:ext uri="{BB962C8B-B14F-4D97-AF65-F5344CB8AC3E}">
        <p14:creationId xmlns:p14="http://schemas.microsoft.com/office/powerpoint/2010/main" val="44006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234179" y="1416206"/>
            <a:ext cx="5220774" cy="5029200"/>
          </a:xfrm>
        </p:spPr>
        <p:txBody>
          <a:bodyPr/>
          <a:lstStyle/>
          <a:p>
            <a:pPr algn="just"/>
            <a:r>
              <a:rPr lang="en-BE" sz="1500" dirty="0"/>
              <a:t>Many labs have requested CCB Bioinformatics Platform services more than others. Assuming that all labs get an equal share of CCB project time, this equals 180 hrs per lab per year</a:t>
            </a:r>
          </a:p>
          <a:p>
            <a:pPr marL="0" indent="0" algn="just">
              <a:buNone/>
            </a:pPr>
            <a:endParaRPr lang="en-BE" sz="1500" dirty="0"/>
          </a:p>
          <a:p>
            <a:pPr algn="just"/>
            <a:r>
              <a:rPr lang="en-BE" sz="1500" dirty="0"/>
              <a:t>Sufficient weekly project requests are received such that working +55hrs a week is not enough to prevent growth of project backlog. This isn’t sustainable in the long term. Invoicing groups based on hours worked may be necessary…</a:t>
            </a:r>
          </a:p>
          <a:p>
            <a:pPr algn="just"/>
            <a:endParaRPr lang="en-BE" sz="1500" dirty="0"/>
          </a:p>
          <a:p>
            <a:pPr algn="just"/>
            <a:r>
              <a:rPr lang="en-BE" sz="1500" dirty="0"/>
              <a:t>Splitting time equally among all open projects and labs means that project development is very slow</a:t>
            </a:r>
          </a:p>
          <a:p>
            <a:pPr algn="just"/>
            <a:endParaRPr lang="en-BE" sz="1500" dirty="0"/>
          </a:p>
          <a:p>
            <a:pPr algn="just"/>
            <a:r>
              <a:rPr lang="en-BE" sz="1500" dirty="0"/>
              <a:t>It is very difficult to meet demand for rush projects requested on short notice (&lt; 1 week) with while there is a project backlog in addition to building and maintaining reliable infrastructure (e.g. new pipelines and services)</a:t>
            </a:r>
          </a:p>
          <a:p>
            <a:pPr algn="just"/>
            <a:endParaRPr lang="en-BE" sz="1500" dirty="0"/>
          </a:p>
          <a:p>
            <a:pPr algn="just"/>
            <a:r>
              <a:rPr lang="en-BE" sz="1500" b="1" i="1" dirty="0"/>
              <a:t>Action Item #2: strive towards a more equitable distribution of  CCB Bioinformatics Platform resources</a:t>
            </a:r>
            <a:endParaRPr lang="en-BE" sz="1500" dirty="0"/>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Time and Project Management</a:t>
            </a:r>
          </a:p>
        </p:txBody>
      </p:sp>
      <p:pic>
        <p:nvPicPr>
          <p:cNvPr id="6" name="Picture 5">
            <a:extLst>
              <a:ext uri="{FF2B5EF4-FFF2-40B4-BE49-F238E27FC236}">
                <a16:creationId xmlns:a16="http://schemas.microsoft.com/office/drawing/2014/main" id="{A4F036A8-9FEC-5343-AEE6-118634CFB1CF}"/>
              </a:ext>
            </a:extLst>
          </p:cNvPr>
          <p:cNvPicPr>
            <a:picLocks noChangeAspect="1"/>
          </p:cNvPicPr>
          <p:nvPr/>
        </p:nvPicPr>
        <p:blipFill>
          <a:blip r:embed="rId2"/>
          <a:stretch>
            <a:fillRect/>
          </a:stretch>
        </p:blipFill>
        <p:spPr>
          <a:xfrm>
            <a:off x="5689128" y="4029637"/>
            <a:ext cx="3454871" cy="2759259"/>
          </a:xfrm>
          <a:prstGeom prst="rect">
            <a:avLst/>
          </a:prstGeom>
        </p:spPr>
      </p:pic>
      <p:pic>
        <p:nvPicPr>
          <p:cNvPr id="7" name="Picture 6">
            <a:extLst>
              <a:ext uri="{FF2B5EF4-FFF2-40B4-BE49-F238E27FC236}">
                <a16:creationId xmlns:a16="http://schemas.microsoft.com/office/drawing/2014/main" id="{7E9AE61C-4EC4-8B46-8E27-371F9D274718}"/>
              </a:ext>
            </a:extLst>
          </p:cNvPr>
          <p:cNvPicPr>
            <a:picLocks noChangeAspect="1"/>
          </p:cNvPicPr>
          <p:nvPr/>
        </p:nvPicPr>
        <p:blipFill>
          <a:blip r:embed="rId3"/>
          <a:stretch>
            <a:fillRect/>
          </a:stretch>
        </p:blipFill>
        <p:spPr>
          <a:xfrm>
            <a:off x="5454953" y="1263544"/>
            <a:ext cx="3454869" cy="2759258"/>
          </a:xfrm>
          <a:prstGeom prst="rect">
            <a:avLst/>
          </a:prstGeom>
        </p:spPr>
      </p:pic>
    </p:spTree>
    <p:extLst>
      <p:ext uri="{BB962C8B-B14F-4D97-AF65-F5344CB8AC3E}">
        <p14:creationId xmlns:p14="http://schemas.microsoft.com/office/powerpoint/2010/main" val="20381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199" y="1438508"/>
            <a:ext cx="8474928" cy="4687656"/>
          </a:xfrm>
        </p:spPr>
        <p:txBody>
          <a:bodyPr/>
          <a:lstStyle/>
          <a:p>
            <a:r>
              <a:rPr lang="en-BE" sz="1400" dirty="0"/>
              <a:t>The CCB Bioinformatics Platform receives many requests which are difficult to fulfill for various reasons:</a:t>
            </a:r>
          </a:p>
          <a:p>
            <a:endParaRPr lang="en-BE" sz="1400" dirty="0"/>
          </a:p>
          <a:p>
            <a:r>
              <a:rPr lang="en-BE" sz="1400" b="1" i="1" dirty="0"/>
              <a:t>“We have a grant deadline in less than a week, can you perform cell </a:t>
            </a:r>
            <a:r>
              <a:rPr lang="en-GB" sz="1400" b="1" i="1" dirty="0"/>
              <a:t>deconvolution on bulk </a:t>
            </a:r>
            <a:r>
              <a:rPr lang="en-GB" sz="1400" b="1" i="1" dirty="0" err="1"/>
              <a:t>RNAseq</a:t>
            </a:r>
            <a:r>
              <a:rPr lang="en-GB" sz="1400" b="1" i="1" dirty="0"/>
              <a:t> data on it?”</a:t>
            </a:r>
            <a:r>
              <a:rPr lang="en-GB" sz="1400" dirty="0"/>
              <a:t> We can usually squeeze in a rush project and deliver results if the project will take only a few hours but we typically can’t perform an analysis using a new technique/package that quickly </a:t>
            </a:r>
          </a:p>
          <a:p>
            <a:endParaRPr lang="en-GB" sz="1400" dirty="0"/>
          </a:p>
          <a:p>
            <a:r>
              <a:rPr lang="en-BE" sz="1400" b="1" i="1" dirty="0"/>
              <a:t>“Can you locate and download the right dataset for our research? (usually asked without defining the research question)” </a:t>
            </a:r>
            <a:r>
              <a:rPr lang="en-BE" sz="1400" dirty="0"/>
              <a:t> We are happy to guide people to appropriate databases and help them access data to meet their research needs but in the interests of time spent, it’s best for biologists to bring data to the platform</a:t>
            </a:r>
            <a:endParaRPr lang="en-GB" sz="1400" dirty="0"/>
          </a:p>
          <a:p>
            <a:endParaRPr lang="en-GB" sz="1400" dirty="0"/>
          </a:p>
          <a:p>
            <a:r>
              <a:rPr lang="en-GB" sz="1400" b="1" i="1" dirty="0"/>
              <a:t>“Can you look at the data from the Korean paper?”</a:t>
            </a:r>
            <a:r>
              <a:rPr lang="en-GB" sz="1400" b="1" dirty="0"/>
              <a:t> </a:t>
            </a:r>
            <a:r>
              <a:rPr lang="en-GB" sz="1400" dirty="0"/>
              <a:t>When referring to datasets, please be exact and provide the GSE accession number, file name and/or path and also be specific about what your hypothesis is when </a:t>
            </a:r>
            <a:r>
              <a:rPr lang="en-GB" sz="1400" dirty="0" err="1"/>
              <a:t>analyzing</a:t>
            </a:r>
            <a:r>
              <a:rPr lang="en-GB" sz="1400" dirty="0"/>
              <a:t> the data. It may be necessary to implement a request form to reduce misunderstandings</a:t>
            </a:r>
          </a:p>
          <a:p>
            <a:endParaRPr lang="en-GB" sz="1400" dirty="0"/>
          </a:p>
          <a:p>
            <a:r>
              <a:rPr lang="en-GB" sz="1400" b="1" i="1" dirty="0"/>
              <a:t>“Isn’t there some ‘statistical’ thing that you can do to look at the expression of my gene of interest in this specific cell type in my bulk </a:t>
            </a:r>
            <a:r>
              <a:rPr lang="en-GB" sz="1400" b="1" i="1" dirty="0" err="1"/>
              <a:t>RNAseq</a:t>
            </a:r>
            <a:r>
              <a:rPr lang="en-GB" sz="1400" b="1" i="1" dirty="0"/>
              <a:t> dataset?” </a:t>
            </a:r>
            <a:r>
              <a:rPr lang="en-GB" sz="1400" dirty="0"/>
              <a:t>We would like to implement more advanced bioinformatic techniques such as cell deconvolution pipelines and </a:t>
            </a:r>
            <a:r>
              <a:rPr lang="en-BE" sz="1400" dirty="0"/>
              <a:t>gene coexpression network analysis</a:t>
            </a:r>
            <a:r>
              <a:rPr lang="en-GB" sz="1400" dirty="0"/>
              <a:t> but the amount of project requests prevents much time being spent to develop this infrastructure</a:t>
            </a:r>
          </a:p>
          <a:p>
            <a:endParaRPr lang="en-GB" sz="1400" dirty="0"/>
          </a:p>
          <a:p>
            <a:r>
              <a:rPr lang="en-GB" sz="1400" b="1" i="1" dirty="0"/>
              <a:t>“Can you move these files for me?” </a:t>
            </a:r>
            <a:r>
              <a:rPr lang="en-GB" sz="1400" dirty="0"/>
              <a:t>Nothing wrong with asking this now and again, but every lab should ideally have at least one individual familiar with bash/command line so that this can be done in-house</a:t>
            </a:r>
            <a:endParaRPr lang="en-BE" sz="1400" dirty="0"/>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Types of Platform Requests</a:t>
            </a:r>
          </a:p>
        </p:txBody>
      </p:sp>
    </p:spTree>
    <p:extLst>
      <p:ext uri="{BB962C8B-B14F-4D97-AF65-F5344CB8AC3E}">
        <p14:creationId xmlns:p14="http://schemas.microsoft.com/office/powerpoint/2010/main" val="214151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200" y="1600200"/>
            <a:ext cx="8251902" cy="4525963"/>
          </a:xfrm>
        </p:spPr>
        <p:txBody>
          <a:bodyPr/>
          <a:lstStyle/>
          <a:p>
            <a:r>
              <a:rPr lang="en-BE" sz="1400" dirty="0"/>
              <a:t>The CCB Bioinformatics Platform intends to develop and maintain pipelines and bioinformatic report templates to be made available for general use (i.e. bulk RNAseq, CRISPR screens, SNP calling, WES CN, etc)</a:t>
            </a:r>
          </a:p>
          <a:p>
            <a:endParaRPr lang="en-BE" sz="1400" dirty="0"/>
          </a:p>
          <a:p>
            <a:r>
              <a:rPr lang="en-BE" sz="1400" dirty="0"/>
              <a:t>However, it is an open question where these pipelines and infrastructure should be stored and housed (bioinformatic report templates can be stored on GitHub)</a:t>
            </a:r>
          </a:p>
          <a:p>
            <a:endParaRPr lang="en-BE" sz="1400" dirty="0"/>
          </a:p>
          <a:p>
            <a:r>
              <a:rPr lang="en-BE" sz="1400" dirty="0"/>
              <a:t>The VSC can sometimes be unreliable due to shortages in computational resources or encountering cryptic errors</a:t>
            </a:r>
          </a:p>
          <a:p>
            <a:endParaRPr lang="en-BE" sz="1400" dirty="0"/>
          </a:p>
          <a:p>
            <a:r>
              <a:rPr lang="en-BE" sz="1400" dirty="0"/>
              <a:t>Some CCB groups are encountering storage issues, however there may be different computational requirements for storing image data vs count data</a:t>
            </a:r>
          </a:p>
          <a:p>
            <a:pPr marL="0" indent="0">
              <a:buNone/>
            </a:pPr>
            <a:endParaRPr lang="en-BE" sz="1400" dirty="0"/>
          </a:p>
          <a:p>
            <a:r>
              <a:rPr lang="en-BE" sz="1400" dirty="0"/>
              <a:t>Urbain Scherpereel and Rinaldo Beck have offered to help in developing a data storage solution but need input from you (the CCB Group Leaders). The caveat is that CCB groups may have less “local” control over compuptational resources if this solution is chosen</a:t>
            </a:r>
          </a:p>
          <a:p>
            <a:endParaRPr lang="en-BE" sz="1400" dirty="0"/>
          </a:p>
          <a:p>
            <a:r>
              <a:rPr lang="en-BE" sz="1400" b="1" i="1" dirty="0"/>
              <a:t>Action Item #3</a:t>
            </a:r>
            <a:r>
              <a:rPr lang="en-BE" sz="1400" dirty="0"/>
              <a:t>: A dedicated CCB Bioinformatics Platform node would be an ideal place for research data and communal infrastructure to be housed. This node should meet the needs of as many groups at CCB as possible. A strategy from the Group Leaders needs to be discussed and outlined address this</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Data Storage and Infrastructure</a:t>
            </a:r>
          </a:p>
        </p:txBody>
      </p:sp>
    </p:spTree>
    <p:extLst>
      <p:ext uri="{BB962C8B-B14F-4D97-AF65-F5344CB8AC3E}">
        <p14:creationId xmlns:p14="http://schemas.microsoft.com/office/powerpoint/2010/main" val="291926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200" y="1600200"/>
            <a:ext cx="8251902" cy="4525963"/>
          </a:xfrm>
        </p:spPr>
        <p:txBody>
          <a:bodyPr/>
          <a:lstStyle/>
          <a:p>
            <a:r>
              <a:rPr lang="en-BE" sz="1400" dirty="0"/>
              <a:t>The CCB Bioinformatics Platform will implement a project management system (OpenProject) displaying forecasts of project hours, providing a transparent format to communicate a timeline outline when stakeholders can reasonably expect results</a:t>
            </a:r>
          </a:p>
          <a:p>
            <a:endParaRPr lang="en-BE" sz="1400" dirty="0"/>
          </a:p>
          <a:p>
            <a:r>
              <a:rPr lang="en-BE" sz="1400" dirty="0"/>
              <a:t>In the interest of fairness to the commitments to other labs, newly requested projects from a given lab will typically be addressed after current projects from that same lab have been completed. Please inform the platform of upcoming deadlines far in advance whenever possible</a:t>
            </a:r>
          </a:p>
          <a:p>
            <a:endParaRPr lang="en-BE" sz="1400" dirty="0"/>
          </a:p>
          <a:p>
            <a:r>
              <a:rPr lang="en-BE" sz="1400" dirty="0"/>
              <a:t>In order to make the best use of bioinformatic infrastructure made available by the CCB Platform, we strongly encourage lab members such as PhD students to enroll in bioinformatic courses and symposia to become familiar with R/Python, bash and Bioconductor to become more proficient at using bioinformatic tools</a:t>
            </a:r>
          </a:p>
          <a:p>
            <a:endParaRPr lang="en-BE" sz="1400" dirty="0"/>
          </a:p>
          <a:p>
            <a:r>
              <a:rPr lang="en-BE" sz="1400" dirty="0"/>
              <a:t>In the interest of time efficiency, it is preferred for data to be presented to the CCB platform rather than requesting the CCB platform to search for the desired data (i.e. please send url links, GSE accession numbers or directory paths to data whenever possible)</a:t>
            </a:r>
          </a:p>
          <a:p>
            <a:endParaRPr lang="en-BE" sz="1400" dirty="0"/>
          </a:p>
          <a:p>
            <a:r>
              <a:rPr lang="en-BE" sz="1400" dirty="0"/>
              <a:t>Lastly, if you use work from the CCB Bioinformatics Platform in a publication, please cite the author!</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Other Potential Solutions</a:t>
            </a:r>
          </a:p>
        </p:txBody>
      </p:sp>
    </p:spTree>
    <p:extLst>
      <p:ext uri="{BB962C8B-B14F-4D97-AF65-F5344CB8AC3E}">
        <p14:creationId xmlns:p14="http://schemas.microsoft.com/office/powerpoint/2010/main" val="2539487623"/>
      </p:ext>
    </p:extLst>
  </p:cSld>
  <p:clrMapOvr>
    <a:masterClrMapping/>
  </p:clrMapOvr>
</p:sld>
</file>

<file path=ppt/theme/theme1.xml><?xml version="1.0" encoding="utf-8"?>
<a:theme xmlns:a="http://schemas.openxmlformats.org/drawingml/2006/main" name="vi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IB template" id="{4475C507-F78E-374D-B2AE-0676E3069B63}" vid="{C0F85B6B-08A1-C54E-8B74-526870F195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vib.thmx</Template>
  <TotalTime>63321</TotalTime>
  <Words>1048</Words>
  <Application>Microsoft Macintosh PowerPoint</Application>
  <PresentationFormat>On-screen Show (4:3)</PresentationFormat>
  <Paragraphs>60</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DIN Condensed</vt:lpstr>
      <vt:lpstr>Helvetica Neue</vt:lpstr>
      <vt:lpstr>Helvetica Neue Thin</vt:lpstr>
      <vt:lpstr>Times</vt:lpstr>
      <vt:lpstr>vib</vt:lpstr>
      <vt:lpstr>CCB-VIB Bioinformatic Platform March 2021</vt:lpstr>
      <vt:lpstr>CCB Bioinformatics Platform Project Overview</vt:lpstr>
      <vt:lpstr>Time and Project Management</vt:lpstr>
      <vt:lpstr>Types of Platform Requests</vt:lpstr>
      <vt:lpstr>Data Storage and Infrastructure</vt:lpstr>
      <vt:lpstr>Other Potential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LMS</dc:title>
  <dc:creator>Matthieu Moisse</dc:creator>
  <cp:lastModifiedBy>Microsoft Office User</cp:lastModifiedBy>
  <cp:revision>2451</cp:revision>
  <cp:lastPrinted>2019-05-02T11:22:03Z</cp:lastPrinted>
  <dcterms:created xsi:type="dcterms:W3CDTF">2013-03-05T16:06:41Z</dcterms:created>
  <dcterms:modified xsi:type="dcterms:W3CDTF">2021-03-19T17:41:50Z</dcterms:modified>
</cp:coreProperties>
</file>