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760" r:id="rId1"/>
  </p:sldMasterIdLst>
  <p:notesMasterIdLst>
    <p:notesMasterId r:id="rId10"/>
  </p:notesMasterIdLst>
  <p:handoutMasterIdLst>
    <p:handoutMasterId r:id="rId11"/>
  </p:handoutMasterIdLst>
  <p:sldIdLst>
    <p:sldId id="1495" r:id="rId2"/>
    <p:sldId id="1887" r:id="rId3"/>
    <p:sldId id="1888" r:id="rId4"/>
    <p:sldId id="1890" r:id="rId5"/>
    <p:sldId id="1891" r:id="rId6"/>
    <p:sldId id="1892" r:id="rId7"/>
    <p:sldId id="1889" r:id="rId8"/>
    <p:sldId id="1893" r:id="rId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odie Modave" initials="EM" lastIdx="2" clrIdx="0">
    <p:extLst>
      <p:ext uri="{19B8F6BF-5375-455C-9EA6-DF929625EA0E}">
        <p15:presenceInfo xmlns:p15="http://schemas.microsoft.com/office/powerpoint/2012/main" userId="Elodie Modave" providerId="None"/>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579"/>
    <a:srgbClr val="FFFD78"/>
    <a:srgbClr val="BB177C"/>
    <a:srgbClr val="15A249"/>
    <a:srgbClr val="FF40FF"/>
    <a:srgbClr val="00FF00"/>
    <a:srgbClr val="0015FF"/>
    <a:srgbClr val="008000"/>
    <a:srgbClr val="FCD09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0"/>
    <p:restoredTop sz="91071" autoAdjust="0"/>
  </p:normalViewPr>
  <p:slideViewPr>
    <p:cSldViewPr snapToGrid="0" snapToObjects="1">
      <p:cViewPr varScale="1">
        <p:scale>
          <a:sx n="115" d="100"/>
          <a:sy n="115" d="100"/>
        </p:scale>
        <p:origin x="1704" y="192"/>
      </p:cViewPr>
      <p:guideLst>
        <p:guide orient="horz" pos="2160"/>
        <p:guide pos="2880"/>
      </p:guideLst>
    </p:cSldViewPr>
  </p:slideViewPr>
  <p:outlineViewPr>
    <p:cViewPr>
      <p:scale>
        <a:sx n="33" d="100"/>
        <a:sy n="33" d="100"/>
      </p:scale>
      <p:origin x="0" y="-19472"/>
    </p:cViewPr>
  </p:outlineViewPr>
  <p:notesTextViewPr>
    <p:cViewPr>
      <p:scale>
        <a:sx n="100" d="100"/>
        <a:sy n="100" d="100"/>
      </p:scale>
      <p:origin x="0" y="0"/>
    </p:cViewPr>
  </p:notesTextViewPr>
  <p:sorterViewPr>
    <p:cViewPr varScale="1">
      <p:scale>
        <a:sx n="100" d="100"/>
        <a:sy n="100" d="100"/>
      </p:scale>
      <p:origin x="0" y="15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3-23T09:53:43.627"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BA7FD64-E6BB-BA4F-A3F4-745D6B191B1A}" type="datetime1">
              <a:rPr lang="en-US"/>
              <a:pPr>
                <a:defRPr/>
              </a:pPr>
              <a:t>3/23/21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628CB0-7463-8143-A8F6-C86ED42004E1}" type="slidenum">
              <a:rPr lang="en-US"/>
              <a:pPr>
                <a:defRPr/>
              </a:pPr>
              <a:t>‹#›</a:t>
            </a:fld>
            <a:endParaRPr lang="en-US"/>
          </a:p>
        </p:txBody>
      </p:sp>
    </p:spTree>
    <p:extLst>
      <p:ext uri="{BB962C8B-B14F-4D97-AF65-F5344CB8AC3E}">
        <p14:creationId xmlns:p14="http://schemas.microsoft.com/office/powerpoint/2010/main" val="47506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EB0777-B467-174B-A5FA-5BE84D5BCE83}" type="datetime1">
              <a:rPr lang="en-US"/>
              <a:pPr>
                <a:defRPr/>
              </a:pPr>
              <a:t>3/23/21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nl-BE" noProof="0"/>
              <a:t>Click to edit Master text styles</a:t>
            </a:r>
          </a:p>
          <a:p>
            <a:pPr lvl="1"/>
            <a:r>
              <a:rPr lang="nl-BE" noProof="0"/>
              <a:t>Second level</a:t>
            </a:r>
          </a:p>
          <a:p>
            <a:pPr lvl="2"/>
            <a:r>
              <a:rPr lang="nl-BE" noProof="0"/>
              <a:t>Third level</a:t>
            </a:r>
          </a:p>
          <a:p>
            <a:pPr lvl="3"/>
            <a:r>
              <a:rPr lang="nl-BE" noProof="0"/>
              <a:t>Fourth level</a:t>
            </a:r>
          </a:p>
          <a:p>
            <a:pPr lvl="4"/>
            <a:r>
              <a:rPr lang="nl-B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5AA964-0E19-194F-8728-2E0B48712906}" type="slidenum">
              <a:rPr lang="en-US"/>
              <a:pPr>
                <a:defRPr/>
              </a:pPr>
              <a:t>‹#›</a:t>
            </a:fld>
            <a:endParaRPr lang="en-US"/>
          </a:p>
        </p:txBody>
      </p:sp>
    </p:spTree>
    <p:extLst>
      <p:ext uri="{BB962C8B-B14F-4D97-AF65-F5344CB8AC3E}">
        <p14:creationId xmlns:p14="http://schemas.microsoft.com/office/powerpoint/2010/main" val="28190598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MS PGothic" charset="0"/>
            </a:endParaRPr>
          </a:p>
        </p:txBody>
      </p:sp>
      <p:sp>
        <p:nvSpPr>
          <p:cNvPr id="25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7AA9C746-4B63-6B42-B80C-8CB3D987D684}" type="slidenum">
              <a:rPr lang="en-US" sz="1200"/>
              <a:pPr/>
              <a:t>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B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7AA6089-73BE-C64A-82F2-8C61A2DC38AD}" type="datetime1">
              <a:rPr lang="en-US"/>
              <a:pPr>
                <a:defRPr/>
              </a:pPr>
              <a:t>3/23/21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39BA4D-EBA3-A340-9220-B56C93A565CE}" type="slidenum">
              <a:rPr lang="en-US"/>
              <a:pPr>
                <a:defRPr/>
              </a:pPr>
              <a:t>‹#›</a:t>
            </a:fld>
            <a:endParaRPr lang="en-US"/>
          </a:p>
        </p:txBody>
      </p:sp>
    </p:spTree>
    <p:extLst>
      <p:ext uri="{BB962C8B-B14F-4D97-AF65-F5344CB8AC3E}">
        <p14:creationId xmlns:p14="http://schemas.microsoft.com/office/powerpoint/2010/main" val="27971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620C7050-6C21-DA46-B15F-811E2EC3841F}" type="datetime1">
              <a:rPr lang="en-US"/>
              <a:pPr>
                <a:defRPr/>
              </a:pPr>
              <a:t>3/23/21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718AC8-1622-F444-A724-51CA3B0339B1}" type="slidenum">
              <a:rPr lang="en-US"/>
              <a:pPr>
                <a:defRPr/>
              </a:pPr>
              <a:t>‹#›</a:t>
            </a:fld>
            <a:endParaRPr lang="en-US"/>
          </a:p>
        </p:txBody>
      </p:sp>
    </p:spTree>
    <p:extLst>
      <p:ext uri="{BB962C8B-B14F-4D97-AF65-F5344CB8AC3E}">
        <p14:creationId xmlns:p14="http://schemas.microsoft.com/office/powerpoint/2010/main" val="24086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B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80A89C7C-D59D-934F-A7A9-D0C111FE7D6C}" type="datetime1">
              <a:rPr lang="en-US"/>
              <a:pPr>
                <a:defRPr/>
              </a:pPr>
              <a:t>3/23/21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CB0D75-8F78-5841-96A3-A053DDBFDE56}" type="slidenum">
              <a:rPr lang="en-US"/>
              <a:pPr>
                <a:defRPr/>
              </a:pPr>
              <a:t>‹#›</a:t>
            </a:fld>
            <a:endParaRPr lang="en-US"/>
          </a:p>
        </p:txBody>
      </p:sp>
    </p:spTree>
    <p:extLst>
      <p:ext uri="{BB962C8B-B14F-4D97-AF65-F5344CB8AC3E}">
        <p14:creationId xmlns:p14="http://schemas.microsoft.com/office/powerpoint/2010/main" val="14624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clusion">
    <p:spTree>
      <p:nvGrpSpPr>
        <p:cNvPr id="1" name=""/>
        <p:cNvGrpSpPr/>
        <p:nvPr/>
      </p:nvGrpSpPr>
      <p:grpSpPr>
        <a:xfrm>
          <a:off x="0" y="0"/>
          <a:ext cx="0" cy="0"/>
          <a:chOff x="0" y="0"/>
          <a:chExt cx="0" cy="0"/>
        </a:xfrm>
      </p:grpSpPr>
      <p:sp>
        <p:nvSpPr>
          <p:cNvPr id="3" name="Rectangle 2"/>
          <p:cNvSpPr/>
          <p:nvPr/>
        </p:nvSpPr>
        <p:spPr>
          <a:xfrm>
            <a:off x="0" y="0"/>
            <a:ext cx="9144000" cy="6985000"/>
          </a:xfrm>
          <a:prstGeom prst="rect">
            <a:avLst/>
          </a:prstGeom>
          <a:solidFill>
            <a:srgbClr val="1F497D"/>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MS PGothic" charset="0"/>
              <a:cs typeface="MS PGothic" charset="0"/>
            </a:endParaRPr>
          </a:p>
        </p:txBody>
      </p:sp>
      <p:sp>
        <p:nvSpPr>
          <p:cNvPr id="7" name="Title 1"/>
          <p:cNvSpPr>
            <a:spLocks noGrp="1"/>
          </p:cNvSpPr>
          <p:nvPr>
            <p:ph type="title"/>
          </p:nvPr>
        </p:nvSpPr>
        <p:spPr>
          <a:xfrm>
            <a:off x="508000" y="2824326"/>
            <a:ext cx="8229600" cy="1143000"/>
          </a:xfrm>
        </p:spPr>
        <p:txBody>
          <a:bodyPr>
            <a:normAutofit/>
          </a:bodyPr>
          <a:lstStyle>
            <a:lvl1pPr algn="l">
              <a:defRPr sz="2200"/>
            </a:lvl1pPr>
          </a:lstStyle>
          <a:p>
            <a:r>
              <a:rPr lang="nl-BE"/>
              <a:t>Click to edit Master title style</a:t>
            </a:r>
            <a:endParaRPr lang="en-US" dirty="0"/>
          </a:p>
        </p:txBody>
      </p:sp>
      <p:sp>
        <p:nvSpPr>
          <p:cNvPr id="4" name="Date Placeholder 1"/>
          <p:cNvSpPr>
            <a:spLocks noGrp="1"/>
          </p:cNvSpPr>
          <p:nvPr>
            <p:ph type="dt" sz="half" idx="10"/>
          </p:nvPr>
        </p:nvSpPr>
        <p:spPr/>
        <p:txBody>
          <a:bodyPr/>
          <a:lstStyle>
            <a:lvl1pPr>
              <a:defRPr/>
            </a:lvl1pPr>
          </a:lstStyle>
          <a:p>
            <a:pPr>
              <a:defRPr/>
            </a:pPr>
            <a:fld id="{61526288-D0BD-204D-BC9D-7229E413320F}" type="datetime1">
              <a:rPr lang="en-US"/>
              <a:pPr>
                <a:defRPr/>
              </a:pPr>
              <a:t>3/23/21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E47B173A-64DC-C449-A558-55ECF53E929C}" type="slidenum">
              <a:rPr lang="en-US"/>
              <a:pPr>
                <a:defRPr/>
              </a:pPr>
              <a:t>‹#›</a:t>
            </a:fld>
            <a:endParaRPr lang="en-US"/>
          </a:p>
        </p:txBody>
      </p:sp>
    </p:spTree>
    <p:extLst>
      <p:ext uri="{BB962C8B-B14F-4D97-AF65-F5344CB8AC3E}">
        <p14:creationId xmlns:p14="http://schemas.microsoft.com/office/powerpoint/2010/main" val="33244380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916580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7212671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7" name="Date Placeholder 6"/>
          <p:cNvSpPr>
            <a:spLocks noGrp="1"/>
          </p:cNvSpPr>
          <p:nvPr>
            <p:ph type="dt" sz="half" idx="10"/>
          </p:nvPr>
        </p:nvSpPr>
        <p:spPr/>
        <p:txBody>
          <a:bodyPr/>
          <a:lstStyle>
            <a:lvl1pPr>
              <a:defRPr/>
            </a:lvl1pPr>
          </a:lstStyle>
          <a:p>
            <a:pPr>
              <a:defRPr/>
            </a:pPr>
            <a:fld id="{3CC364A8-B637-784F-A817-9C443F8D72EA}" type="datetime1">
              <a:rPr lang="en-US"/>
              <a:pPr>
                <a:defRPr/>
              </a:pPr>
              <a:t>3/23/21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8874D662-1842-8C4D-B8B8-F94D9BBC8604}" type="slidenum">
              <a:rPr lang="en-US"/>
              <a:pPr>
                <a:defRPr/>
              </a:pPr>
              <a:t>‹#›</a:t>
            </a:fld>
            <a:endParaRPr lang="en-US"/>
          </a:p>
        </p:txBody>
      </p:sp>
    </p:spTree>
    <p:extLst>
      <p:ext uri="{BB962C8B-B14F-4D97-AF65-F5344CB8AC3E}">
        <p14:creationId xmlns:p14="http://schemas.microsoft.com/office/powerpoint/2010/main" val="23360827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3" name="Date Placeholder 2"/>
          <p:cNvSpPr>
            <a:spLocks noGrp="1"/>
          </p:cNvSpPr>
          <p:nvPr>
            <p:ph type="dt" sz="half" idx="10"/>
          </p:nvPr>
        </p:nvSpPr>
        <p:spPr/>
        <p:txBody>
          <a:bodyPr/>
          <a:lstStyle>
            <a:lvl1pPr>
              <a:defRPr/>
            </a:lvl1pPr>
          </a:lstStyle>
          <a:p>
            <a:pPr>
              <a:defRPr/>
            </a:pPr>
            <a:fld id="{48994871-E8FC-204B-8FDB-339B7E6A6E26}" type="datetime1">
              <a:rPr lang="en-US"/>
              <a:pPr>
                <a:defRPr/>
              </a:pPr>
              <a:t>3/23/21</a:t>
            </a:fld>
            <a:endParaRPr lang="en-US"/>
          </a:p>
        </p:txBody>
      </p:sp>
      <p:sp>
        <p:nvSpPr>
          <p:cNvPr id="14" name="Footer Placeholder 3"/>
          <p:cNvSpPr>
            <a:spLocks noGrp="1"/>
          </p:cNvSpPr>
          <p:nvPr>
            <p:ph type="ftr" sz="quarter" idx="11"/>
          </p:nvPr>
        </p:nvSpPr>
        <p:spPr/>
        <p:txBody>
          <a:bodyPr/>
          <a:lstStyle>
            <a:lvl1pPr>
              <a:defRPr/>
            </a:lvl1pPr>
          </a:lstStyle>
          <a:p>
            <a:pPr>
              <a:defRPr/>
            </a:pPr>
            <a:endParaRPr lang="en-US"/>
          </a:p>
        </p:txBody>
      </p:sp>
      <p:sp>
        <p:nvSpPr>
          <p:cNvPr id="15" name="Slide Number Placeholder 4"/>
          <p:cNvSpPr>
            <a:spLocks noGrp="1"/>
          </p:cNvSpPr>
          <p:nvPr>
            <p:ph type="sldNum" sz="quarter" idx="12"/>
          </p:nvPr>
        </p:nvSpPr>
        <p:spPr/>
        <p:txBody>
          <a:bodyPr/>
          <a:lstStyle>
            <a:lvl1pPr>
              <a:defRPr/>
            </a:lvl1pPr>
          </a:lstStyle>
          <a:p>
            <a:pPr>
              <a:defRPr/>
            </a:pPr>
            <a:fld id="{9BC98C15-45D1-AE4B-8E34-B014125D0850}" type="slidenum">
              <a:rPr lang="en-US"/>
              <a:pPr>
                <a:defRPr/>
              </a:pPr>
              <a:t>‹#›</a:t>
            </a:fld>
            <a:endParaRPr lang="en-US"/>
          </a:p>
        </p:txBody>
      </p:sp>
    </p:spTree>
    <p:extLst>
      <p:ext uri="{BB962C8B-B14F-4D97-AF65-F5344CB8AC3E}">
        <p14:creationId xmlns:p14="http://schemas.microsoft.com/office/powerpoint/2010/main" val="1285525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8691058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12408134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2" name="Date Placeholder 6"/>
          <p:cNvSpPr>
            <a:spLocks noGrp="1"/>
          </p:cNvSpPr>
          <p:nvPr>
            <p:ph type="dt" sz="half" idx="10"/>
          </p:nvPr>
        </p:nvSpPr>
        <p:spPr/>
        <p:txBody>
          <a:bodyPr/>
          <a:lstStyle>
            <a:lvl1pPr>
              <a:defRPr/>
            </a:lvl1pPr>
          </a:lstStyle>
          <a:p>
            <a:pPr>
              <a:defRPr/>
            </a:pPr>
            <a:fld id="{4991F6B5-508F-1F4E-A538-04418716AA45}" type="datetime1">
              <a:rPr lang="en-US"/>
              <a:pPr>
                <a:defRPr/>
              </a:pPr>
              <a:t>3/23/21</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1316F71E-6227-B549-AEB4-924312EFE14F}" type="slidenum">
              <a:rPr lang="en-US"/>
              <a:pPr>
                <a:defRPr/>
              </a:pPr>
              <a:t>‹#›</a:t>
            </a:fld>
            <a:endParaRPr lang="en-US"/>
          </a:p>
        </p:txBody>
      </p:sp>
    </p:spTree>
    <p:extLst>
      <p:ext uri="{BB962C8B-B14F-4D97-AF65-F5344CB8AC3E}">
        <p14:creationId xmlns:p14="http://schemas.microsoft.com/office/powerpoint/2010/main" val="5818911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3904536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8" name="Date Placeholder 2"/>
          <p:cNvSpPr>
            <a:spLocks noGrp="1"/>
          </p:cNvSpPr>
          <p:nvPr>
            <p:ph type="dt" sz="half" idx="10"/>
          </p:nvPr>
        </p:nvSpPr>
        <p:spPr/>
        <p:txBody>
          <a:bodyPr/>
          <a:lstStyle>
            <a:lvl1pPr>
              <a:defRPr/>
            </a:lvl1pPr>
          </a:lstStyle>
          <a:p>
            <a:pPr>
              <a:defRPr/>
            </a:pPr>
            <a:fld id="{1633973F-87F5-FB47-913E-597CAEA0E611}" type="datetime1">
              <a:rPr lang="en-US"/>
              <a:pPr>
                <a:defRPr/>
              </a:pPr>
              <a:t>3/23/21</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EB21D438-F263-6846-AFEA-2907BF5BFB8B}" type="slidenum">
              <a:rPr lang="en-US"/>
              <a:pPr>
                <a:defRPr/>
              </a:pPr>
              <a:t>‹#›</a:t>
            </a:fld>
            <a:endParaRPr lang="en-US"/>
          </a:p>
        </p:txBody>
      </p:sp>
    </p:spTree>
    <p:extLst>
      <p:ext uri="{BB962C8B-B14F-4D97-AF65-F5344CB8AC3E}">
        <p14:creationId xmlns:p14="http://schemas.microsoft.com/office/powerpoint/2010/main" val="25867083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bwMode="auto">
          <a:xfrm>
            <a:off x="0" y="2460625"/>
            <a:ext cx="9144000" cy="2016125"/>
          </a:xfrm>
          <a:prstGeom prst="roundRect">
            <a:avLst>
              <a:gd name="adj" fmla="val 0"/>
            </a:avLst>
          </a:prstGeom>
          <a:gradFill flip="none" rotWithShape="1">
            <a:gsLst>
              <a:gs pos="95000">
                <a:schemeClr val="tx2"/>
              </a:gs>
              <a:gs pos="100000">
                <a:srgbClr val="FFFFFF"/>
              </a:gs>
            </a:gsLst>
            <a:lin ang="5400000" scaled="0"/>
            <a:tileRect/>
          </a:gradFill>
          <a:ln w="25400" cap="flat" cmpd="sng" algn="ctr">
            <a:noFill/>
            <a:prstDash val="solid"/>
            <a:round/>
            <a:headEnd type="none" w="med" len="med"/>
            <a:tailEnd type="none" w="med" len="med"/>
          </a:ln>
          <a:effectLst/>
        </p:spPr>
        <p:txBody>
          <a:bodyPr/>
          <a:lstStyle/>
          <a:p>
            <a:pPr defTabSz="914400" eaLnBrk="1" hangingPunct="1">
              <a:defRPr/>
            </a:pPr>
            <a:endParaRPr lang="en-US" sz="2400">
              <a:solidFill>
                <a:srgbClr val="000000"/>
              </a:solidFill>
              <a:latin typeface="Times" charset="0"/>
              <a:ea typeface="ヒラギノ明朝 ProN W3" charset="0"/>
              <a:cs typeface="ヒラギノ明朝 ProN W3" charset="0"/>
              <a:sym typeface="Times"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5" name="Date Placeholder 3"/>
          <p:cNvSpPr>
            <a:spLocks noGrp="1"/>
          </p:cNvSpPr>
          <p:nvPr>
            <p:ph type="dt" sz="half" idx="10"/>
          </p:nvPr>
        </p:nvSpPr>
        <p:spPr/>
        <p:txBody>
          <a:bodyPr/>
          <a:lstStyle>
            <a:lvl1pPr>
              <a:defRPr/>
            </a:lvl1pPr>
          </a:lstStyle>
          <a:p>
            <a:pPr>
              <a:defRPr/>
            </a:pPr>
            <a:fld id="{BB6E218B-06E1-CD49-A058-79FE9F129616}" type="datetime1">
              <a:rPr lang="en-US"/>
              <a:pPr>
                <a:defRPr/>
              </a:pPr>
              <a:t>3/23/21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5DC2AAB-4A84-154A-90AB-57393BC5A9A7}" type="slidenum">
              <a:rPr lang="en-US"/>
              <a:pPr>
                <a:defRPr/>
              </a:pPr>
              <a:t>‹#›</a:t>
            </a:fld>
            <a:endParaRPr lang="en-US"/>
          </a:p>
        </p:txBody>
      </p:sp>
    </p:spTree>
    <p:extLst>
      <p:ext uri="{BB962C8B-B14F-4D97-AF65-F5344CB8AC3E}">
        <p14:creationId xmlns:p14="http://schemas.microsoft.com/office/powerpoint/2010/main" val="276066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9"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846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0"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8" name="Date Placeholder 6"/>
          <p:cNvSpPr>
            <a:spLocks noGrp="1"/>
          </p:cNvSpPr>
          <p:nvPr>
            <p:ph type="dt" sz="half" idx="10"/>
          </p:nvPr>
        </p:nvSpPr>
        <p:spPr/>
        <p:txBody>
          <a:bodyPr/>
          <a:lstStyle>
            <a:lvl1pPr>
              <a:defRPr/>
            </a:lvl1pPr>
          </a:lstStyle>
          <a:p>
            <a:pPr>
              <a:defRPr/>
            </a:pPr>
            <a:fld id="{28D32109-3C15-D84E-ADD6-DDC0EC2035CD}" type="datetime1">
              <a:rPr lang="en-US"/>
              <a:pPr>
                <a:defRPr/>
              </a:pPr>
              <a:t>3/23/21</a:t>
            </a:fld>
            <a:endParaRPr lang="en-US"/>
          </a:p>
        </p:txBody>
      </p:sp>
      <p:sp>
        <p:nvSpPr>
          <p:cNvPr id="19" name="Footer Placeholder 7"/>
          <p:cNvSpPr>
            <a:spLocks noGrp="1"/>
          </p:cNvSpPr>
          <p:nvPr>
            <p:ph type="ftr" sz="quarter" idx="11"/>
          </p:nvPr>
        </p:nvSpPr>
        <p:spPr/>
        <p:txBody>
          <a:bodyPr/>
          <a:lstStyle>
            <a:lvl1pPr>
              <a:defRPr/>
            </a:lvl1pPr>
          </a:lstStyle>
          <a:p>
            <a:pPr>
              <a:defRPr/>
            </a:pPr>
            <a:endParaRPr lang="en-US"/>
          </a:p>
        </p:txBody>
      </p:sp>
      <p:sp>
        <p:nvSpPr>
          <p:cNvPr id="21" name="Slide Number Placeholder 8"/>
          <p:cNvSpPr>
            <a:spLocks noGrp="1"/>
          </p:cNvSpPr>
          <p:nvPr>
            <p:ph type="sldNum" sz="quarter" idx="12"/>
          </p:nvPr>
        </p:nvSpPr>
        <p:spPr/>
        <p:txBody>
          <a:bodyPr/>
          <a:lstStyle>
            <a:lvl1pPr>
              <a:defRPr/>
            </a:lvl1pPr>
          </a:lstStyle>
          <a:p>
            <a:pPr>
              <a:defRPr/>
            </a:pPr>
            <a:fld id="{0B8696C8-398E-D54E-9B5C-4778B2DCCEF1}" type="slidenum">
              <a:rPr lang="en-US"/>
              <a:pPr>
                <a:defRPr/>
              </a:pPr>
              <a:t>‹#›</a:t>
            </a:fld>
            <a:endParaRPr lang="en-US"/>
          </a:p>
        </p:txBody>
      </p:sp>
    </p:spTree>
    <p:extLst>
      <p:ext uri="{BB962C8B-B14F-4D97-AF65-F5344CB8AC3E}">
        <p14:creationId xmlns:p14="http://schemas.microsoft.com/office/powerpoint/2010/main" val="247118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4" name="Date Placeholder 2"/>
          <p:cNvSpPr>
            <a:spLocks noGrp="1"/>
          </p:cNvSpPr>
          <p:nvPr>
            <p:ph type="dt" sz="half" idx="10"/>
          </p:nvPr>
        </p:nvSpPr>
        <p:spPr/>
        <p:txBody>
          <a:bodyPr/>
          <a:lstStyle>
            <a:lvl1pPr>
              <a:defRPr/>
            </a:lvl1pPr>
          </a:lstStyle>
          <a:p>
            <a:pPr>
              <a:defRPr/>
            </a:pPr>
            <a:fld id="{58674E9E-3613-9F4C-9B56-B88194EF4B15}" type="datetime1">
              <a:rPr lang="en-US"/>
              <a:pPr>
                <a:defRPr/>
              </a:pPr>
              <a:t>3/23/21</a:t>
            </a:fld>
            <a:endParaRPr lang="en-US"/>
          </a:p>
        </p:txBody>
      </p:sp>
      <p:sp>
        <p:nvSpPr>
          <p:cNvPr id="15" name="Footer Placeholder 3"/>
          <p:cNvSpPr>
            <a:spLocks noGrp="1"/>
          </p:cNvSpPr>
          <p:nvPr>
            <p:ph type="ftr" sz="quarter" idx="11"/>
          </p:nvPr>
        </p:nvSpPr>
        <p:spPr/>
        <p:txBody>
          <a:bodyPr/>
          <a:lstStyle>
            <a:lvl1pPr>
              <a:defRPr/>
            </a:lvl1pPr>
          </a:lstStyle>
          <a:p>
            <a:pPr>
              <a:defRPr/>
            </a:pPr>
            <a:endParaRPr lang="en-US"/>
          </a:p>
        </p:txBody>
      </p:sp>
      <p:sp>
        <p:nvSpPr>
          <p:cNvPr id="17" name="Slide Number Placeholder 4"/>
          <p:cNvSpPr>
            <a:spLocks noGrp="1"/>
          </p:cNvSpPr>
          <p:nvPr>
            <p:ph type="sldNum" sz="quarter" idx="12"/>
          </p:nvPr>
        </p:nvSpPr>
        <p:spPr/>
        <p:txBody>
          <a:bodyPr/>
          <a:lstStyle>
            <a:lvl1pPr>
              <a:defRPr/>
            </a:lvl1pPr>
          </a:lstStyle>
          <a:p>
            <a:pPr>
              <a:defRPr/>
            </a:pPr>
            <a:fld id="{BAE97F8F-D028-5A4A-B3DB-32CF968C9CDB}" type="slidenum">
              <a:rPr lang="en-US"/>
              <a:pPr>
                <a:defRPr/>
              </a:pPr>
              <a:t>‹#›</a:t>
            </a:fld>
            <a:endParaRPr lang="en-US"/>
          </a:p>
        </p:txBody>
      </p:sp>
    </p:spTree>
    <p:extLst>
      <p:ext uri="{BB962C8B-B14F-4D97-AF65-F5344CB8AC3E}">
        <p14:creationId xmlns:p14="http://schemas.microsoft.com/office/powerpoint/2010/main" val="32562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0D2BB5-8CA6-EA4F-B5B3-3328BCD348FF}" type="datetime1">
              <a:rPr lang="en-US"/>
              <a:pPr>
                <a:defRPr/>
              </a:pPr>
              <a:t>3/23/21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25A08-1611-DD42-ADF4-BDB6E015E273}" type="slidenum">
              <a:rPr lang="en-US"/>
              <a:pPr>
                <a:defRPr/>
              </a:pPr>
              <a:t>‹#›</a:t>
            </a:fld>
            <a:endParaRPr lang="en-US"/>
          </a:p>
        </p:txBody>
      </p:sp>
    </p:spTree>
    <p:extLst>
      <p:ext uri="{BB962C8B-B14F-4D97-AF65-F5344CB8AC3E}">
        <p14:creationId xmlns:p14="http://schemas.microsoft.com/office/powerpoint/2010/main" val="321871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15" name="Date Placeholder 4"/>
          <p:cNvSpPr>
            <a:spLocks noGrp="1"/>
          </p:cNvSpPr>
          <p:nvPr>
            <p:ph type="dt" sz="half" idx="10"/>
          </p:nvPr>
        </p:nvSpPr>
        <p:spPr/>
        <p:txBody>
          <a:bodyPr/>
          <a:lstStyle>
            <a:lvl1pPr>
              <a:defRPr/>
            </a:lvl1pPr>
          </a:lstStyle>
          <a:p>
            <a:pPr>
              <a:defRPr/>
            </a:pPr>
            <a:fld id="{63A1353D-7E82-3249-A5A9-3DC905A2EECD}" type="datetime1">
              <a:rPr lang="en-US"/>
              <a:pPr>
                <a:defRPr/>
              </a:pPr>
              <a:t>3/23/21</a:t>
            </a:fld>
            <a:endParaRPr lang="en-US"/>
          </a:p>
        </p:txBody>
      </p:sp>
      <p:sp>
        <p:nvSpPr>
          <p:cNvPr id="16" name="Footer Placeholder 5"/>
          <p:cNvSpPr>
            <a:spLocks noGrp="1"/>
          </p:cNvSpPr>
          <p:nvPr>
            <p:ph type="ftr" sz="quarter" idx="11"/>
          </p:nvPr>
        </p:nvSpPr>
        <p:spPr/>
        <p:txBody>
          <a:bodyPr/>
          <a:lstStyle>
            <a:lvl1pPr>
              <a:defRPr/>
            </a:lvl1pPr>
          </a:lstStyle>
          <a:p>
            <a:pPr>
              <a:defRPr/>
            </a:pPr>
            <a:endParaRPr lang="en-US"/>
          </a:p>
        </p:txBody>
      </p:sp>
      <p:sp>
        <p:nvSpPr>
          <p:cNvPr id="17" name="Slide Number Placeholder 6"/>
          <p:cNvSpPr>
            <a:spLocks noGrp="1"/>
          </p:cNvSpPr>
          <p:nvPr>
            <p:ph type="sldNum" sz="quarter" idx="12"/>
          </p:nvPr>
        </p:nvSpPr>
        <p:spPr/>
        <p:txBody>
          <a:bodyPr/>
          <a:lstStyle>
            <a:lvl1pPr>
              <a:defRPr/>
            </a:lvl1pPr>
          </a:lstStyle>
          <a:p>
            <a:pPr>
              <a:defRPr/>
            </a:pPr>
            <a:fld id="{2E44DC69-8D14-B846-886B-5FDEBDB34397}" type="slidenum">
              <a:rPr lang="en-US"/>
              <a:pPr>
                <a:defRPr/>
              </a:pPr>
              <a:t>‹#›</a:t>
            </a:fld>
            <a:endParaRPr lang="en-US"/>
          </a:p>
        </p:txBody>
      </p:sp>
    </p:spTree>
    <p:extLst>
      <p:ext uri="{BB962C8B-B14F-4D97-AF65-F5344CB8AC3E}">
        <p14:creationId xmlns:p14="http://schemas.microsoft.com/office/powerpoint/2010/main" val="34953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flipH="1">
            <a:off x="0" y="4770438"/>
            <a:ext cx="9144000" cy="2103437"/>
            <a:chOff x="0" y="5517826"/>
            <a:chExt cx="9144000" cy="1312742"/>
          </a:xfrm>
        </p:grpSpPr>
        <p:sp>
          <p:nvSpPr>
            <p:cNvPr id="6" name="Rectangle 5"/>
            <p:cNvSpPr/>
            <p:nvPr userDrawn="1"/>
          </p:nvSpPr>
          <p:spPr>
            <a:xfrm rot="10800000">
              <a:off x="0" y="5618882"/>
              <a:ext cx="9144000" cy="1211686"/>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sp>
          <p:nvSpPr>
            <p:cNvPr id="7" name="Rectangle 6"/>
            <p:cNvSpPr/>
            <p:nvPr userDrawn="1"/>
          </p:nvSpPr>
          <p:spPr>
            <a:xfrm rot="10800000">
              <a:off x="0" y="5517826"/>
              <a:ext cx="9144000" cy="1312742"/>
            </a:xfrm>
            <a:prstGeom prst="rect">
              <a:avLst/>
            </a:prstGeom>
            <a:gradFill flip="none" rotWithShape="1">
              <a:gsLst>
                <a:gs pos="0">
                  <a:schemeClr val="lt1">
                    <a:alpha val="0"/>
                  </a:schemeClr>
                </a:gs>
                <a:gs pos="34000">
                  <a:schemeClr val="accent5">
                    <a:lumMod val="75000"/>
                    <a:alpha val="50000"/>
                  </a:schemeClr>
                </a:gs>
                <a:gs pos="67000">
                  <a:schemeClr val="accent5">
                    <a:lumMod val="50000"/>
                    <a:alpha val="96000"/>
                  </a:schemeClr>
                </a:gs>
                <a:gs pos="83000">
                  <a:srgbClr val="1D4F5C">
                    <a:alpha val="96000"/>
                  </a:srgb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gr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13663" y="5443537"/>
            <a:ext cx="2108200" cy="75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1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8" name="Rectangle 1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Tree>
    <p:extLst>
      <p:ext uri="{BB962C8B-B14F-4D97-AF65-F5344CB8AC3E}">
        <p14:creationId xmlns:p14="http://schemas.microsoft.com/office/powerpoint/2010/main" val="57261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BE"/>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C07934E8-5F37-0F42-A529-4A3D67955627}" type="datetime1">
              <a:rPr lang="en-US"/>
              <a:pPr>
                <a:defRPr/>
              </a:pPr>
              <a:t>3/23/21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C821CA2-00FC-B14A-ACEB-C968BDCBB3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42" r:id="rId1"/>
    <p:sldLayoutId id="2147486346" r:id="rId2"/>
    <p:sldLayoutId id="2147486347" r:id="rId3"/>
    <p:sldLayoutId id="2147486348" r:id="rId4"/>
    <p:sldLayoutId id="2147486349" r:id="rId5"/>
    <p:sldLayoutId id="2147486350" r:id="rId6"/>
    <p:sldLayoutId id="2147486343" r:id="rId7"/>
    <p:sldLayoutId id="2147486351" r:id="rId8"/>
    <p:sldLayoutId id="2147486352" r:id="rId9"/>
    <p:sldLayoutId id="2147486344" r:id="rId10"/>
    <p:sldLayoutId id="2147486345" r:id="rId11"/>
    <p:sldLayoutId id="2147486353" r:id="rId12"/>
    <p:sldLayoutId id="2147486354" r:id="rId13"/>
    <p:sldLayoutId id="2147486355" r:id="rId14"/>
    <p:sldLayoutId id="2147486356" r:id="rId15"/>
    <p:sldLayoutId id="2147486357" r:id="rId16"/>
    <p:sldLayoutId id="2147486358" r:id="rId17"/>
    <p:sldLayoutId id="2147486359" r:id="rId18"/>
    <p:sldLayoutId id="2147486360" r:id="rId19"/>
    <p:sldLayoutId id="2147486361" r:id="rId20"/>
  </p:sldLayoutIdLst>
  <p:hf hdr="0" ftr="0" dt="0"/>
  <p:txStyles>
    <p:titleStyle>
      <a:lvl1pPr algn="ctr" defTabSz="457200" rtl="0" eaLnBrk="0" fontAlgn="base" hangingPunct="0">
        <a:spcBef>
          <a:spcPct val="0"/>
        </a:spcBef>
        <a:spcAft>
          <a:spcPct val="0"/>
        </a:spcAft>
        <a:defRPr sz="4400" kern="1200">
          <a:solidFill>
            <a:srgbClr val="FFFFFF"/>
          </a:solidFill>
          <a:latin typeface="Helvetica Neue"/>
          <a:ea typeface="ＭＳ Ｐゴシック" charset="0"/>
          <a:cs typeface="Helvetica Neue"/>
        </a:defRPr>
      </a:lvl1pPr>
      <a:lvl2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2pPr>
      <a:lvl3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3pPr>
      <a:lvl4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4pPr>
      <a:lvl5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5pPr>
      <a:lvl6pPr marL="457200" algn="ctr" defTabSz="457200" rtl="0" fontAlgn="base">
        <a:spcBef>
          <a:spcPct val="0"/>
        </a:spcBef>
        <a:spcAft>
          <a:spcPct val="0"/>
        </a:spcAft>
        <a:defRPr sz="4400">
          <a:solidFill>
            <a:srgbClr val="FFFFFF"/>
          </a:solidFill>
          <a:latin typeface="Helvetica Neue" charset="0"/>
          <a:ea typeface="ＭＳ Ｐゴシック" charset="0"/>
        </a:defRPr>
      </a:lvl6pPr>
      <a:lvl7pPr marL="914400" algn="ctr" defTabSz="457200" rtl="0" fontAlgn="base">
        <a:spcBef>
          <a:spcPct val="0"/>
        </a:spcBef>
        <a:spcAft>
          <a:spcPct val="0"/>
        </a:spcAft>
        <a:defRPr sz="4400">
          <a:solidFill>
            <a:srgbClr val="FFFFFF"/>
          </a:solidFill>
          <a:latin typeface="Helvetica Neue" charset="0"/>
          <a:ea typeface="ＭＳ Ｐゴシック" charset="0"/>
        </a:defRPr>
      </a:lvl7pPr>
      <a:lvl8pPr marL="1371600" algn="ctr" defTabSz="457200" rtl="0" fontAlgn="base">
        <a:spcBef>
          <a:spcPct val="0"/>
        </a:spcBef>
        <a:spcAft>
          <a:spcPct val="0"/>
        </a:spcAft>
        <a:defRPr sz="4400">
          <a:solidFill>
            <a:srgbClr val="FFFFFF"/>
          </a:solidFill>
          <a:latin typeface="Helvetica Neue" charset="0"/>
          <a:ea typeface="ＭＳ Ｐゴシック" charset="0"/>
        </a:defRPr>
      </a:lvl8pPr>
      <a:lvl9pPr marL="1828800" algn="ctr" defTabSz="457200" rtl="0" fontAlgn="base">
        <a:spcBef>
          <a:spcPct val="0"/>
        </a:spcBef>
        <a:spcAft>
          <a:spcPct val="0"/>
        </a:spcAft>
        <a:defRPr sz="4400">
          <a:solidFill>
            <a:srgbClr val="FFFFFF"/>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cb-vib/ccb_project_managemen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cb-vi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pricing/calculator/?&amp;ef_id=CjwKCAjwgOGCBhAlEiwA7FUXktcGFBwDPg1B2IvOD6-dlzI41YjzQhjyhImhumGH2VPyBF1fXo3ZJxoCqDkQAvD_BwE:G:s&amp;OCID=AID2100011_SEM_CjwKCAjwgOGCBhAlEiwA7FUXktcGFBwDPg1B2IvOD6-dlzI41YjzQhjyhImhumGH2VPyBF1fXo3ZJxoCqDkQAvD_BwE: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bw-d-l0083.luna.kuleuven.be:5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6"/>
          <p:cNvSpPr/>
          <p:nvPr/>
        </p:nvSpPr>
        <p:spPr>
          <a:xfrm flipV="1">
            <a:off x="0" y="1857375"/>
            <a:ext cx="9144000" cy="1514475"/>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BE" sz="1300">
              <a:solidFill>
                <a:srgbClr val="FFFFFF"/>
              </a:solidFill>
              <a:latin typeface="Calibri" charset="0"/>
              <a:ea typeface="MS PGothic" charset="0"/>
              <a:cs typeface="MS PGothic" charset="0"/>
            </a:endParaRPr>
          </a:p>
        </p:txBody>
      </p:sp>
      <p:sp>
        <p:nvSpPr>
          <p:cNvPr id="24578" name="Title 1"/>
          <p:cNvSpPr>
            <a:spLocks noGrp="1"/>
          </p:cNvSpPr>
          <p:nvPr>
            <p:ph type="ctrTitle"/>
          </p:nvPr>
        </p:nvSpPr>
        <p:spPr>
          <a:xfrm>
            <a:off x="542925" y="2035175"/>
            <a:ext cx="8601075" cy="1103313"/>
          </a:xfrm>
        </p:spPr>
        <p:txBody>
          <a:bodyPr/>
          <a:lstStyle/>
          <a:p>
            <a:r>
              <a:rPr lang="en-US" sz="3600" dirty="0"/>
              <a:t>CCB-VIB Bioinformatics Platform</a:t>
            </a:r>
            <a:br>
              <a:rPr lang="en-US" sz="3600" dirty="0"/>
            </a:br>
            <a:r>
              <a:rPr lang="en-US" sz="2400" dirty="0"/>
              <a:t>March 2021</a:t>
            </a:r>
            <a:endParaRPr lang="en-GB" sz="3200" b="1" dirty="0">
              <a:solidFill>
                <a:schemeClr val="tx2"/>
              </a:solidFill>
              <a:latin typeface="Helvetica Neue Thin" charset="0"/>
            </a:endParaRPr>
          </a:p>
        </p:txBody>
      </p:sp>
      <p:sp>
        <p:nvSpPr>
          <p:cNvPr id="24579" name="Subtitle 2"/>
          <p:cNvSpPr>
            <a:spLocks noGrp="1"/>
          </p:cNvSpPr>
          <p:nvPr>
            <p:ph type="subTitle" idx="1"/>
          </p:nvPr>
        </p:nvSpPr>
        <p:spPr>
          <a:xfrm>
            <a:off x="2166938" y="3536950"/>
            <a:ext cx="6548799" cy="796925"/>
          </a:xfrm>
        </p:spPr>
        <p:txBody>
          <a:bodyPr/>
          <a:lstStyle/>
          <a:p>
            <a:pPr algn="l"/>
            <a:r>
              <a:rPr lang="en-US" sz="2400" dirty="0">
                <a:solidFill>
                  <a:srgbClr val="1A88AB"/>
                </a:solidFill>
                <a:latin typeface="DIN Condensed" charset="0"/>
              </a:rPr>
              <a:t>Center for Cancer Biology</a:t>
            </a:r>
          </a:p>
          <a:p>
            <a:pPr algn="l"/>
            <a:r>
              <a:rPr lang="en-GB" sz="2400" dirty="0">
                <a:solidFill>
                  <a:srgbClr val="1A88AB"/>
                </a:solidFill>
                <a:latin typeface="DIN Condensed" charset="0"/>
              </a:rPr>
              <a:t>Laboratory for Translational Genetics</a:t>
            </a:r>
          </a:p>
          <a:p>
            <a:pPr algn="l"/>
            <a:endParaRPr lang="en-GB" sz="2400" i="1" dirty="0">
              <a:solidFill>
                <a:srgbClr val="1A88AB"/>
              </a:solidFill>
              <a:latin typeface="DIN Condensed" charset="0"/>
            </a:endParaRPr>
          </a:p>
          <a:p>
            <a:pPr algn="l"/>
            <a:r>
              <a:rPr lang="en-US" sz="2400" dirty="0">
                <a:solidFill>
                  <a:schemeClr val="bg1">
                    <a:lumMod val="75000"/>
                  </a:schemeClr>
                </a:solidFill>
                <a:latin typeface="DIN Condensed" charset="0"/>
              </a:rPr>
              <a:t>Theo Killian</a:t>
            </a:r>
            <a:r>
              <a:rPr lang="en-GB" sz="2400" i="1" dirty="0"/>
              <a:t> </a:t>
            </a:r>
            <a:endParaRPr lang="en-US" sz="2400" dirty="0">
              <a:solidFill>
                <a:srgbClr val="1A88AB"/>
              </a:solidFill>
              <a:latin typeface="DIN Condensed" charset="0"/>
            </a:endParaRPr>
          </a:p>
        </p:txBody>
      </p:sp>
      <p:pic>
        <p:nvPicPr>
          <p:cNvPr id="24580" name="Picture 7" descr="ULeuvenLogo_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4187" y="2343150"/>
            <a:ext cx="151130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925" y="3375025"/>
            <a:ext cx="1466850" cy="798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23023" y="1416205"/>
            <a:ext cx="5341436" cy="4973443"/>
          </a:xfrm>
        </p:spPr>
        <p:txBody>
          <a:bodyPr/>
          <a:lstStyle/>
          <a:p>
            <a:pPr algn="just"/>
            <a:r>
              <a:rPr lang="en-BE" sz="1600" dirty="0"/>
              <a:t>The CCB bioinformatics platform has taken on 30 projects since Aug 2020. Projects are primarily single cell and bulk RNAseq, but also other many diverse types of data</a:t>
            </a:r>
          </a:p>
          <a:p>
            <a:pPr algn="just"/>
            <a:endParaRPr lang="en-BE" sz="1600" dirty="0"/>
          </a:p>
          <a:p>
            <a:pPr algn="just"/>
            <a:r>
              <a:rPr lang="en-BE" sz="1600" dirty="0"/>
              <a:t>These projects commonly involve building pipelines, benchmarking TCGA or GEO data, differential expression and GSEA, or data annotation</a:t>
            </a:r>
          </a:p>
          <a:p>
            <a:pPr algn="just"/>
            <a:endParaRPr lang="en-BE" sz="1600" dirty="0"/>
          </a:p>
          <a:p>
            <a:pPr algn="just"/>
            <a:r>
              <a:rPr lang="en-BE" sz="1600" dirty="0"/>
              <a:t>CCB Bioinformatics Platform statistics can be found at: </a:t>
            </a:r>
            <a:r>
              <a:rPr lang="en-GB" sz="1600" dirty="0">
                <a:hlinkClick r:id="rId2"/>
              </a:rPr>
              <a:t>https://github.com/ccb-vib/ccb_project_management</a:t>
            </a:r>
            <a:endParaRPr lang="en-GB" sz="1600" dirty="0"/>
          </a:p>
          <a:p>
            <a:pPr marL="0" indent="0" algn="just">
              <a:buNone/>
            </a:pPr>
            <a:endParaRPr lang="en-BE" sz="1600" dirty="0"/>
          </a:p>
          <a:p>
            <a:pPr algn="just"/>
            <a:r>
              <a:rPr lang="en-BE" sz="1600" dirty="0"/>
              <a:t>CCB Bioinformatics Platform has been using the VSC and DILA servers for computational projects and VSC to store large files for ongoing projects (BAM and large Single Cell datasets, references etc)</a:t>
            </a:r>
          </a:p>
          <a:p>
            <a:pPr marL="0" indent="0" algn="just">
              <a:buNone/>
            </a:pPr>
            <a:endParaRPr lang="en-BE" sz="1600" dirty="0"/>
          </a:p>
          <a:p>
            <a:pPr algn="just"/>
            <a:r>
              <a:rPr lang="en-BE" sz="1600" b="1" i="1" dirty="0"/>
              <a:t>Action Item #1: A better data storage solution is needed to meet the needs of various labs and the platform</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Bioinformatics Platform Project Overview</a:t>
            </a:r>
          </a:p>
        </p:txBody>
      </p:sp>
      <p:pic>
        <p:nvPicPr>
          <p:cNvPr id="7" name="Picture 6">
            <a:extLst>
              <a:ext uri="{FF2B5EF4-FFF2-40B4-BE49-F238E27FC236}">
                <a16:creationId xmlns:a16="http://schemas.microsoft.com/office/drawing/2014/main" id="{8158ADCD-928E-C44E-BD32-7AD49F0C354A}"/>
              </a:ext>
            </a:extLst>
          </p:cNvPr>
          <p:cNvPicPr>
            <a:picLocks noChangeAspect="1"/>
          </p:cNvPicPr>
          <p:nvPr/>
        </p:nvPicPr>
        <p:blipFill>
          <a:blip r:embed="rId3"/>
          <a:stretch>
            <a:fillRect/>
          </a:stretch>
        </p:blipFill>
        <p:spPr>
          <a:xfrm>
            <a:off x="5538869" y="4145873"/>
            <a:ext cx="3582446" cy="2411043"/>
          </a:xfrm>
          <a:prstGeom prst="rect">
            <a:avLst/>
          </a:prstGeom>
        </p:spPr>
      </p:pic>
      <p:pic>
        <p:nvPicPr>
          <p:cNvPr id="14" name="Picture 13">
            <a:extLst>
              <a:ext uri="{FF2B5EF4-FFF2-40B4-BE49-F238E27FC236}">
                <a16:creationId xmlns:a16="http://schemas.microsoft.com/office/drawing/2014/main" id="{0CAD8A7F-1431-4A47-AE5F-7BBC5BEB8481}"/>
              </a:ext>
            </a:extLst>
          </p:cNvPr>
          <p:cNvPicPr>
            <a:picLocks noChangeAspect="1"/>
          </p:cNvPicPr>
          <p:nvPr/>
        </p:nvPicPr>
        <p:blipFill>
          <a:blip r:embed="rId4"/>
          <a:stretch>
            <a:fillRect/>
          </a:stretch>
        </p:blipFill>
        <p:spPr>
          <a:xfrm>
            <a:off x="5564459" y="1315839"/>
            <a:ext cx="3556857" cy="2526143"/>
          </a:xfrm>
          <a:prstGeom prst="rect">
            <a:avLst/>
          </a:prstGeom>
        </p:spPr>
      </p:pic>
    </p:spTree>
    <p:extLst>
      <p:ext uri="{BB962C8B-B14F-4D97-AF65-F5344CB8AC3E}">
        <p14:creationId xmlns:p14="http://schemas.microsoft.com/office/powerpoint/2010/main" val="4400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6241" y="1416206"/>
            <a:ext cx="5217100" cy="5029200"/>
          </a:xfrm>
        </p:spPr>
        <p:txBody>
          <a:bodyPr/>
          <a:lstStyle/>
          <a:p>
            <a:pPr algn="just"/>
            <a:r>
              <a:rPr lang="en-BE" sz="1500" dirty="0"/>
              <a:t>Many labs have requested Platform services more than others. If all labs get an equal share of Platform time, this equals ~180 hrs per lab per year</a:t>
            </a:r>
          </a:p>
          <a:p>
            <a:pPr marL="0" indent="0" algn="just">
              <a:buNone/>
            </a:pPr>
            <a:endParaRPr lang="en-BE" sz="800" dirty="0"/>
          </a:p>
          <a:p>
            <a:pPr algn="just"/>
            <a:r>
              <a:rPr lang="en-BE" sz="1500" dirty="0"/>
              <a:t>Sufficient weekly project requests are received such that working +55hrs a week is not enough to prevent growth of a substantial project backlog. This isn’t sustainable in the long term. Invoicing groups based on hours worked may be necessary…</a:t>
            </a:r>
          </a:p>
          <a:p>
            <a:pPr algn="just"/>
            <a:endParaRPr lang="en-BE" sz="800" dirty="0"/>
          </a:p>
          <a:p>
            <a:pPr algn="just"/>
            <a:r>
              <a:rPr lang="en-BE" sz="1500" dirty="0"/>
              <a:t>Lambrechts project was a one-time training project, will try to spread time across other CCB groups</a:t>
            </a:r>
          </a:p>
          <a:p>
            <a:pPr algn="just"/>
            <a:endParaRPr lang="en-BE" sz="800" dirty="0"/>
          </a:p>
          <a:p>
            <a:pPr algn="just"/>
            <a:r>
              <a:rPr lang="en-BE" sz="1500" dirty="0"/>
              <a:t>Splitting time equally among all open projects and labs means that project development is very slow</a:t>
            </a:r>
          </a:p>
          <a:p>
            <a:pPr algn="just"/>
            <a:endParaRPr lang="en-BE" sz="800" dirty="0"/>
          </a:p>
          <a:p>
            <a:pPr algn="just"/>
            <a:r>
              <a:rPr lang="en-BE" sz="1500" dirty="0"/>
              <a:t>It is difficult to meet demand for rush projects requested on short notice (&lt; 1 week) while there is backlog of projcts in addition to building and maintaining reliable infrastructure (e.g. new pipelines and services)</a:t>
            </a:r>
          </a:p>
          <a:p>
            <a:pPr algn="just"/>
            <a:endParaRPr lang="en-BE" sz="800" dirty="0"/>
          </a:p>
          <a:p>
            <a:pPr algn="just"/>
            <a:r>
              <a:rPr lang="en-BE" sz="1500" b="1" i="1" dirty="0"/>
              <a:t>Action Item #2: Strive towards an equitable distribution of usage of CCB Bioinformatics Platform resources</a:t>
            </a:r>
            <a:endParaRPr lang="en-BE" sz="15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Time and Project Management</a:t>
            </a:r>
          </a:p>
        </p:txBody>
      </p:sp>
      <p:pic>
        <p:nvPicPr>
          <p:cNvPr id="8" name="Picture 7">
            <a:extLst>
              <a:ext uri="{FF2B5EF4-FFF2-40B4-BE49-F238E27FC236}">
                <a16:creationId xmlns:a16="http://schemas.microsoft.com/office/drawing/2014/main" id="{8B834CAC-3B20-0A41-889B-5F4BF09216B1}"/>
              </a:ext>
            </a:extLst>
          </p:cNvPr>
          <p:cNvPicPr>
            <a:picLocks noChangeAspect="1"/>
          </p:cNvPicPr>
          <p:nvPr/>
        </p:nvPicPr>
        <p:blipFill>
          <a:blip r:embed="rId2"/>
          <a:stretch>
            <a:fillRect/>
          </a:stretch>
        </p:blipFill>
        <p:spPr>
          <a:xfrm>
            <a:off x="5454953" y="4175464"/>
            <a:ext cx="3662807" cy="2465127"/>
          </a:xfrm>
          <a:prstGeom prst="rect">
            <a:avLst/>
          </a:prstGeom>
        </p:spPr>
      </p:pic>
      <p:pic>
        <p:nvPicPr>
          <p:cNvPr id="9" name="Picture 8">
            <a:extLst>
              <a:ext uri="{FF2B5EF4-FFF2-40B4-BE49-F238E27FC236}">
                <a16:creationId xmlns:a16="http://schemas.microsoft.com/office/drawing/2014/main" id="{76173F8F-86E4-E54A-809D-746BFA28FA77}"/>
              </a:ext>
            </a:extLst>
          </p:cNvPr>
          <p:cNvPicPr>
            <a:picLocks noChangeAspect="1"/>
          </p:cNvPicPr>
          <p:nvPr/>
        </p:nvPicPr>
        <p:blipFill>
          <a:blip r:embed="rId3"/>
          <a:stretch>
            <a:fillRect/>
          </a:stretch>
        </p:blipFill>
        <p:spPr>
          <a:xfrm>
            <a:off x="5243340" y="1286487"/>
            <a:ext cx="3900660" cy="2625206"/>
          </a:xfrm>
          <a:prstGeom prst="rect">
            <a:avLst/>
          </a:prstGeom>
        </p:spPr>
      </p:pic>
      <p:sp>
        <p:nvSpPr>
          <p:cNvPr id="4" name="Rectangle 3">
            <a:extLst>
              <a:ext uri="{FF2B5EF4-FFF2-40B4-BE49-F238E27FC236}">
                <a16:creationId xmlns:a16="http://schemas.microsoft.com/office/drawing/2014/main" id="{433D3F81-BA75-8D4C-953B-E9BDFB45C141}"/>
              </a:ext>
            </a:extLst>
          </p:cNvPr>
          <p:cNvSpPr/>
          <p:nvPr/>
        </p:nvSpPr>
        <p:spPr>
          <a:xfrm>
            <a:off x="5380892" y="2294791"/>
            <a:ext cx="404446" cy="14067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p>
        </p:txBody>
      </p:sp>
      <p:sp>
        <p:nvSpPr>
          <p:cNvPr id="7" name="Rectangle 6">
            <a:extLst>
              <a:ext uri="{FF2B5EF4-FFF2-40B4-BE49-F238E27FC236}">
                <a16:creationId xmlns:a16="http://schemas.microsoft.com/office/drawing/2014/main" id="{FBDDCA56-A31D-AA47-AB1D-20404B15C213}"/>
              </a:ext>
            </a:extLst>
          </p:cNvPr>
          <p:cNvSpPr/>
          <p:nvPr/>
        </p:nvSpPr>
        <p:spPr>
          <a:xfrm>
            <a:off x="5380892" y="1416206"/>
            <a:ext cx="404446" cy="61481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p>
        </p:txBody>
      </p:sp>
    </p:spTree>
    <p:extLst>
      <p:ext uri="{BB962C8B-B14F-4D97-AF65-F5344CB8AC3E}">
        <p14:creationId xmlns:p14="http://schemas.microsoft.com/office/powerpoint/2010/main" val="20381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438508"/>
            <a:ext cx="8564138" cy="4687656"/>
          </a:xfrm>
        </p:spPr>
        <p:txBody>
          <a:bodyPr/>
          <a:lstStyle/>
          <a:p>
            <a:r>
              <a:rPr lang="en-BE" sz="1500" b="1" i="1" dirty="0"/>
              <a:t>“We have a grant deadline in less than a week, can you perform cell </a:t>
            </a:r>
            <a:r>
              <a:rPr lang="en-GB" sz="1500" b="1" i="1" dirty="0"/>
              <a:t>deconvolution on bulk </a:t>
            </a:r>
            <a:r>
              <a:rPr lang="en-GB" sz="1500" b="1" i="1" dirty="0" err="1"/>
              <a:t>RNAseq</a:t>
            </a:r>
            <a:r>
              <a:rPr lang="en-GB" sz="1500" b="1" i="1" dirty="0"/>
              <a:t> data on it?”</a:t>
            </a:r>
            <a:r>
              <a:rPr lang="en-GB" sz="1500" dirty="0"/>
              <a:t> We can usually squeeze in a rush project and deliver results if the project will take only a few hours but we typically can’t perform an analysis using a new technique/package that quickly </a:t>
            </a:r>
          </a:p>
          <a:p>
            <a:endParaRPr lang="en-GB" sz="1500" dirty="0"/>
          </a:p>
          <a:p>
            <a:r>
              <a:rPr lang="en-BE" sz="1500" b="1" i="1" dirty="0"/>
              <a:t>“Do you know of a good dataset for our research? (usually asked without sufficiently defining the research question)” </a:t>
            </a:r>
            <a:r>
              <a:rPr lang="en-BE" sz="1500" dirty="0"/>
              <a:t> We are happy to guide people to appropriate databases and help them access data to meet their research needs but in the interests of time spent, it’s best for biologists to bring data to the platform</a:t>
            </a:r>
            <a:endParaRPr lang="en-GB" sz="1500" dirty="0"/>
          </a:p>
          <a:p>
            <a:endParaRPr lang="en-GB" sz="1500" dirty="0"/>
          </a:p>
          <a:p>
            <a:r>
              <a:rPr lang="en-GB" sz="1500" b="1" i="1" dirty="0"/>
              <a:t>“Can you look at the data from the Finnish paper?”</a:t>
            </a:r>
            <a:r>
              <a:rPr lang="en-GB" sz="1500" b="1" dirty="0"/>
              <a:t> </a:t>
            </a:r>
            <a:r>
              <a:rPr lang="en-GB" sz="1500" dirty="0"/>
              <a:t>When referring to datasets, please be exact and provide the GSE accession number, file name and/or path and also be specific about what your hypothesis is when </a:t>
            </a:r>
            <a:r>
              <a:rPr lang="en-GB" sz="1500" dirty="0" err="1"/>
              <a:t>analyzing</a:t>
            </a:r>
            <a:r>
              <a:rPr lang="en-GB" sz="1500" dirty="0"/>
              <a:t> the data. It may be necessary to implement a request form to reduce misunderstandings</a:t>
            </a:r>
          </a:p>
          <a:p>
            <a:pPr marL="0" indent="0">
              <a:buNone/>
            </a:pPr>
            <a:endParaRPr lang="en-GB" sz="1500" dirty="0"/>
          </a:p>
          <a:p>
            <a:r>
              <a:rPr lang="en-GB" sz="1500" b="1" i="1" dirty="0"/>
              <a:t>“Can you move these files for me?” </a:t>
            </a:r>
            <a:r>
              <a:rPr lang="en-GB" sz="1500" dirty="0"/>
              <a:t>Nothing wrong with asking this now and again, but every lab should ideally have at least one individual familiar with the command line so that this can be done in-house</a:t>
            </a:r>
          </a:p>
          <a:p>
            <a:endParaRPr lang="en-GB" sz="1500" dirty="0"/>
          </a:p>
          <a:p>
            <a:r>
              <a:rPr lang="en-BE" sz="1500" b="1" i="1" dirty="0"/>
              <a:t>Action Item #3: A more formal system of CCB Bioinformatics Platform requests may be necessary. There is no real disincentive for CCB labs to outsource every computational task (no matter how trivial) to the CCB bioinformatics platform</a:t>
            </a:r>
            <a:endParaRPr lang="en-BE" sz="1500" dirty="0"/>
          </a:p>
          <a:p>
            <a:endParaRPr lang="en-BE" sz="15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Types of Platform Requests</a:t>
            </a:r>
          </a:p>
        </p:txBody>
      </p:sp>
    </p:spTree>
    <p:extLst>
      <p:ext uri="{BB962C8B-B14F-4D97-AF65-F5344CB8AC3E}">
        <p14:creationId xmlns:p14="http://schemas.microsoft.com/office/powerpoint/2010/main" val="214151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471962"/>
            <a:ext cx="8251902" cy="4654202"/>
          </a:xfrm>
        </p:spPr>
        <p:txBody>
          <a:bodyPr/>
          <a:lstStyle/>
          <a:p>
            <a:r>
              <a:rPr lang="en-BE" sz="1400" dirty="0"/>
              <a:t>The CCB Bioinformatics Platform intends to develop and maintain pipelines and bioinformatic report templates that are made available for general use (i.e. bulk RNAseq, CRISPR-Cas9 screens, SNP calling, WES copy number, bulk cell deconvolution and gene co-expression, etc)</a:t>
            </a:r>
          </a:p>
          <a:p>
            <a:endParaRPr lang="en-BE" sz="1400" dirty="0"/>
          </a:p>
          <a:p>
            <a:r>
              <a:rPr lang="en-BE" sz="1400" dirty="0"/>
              <a:t>However, it is an open question where these pipelines and data should be stored (VSC or some other solution). Bioinformatic report templates are currently stored on GitHub (</a:t>
            </a:r>
            <a:r>
              <a:rPr lang="en-GB" sz="1400" dirty="0">
                <a:hlinkClick r:id="rId2"/>
              </a:rPr>
              <a:t>https://github.com/ccb-vib</a:t>
            </a:r>
            <a:r>
              <a:rPr lang="en-GB" sz="1400" dirty="0"/>
              <a:t>)</a:t>
            </a:r>
          </a:p>
          <a:p>
            <a:pPr marL="0" indent="0">
              <a:buNone/>
            </a:pPr>
            <a:endParaRPr lang="en-BE" sz="1400" dirty="0"/>
          </a:p>
          <a:p>
            <a:r>
              <a:rPr lang="en-BE" sz="1400" dirty="0"/>
              <a:t>The VSC is used for larger tasks, but can sometimes be unreliable due to shortages in computational resources or encountering cryptic errors. CCB Platform has used DILA servers for some analyses but this is not a long term solution</a:t>
            </a:r>
          </a:p>
          <a:p>
            <a:endParaRPr lang="en-BE" sz="1400" dirty="0"/>
          </a:p>
          <a:p>
            <a:r>
              <a:rPr lang="en-BE" sz="1400" dirty="0"/>
              <a:t>The VSC is not ideal for setting up pipelines for general CCB use due to steep learning curve and need for interactive sessions</a:t>
            </a:r>
          </a:p>
          <a:p>
            <a:endParaRPr lang="en-BE" sz="1400" dirty="0"/>
          </a:p>
          <a:p>
            <a:r>
              <a:rPr lang="en-BE" sz="1400" dirty="0"/>
              <a:t>Additionally, some CCB groups have encountered storage issues, using L and K drives, especially labs working with image data </a:t>
            </a:r>
          </a:p>
          <a:p>
            <a:endParaRPr lang="en-BE" sz="1400" dirty="0"/>
          </a:p>
          <a:p>
            <a:r>
              <a:rPr lang="en-BE" sz="1400" b="1" i="1" dirty="0"/>
              <a:t>Action Item #4</a:t>
            </a:r>
            <a:r>
              <a:rPr lang="en-BE" sz="1400" dirty="0"/>
              <a:t>: </a:t>
            </a:r>
            <a:r>
              <a:rPr lang="en-BE" sz="1400" b="1" i="1" dirty="0"/>
              <a:t>A dedicated CCB Bioinformatics Platform node would be an ideal place for research data and communal bioinformatic infrastructure to be housed. A strategy needs to be discussed and outlined to address how this node will meet the needs of CCB groups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Data Storage and Infrastructure</a:t>
            </a:r>
          </a:p>
        </p:txBody>
      </p:sp>
    </p:spTree>
    <p:extLst>
      <p:ext uri="{BB962C8B-B14F-4D97-AF65-F5344CB8AC3E}">
        <p14:creationId xmlns:p14="http://schemas.microsoft.com/office/powerpoint/2010/main" val="29192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600200"/>
            <a:ext cx="8385717" cy="953615"/>
          </a:xfrm>
        </p:spPr>
        <p:txBody>
          <a:bodyPr/>
          <a:lstStyle/>
          <a:p>
            <a:r>
              <a:rPr lang="en-BE" sz="1600" dirty="0"/>
              <a:t>Urbain Scherpereel and Rinaldo Beck have offered to help in developing a data storage and computational solution but require input from the CCB Group Leaders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Node Architecture Pros and Cons</a:t>
            </a:r>
          </a:p>
        </p:txBody>
      </p:sp>
      <p:sp>
        <p:nvSpPr>
          <p:cNvPr id="4" name="TextBox 3">
            <a:extLst>
              <a:ext uri="{FF2B5EF4-FFF2-40B4-BE49-F238E27FC236}">
                <a16:creationId xmlns:a16="http://schemas.microsoft.com/office/drawing/2014/main" id="{50285EE7-D9CF-3544-8425-180D75AB8DA7}"/>
              </a:ext>
            </a:extLst>
          </p:cNvPr>
          <p:cNvSpPr txBox="1"/>
          <p:nvPr/>
        </p:nvSpPr>
        <p:spPr>
          <a:xfrm>
            <a:off x="457199" y="3033134"/>
            <a:ext cx="4114801" cy="3416320"/>
          </a:xfrm>
          <a:prstGeom prst="rect">
            <a:avLst/>
          </a:prstGeom>
          <a:noFill/>
        </p:spPr>
        <p:txBody>
          <a:bodyPr wrap="square" rtlCol="0">
            <a:spAutoFit/>
          </a:bodyPr>
          <a:lstStyle/>
          <a:p>
            <a:pPr marL="285750" indent="-285750">
              <a:buFont typeface="Arial" panose="020B0604020202020204" pitchFamily="34" charset="0"/>
              <a:buChar char="•"/>
            </a:pPr>
            <a:r>
              <a:rPr lang="en-BE" dirty="0"/>
              <a:t>Similar to DILA Server #6</a:t>
            </a:r>
          </a:p>
          <a:p>
            <a:pPr marL="285750" indent="-285750">
              <a:buFont typeface="Arial" panose="020B0604020202020204" pitchFamily="34" charset="0"/>
              <a:buChar char="•"/>
            </a:pPr>
            <a:r>
              <a:rPr lang="en-BE" dirty="0"/>
              <a:t>Price is ~65K euros</a:t>
            </a:r>
          </a:p>
          <a:p>
            <a:pPr marL="285750" indent="-285750">
              <a:buFont typeface="Arial" panose="020B0604020202020204" pitchFamily="34" charset="0"/>
              <a:buChar char="•"/>
            </a:pPr>
            <a:r>
              <a:rPr lang="en-BE" dirty="0"/>
              <a:t>CCB must maintain server (no help from ICTS)</a:t>
            </a:r>
          </a:p>
          <a:p>
            <a:pPr marL="285750" indent="-285750">
              <a:buFont typeface="Arial" panose="020B0604020202020204" pitchFamily="34" charset="0"/>
              <a:buChar char="•"/>
            </a:pPr>
            <a:r>
              <a:rPr lang="en-BE" dirty="0"/>
              <a:t>Limited cores available</a:t>
            </a:r>
          </a:p>
          <a:p>
            <a:pPr marL="285750" indent="-285750">
              <a:buFont typeface="Arial" panose="020B0604020202020204" pitchFamily="34" charset="0"/>
              <a:buChar char="•"/>
            </a:pPr>
            <a:r>
              <a:rPr lang="en-BE" dirty="0"/>
              <a:t>Easy supports interactive sessions</a:t>
            </a:r>
          </a:p>
          <a:p>
            <a:pPr marL="285750" indent="-285750">
              <a:buFont typeface="Arial" panose="020B0604020202020204" pitchFamily="34" charset="0"/>
              <a:buChar char="•"/>
            </a:pPr>
            <a:r>
              <a:rPr lang="en-BE" dirty="0"/>
              <a:t>More “local” control over resources</a:t>
            </a:r>
          </a:p>
          <a:p>
            <a:pPr marL="285750" indent="-285750">
              <a:buFont typeface="Arial" panose="020B0604020202020204" pitchFamily="34" charset="0"/>
              <a:buChar char="•"/>
            </a:pPr>
            <a:r>
              <a:rPr lang="en-BE" dirty="0"/>
              <a:t>Ongoing cost is may be less than cloud solution</a:t>
            </a:r>
          </a:p>
          <a:p>
            <a:pPr marL="285750" indent="-285750">
              <a:buFont typeface="Arial" panose="020B0604020202020204" pitchFamily="34" charset="0"/>
              <a:buChar char="•"/>
            </a:pPr>
            <a:endParaRPr lang="en-BE" dirty="0"/>
          </a:p>
          <a:p>
            <a:endParaRPr lang="en-BE" b="1" dirty="0"/>
          </a:p>
          <a:p>
            <a:endParaRPr lang="en-BE" dirty="0"/>
          </a:p>
        </p:txBody>
      </p:sp>
      <p:sp>
        <p:nvSpPr>
          <p:cNvPr id="5" name="TextBox 4">
            <a:extLst>
              <a:ext uri="{FF2B5EF4-FFF2-40B4-BE49-F238E27FC236}">
                <a16:creationId xmlns:a16="http://schemas.microsoft.com/office/drawing/2014/main" id="{B233D0F4-CE18-1A4B-B0DC-41246CA8DE12}"/>
              </a:ext>
            </a:extLst>
          </p:cNvPr>
          <p:cNvSpPr txBox="1"/>
          <p:nvPr/>
        </p:nvSpPr>
        <p:spPr>
          <a:xfrm>
            <a:off x="4579434" y="2999679"/>
            <a:ext cx="4114801" cy="3416320"/>
          </a:xfrm>
          <a:prstGeom prst="rect">
            <a:avLst/>
          </a:prstGeom>
          <a:noFill/>
        </p:spPr>
        <p:txBody>
          <a:bodyPr wrap="square" rtlCol="0">
            <a:spAutoFit/>
          </a:bodyPr>
          <a:lstStyle/>
          <a:p>
            <a:pPr marL="285750" indent="-285750">
              <a:buFont typeface="Arial" panose="020B0604020202020204" pitchFamily="34" charset="0"/>
              <a:buChar char="•"/>
            </a:pPr>
            <a:r>
              <a:rPr lang="en-BE" dirty="0"/>
              <a:t>Scalable (hundreds of cores available per user)</a:t>
            </a:r>
          </a:p>
          <a:p>
            <a:pPr marL="285750" indent="-285750">
              <a:buFont typeface="Arial" panose="020B0604020202020204" pitchFamily="34" charset="0"/>
              <a:buChar char="•"/>
            </a:pPr>
            <a:r>
              <a:rPr lang="en-BE" dirty="0"/>
              <a:t>Low latency 99.5% uptime</a:t>
            </a:r>
          </a:p>
          <a:p>
            <a:pPr marL="285750" indent="-285750">
              <a:buFont typeface="Arial" panose="020B0604020202020204" pitchFamily="34" charset="0"/>
              <a:buChar char="•"/>
            </a:pPr>
            <a:r>
              <a:rPr lang="en-BE" dirty="0"/>
              <a:t>Azure maintains servers + backups, VIB headquarters will offer guidance</a:t>
            </a:r>
          </a:p>
          <a:p>
            <a:pPr marL="285750" indent="-285750">
              <a:buFont typeface="Arial" panose="020B0604020202020204" pitchFamily="34" charset="0"/>
              <a:buChar char="•"/>
            </a:pPr>
            <a:r>
              <a:rPr lang="en-BE" dirty="0"/>
              <a:t>Must pay for all storage and computation (</a:t>
            </a:r>
            <a:r>
              <a:rPr lang="en-BE" dirty="0">
                <a:hlinkClick r:id="rId2"/>
              </a:rPr>
              <a:t>ongoing costs</a:t>
            </a:r>
            <a:r>
              <a:rPr lang="en-BE" dirty="0"/>
              <a:t>)</a:t>
            </a:r>
          </a:p>
          <a:p>
            <a:pPr marL="285750" indent="-285750">
              <a:buFont typeface="Arial" panose="020B0604020202020204" pitchFamily="34" charset="0"/>
              <a:buChar char="•"/>
            </a:pPr>
            <a:r>
              <a:rPr lang="en-BE" dirty="0"/>
              <a:t>If you leave a process running = €€€!</a:t>
            </a:r>
          </a:p>
          <a:p>
            <a:pPr marL="285750" indent="-285750">
              <a:buFont typeface="Arial" panose="020B0604020202020204" pitchFamily="34" charset="0"/>
              <a:buChar char="•"/>
            </a:pPr>
            <a:r>
              <a:rPr lang="en-BE" dirty="0"/>
              <a:t>Each lab uses and pays for containers</a:t>
            </a:r>
          </a:p>
          <a:p>
            <a:pPr marL="285750" indent="-285750">
              <a:buFont typeface="Arial" panose="020B0604020202020204" pitchFamily="34" charset="0"/>
              <a:buChar char="•"/>
            </a:pPr>
            <a:endParaRPr lang="en-BE" dirty="0"/>
          </a:p>
          <a:p>
            <a:endParaRPr lang="en-BE" b="1" dirty="0"/>
          </a:p>
          <a:p>
            <a:endParaRPr lang="en-BE" dirty="0"/>
          </a:p>
        </p:txBody>
      </p:sp>
      <p:sp>
        <p:nvSpPr>
          <p:cNvPr id="6" name="TextBox 5">
            <a:extLst>
              <a:ext uri="{FF2B5EF4-FFF2-40B4-BE49-F238E27FC236}">
                <a16:creationId xmlns:a16="http://schemas.microsoft.com/office/drawing/2014/main" id="{B2D01C91-E6C2-DE4C-BE2A-08E26E4804AB}"/>
              </a:ext>
            </a:extLst>
          </p:cNvPr>
          <p:cNvSpPr txBox="1"/>
          <p:nvPr/>
        </p:nvSpPr>
        <p:spPr>
          <a:xfrm>
            <a:off x="1449095" y="2328685"/>
            <a:ext cx="1773178" cy="369332"/>
          </a:xfrm>
          <a:prstGeom prst="rect">
            <a:avLst/>
          </a:prstGeom>
          <a:noFill/>
        </p:spPr>
        <p:txBody>
          <a:bodyPr wrap="none" rtlCol="0">
            <a:spAutoFit/>
          </a:bodyPr>
          <a:lstStyle/>
          <a:p>
            <a:r>
              <a:rPr lang="en-BE" b="1" dirty="0"/>
              <a:t>R65 Linux Server</a:t>
            </a:r>
          </a:p>
        </p:txBody>
      </p:sp>
      <p:sp>
        <p:nvSpPr>
          <p:cNvPr id="7" name="TextBox 6">
            <a:extLst>
              <a:ext uri="{FF2B5EF4-FFF2-40B4-BE49-F238E27FC236}">
                <a16:creationId xmlns:a16="http://schemas.microsoft.com/office/drawing/2014/main" id="{67D57784-E031-ED4B-815A-063E5668FCF5}"/>
              </a:ext>
            </a:extLst>
          </p:cNvPr>
          <p:cNvSpPr txBox="1"/>
          <p:nvPr/>
        </p:nvSpPr>
        <p:spPr>
          <a:xfrm>
            <a:off x="5174165" y="2317534"/>
            <a:ext cx="3520069" cy="369332"/>
          </a:xfrm>
          <a:prstGeom prst="rect">
            <a:avLst/>
          </a:prstGeom>
          <a:noFill/>
        </p:spPr>
        <p:txBody>
          <a:bodyPr wrap="square" rtlCol="0">
            <a:spAutoFit/>
          </a:bodyPr>
          <a:lstStyle/>
          <a:p>
            <a:r>
              <a:rPr lang="en-BE" b="1" dirty="0"/>
              <a:t>Microsoft Azure Cloud Solution</a:t>
            </a:r>
          </a:p>
        </p:txBody>
      </p:sp>
      <p:sp>
        <p:nvSpPr>
          <p:cNvPr id="8" name="TextBox 7">
            <a:extLst>
              <a:ext uri="{FF2B5EF4-FFF2-40B4-BE49-F238E27FC236}">
                <a16:creationId xmlns:a16="http://schemas.microsoft.com/office/drawing/2014/main" id="{E38F279C-2A26-6748-980C-B5C2A0BE46B9}"/>
              </a:ext>
            </a:extLst>
          </p:cNvPr>
          <p:cNvSpPr txBox="1"/>
          <p:nvPr/>
        </p:nvSpPr>
        <p:spPr>
          <a:xfrm>
            <a:off x="535259" y="5765180"/>
            <a:ext cx="7605131" cy="584775"/>
          </a:xfrm>
          <a:prstGeom prst="rect">
            <a:avLst/>
          </a:prstGeom>
          <a:noFill/>
        </p:spPr>
        <p:txBody>
          <a:bodyPr wrap="square" rtlCol="0">
            <a:spAutoFit/>
          </a:bodyPr>
          <a:lstStyle/>
          <a:p>
            <a:pPr marL="285750" indent="-285750">
              <a:buFont typeface="Arial" panose="020B0604020202020204" pitchFamily="34" charset="0"/>
              <a:buChar char="•"/>
            </a:pPr>
            <a:r>
              <a:rPr lang="en-BE" sz="1600" b="1" i="1" dirty="0"/>
              <a:t>Action Item #5</a:t>
            </a:r>
            <a:r>
              <a:rPr lang="en-BE" sz="1600" dirty="0"/>
              <a:t>: </a:t>
            </a:r>
            <a:r>
              <a:rPr lang="en-BE" sz="1600" b="1" i="1" dirty="0"/>
              <a:t>Architecture of CCB Bioinformatics Platform node must be selected. There are trade-offs between purchasing a server vs a cloud solution</a:t>
            </a:r>
            <a:endParaRPr lang="en-BE" sz="1600" i="1" dirty="0"/>
          </a:p>
        </p:txBody>
      </p:sp>
    </p:spTree>
    <p:extLst>
      <p:ext uri="{BB962C8B-B14F-4D97-AF65-F5344CB8AC3E}">
        <p14:creationId xmlns:p14="http://schemas.microsoft.com/office/powerpoint/2010/main" val="33828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8251902" cy="4525963"/>
          </a:xfrm>
        </p:spPr>
        <p:txBody>
          <a:bodyPr/>
          <a:lstStyle/>
          <a:p>
            <a:r>
              <a:rPr lang="en-BE" sz="1500" dirty="0"/>
              <a:t>The CCB Bioinformatics Platform will implement the </a:t>
            </a:r>
            <a:r>
              <a:rPr lang="en-BE" sz="1500" dirty="0">
                <a:hlinkClick r:id="rId2"/>
              </a:rPr>
              <a:t>project management system OpenProject </a:t>
            </a:r>
            <a:r>
              <a:rPr lang="en-BE" sz="1500" dirty="0"/>
              <a:t>displaying forecasts of project hours, providing a transparent format to communicate a timeline outline when stakeholders can reasonably expect results</a:t>
            </a:r>
          </a:p>
          <a:p>
            <a:endParaRPr lang="en-BE" sz="1500" dirty="0"/>
          </a:p>
          <a:p>
            <a:r>
              <a:rPr lang="en-BE" sz="1500" dirty="0"/>
              <a:t>In the interest of fairness to the commitments to other labs, newly requested projects from a given lab will typically be addressed after current projects from that same lab have been completed. Please inform the platform of upcoming deadlines far in advance whenever possible</a:t>
            </a:r>
          </a:p>
          <a:p>
            <a:endParaRPr lang="en-BE" sz="1500" dirty="0"/>
          </a:p>
          <a:p>
            <a:r>
              <a:rPr lang="en-BE" sz="1500" dirty="0"/>
              <a:t>In order to make the best use of bioinformatic infrastructure made available by the CCB Platform, we strongly encourage lab members such as PhD students to enroll in bioinformatic courses and symposia to become familiar with R/Python, bash and Bioconductor to become more proficient at using bioinformatic tools</a:t>
            </a:r>
          </a:p>
          <a:p>
            <a:endParaRPr lang="en-BE" sz="1500" dirty="0"/>
          </a:p>
          <a:p>
            <a:r>
              <a:rPr lang="en-BE" sz="1500" dirty="0"/>
              <a:t>In the interest of time efficiency, it is preferred for data to be presented to the CCB platform rather than requesting the CCB platform to search for the desired data (i.e. please send url links, GSE accession numbers or directory paths to data whenever possible)</a:t>
            </a:r>
          </a:p>
          <a:p>
            <a:endParaRPr lang="en-BE" sz="1500" dirty="0"/>
          </a:p>
          <a:p>
            <a:r>
              <a:rPr lang="en-BE" sz="1500" dirty="0"/>
              <a:t>Lastly, if you use work from the CCB Bioinformatics Platform in a publication, please cite the author!</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Closing Remarks</a:t>
            </a:r>
          </a:p>
        </p:txBody>
      </p:sp>
    </p:spTree>
    <p:extLst>
      <p:ext uri="{BB962C8B-B14F-4D97-AF65-F5344CB8AC3E}">
        <p14:creationId xmlns:p14="http://schemas.microsoft.com/office/powerpoint/2010/main" val="253948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600200"/>
            <a:ext cx="8207299" cy="4525963"/>
          </a:xfrm>
        </p:spPr>
        <p:txBody>
          <a:bodyPr/>
          <a:lstStyle/>
          <a:p>
            <a:r>
              <a:rPr lang="en-BE" sz="1800" b="1" i="1" dirty="0"/>
              <a:t>Action Item #1: A data storage solution is needed to meet the needs of various labs and the CCB Bioinformatics Platform</a:t>
            </a:r>
          </a:p>
          <a:p>
            <a:endParaRPr lang="en-BE" sz="1800" b="1" i="1" dirty="0"/>
          </a:p>
          <a:p>
            <a:r>
              <a:rPr lang="en-BE" sz="1800" b="1" i="1" dirty="0"/>
              <a:t>Action Item #2: Strive towards an equitable distribution of usage of CCB Bioinformatics Platform resources</a:t>
            </a:r>
            <a:endParaRPr lang="en-BE" sz="1800" i="1" dirty="0"/>
          </a:p>
          <a:p>
            <a:endParaRPr lang="en-BE" sz="1800" b="1" i="1" dirty="0"/>
          </a:p>
          <a:p>
            <a:r>
              <a:rPr lang="en-BE" sz="1800" b="1" i="1" dirty="0"/>
              <a:t>Action Item #3: A formal system of CCB Bioinformatics Platform requests may need to be implemented</a:t>
            </a:r>
          </a:p>
          <a:p>
            <a:endParaRPr lang="en-BE" sz="1800" b="1" i="1" dirty="0"/>
          </a:p>
          <a:p>
            <a:r>
              <a:rPr lang="en-BE" sz="1800" b="1" i="1" dirty="0"/>
              <a:t>Action Item #4</a:t>
            </a:r>
            <a:r>
              <a:rPr lang="en-BE" sz="1800" i="1" dirty="0"/>
              <a:t>: </a:t>
            </a:r>
            <a:r>
              <a:rPr lang="en-BE" sz="1800" b="1" i="1" dirty="0"/>
              <a:t>W</a:t>
            </a:r>
            <a:r>
              <a:rPr lang="en-GB" sz="1800" b="1" i="1" dirty="0"/>
              <a:t>ha</a:t>
            </a:r>
            <a:r>
              <a:rPr lang="en-BE" sz="1800" b="1" i="1" dirty="0"/>
              <a:t>t are the requirements of a CCB Bioinformatics Platform node that would best meet the computational and storage needs of the various CCB groups?</a:t>
            </a:r>
          </a:p>
          <a:p>
            <a:endParaRPr lang="en-BE" sz="1800" b="1" i="1" dirty="0"/>
          </a:p>
          <a:p>
            <a:r>
              <a:rPr lang="en-BE" sz="1800" b="1" i="1" dirty="0"/>
              <a:t>Action Item #5</a:t>
            </a:r>
            <a:r>
              <a:rPr lang="en-BE" sz="1800" i="1" dirty="0"/>
              <a:t>: </a:t>
            </a:r>
            <a:r>
              <a:rPr lang="en-BE" sz="1800" b="1" i="1" dirty="0"/>
              <a:t>The architecture of CCB Bioinformatics Platform node must be selected (server vs cloud)</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Summary of Action Items</a:t>
            </a:r>
          </a:p>
        </p:txBody>
      </p:sp>
    </p:spTree>
    <p:extLst>
      <p:ext uri="{BB962C8B-B14F-4D97-AF65-F5344CB8AC3E}">
        <p14:creationId xmlns:p14="http://schemas.microsoft.com/office/powerpoint/2010/main" val="137422245"/>
      </p:ext>
    </p:extLst>
  </p:cSld>
  <p:clrMapOvr>
    <a:masterClrMapping/>
  </p:clrMapOvr>
</p:sld>
</file>

<file path=ppt/theme/theme1.xml><?xml version="1.0" encoding="utf-8"?>
<a:theme xmlns:a="http://schemas.openxmlformats.org/drawingml/2006/main" name="vi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IB template" id="{4475C507-F78E-374D-B2AE-0676E3069B63}" vid="{C0F85B6B-08A1-C54E-8B74-526870F195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vib.thmx</Template>
  <TotalTime>63565</TotalTime>
  <Words>1284</Words>
  <Application>Microsoft Macintosh PowerPoint</Application>
  <PresentationFormat>On-screen Show (4:3)</PresentationFormat>
  <Paragraphs>90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DIN Condensed</vt:lpstr>
      <vt:lpstr>Helvetica Neue</vt:lpstr>
      <vt:lpstr>Helvetica Neue Thin</vt:lpstr>
      <vt:lpstr>Times</vt:lpstr>
      <vt:lpstr>vib</vt:lpstr>
      <vt:lpstr>CCB-VIB Bioinformatics Platform March 2021</vt:lpstr>
      <vt:lpstr>CCB Bioinformatics Platform Project Overview</vt:lpstr>
      <vt:lpstr>Time and Project Management</vt:lpstr>
      <vt:lpstr>Types of Platform Requests</vt:lpstr>
      <vt:lpstr>Data Storage and Infrastructure</vt:lpstr>
      <vt:lpstr>CCB Node Architecture Pros and Cons</vt:lpstr>
      <vt:lpstr>Closing Remarks</vt:lpstr>
      <vt:lpstr>Summary of Action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dc:title>
  <dc:creator>Matthieu Moisse</dc:creator>
  <cp:lastModifiedBy>Microsoft Office User</cp:lastModifiedBy>
  <cp:revision>2459</cp:revision>
  <cp:lastPrinted>2019-05-02T11:22:03Z</cp:lastPrinted>
  <dcterms:created xsi:type="dcterms:W3CDTF">2013-03-05T16:06:41Z</dcterms:created>
  <dcterms:modified xsi:type="dcterms:W3CDTF">2021-03-23T08:53:55Z</dcterms:modified>
</cp:coreProperties>
</file>