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64" r:id="rId8"/>
    <p:sldId id="267" r:id="rId9"/>
    <p:sldId id="265" r:id="rId10"/>
    <p:sldId id="268" r:id="rId11"/>
    <p:sldId id="270" r:id="rId12"/>
    <p:sldId id="271" r:id="rId13"/>
    <p:sldId id="269" r:id="rId14"/>
    <p:sldId id="27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ypi.org/project/census/0.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pi.org/project/census/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2.census.gov/programs-surveys/acs/tech_docs/code_lists/2019_ACS_Code_List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t>Qualitative Impacts on </a:t>
            </a:r>
            <a:br>
              <a:rPr lang="en-US" sz="4000" dirty="0"/>
            </a:br>
            <a:r>
              <a:rPr lang="en-US" sz="4000" dirty="0"/>
              <a:t>Earnings Per US Citizen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Daniel Rusch</a:t>
            </a:r>
          </a:p>
          <a:p>
            <a:r>
              <a:rPr lang="en-US" dirty="0">
                <a:solidFill>
                  <a:schemeClr val="tx1">
                    <a:lumMod val="85000"/>
                    <a:lumOff val="15000"/>
                  </a:schemeClr>
                </a:solidFill>
              </a:rPr>
              <a:t>11/16/2020</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5136-95E0-4B0B-878B-FA3CB6DB56B4}"/>
              </a:ext>
            </a:extLst>
          </p:cNvPr>
          <p:cNvSpPr>
            <a:spLocks noGrp="1"/>
          </p:cNvSpPr>
          <p:nvPr>
            <p:ph type="title"/>
          </p:nvPr>
        </p:nvSpPr>
        <p:spPr/>
        <p:txBody>
          <a:bodyPr/>
          <a:lstStyle/>
          <a:p>
            <a:r>
              <a:rPr lang="en-US" dirty="0"/>
              <a:t>Findings (average per location)</a:t>
            </a:r>
          </a:p>
        </p:txBody>
      </p:sp>
      <p:sp>
        <p:nvSpPr>
          <p:cNvPr id="3" name="Content Placeholder 2">
            <a:extLst>
              <a:ext uri="{FF2B5EF4-FFF2-40B4-BE49-F238E27FC236}">
                <a16:creationId xmlns:a16="http://schemas.microsoft.com/office/drawing/2014/main" id="{08783D99-DC5F-47F3-8EFA-F6E62FEC7F8A}"/>
              </a:ext>
            </a:extLst>
          </p:cNvPr>
          <p:cNvSpPr>
            <a:spLocks noGrp="1"/>
          </p:cNvSpPr>
          <p:nvPr>
            <p:ph idx="1"/>
          </p:nvPr>
        </p:nvSpPr>
        <p:spPr/>
        <p:txBody>
          <a:bodyPr/>
          <a:lstStyle/>
          <a:p>
            <a:pPr>
              <a:buFont typeface="Arial" panose="020B0604020202020204" pitchFamily="34" charset="0"/>
              <a:buChar char="•"/>
            </a:pPr>
            <a:r>
              <a:rPr lang="en-US" dirty="0"/>
              <a:t>Women made less than men on average and men had extreme high earning outliers</a:t>
            </a:r>
          </a:p>
          <a:p>
            <a:pPr>
              <a:buFont typeface="Arial" panose="020B0604020202020204" pitchFamily="34" charset="0"/>
              <a:buChar char="•"/>
            </a:pPr>
            <a:r>
              <a:rPr lang="en-US" dirty="0"/>
              <a:t>People in the 45 to 55 age group made the most money while the 14 to 18 age group made the least</a:t>
            </a:r>
          </a:p>
          <a:p>
            <a:pPr>
              <a:buFont typeface="Arial" panose="020B0604020202020204" pitchFamily="34" charset="0"/>
              <a:buChar char="•"/>
            </a:pPr>
            <a:r>
              <a:rPr lang="en-US" dirty="0"/>
              <a:t>People had higher average monthly earnings per location, the later in the year the salary was received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96795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A533-3AEE-45E9-8751-A894906D6839}"/>
              </a:ext>
            </a:extLst>
          </p:cNvPr>
          <p:cNvSpPr>
            <a:spLocks noGrp="1"/>
          </p:cNvSpPr>
          <p:nvPr>
            <p:ph type="title"/>
          </p:nvPr>
        </p:nvSpPr>
        <p:spPr/>
        <p:txBody>
          <a:bodyPr/>
          <a:lstStyle/>
          <a:p>
            <a:r>
              <a:rPr lang="en-US" dirty="0"/>
              <a:t>Finding #1 – Gender Impact</a:t>
            </a:r>
          </a:p>
        </p:txBody>
      </p:sp>
      <p:sp>
        <p:nvSpPr>
          <p:cNvPr id="3" name="Content Placeholder 2">
            <a:extLst>
              <a:ext uri="{FF2B5EF4-FFF2-40B4-BE49-F238E27FC236}">
                <a16:creationId xmlns:a16="http://schemas.microsoft.com/office/drawing/2014/main" id="{DFFAE631-AFD4-4F69-8F55-EA8BB64BCD93}"/>
              </a:ext>
            </a:extLst>
          </p:cNvPr>
          <p:cNvSpPr>
            <a:spLocks noGrp="1"/>
          </p:cNvSpPr>
          <p:nvPr>
            <p:ph idx="1"/>
          </p:nvPr>
        </p:nvSpPr>
        <p:spPr/>
        <p:txBody>
          <a:bodyPr/>
          <a:lstStyle/>
          <a:p>
            <a:pPr>
              <a:buFont typeface="Arial" panose="020B0604020202020204" pitchFamily="34" charset="0"/>
              <a:buChar char="•"/>
            </a:pPr>
            <a:r>
              <a:rPr lang="en-US" sz="1200" dirty="0"/>
              <a:t>Women made lower salary than men on average by a mean difference of -$1,259 and a similar regression coefficient of -$1,281. This was despite the number of people employed being very close between genders.</a:t>
            </a:r>
          </a:p>
          <a:p>
            <a:pPr>
              <a:buFont typeface="Arial" panose="020B0604020202020204" pitchFamily="34" charset="0"/>
              <a:buChar char="•"/>
            </a:pPr>
            <a:r>
              <a:rPr lang="en-US" sz="1200" dirty="0"/>
              <a:t>Max earnings were significantly higher for men by nearly $10k per month; however, the high end is for men is an extreme outlier (e.g. Bill Gates). This indicates that even if you are male there is still a large discrepancy and other factors are at play.</a:t>
            </a:r>
          </a:p>
          <a:p>
            <a:pPr>
              <a:buFont typeface="Arial" panose="020B0604020202020204" pitchFamily="34" charset="0"/>
              <a:buChar char="•"/>
            </a:pPr>
            <a:r>
              <a:rPr lang="en-US" sz="1200" dirty="0"/>
              <a:t>Could be due to factors other than gender which are correlated to gender. For example, more high paying careers are selected by men rather than the careers paying different amounts based on gender.</a:t>
            </a:r>
          </a:p>
          <a:p>
            <a:pPr marL="0" indent="0">
              <a:buNone/>
            </a:pPr>
            <a:endParaRPr lang="en-US" dirty="0"/>
          </a:p>
        </p:txBody>
      </p:sp>
      <p:pic>
        <p:nvPicPr>
          <p:cNvPr id="5" name="Picture 4">
            <a:extLst>
              <a:ext uri="{FF2B5EF4-FFF2-40B4-BE49-F238E27FC236}">
                <a16:creationId xmlns:a16="http://schemas.microsoft.com/office/drawing/2014/main" id="{69B053A6-94A3-4E1B-8A21-17CBADED5B31}"/>
              </a:ext>
            </a:extLst>
          </p:cNvPr>
          <p:cNvPicPr>
            <a:picLocks noChangeAspect="1"/>
          </p:cNvPicPr>
          <p:nvPr/>
        </p:nvPicPr>
        <p:blipFill>
          <a:blip r:embed="rId2"/>
          <a:stretch>
            <a:fillRect/>
          </a:stretch>
        </p:blipFill>
        <p:spPr>
          <a:xfrm>
            <a:off x="1215776" y="3839262"/>
            <a:ext cx="3557098" cy="2094430"/>
          </a:xfrm>
          <a:prstGeom prst="rect">
            <a:avLst/>
          </a:prstGeom>
        </p:spPr>
      </p:pic>
      <p:pic>
        <p:nvPicPr>
          <p:cNvPr id="7" name="Picture 6">
            <a:extLst>
              <a:ext uri="{FF2B5EF4-FFF2-40B4-BE49-F238E27FC236}">
                <a16:creationId xmlns:a16="http://schemas.microsoft.com/office/drawing/2014/main" id="{0F5780AB-157A-4195-B693-D6F09BFCF980}"/>
              </a:ext>
            </a:extLst>
          </p:cNvPr>
          <p:cNvPicPr/>
          <p:nvPr/>
        </p:nvPicPr>
        <p:blipFill>
          <a:blip r:embed="rId3"/>
          <a:stretch>
            <a:fillRect/>
          </a:stretch>
        </p:blipFill>
        <p:spPr>
          <a:xfrm>
            <a:off x="4891370" y="3839262"/>
            <a:ext cx="3171825" cy="1057275"/>
          </a:xfrm>
          <a:prstGeom prst="rect">
            <a:avLst/>
          </a:prstGeom>
        </p:spPr>
      </p:pic>
    </p:spTree>
    <p:extLst>
      <p:ext uri="{BB962C8B-B14F-4D97-AF65-F5344CB8AC3E}">
        <p14:creationId xmlns:p14="http://schemas.microsoft.com/office/powerpoint/2010/main" val="405108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A533-3AEE-45E9-8751-A894906D6839}"/>
              </a:ext>
            </a:extLst>
          </p:cNvPr>
          <p:cNvSpPr>
            <a:spLocks noGrp="1"/>
          </p:cNvSpPr>
          <p:nvPr>
            <p:ph type="title"/>
          </p:nvPr>
        </p:nvSpPr>
        <p:spPr/>
        <p:txBody>
          <a:bodyPr/>
          <a:lstStyle/>
          <a:p>
            <a:r>
              <a:rPr lang="en-US" dirty="0"/>
              <a:t>Finding #2 – Age Impact</a:t>
            </a:r>
          </a:p>
        </p:txBody>
      </p:sp>
      <p:sp>
        <p:nvSpPr>
          <p:cNvPr id="3" name="Content Placeholder 2">
            <a:extLst>
              <a:ext uri="{FF2B5EF4-FFF2-40B4-BE49-F238E27FC236}">
                <a16:creationId xmlns:a16="http://schemas.microsoft.com/office/drawing/2014/main" id="{DFFAE631-AFD4-4F69-8F55-EA8BB64BCD93}"/>
              </a:ext>
            </a:extLst>
          </p:cNvPr>
          <p:cNvSpPr>
            <a:spLocks noGrp="1"/>
          </p:cNvSpPr>
          <p:nvPr>
            <p:ph idx="1"/>
          </p:nvPr>
        </p:nvSpPr>
        <p:spPr/>
        <p:txBody>
          <a:bodyPr/>
          <a:lstStyle/>
          <a:p>
            <a:pPr>
              <a:buFont typeface="Arial" panose="020B0604020202020204" pitchFamily="34" charset="0"/>
              <a:buChar char="•"/>
            </a:pPr>
            <a:r>
              <a:rPr lang="en-US" sz="1200" dirty="0"/>
              <a:t>People in the 45 to 55 age group made the most money with an average monthly salary of $5,179.25</a:t>
            </a:r>
          </a:p>
          <a:p>
            <a:pPr>
              <a:buFont typeface="Arial" panose="020B0604020202020204" pitchFamily="34" charset="0"/>
              <a:buChar char="•"/>
            </a:pPr>
            <a:r>
              <a:rPr lang="en-US" sz="1200" dirty="0"/>
              <a:t>Age adds roughly $551 for each increase in age category as indicated by the regression coefficient</a:t>
            </a:r>
          </a:p>
          <a:p>
            <a:pPr>
              <a:buFont typeface="Arial" panose="020B0604020202020204" pitchFamily="34" charset="0"/>
              <a:buChar char="•"/>
            </a:pPr>
            <a:r>
              <a:rPr lang="en-US" sz="1200" dirty="0"/>
              <a:t>The 14 to 18 age group made the least at $791.50</a:t>
            </a:r>
          </a:p>
          <a:p>
            <a:pPr>
              <a:buFont typeface="Arial" panose="020B0604020202020204" pitchFamily="34" charset="0"/>
              <a:buChar char="•"/>
            </a:pPr>
            <a:r>
              <a:rPr lang="en-US" sz="1200" dirty="0"/>
              <a:t>Could be due to people gaining experience and responsibilities as their career progresses</a:t>
            </a:r>
          </a:p>
          <a:p>
            <a:pPr>
              <a:buFont typeface="Arial" panose="020B0604020202020204" pitchFamily="34" charset="0"/>
              <a:buChar char="•"/>
            </a:pPr>
            <a:r>
              <a:rPr lang="en-US" sz="1200" dirty="0"/>
              <a:t>The decrease in salary after age 54 likely is in some part due to people retiring and no longer receiving a salary.</a:t>
            </a:r>
          </a:p>
          <a:p>
            <a:pPr marL="0" indent="0">
              <a:buNone/>
            </a:pPr>
            <a:endParaRPr lang="en-US" dirty="0"/>
          </a:p>
        </p:txBody>
      </p:sp>
      <p:pic>
        <p:nvPicPr>
          <p:cNvPr id="6" name="Picture 5">
            <a:extLst>
              <a:ext uri="{FF2B5EF4-FFF2-40B4-BE49-F238E27FC236}">
                <a16:creationId xmlns:a16="http://schemas.microsoft.com/office/drawing/2014/main" id="{052C5D98-F1A7-45A1-8772-5B0113708CE4}"/>
              </a:ext>
            </a:extLst>
          </p:cNvPr>
          <p:cNvPicPr>
            <a:picLocks noChangeAspect="1"/>
          </p:cNvPicPr>
          <p:nvPr/>
        </p:nvPicPr>
        <p:blipFill>
          <a:blip r:embed="rId2"/>
          <a:stretch>
            <a:fillRect/>
          </a:stretch>
        </p:blipFill>
        <p:spPr>
          <a:xfrm>
            <a:off x="1036320" y="3887153"/>
            <a:ext cx="4143375" cy="2466975"/>
          </a:xfrm>
          <a:prstGeom prst="rect">
            <a:avLst/>
          </a:prstGeom>
        </p:spPr>
      </p:pic>
      <p:pic>
        <p:nvPicPr>
          <p:cNvPr id="8" name="Picture 7">
            <a:extLst>
              <a:ext uri="{FF2B5EF4-FFF2-40B4-BE49-F238E27FC236}">
                <a16:creationId xmlns:a16="http://schemas.microsoft.com/office/drawing/2014/main" id="{687C19B0-3F41-49EC-A727-D6EDC266D252}"/>
              </a:ext>
            </a:extLst>
          </p:cNvPr>
          <p:cNvPicPr>
            <a:picLocks noChangeAspect="1"/>
          </p:cNvPicPr>
          <p:nvPr/>
        </p:nvPicPr>
        <p:blipFill>
          <a:blip r:embed="rId3"/>
          <a:stretch>
            <a:fillRect/>
          </a:stretch>
        </p:blipFill>
        <p:spPr>
          <a:xfrm>
            <a:off x="5240655" y="3905161"/>
            <a:ext cx="3781425" cy="1885950"/>
          </a:xfrm>
          <a:prstGeom prst="rect">
            <a:avLst/>
          </a:prstGeom>
        </p:spPr>
      </p:pic>
    </p:spTree>
    <p:extLst>
      <p:ext uri="{BB962C8B-B14F-4D97-AF65-F5344CB8AC3E}">
        <p14:creationId xmlns:p14="http://schemas.microsoft.com/office/powerpoint/2010/main" val="56809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5E7-CA35-42FB-9F7D-C2FAFF67DB6F}"/>
              </a:ext>
            </a:extLst>
          </p:cNvPr>
          <p:cNvSpPr>
            <a:spLocks noGrp="1"/>
          </p:cNvSpPr>
          <p:nvPr>
            <p:ph type="title"/>
          </p:nvPr>
        </p:nvSpPr>
        <p:spPr/>
        <p:txBody>
          <a:bodyPr/>
          <a:lstStyle/>
          <a:p>
            <a:r>
              <a:rPr lang="en-US" dirty="0"/>
              <a:t>Finding #3 – Time Period</a:t>
            </a:r>
          </a:p>
        </p:txBody>
      </p:sp>
      <p:sp>
        <p:nvSpPr>
          <p:cNvPr id="3" name="Content Placeholder 2">
            <a:extLst>
              <a:ext uri="{FF2B5EF4-FFF2-40B4-BE49-F238E27FC236}">
                <a16:creationId xmlns:a16="http://schemas.microsoft.com/office/drawing/2014/main" id="{21AB50C5-ABF0-4996-BAE6-8FE8A7DD61A1}"/>
              </a:ext>
            </a:extLst>
          </p:cNvPr>
          <p:cNvSpPr>
            <a:spLocks noGrp="1"/>
          </p:cNvSpPr>
          <p:nvPr>
            <p:ph idx="1"/>
          </p:nvPr>
        </p:nvSpPr>
        <p:spPr/>
        <p:txBody>
          <a:bodyPr/>
          <a:lstStyle/>
          <a:p>
            <a:pPr>
              <a:buFont typeface="Arial" panose="020B0604020202020204" pitchFamily="34" charset="0"/>
              <a:buChar char="•"/>
            </a:pPr>
            <a:r>
              <a:rPr lang="en-US" dirty="0"/>
              <a:t>People had higher average earnings per location during the 4th quarter</a:t>
            </a:r>
          </a:p>
          <a:p>
            <a:pPr lvl="1">
              <a:buFont typeface="Arial" panose="020B0604020202020204" pitchFamily="34" charset="0"/>
              <a:buChar char="•"/>
            </a:pPr>
            <a:r>
              <a:rPr lang="en-US" dirty="0"/>
              <a:t>This could be due to seasonal employment around end of year tax time and holidays</a:t>
            </a:r>
          </a:p>
          <a:p>
            <a:pPr lvl="1">
              <a:buFont typeface="Arial" panose="020B0604020202020204" pitchFamily="34" charset="0"/>
              <a:buChar char="•"/>
            </a:pPr>
            <a:r>
              <a:rPr lang="en-US" dirty="0"/>
              <a:t>This could also be due to more salary being received at year end such as holiday bonuses/incentives</a:t>
            </a:r>
          </a:p>
          <a:p>
            <a:pPr lvl="1">
              <a:buFont typeface="Arial" panose="020B0604020202020204" pitchFamily="34" charset="0"/>
              <a:buChar char="•"/>
            </a:pPr>
            <a:r>
              <a:rPr lang="en-US" dirty="0"/>
              <a:t>The quarter the salary is observed added about $50 per month for each additional quarter the salary was received; as indicated by the regression coefficient of 49.42</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1697666-C736-4EFF-A6F5-AB18359303D7}"/>
              </a:ext>
            </a:extLst>
          </p:cNvPr>
          <p:cNvPicPr>
            <a:picLocks noChangeAspect="1"/>
          </p:cNvPicPr>
          <p:nvPr/>
        </p:nvPicPr>
        <p:blipFill>
          <a:blip r:embed="rId2"/>
          <a:stretch>
            <a:fillRect/>
          </a:stretch>
        </p:blipFill>
        <p:spPr>
          <a:xfrm>
            <a:off x="1097280" y="3858578"/>
            <a:ext cx="4133850" cy="2524125"/>
          </a:xfrm>
          <a:prstGeom prst="rect">
            <a:avLst/>
          </a:prstGeom>
        </p:spPr>
      </p:pic>
      <p:pic>
        <p:nvPicPr>
          <p:cNvPr id="9" name="Picture 8">
            <a:extLst>
              <a:ext uri="{FF2B5EF4-FFF2-40B4-BE49-F238E27FC236}">
                <a16:creationId xmlns:a16="http://schemas.microsoft.com/office/drawing/2014/main" id="{4F7BABD7-D9E1-4F0F-9E3E-C287625D1481}"/>
              </a:ext>
            </a:extLst>
          </p:cNvPr>
          <p:cNvPicPr>
            <a:picLocks noChangeAspect="1"/>
          </p:cNvPicPr>
          <p:nvPr/>
        </p:nvPicPr>
        <p:blipFill>
          <a:blip r:embed="rId3"/>
          <a:stretch>
            <a:fillRect/>
          </a:stretch>
        </p:blipFill>
        <p:spPr>
          <a:xfrm>
            <a:off x="5231130" y="3901440"/>
            <a:ext cx="3457575" cy="1219200"/>
          </a:xfrm>
          <a:prstGeom prst="rect">
            <a:avLst/>
          </a:prstGeom>
        </p:spPr>
      </p:pic>
    </p:spTree>
    <p:extLst>
      <p:ext uri="{BB962C8B-B14F-4D97-AF65-F5344CB8AC3E}">
        <p14:creationId xmlns:p14="http://schemas.microsoft.com/office/powerpoint/2010/main" val="354532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0A09-F740-4997-B5B2-2D59023BE4D3}"/>
              </a:ext>
            </a:extLst>
          </p:cNvPr>
          <p:cNvSpPr>
            <a:spLocks noGrp="1"/>
          </p:cNvSpPr>
          <p:nvPr>
            <p:ph type="title"/>
          </p:nvPr>
        </p:nvSpPr>
        <p:spPr/>
        <p:txBody>
          <a:bodyPr/>
          <a:lstStyle/>
          <a:p>
            <a:r>
              <a:rPr lang="en-US" dirty="0"/>
              <a:t>Regression Details</a:t>
            </a:r>
          </a:p>
        </p:txBody>
      </p:sp>
      <p:pic>
        <p:nvPicPr>
          <p:cNvPr id="7" name="Picture 6">
            <a:extLst>
              <a:ext uri="{FF2B5EF4-FFF2-40B4-BE49-F238E27FC236}">
                <a16:creationId xmlns:a16="http://schemas.microsoft.com/office/drawing/2014/main" id="{C1573CE8-84FE-45B5-8E12-FF668C3E5E5D}"/>
              </a:ext>
            </a:extLst>
          </p:cNvPr>
          <p:cNvPicPr>
            <a:picLocks noChangeAspect="1"/>
          </p:cNvPicPr>
          <p:nvPr/>
        </p:nvPicPr>
        <p:blipFill>
          <a:blip r:embed="rId2"/>
          <a:stretch>
            <a:fillRect/>
          </a:stretch>
        </p:blipFill>
        <p:spPr>
          <a:xfrm>
            <a:off x="1097280" y="2011325"/>
            <a:ext cx="5696925" cy="4348479"/>
          </a:xfrm>
          <a:prstGeom prst="rect">
            <a:avLst/>
          </a:prstGeom>
        </p:spPr>
      </p:pic>
    </p:spTree>
    <p:extLst>
      <p:ext uri="{BB962C8B-B14F-4D97-AF65-F5344CB8AC3E}">
        <p14:creationId xmlns:p14="http://schemas.microsoft.com/office/powerpoint/2010/main" val="103420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F9FE-3FED-4E70-AADE-582D6632A544}"/>
              </a:ext>
            </a:extLst>
          </p:cNvPr>
          <p:cNvSpPr>
            <a:spLocks noGrp="1"/>
          </p:cNvSpPr>
          <p:nvPr>
            <p:ph type="title"/>
          </p:nvPr>
        </p:nvSpPr>
        <p:spPr/>
        <p:txBody>
          <a:bodyPr/>
          <a:lstStyle/>
          <a:p>
            <a:r>
              <a:rPr lang="en-US" dirty="0"/>
              <a:t>Conclusion (and caveats)</a:t>
            </a:r>
          </a:p>
        </p:txBody>
      </p:sp>
      <p:sp>
        <p:nvSpPr>
          <p:cNvPr id="3" name="Content Placeholder 2">
            <a:extLst>
              <a:ext uri="{FF2B5EF4-FFF2-40B4-BE49-F238E27FC236}">
                <a16:creationId xmlns:a16="http://schemas.microsoft.com/office/drawing/2014/main" id="{DC16FF07-B50C-4AFF-B990-820DA34B224E}"/>
              </a:ext>
            </a:extLst>
          </p:cNvPr>
          <p:cNvSpPr>
            <a:spLocks noGrp="1"/>
          </p:cNvSpPr>
          <p:nvPr>
            <p:ph idx="1"/>
          </p:nvPr>
        </p:nvSpPr>
        <p:spPr/>
        <p:txBody>
          <a:bodyPr>
            <a:normAutofit fontScale="92500"/>
          </a:bodyPr>
          <a:lstStyle/>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Findings indicated significant biases exist in the salaries received by US Citizens which may be unfairly benefiting/harming different categories of the US population. However, there are large caveats which point for the need to do additional work to prove biases in salary exist.</a:t>
            </a: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caveat to the findings are that the testing implies a correlation and not necessarily a causation. This means that, for example, having male gender and being between the ages 45-54 will not cause you to automatically receive a good salary. However, it does imply that, all other factors held equal, being male and/or between the ages of 45-55 will be an advantage towards receiving a relatively higher salary.</a:t>
            </a:r>
          </a:p>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Another large caveat with the data analysis findings are that only three categorical factors were included in testing. With an adjusted R-squared of 0.562 indicates that we are likely leaving out material factors. Obviously, looking at types of professions, education, experience levels would give us a better picture. This points to additional research and variables which should be included prior to forming a definitive 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879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4800" i="1" dirty="0">
                <a:solidFill>
                  <a:srgbClr val="FFFFFF"/>
                </a:solidFill>
              </a:rPr>
              <a:t>It is a capital mistake to theorize before one has data.”</a:t>
            </a:r>
            <a:br>
              <a:rPr lang="en-US" sz="1050" b="0" i="0" dirty="0">
                <a:solidFill>
                  <a:srgbClr val="000000"/>
                </a:solidFill>
                <a:effectLst/>
                <a:latin typeface="Colfax Regular"/>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Sherlock Holmes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6D80-6EB2-4A06-9A90-694D19E4329C}"/>
              </a:ext>
            </a:extLst>
          </p:cNvPr>
          <p:cNvSpPr>
            <a:spLocks noGrp="1"/>
          </p:cNvSpPr>
          <p:nvPr>
            <p:ph type="title"/>
          </p:nvPr>
        </p:nvSpPr>
        <p:spPr/>
        <p:txBody>
          <a:bodyPr/>
          <a:lstStyle/>
          <a:p>
            <a:r>
              <a:rPr lang="en-US" dirty="0"/>
              <a:t>Data Source: US Census Data</a:t>
            </a:r>
          </a:p>
        </p:txBody>
      </p:sp>
      <p:sp>
        <p:nvSpPr>
          <p:cNvPr id="3" name="Content Placeholder 2">
            <a:extLst>
              <a:ext uri="{FF2B5EF4-FFF2-40B4-BE49-F238E27FC236}">
                <a16:creationId xmlns:a16="http://schemas.microsoft.com/office/drawing/2014/main" id="{42CAE757-0A26-4C8F-9647-0C52084CF2BF}"/>
              </a:ext>
            </a:extLst>
          </p:cNvPr>
          <p:cNvSpPr>
            <a:spLocks noGrp="1"/>
          </p:cNvSpPr>
          <p:nvPr>
            <p:ph idx="1"/>
          </p:nvPr>
        </p:nvSpPr>
        <p:spPr/>
        <p:txBody>
          <a:bodyPr/>
          <a:lstStyle/>
          <a:p>
            <a:pPr>
              <a:buFont typeface="Arial" panose="020B0604020202020204" pitchFamily="34" charset="0"/>
              <a:buChar char="•"/>
            </a:pPr>
            <a:r>
              <a:rPr lang="en-US" dirty="0"/>
              <a:t>Each US citizen is required to complete a census. The collective data from all US citizens is stored in a massive database. This project used data from the 2019 US Census.</a:t>
            </a: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is made accessible using an API which reference HTML data via the Census Bureau website. </a:t>
            </a:r>
          </a:p>
          <a:p>
            <a:pPr lvl="1">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 python library called census 0.5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https://pypi.org/project/census/0.5/</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available which can be used to access the Census data either using distinct Library commands or through referencing a website link and retrieving the data via web address.</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of code used to call the primary data set:</a:t>
            </a:r>
          </a:p>
          <a:p>
            <a:pPr marL="457200" marR="0" latinLnBrk="1">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work_age</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requests</a:t>
            </a:r>
            <a:r>
              <a:rPr lang="en-US" sz="18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"https://api.census.gov/data/timeseries/</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qwi</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sa?get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sex,Emp,agegrp,EarnS,race,education&amp;for</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=metropolitan</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%20s</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tatistical</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%20a</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rea/micropolitan</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%20s</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tatistical</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%20a</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rea:*&amp;in=state:01&amp;time=2019"</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319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6D80-6EB2-4A06-9A90-694D19E4329C}"/>
              </a:ext>
            </a:extLst>
          </p:cNvPr>
          <p:cNvSpPr>
            <a:spLocks noGrp="1"/>
          </p:cNvSpPr>
          <p:nvPr>
            <p:ph type="title"/>
          </p:nvPr>
        </p:nvSpPr>
        <p:spPr/>
        <p:txBody>
          <a:bodyPr/>
          <a:lstStyle/>
          <a:p>
            <a:r>
              <a:rPr lang="en-US" dirty="0"/>
              <a:t>Value of US Census Data Analysis</a:t>
            </a:r>
          </a:p>
        </p:txBody>
      </p:sp>
      <p:sp>
        <p:nvSpPr>
          <p:cNvPr id="3" name="Content Placeholder 2">
            <a:extLst>
              <a:ext uri="{FF2B5EF4-FFF2-40B4-BE49-F238E27FC236}">
                <a16:creationId xmlns:a16="http://schemas.microsoft.com/office/drawing/2014/main" id="{42CAE757-0A26-4C8F-9647-0C52084CF2BF}"/>
              </a:ext>
            </a:extLst>
          </p:cNvPr>
          <p:cNvSpPr>
            <a:spLocks noGrp="1"/>
          </p:cNvSpPr>
          <p:nvPr>
            <p:ph idx="1"/>
          </p:nvPr>
        </p:nvSpPr>
        <p:spPr/>
        <p:txBody>
          <a:bodyPr/>
          <a:lstStyle/>
          <a:p>
            <a:pPr>
              <a:buFont typeface="Arial" panose="020B0604020202020204" pitchFamily="34" charset="0"/>
              <a:buChar char="•"/>
            </a:pPr>
            <a:r>
              <a:rPr lang="en-US" dirty="0"/>
              <a:t>Businesses, governments, and economists all must base decisions on their respective interpretation of the world around us. Data is integral to those decisions so that they may be grounded in reality.</a:t>
            </a:r>
          </a:p>
          <a:p>
            <a:pPr>
              <a:buFont typeface="Arial" panose="020B0604020202020204" pitchFamily="34" charset="0"/>
              <a:buChar char="•"/>
            </a:pPr>
            <a:r>
              <a:rPr lang="en-US" dirty="0"/>
              <a:t>By analyzing large data sets, observations may be made which may not be easily recognized.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97773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6D80-6EB2-4A06-9A90-694D19E4329C}"/>
              </a:ext>
            </a:extLst>
          </p:cNvPr>
          <p:cNvSpPr>
            <a:spLocks noGrp="1"/>
          </p:cNvSpPr>
          <p:nvPr>
            <p:ph type="title"/>
          </p:nvPr>
        </p:nvSpPr>
        <p:spPr/>
        <p:txBody>
          <a:bodyPr/>
          <a:lstStyle/>
          <a:p>
            <a:r>
              <a:rPr lang="en-US" dirty="0"/>
              <a:t>Data Retrieval: API</a:t>
            </a:r>
          </a:p>
        </p:txBody>
      </p:sp>
      <p:sp>
        <p:nvSpPr>
          <p:cNvPr id="3" name="Content Placeholder 2">
            <a:extLst>
              <a:ext uri="{FF2B5EF4-FFF2-40B4-BE49-F238E27FC236}">
                <a16:creationId xmlns:a16="http://schemas.microsoft.com/office/drawing/2014/main" id="{42CAE757-0A26-4C8F-9647-0C52084CF2BF}"/>
              </a:ext>
            </a:extLst>
          </p:cNvPr>
          <p:cNvSpPr>
            <a:spLocks noGrp="1"/>
          </p:cNvSpPr>
          <p:nvPr>
            <p:ph idx="1"/>
          </p:nvPr>
        </p:nvSpPr>
        <p:spPr/>
        <p:txBody>
          <a:bodyPr>
            <a:normAutofit/>
          </a:bodyPr>
          <a:lstStyle/>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is made accessible using an API which reference HTML data via the Census Bureau website. </a:t>
            </a:r>
          </a:p>
          <a:p>
            <a:pPr lvl="1">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 python library called census 0.5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https://pypi.org/project/census/0.5/</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available which can be used to access the Census data either using distinct Library commands or through referencing a website link and retrieving the data via web address.</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 of code used to call the primary data set:</a:t>
            </a:r>
          </a:p>
          <a:p>
            <a:pPr marL="457200" marR="0" latinLnBrk="1">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work_age</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requests</a:t>
            </a:r>
            <a:r>
              <a:rPr lang="en-US" sz="1800" dirty="0" err="1">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get</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"https://api.census.gov/data/timeseries/</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qwi</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sa?get</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sex,Emp,agegrp,EarnS,race,education&amp;for</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=metropolitan</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%20s</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tatistical</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%20a</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rea/micropolitan</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%20s</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tatistical</a:t>
            </a:r>
            <a:r>
              <a:rPr lang="en-US" sz="1800" b="1" dirty="0">
                <a:solidFill>
                  <a:srgbClr val="BB6688"/>
                </a:solidFill>
                <a:effectLst/>
                <a:latin typeface="Courier New" panose="02070309020205020404" pitchFamily="49" charset="0"/>
                <a:ea typeface="Times New Roman" panose="02020603050405020304" pitchFamily="18" charset="0"/>
                <a:cs typeface="Times New Roman" panose="02020603050405020304" pitchFamily="18" charset="0"/>
              </a:rPr>
              <a:t>%20a</a:t>
            </a:r>
            <a:r>
              <a:rPr lang="en-US" sz="1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rea:*&amp;in=state:01&amp;time=2019"</a:t>
            </a:r>
            <a:r>
              <a:rPr lang="en-US" sz="18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457200" marR="0" latinLnBrk="1">
              <a:lnSpc>
                <a:spcPts val="131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333333"/>
              </a:solidFill>
              <a:latin typeface="Courier New" panose="02070309020205020404" pitchFamily="49"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retrieved using the API link </a:t>
            </a:r>
            <a:r>
              <a:rPr lang="en-US" sz="1800" dirty="0">
                <a:latin typeface="Calibri" panose="020F0502020204030204" pitchFamily="34" charset="0"/>
                <a:ea typeface="Calibri" panose="020F0502020204030204" pitchFamily="34" charset="0"/>
                <a:cs typeface="Times New Roman" panose="02020603050405020304" pitchFamily="18" charset="0"/>
              </a:rPr>
              <a:t>returns HTML code that can be saved as a json file.</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3384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FCF0-8F61-4EE6-A481-82D614A2295E}"/>
              </a:ext>
            </a:extLst>
          </p:cNvPr>
          <p:cNvSpPr>
            <a:spLocks noGrp="1"/>
          </p:cNvSpPr>
          <p:nvPr>
            <p:ph type="title"/>
          </p:nvPr>
        </p:nvSpPr>
        <p:spPr/>
        <p:txBody>
          <a:bodyPr/>
          <a:lstStyle/>
          <a:p>
            <a:r>
              <a:rPr lang="en-US" dirty="0"/>
              <a:t>Data Accumulation:</a:t>
            </a:r>
            <a:br>
              <a:rPr lang="en-US" dirty="0"/>
            </a:br>
            <a:r>
              <a:rPr lang="en-US" dirty="0"/>
              <a:t>Building the Data Set</a:t>
            </a:r>
          </a:p>
        </p:txBody>
      </p:sp>
      <p:sp>
        <p:nvSpPr>
          <p:cNvPr id="3" name="Content Placeholder 2">
            <a:extLst>
              <a:ext uri="{FF2B5EF4-FFF2-40B4-BE49-F238E27FC236}">
                <a16:creationId xmlns:a16="http://schemas.microsoft.com/office/drawing/2014/main" id="{A64BB822-81B9-46FA-B29D-E25AC2A8ADEF}"/>
              </a:ext>
            </a:extLst>
          </p:cNvPr>
          <p:cNvSpPr>
            <a:spLocks noGrp="1"/>
          </p:cNvSpPr>
          <p:nvPr>
            <p:ph idx="1"/>
          </p:nvPr>
        </p:nvSpPr>
        <p:spPr/>
        <p:txBody>
          <a:bodyPr/>
          <a:lstStyle/>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Certain API links reference tables that are not retrievable for multiple category instances.</a:t>
            </a:r>
          </a:p>
          <a:p>
            <a:pPr lvl="1">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For example, the one I </a:t>
            </a:r>
            <a:r>
              <a:rPr lang="en-US" sz="1600" dirty="0">
                <a:latin typeface="Calibri" panose="020F0502020204030204" pitchFamily="34" charset="0"/>
                <a:cs typeface="Times New Roman" panose="02020603050405020304" pitchFamily="18" charset="0"/>
              </a:rPr>
              <a:t>reference “api.census.gov/data/timeseries/</a:t>
            </a:r>
            <a:r>
              <a:rPr lang="en-US" sz="1600" dirty="0" err="1">
                <a:latin typeface="Calibri" panose="020F0502020204030204" pitchFamily="34" charset="0"/>
                <a:cs typeface="Times New Roman" panose="02020603050405020304" pitchFamily="18" charset="0"/>
              </a:rPr>
              <a:t>qwi</a:t>
            </a:r>
            <a:r>
              <a:rPr lang="en-US" sz="1600" dirty="0">
                <a:latin typeface="Calibri" panose="020F0502020204030204" pitchFamily="34" charset="0"/>
                <a:cs typeface="Times New Roman" panose="02020603050405020304" pitchFamily="18" charset="0"/>
              </a:rPr>
              <a:t>/</a:t>
            </a:r>
            <a:r>
              <a:rPr lang="en-US" sz="1600" dirty="0" err="1">
                <a:latin typeface="Calibri" panose="020F0502020204030204" pitchFamily="34" charset="0"/>
                <a:cs typeface="Times New Roman" panose="02020603050405020304" pitchFamily="18" charset="0"/>
              </a:rPr>
              <a:t>sa</a:t>
            </a:r>
            <a:r>
              <a:rPr lang="en-US" sz="1600" dirty="0">
                <a:latin typeface="Calibri" panose="020F0502020204030204" pitchFamily="34" charset="0"/>
                <a:cs typeface="Times New Roman" panose="02020603050405020304" pitchFamily="18" charset="0"/>
              </a:rPr>
              <a:t>” only allowed for the retrieval of one state per API request.</a:t>
            </a:r>
          </a:p>
          <a:p>
            <a:pPr>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To allow for all states to be included in the analysis, the API was included in a while loop in order to append all of the different state’s data together.</a:t>
            </a:r>
          </a:p>
          <a:p>
            <a:pPr>
              <a:buFont typeface="Arial" panose="020B0604020202020204" pitchFamily="34" charset="0"/>
              <a:buChar char="•"/>
            </a:pPr>
            <a:endParaRPr lang="en-US" sz="1800" dirty="0">
              <a:latin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latin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487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FCF0-8F61-4EE6-A481-82D614A2295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A64BB822-81B9-46FA-B29D-E25AC2A8ADEF}"/>
              </a:ext>
            </a:extLst>
          </p:cNvPr>
          <p:cNvSpPr>
            <a:spLocks noGrp="1"/>
          </p:cNvSpPr>
          <p:nvPr>
            <p:ph idx="1"/>
          </p:nvPr>
        </p:nvSpPr>
        <p:spPr/>
        <p:txBody>
          <a:bodyPr>
            <a:normAutofit/>
          </a:bodyPr>
          <a:lstStyle/>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using the </a:t>
            </a:r>
            <a:r>
              <a:rPr lang="en-US" sz="2000" dirty="0">
                <a:latin typeface="Calibri" panose="020F0502020204030204" pitchFamily="34" charset="0"/>
                <a:ea typeface="Calibri" panose="020F0502020204030204" pitchFamily="34" charset="0"/>
                <a:cs typeface="Times New Roman" panose="02020603050405020304" pitchFamily="18" charset="0"/>
              </a:rPr>
              <a:t>US Census website to retrieve a json file, d</a:t>
            </a:r>
            <a:r>
              <a:rPr lang="en-US" sz="2000" dirty="0">
                <a:effectLst/>
                <a:latin typeface="Calibri" panose="020F0502020204030204" pitchFamily="34" charset="0"/>
                <a:ea typeface="Calibri" panose="020F0502020204030204" pitchFamily="34" charset="0"/>
                <a:cs typeface="Times New Roman" panose="02020603050405020304" pitchFamily="18" charset="0"/>
              </a:rPr>
              <a:t>ata was then imported to a pandas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DataFrame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while looping to append multiple API returns together was preceded by storing each state’s data in a pandas </a:t>
            </a:r>
            <a:r>
              <a:rPr lang="en-US" sz="1800" dirty="0" err="1">
                <a:latin typeface="Calibri" panose="020F0502020204030204" pitchFamily="34" charset="0"/>
                <a:ea typeface="Calibri" panose="020F0502020204030204" pitchFamily="34" charset="0"/>
                <a:cs typeface="Times New Roman" panose="02020603050405020304" pitchFamily="18" charset="0"/>
              </a:rPr>
              <a:t>D</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Ancillary data files were </a:t>
            </a:r>
            <a:r>
              <a:rPr lang="en-US" sz="1800" dirty="0">
                <a:latin typeface="Calibri" panose="020F0502020204030204" pitchFamily="34" charset="0"/>
                <a:ea typeface="Calibri" panose="020F0502020204030204" pitchFamily="34" charset="0"/>
                <a:cs typeface="Times New Roman" panose="02020603050405020304" pitchFamily="18" charset="0"/>
              </a:rPr>
              <a:t>stored in additional </a:t>
            </a:r>
            <a:r>
              <a:rPr lang="en-US" sz="1800" dirty="0" err="1">
                <a:latin typeface="Calibri" panose="020F0502020204030204" pitchFamily="34" charset="0"/>
                <a:ea typeface="Calibri" panose="020F0502020204030204" pitchFamily="34" charset="0"/>
                <a:cs typeface="Times New Roman" panose="02020603050405020304" pitchFamily="18" charset="0"/>
              </a:rPr>
              <a:t>DataFrames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decode the US Census category codes</a:t>
            </a:r>
          </a:p>
          <a:p>
            <a:pPr lvl="1">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Code lists were provided via pdf (example: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https://www2.census.gov/programs-surveys/acs/tech_docs/code_lists/2019_ACS_Code_Lists.pdf</a:t>
            </a:r>
            <a:r>
              <a:rPr lang="en-US" sz="1600" dirty="0">
                <a:effectLst/>
                <a:latin typeface="Calibri" panose="020F0502020204030204" pitchFamily="34" charset="0"/>
                <a:ea typeface="Calibri" panose="020F0502020204030204" pitchFamily="34" charset="0"/>
                <a:cs typeface="Times New Roman" panose="02020603050405020304" pitchFamily="18" charset="0"/>
              </a:rPr>
              <a:t>) on the census website so I recreated reference tables in excel and uploaded them as additional </a:t>
            </a:r>
            <a:r>
              <a:rPr lang="en-US" sz="1600" dirty="0" err="1">
                <a:latin typeface="Calibri" panose="020F0502020204030204" pitchFamily="34" charset="0"/>
                <a:ea typeface="Calibri" panose="020F0502020204030204" pitchFamily="34" charset="0"/>
                <a:cs typeface="Times New Roman" panose="02020603050405020304" pitchFamily="18" charset="0"/>
              </a:rPr>
              <a:t>D</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ataFrames</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my code. </a:t>
            </a:r>
          </a:p>
          <a:p>
            <a:pPr lvl="1">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Code meanings could then be appended next to the code fields in the census data.</a:t>
            </a:r>
          </a:p>
          <a:p>
            <a:pPr lvl="2">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For example, next to the age group column providing A01 for a certain record, I now had the corresponding age category that A01 was referring to and could better understand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732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FCF0-8F61-4EE6-A481-82D614A2295E}"/>
              </a:ext>
            </a:extLst>
          </p:cNvPr>
          <p:cNvSpPr>
            <a:spLocks noGrp="1"/>
          </p:cNvSpPr>
          <p:nvPr>
            <p:ph type="title"/>
          </p:nvPr>
        </p:nvSpPr>
        <p:spPr/>
        <p:txBody>
          <a:bodyPr/>
          <a:lstStyle/>
          <a:p>
            <a:r>
              <a:rPr lang="en-US" dirty="0"/>
              <a:t>Data Preparation Continued</a:t>
            </a:r>
          </a:p>
        </p:txBody>
      </p:sp>
      <p:sp>
        <p:nvSpPr>
          <p:cNvPr id="3" name="Content Placeholder 2">
            <a:extLst>
              <a:ext uri="{FF2B5EF4-FFF2-40B4-BE49-F238E27FC236}">
                <a16:creationId xmlns:a16="http://schemas.microsoft.com/office/drawing/2014/main" id="{A64BB822-81B9-46FA-B29D-E25AC2A8ADEF}"/>
              </a:ext>
            </a:extLst>
          </p:cNvPr>
          <p:cNvSpPr>
            <a:spLocks noGrp="1"/>
          </p:cNvSpPr>
          <p:nvPr>
            <p:ph idx="1"/>
          </p:nvPr>
        </p:nvSpPr>
        <p:spPr/>
        <p:txBody>
          <a:bodyPr>
            <a:normAutofit/>
          </a:bodyPr>
          <a:lstStyle/>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Instances where data was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NaN</a:t>
            </a:r>
            <a:r>
              <a:rPr lang="en-US" sz="2000" dirty="0">
                <a:effectLst/>
                <a:latin typeface="Calibri" panose="020F0502020204030204" pitchFamily="34" charset="0"/>
                <a:ea typeface="Calibri" panose="020F0502020204030204" pitchFamily="34" charset="0"/>
                <a:cs typeface="Times New Roman" panose="02020603050405020304" pitchFamily="18" charset="0"/>
              </a:rPr>
              <a:t> or null were replaced with zeros in order for their data type to be converted to a numeric type.</a:t>
            </a:r>
          </a:p>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Uploading data set all column data types to object by default. In order to perform a regression analysis, the Earnings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EarnS</a:t>
            </a:r>
            <a:r>
              <a:rPr lang="en-US" sz="2000" dirty="0">
                <a:effectLst/>
                <a:latin typeface="Calibri" panose="020F0502020204030204" pitchFamily="34" charset="0"/>
                <a:ea typeface="Calibri" panose="020F0502020204030204" pitchFamily="34" charset="0"/>
                <a:cs typeface="Times New Roman" panose="02020603050405020304" pitchFamily="18" charset="0"/>
              </a:rPr>
              <a:t>” column) was changed to an integer and qualitative factors were changed to integers.</a:t>
            </a:r>
          </a:p>
          <a:p>
            <a:endParaRPr lang="en-US" dirty="0"/>
          </a:p>
        </p:txBody>
      </p:sp>
      <p:pic>
        <p:nvPicPr>
          <p:cNvPr id="5" name="Picture 4">
            <a:extLst>
              <a:ext uri="{FF2B5EF4-FFF2-40B4-BE49-F238E27FC236}">
                <a16:creationId xmlns:a16="http://schemas.microsoft.com/office/drawing/2014/main" id="{86FE1527-CA2B-4043-AB5D-8AFBCEAD9180}"/>
              </a:ext>
            </a:extLst>
          </p:cNvPr>
          <p:cNvPicPr>
            <a:picLocks noChangeAspect="1"/>
          </p:cNvPicPr>
          <p:nvPr/>
        </p:nvPicPr>
        <p:blipFill>
          <a:blip r:embed="rId2"/>
          <a:stretch>
            <a:fillRect/>
          </a:stretch>
        </p:blipFill>
        <p:spPr>
          <a:xfrm>
            <a:off x="3510872" y="3780711"/>
            <a:ext cx="3544586" cy="2464538"/>
          </a:xfrm>
          <a:prstGeom prst="rect">
            <a:avLst/>
          </a:prstGeom>
        </p:spPr>
      </p:pic>
    </p:spTree>
    <p:extLst>
      <p:ext uri="{BB962C8B-B14F-4D97-AF65-F5344CB8AC3E}">
        <p14:creationId xmlns:p14="http://schemas.microsoft.com/office/powerpoint/2010/main" val="130331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FCF0-8F61-4EE6-A481-82D614A2295E}"/>
              </a:ext>
            </a:extLst>
          </p:cNvPr>
          <p:cNvSpPr>
            <a:spLocks noGrp="1"/>
          </p:cNvSpPr>
          <p:nvPr>
            <p:ph type="title"/>
          </p:nvPr>
        </p:nvSpPr>
        <p:spPr/>
        <p:txBody>
          <a:bodyPr/>
          <a:lstStyle/>
          <a:p>
            <a:r>
              <a:rPr lang="en-US" dirty="0"/>
              <a:t>Categorical Variable Transformation</a:t>
            </a:r>
          </a:p>
        </p:txBody>
      </p:sp>
      <p:sp>
        <p:nvSpPr>
          <p:cNvPr id="3" name="Content Placeholder 2">
            <a:extLst>
              <a:ext uri="{FF2B5EF4-FFF2-40B4-BE49-F238E27FC236}">
                <a16:creationId xmlns:a16="http://schemas.microsoft.com/office/drawing/2014/main" id="{A64BB822-81B9-46FA-B29D-E25AC2A8ADEF}"/>
              </a:ext>
            </a:extLst>
          </p:cNvPr>
          <p:cNvSpPr>
            <a:spLocks noGrp="1"/>
          </p:cNvSpPr>
          <p:nvPr>
            <p:ph idx="1"/>
          </p:nvPr>
        </p:nvSpPr>
        <p:spPr>
          <a:xfrm>
            <a:off x="1097280" y="2108201"/>
            <a:ext cx="10058400" cy="4081584"/>
          </a:xfrm>
        </p:spPr>
        <p:txBody>
          <a:bodyPr>
            <a:normAutofit/>
          </a:bodyPr>
          <a:lstStyle/>
          <a:p>
            <a:pPr>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Transformatio</a:t>
            </a:r>
            <a:r>
              <a:rPr lang="en-US" sz="2000" dirty="0">
                <a:latin typeface="Calibri" panose="020F0502020204030204" pitchFamily="34" charset="0"/>
                <a:ea typeface="Calibri" panose="020F0502020204030204" pitchFamily="34" charset="0"/>
                <a:cs typeface="Times New Roman" panose="02020603050405020304" pitchFamily="18" charset="0"/>
              </a:rPr>
              <a:t>n of Categorical Variables:</a:t>
            </a:r>
          </a:p>
          <a:p>
            <a:pPr lvl="1">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perform regression analysis on multiple qualitative categorical </a:t>
            </a:r>
            <a:r>
              <a:rPr lang="en-US" sz="1800" dirty="0">
                <a:latin typeface="Calibri" panose="020F0502020204030204" pitchFamily="34" charset="0"/>
                <a:cs typeface="Times New Roman" panose="02020603050405020304" pitchFamily="18" charset="0"/>
              </a:rPr>
              <a:t>variables (and the average salary per location), codes were assigned per category to observe their qualitative impact.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Two Functions Used:</a:t>
            </a:r>
          </a:p>
          <a:p>
            <a:pPr marL="544068" lvl="1" indent="-342900">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For analyzing the impact of Gender on Earnings, the </a:t>
            </a:r>
            <a:r>
              <a:rPr lang="en-US" sz="1400" dirty="0" err="1">
                <a:latin typeface="Calibri" panose="020F0502020204030204" pitchFamily="34" charset="0"/>
                <a:ea typeface="Calibri" panose="020F0502020204030204" pitchFamily="34" charset="0"/>
                <a:cs typeface="Times New Roman" panose="02020603050405020304" pitchFamily="18" charset="0"/>
              </a:rPr>
              <a:t>Get_Dummies</a:t>
            </a:r>
            <a:r>
              <a:rPr lang="en-US" sz="1400" dirty="0">
                <a:latin typeface="Calibri" panose="020F0502020204030204" pitchFamily="34" charset="0"/>
                <a:ea typeface="Calibri" panose="020F0502020204030204" pitchFamily="34" charset="0"/>
                <a:cs typeface="Times New Roman" panose="02020603050405020304" pitchFamily="18" charset="0"/>
              </a:rPr>
              <a:t>() function in pandas was used to convert “Female” to 1 and “Male” to 0.</a:t>
            </a:r>
          </a:p>
          <a:p>
            <a:pPr marL="544068" lvl="1" indent="-342900">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44068" lvl="1" indent="-342900">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44068" lvl="1" indent="-342900">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For analyzing age and timing categories, the </a:t>
            </a:r>
            <a:r>
              <a:rPr lang="en-US" sz="1400" dirty="0" err="1">
                <a:latin typeface="Calibri" panose="020F0502020204030204" pitchFamily="34" charset="0"/>
                <a:ea typeface="Calibri" panose="020F0502020204030204" pitchFamily="34" charset="0"/>
                <a:cs typeface="Times New Roman" panose="02020603050405020304" pitchFamily="18" charset="0"/>
              </a:rPr>
              <a:t>LabelEncoder</a:t>
            </a:r>
            <a:r>
              <a:rPr lang="en-US" sz="1400" dirty="0">
                <a:latin typeface="Calibri" panose="020F0502020204030204" pitchFamily="34" charset="0"/>
                <a:ea typeface="Calibri" panose="020F0502020204030204" pitchFamily="34" charset="0"/>
                <a:cs typeface="Times New Roman" panose="02020603050405020304" pitchFamily="18" charset="0"/>
              </a:rPr>
              <a:t>() API’s </a:t>
            </a:r>
            <a:r>
              <a:rPr lang="en-US" sz="1400" dirty="0" err="1">
                <a:latin typeface="Calibri" panose="020F0502020204030204" pitchFamily="34" charset="0"/>
                <a:ea typeface="Calibri" panose="020F0502020204030204" pitchFamily="34" charset="0"/>
                <a:cs typeface="Times New Roman" panose="02020603050405020304" pitchFamily="18" charset="0"/>
              </a:rPr>
              <a:t>fit_transform</a:t>
            </a:r>
            <a:r>
              <a:rPr lang="en-US" sz="1400" dirty="0">
                <a:latin typeface="Calibri" panose="020F0502020204030204" pitchFamily="34" charset="0"/>
                <a:ea typeface="Calibri" panose="020F0502020204030204" pitchFamily="34" charset="0"/>
                <a:cs typeface="Times New Roman" panose="02020603050405020304" pitchFamily="18" charset="0"/>
              </a:rPr>
              <a:t>() function was used to assign categories a respective numbering.</a:t>
            </a:r>
          </a:p>
          <a:p>
            <a:pPr marL="544068" lvl="1" indent="-342900">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44068" lvl="1" indent="-342900">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44068" lvl="1" indent="-342900">
              <a:buFont typeface="+mj-l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9490FE59-9CFA-49E8-B7A1-4BB451BD62CC}"/>
              </a:ext>
            </a:extLst>
          </p:cNvPr>
          <p:cNvPicPr>
            <a:picLocks noChangeAspect="1"/>
          </p:cNvPicPr>
          <p:nvPr/>
        </p:nvPicPr>
        <p:blipFill>
          <a:blip r:embed="rId2"/>
          <a:stretch>
            <a:fillRect/>
          </a:stretch>
        </p:blipFill>
        <p:spPr>
          <a:xfrm>
            <a:off x="2639159" y="3870233"/>
            <a:ext cx="4306764" cy="742546"/>
          </a:xfrm>
          <a:prstGeom prst="rect">
            <a:avLst/>
          </a:prstGeom>
        </p:spPr>
      </p:pic>
      <p:pic>
        <p:nvPicPr>
          <p:cNvPr id="9" name="Picture 8">
            <a:extLst>
              <a:ext uri="{FF2B5EF4-FFF2-40B4-BE49-F238E27FC236}">
                <a16:creationId xmlns:a16="http://schemas.microsoft.com/office/drawing/2014/main" id="{593693E7-8C8B-4515-9B87-8BB0A2B520B5}"/>
              </a:ext>
            </a:extLst>
          </p:cNvPr>
          <p:cNvPicPr>
            <a:picLocks noChangeAspect="1"/>
          </p:cNvPicPr>
          <p:nvPr/>
        </p:nvPicPr>
        <p:blipFill>
          <a:blip r:embed="rId3"/>
          <a:stretch>
            <a:fillRect/>
          </a:stretch>
        </p:blipFill>
        <p:spPr>
          <a:xfrm>
            <a:off x="2575414" y="4966555"/>
            <a:ext cx="4370509" cy="967244"/>
          </a:xfrm>
          <a:prstGeom prst="rect">
            <a:avLst/>
          </a:prstGeom>
        </p:spPr>
      </p:pic>
    </p:spTree>
    <p:extLst>
      <p:ext uri="{BB962C8B-B14F-4D97-AF65-F5344CB8AC3E}">
        <p14:creationId xmlns:p14="http://schemas.microsoft.com/office/powerpoint/2010/main" val="38348806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{3C8919F8-7D40-4E1C-B5DE-873EDC2D9DA8}tf56160789_win32</Template>
  <TotalTime>280</TotalTime>
  <Words>1424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Colfax Regular</vt:lpstr>
      <vt:lpstr>Courier New</vt:lpstr>
      <vt:lpstr>Franklin Gothic Book</vt:lpstr>
      <vt:lpstr>1_RetrospectVTI</vt:lpstr>
      <vt:lpstr>Qualitative Impacts on  Earnings Per US Citizen</vt:lpstr>
      <vt:lpstr>It is a capital mistake to theorize before one has data.” </vt:lpstr>
      <vt:lpstr>Data Source: US Census Data</vt:lpstr>
      <vt:lpstr>Value of US Census Data Analysis</vt:lpstr>
      <vt:lpstr>Data Retrieval: API</vt:lpstr>
      <vt:lpstr>Data Accumulation: Building the Data Set</vt:lpstr>
      <vt:lpstr>Data Preparation</vt:lpstr>
      <vt:lpstr>Data Preparation Continued</vt:lpstr>
      <vt:lpstr>Categorical Variable Transformation</vt:lpstr>
      <vt:lpstr>Findings (average per location)</vt:lpstr>
      <vt:lpstr>Finding #1 – Gender Impact</vt:lpstr>
      <vt:lpstr>Finding #2 – Age Impact</vt:lpstr>
      <vt:lpstr>Finding #3 – Time Period</vt:lpstr>
      <vt:lpstr>Regression Details</vt:lpstr>
      <vt:lpstr>Conclusion (and caveats)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 Census Data</dc:title>
  <dc:creator>Daniel Rusch</dc:creator>
  <cp:lastModifiedBy>Daniel Rusch</cp:lastModifiedBy>
  <cp:revision>61</cp:revision>
  <dcterms:created xsi:type="dcterms:W3CDTF">2020-11-15T19:41:07Z</dcterms:created>
  <dcterms:modified xsi:type="dcterms:W3CDTF">2020-11-16T20:01:33Z</dcterms:modified>
</cp:coreProperties>
</file>