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9" r:id="rId6"/>
    <p:sldId id="274" r:id="rId7"/>
    <p:sldId id="275" r:id="rId8"/>
    <p:sldId id="276" r:id="rId9"/>
    <p:sldId id="259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71550" autoAdjust="0"/>
  </p:normalViewPr>
  <p:slideViewPr>
    <p:cSldViewPr snapToGrid="0">
      <p:cViewPr varScale="1">
        <p:scale>
          <a:sx n="69" d="100"/>
          <a:sy n="69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691D7E6-B46B-EDCA-7A3A-BF6D3E0D76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5347DC-E718-9931-5E3A-08DE46352F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68453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326EA0-132D-DF9B-4264-C193F8F6B5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08304" y="1122363"/>
            <a:ext cx="4711147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22643-DFEA-C4DB-BB79-DE19E6404B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8303" y="3602038"/>
            <a:ext cx="4711147" cy="1655762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 dirty="0"/>
              <a:t>Haz clic para editar el estilo de subtítulo del patrón</a:t>
            </a:r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FBD7D-8B8A-1FF2-0FF3-4CA0D38D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542F4F-FC6F-0C4B-95DC-B8EE4F3DC28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1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98FFC57-4AE0-6899-BB5B-08441A54B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136" r="11136"/>
          <a:stretch/>
        </p:blipFill>
        <p:spPr>
          <a:xfrm>
            <a:off x="0" y="0"/>
            <a:ext cx="12192000" cy="12811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C81DDD-240E-C255-620C-97AD4BFB9A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948" y="0"/>
            <a:ext cx="9781642" cy="128111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B87D7-ED7E-1DA7-A059-9E81AB8D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57"/>
            <a:ext cx="10515600" cy="4591878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22687-C24C-F8A6-11B0-5AB65F00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59BEC-E07B-5A4F-8045-031BB168820A}" type="datetimeFigureOut">
              <a:rPr lang="es-CO" smtClean="0"/>
              <a:pPr/>
              <a:t>14/02/2025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0A4C-372B-55A8-752B-08345192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734F0-A67A-FAE5-9D42-2ADFFB0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42F4F-FC6F-0C4B-95DC-B8EE4F3DC28E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81F321-F9E8-DED5-E50F-0286734F37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1590" y="65530"/>
            <a:ext cx="1978799" cy="11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B9351-913D-7E24-B597-22A756342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062288"/>
            <a:ext cx="8182941" cy="1500187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A1E88-787E-2A87-C9A4-7A4BA4BB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8182941" cy="15001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03FE6-C936-0937-C8D2-88D94DC5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59BEC-E07B-5A4F-8045-031BB168820A}" type="datetimeFigureOut">
              <a:rPr lang="es-CO" smtClean="0"/>
              <a:pPr/>
              <a:t>14/02/2025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3B8B3A-B2C2-714F-DF89-0B6C4FFC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4133B8-A328-3F25-CAA4-29FE20A448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3747" r="18121"/>
          <a:stretch/>
        </p:blipFill>
        <p:spPr>
          <a:xfrm>
            <a:off x="9981460" y="0"/>
            <a:ext cx="221054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792827-8C77-70F3-8FCE-99C50A4A30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4911"/>
          <a:stretch/>
        </p:blipFill>
        <p:spPr>
          <a:xfrm>
            <a:off x="9981460" y="136525"/>
            <a:ext cx="2210540" cy="823455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2D818-E7A4-F1B9-3FC6-9C7A4674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542F4F-FC6F-0C4B-95DC-B8EE4F3DC28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10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A21F60A-1CFC-D6F6-6434-46FF999818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2359" b="12359"/>
          <a:stretch/>
        </p:blipFill>
        <p:spPr>
          <a:xfrm>
            <a:off x="-1" y="6107733"/>
            <a:ext cx="12201939" cy="7502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E1761A-42E4-7FE7-3AEA-2294771E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95F8D-CE6E-F091-4FF3-4559482C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542F4F-FC6F-0C4B-95DC-B8EE4F3DC28E}" type="slidenum">
              <a:rPr lang="es-CO" smtClean="0"/>
              <a:pPr/>
              <a:t>‹Nº›</a:t>
            </a:fld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6F64BF-D0DF-09D9-BBE7-2C47B89EE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4911"/>
          <a:stretch/>
        </p:blipFill>
        <p:spPr>
          <a:xfrm>
            <a:off x="1" y="6034544"/>
            <a:ext cx="2210540" cy="8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A21F60A-1CFC-D6F6-6434-46FF999818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7733" b="12359"/>
          <a:stretch/>
        </p:blipFill>
        <p:spPr>
          <a:xfrm>
            <a:off x="-1" y="6659592"/>
            <a:ext cx="12201939" cy="19840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95F8D-CE6E-F091-4FF3-4559482C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542F4F-FC6F-0C4B-95DC-B8EE4F3DC28E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32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31C4CF7-1125-9A70-016C-4DA1A13C7A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CB40D5-7D4F-9BFA-DF36-6E44000E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059BEC-E07B-5A4F-8045-031BB168820A}" type="datetimeFigureOut">
              <a:rPr lang="es-CO" smtClean="0"/>
              <a:pPr/>
              <a:t>14/02/2025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914744-8BDC-6127-EAB7-2ED95314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0A8E3B-1DBC-47B5-8340-C2E65B2C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542F4F-FC6F-0C4B-95DC-B8EE4F3DC28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80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3ACAD1-657E-1ADE-D268-99EDAAFF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 dirty="0"/>
              <a:t>Haz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CBB97-5FF1-F2B7-FE18-E331DBC1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0AD4E-FCA2-AEF6-47B0-451B5F602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tillium" pitchFamily="2" charset="77"/>
              </a:defRPr>
            </a:lvl1pPr>
          </a:lstStyle>
          <a:p>
            <a:fld id="{64059BEC-E07B-5A4F-8045-031BB168820A}" type="datetimeFigureOut">
              <a:rPr lang="es-CO" smtClean="0"/>
              <a:pPr/>
              <a:t>14/02/2025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1A40C-2624-8350-B685-0F9463844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Titillium" pitchFamily="2" charset="77"/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9C86A-407F-4571-DF0D-43BFAB92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Titillium" pitchFamily="2" charset="77"/>
              </a:defRPr>
            </a:lvl1pPr>
          </a:lstStyle>
          <a:p>
            <a:fld id="{0E542F4F-FC6F-0C4B-95DC-B8EE4F3DC28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4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accent1"/>
          </a:solidFill>
          <a:latin typeface="Titillium Web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Titill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Titill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till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till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till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1C9A-3720-E7A5-BB29-4F16DB0F5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Maestría en Analítica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90332-D0CA-AD9A-E46F-C6F287A9E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Bases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83B4B1-169A-015B-B9DF-C0A2A8B4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28053" y="5266944"/>
            <a:ext cx="5487164" cy="11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38733-54EB-9A21-600C-447F9D85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Principales productos de Oracle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A7BD96-E031-0CD0-69D1-DD91AFD54BB8}"/>
              </a:ext>
            </a:extLst>
          </p:cNvPr>
          <p:cNvSpPr txBox="1"/>
          <p:nvPr/>
        </p:nvSpPr>
        <p:spPr>
          <a:xfrm>
            <a:off x="3044537" y="1901659"/>
            <a:ext cx="61029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Inter"/>
              </a:rPr>
              <a:t>Oracle </a:t>
            </a:r>
            <a:r>
              <a:rPr lang="es-ES" b="1" i="0" dirty="0" err="1">
                <a:effectLst/>
                <a:latin typeface="Inter"/>
              </a:rPr>
              <a:t>Database</a:t>
            </a:r>
            <a:r>
              <a:rPr lang="es-ES" b="1" i="0" dirty="0">
                <a:effectLst/>
                <a:latin typeface="Inter"/>
              </a:rPr>
              <a:t> Enterprise </a:t>
            </a:r>
            <a:r>
              <a:rPr lang="es-ES" b="1" i="0" dirty="0" err="1">
                <a:effectLst/>
                <a:latin typeface="Inter"/>
              </a:rPr>
              <a:t>Edition</a:t>
            </a:r>
            <a:endParaRPr lang="es-ES" b="1" i="0" dirty="0">
              <a:effectLst/>
              <a:latin typeface="Inter"/>
            </a:endParaRPr>
          </a:p>
          <a:p>
            <a:r>
              <a:rPr lang="es-ES" b="1" i="0" dirty="0">
                <a:effectLst/>
                <a:latin typeface="Inter"/>
              </a:rPr>
              <a:t>Oracle </a:t>
            </a:r>
            <a:r>
              <a:rPr lang="es-ES" b="1" i="0" dirty="0" err="1">
                <a:effectLst/>
                <a:latin typeface="Inter"/>
              </a:rPr>
              <a:t>Database</a:t>
            </a:r>
            <a:r>
              <a:rPr lang="es-ES" b="1" i="0" dirty="0">
                <a:effectLst/>
                <a:latin typeface="Inter"/>
              </a:rPr>
              <a:t> Standard </a:t>
            </a:r>
            <a:r>
              <a:rPr lang="es-ES" b="1" i="0" dirty="0" err="1">
                <a:effectLst/>
                <a:latin typeface="Inter"/>
              </a:rPr>
              <a:t>Edition</a:t>
            </a:r>
            <a:endParaRPr lang="es-ES" b="1" i="0" dirty="0">
              <a:effectLst/>
              <a:latin typeface="Inter"/>
            </a:endParaRPr>
          </a:p>
          <a:p>
            <a:r>
              <a:rPr lang="es-ES" b="1" i="0" dirty="0">
                <a:effectLst/>
                <a:latin typeface="Inter"/>
              </a:rPr>
              <a:t>Oracle </a:t>
            </a:r>
            <a:r>
              <a:rPr lang="es-ES" b="1" i="0" dirty="0" err="1">
                <a:effectLst/>
                <a:latin typeface="Inter"/>
              </a:rPr>
              <a:t>Database</a:t>
            </a:r>
            <a:r>
              <a:rPr lang="es-ES" b="1" i="0" dirty="0">
                <a:effectLst/>
                <a:latin typeface="Inter"/>
              </a:rPr>
              <a:t> Express </a:t>
            </a:r>
            <a:r>
              <a:rPr lang="es-ES" b="1" i="0" dirty="0" err="1">
                <a:effectLst/>
                <a:latin typeface="Inter"/>
              </a:rPr>
              <a:t>Edition</a:t>
            </a:r>
            <a:r>
              <a:rPr lang="es-ES" b="1" i="0" dirty="0">
                <a:effectLst/>
                <a:latin typeface="Inter"/>
              </a:rPr>
              <a:t> (XE)</a:t>
            </a:r>
          </a:p>
          <a:p>
            <a:r>
              <a:rPr lang="es-ES" b="1" i="0" dirty="0">
                <a:effectLst/>
                <a:latin typeface="Inter"/>
              </a:rPr>
              <a:t>Oracle </a:t>
            </a:r>
            <a:r>
              <a:rPr lang="es-ES" b="1" i="0" dirty="0" err="1">
                <a:effectLst/>
                <a:latin typeface="Inter"/>
              </a:rPr>
              <a:t>Autonomous</a:t>
            </a:r>
            <a:r>
              <a:rPr lang="es-ES" b="1" i="0" dirty="0">
                <a:effectLst/>
                <a:latin typeface="Inter"/>
              </a:rPr>
              <a:t> </a:t>
            </a:r>
            <a:r>
              <a:rPr lang="es-ES" b="1" i="0" dirty="0" err="1">
                <a:effectLst/>
                <a:latin typeface="Inter"/>
              </a:rPr>
              <a:t>Database</a:t>
            </a:r>
            <a:endParaRPr lang="es-ES" b="1" i="0" dirty="0">
              <a:effectLst/>
              <a:latin typeface="Inter"/>
            </a:endParaRPr>
          </a:p>
          <a:p>
            <a:r>
              <a:rPr lang="es-ES" b="1" i="0" dirty="0">
                <a:effectLst/>
                <a:latin typeface="Inter"/>
              </a:rPr>
              <a:t>Oracle Real </a:t>
            </a:r>
            <a:r>
              <a:rPr lang="es-ES" b="1" i="0" dirty="0" err="1">
                <a:effectLst/>
                <a:latin typeface="Inter"/>
              </a:rPr>
              <a:t>Application</a:t>
            </a:r>
            <a:r>
              <a:rPr lang="es-ES" b="1" i="0" dirty="0">
                <a:effectLst/>
                <a:latin typeface="Inter"/>
              </a:rPr>
              <a:t> </a:t>
            </a:r>
            <a:r>
              <a:rPr lang="es-ES" b="1" i="0" dirty="0" err="1">
                <a:effectLst/>
                <a:latin typeface="Inter"/>
              </a:rPr>
              <a:t>Clusters</a:t>
            </a:r>
            <a:r>
              <a:rPr lang="es-ES" b="1" i="0" dirty="0">
                <a:effectLst/>
                <a:latin typeface="Inter"/>
              </a:rPr>
              <a:t> (RAC)</a:t>
            </a:r>
          </a:p>
          <a:p>
            <a:r>
              <a:rPr lang="es-ES" b="1" i="0" dirty="0">
                <a:effectLst/>
                <a:latin typeface="Inter"/>
              </a:rPr>
              <a:t>Oracle </a:t>
            </a:r>
            <a:r>
              <a:rPr lang="es-ES" b="1" i="0" dirty="0" err="1">
                <a:effectLst/>
                <a:latin typeface="Inter"/>
              </a:rPr>
              <a:t>Multitenant</a:t>
            </a:r>
            <a:endParaRPr lang="es-ES" b="1" i="0" dirty="0">
              <a:effectLst/>
              <a:latin typeface="Inter"/>
            </a:endParaRPr>
          </a:p>
          <a:p>
            <a:r>
              <a:rPr lang="es-ES" b="1" i="0" dirty="0">
                <a:effectLst/>
                <a:latin typeface="Inter"/>
              </a:rPr>
              <a:t>Oracle Data </a:t>
            </a:r>
            <a:r>
              <a:rPr lang="es-ES" b="1" i="0" dirty="0" err="1">
                <a:effectLst/>
                <a:latin typeface="Inter"/>
              </a:rPr>
              <a:t>Guard</a:t>
            </a:r>
            <a:endParaRPr lang="es-ES" b="1" i="0" dirty="0">
              <a:effectLst/>
              <a:latin typeface="Inter"/>
            </a:endParaRPr>
          </a:p>
          <a:p>
            <a:r>
              <a:rPr lang="es-ES" b="1" i="0" dirty="0">
                <a:effectLst/>
                <a:latin typeface="Inter"/>
              </a:rPr>
              <a:t>Oracle </a:t>
            </a:r>
            <a:r>
              <a:rPr lang="es-ES" b="1" i="0" dirty="0" err="1">
                <a:effectLst/>
                <a:latin typeface="Inter"/>
              </a:rPr>
              <a:t>GoldenGate</a:t>
            </a:r>
            <a:endParaRPr lang="es-ES" b="1" i="0" dirty="0">
              <a:effectLst/>
              <a:latin typeface="Inter"/>
            </a:endParaRPr>
          </a:p>
          <a:p>
            <a:r>
              <a:rPr lang="es-ES" b="1" i="0" dirty="0">
                <a:effectLst/>
                <a:latin typeface="Inter"/>
              </a:rPr>
              <a:t>Oracle </a:t>
            </a:r>
            <a:r>
              <a:rPr lang="es-ES" b="1" i="0" dirty="0" err="1">
                <a:effectLst/>
                <a:latin typeface="Inter"/>
              </a:rPr>
              <a:t>Advanced</a:t>
            </a:r>
            <a:r>
              <a:rPr lang="es-ES" b="1" i="0" dirty="0">
                <a:effectLst/>
                <a:latin typeface="Inter"/>
              </a:rPr>
              <a:t> Security</a:t>
            </a:r>
          </a:p>
          <a:p>
            <a:r>
              <a:rPr lang="es-ES" b="1" i="0" dirty="0">
                <a:effectLst/>
                <a:latin typeface="Inter"/>
              </a:rPr>
              <a:t>Oracle </a:t>
            </a:r>
            <a:r>
              <a:rPr lang="es-ES" b="1" i="0" dirty="0" err="1">
                <a:effectLst/>
                <a:latin typeface="Inter"/>
              </a:rPr>
              <a:t>Partitioning</a:t>
            </a:r>
            <a:endParaRPr lang="es-ES" b="1" i="0" dirty="0">
              <a:effectLst/>
              <a:latin typeface="Inter"/>
            </a:endParaRPr>
          </a:p>
          <a:p>
            <a:r>
              <a:rPr lang="es-ES" b="1" i="0" dirty="0">
                <a:effectLst/>
                <a:latin typeface="Inter"/>
              </a:rPr>
              <a:t>Oracle In-</a:t>
            </a:r>
            <a:r>
              <a:rPr lang="es-ES" b="1" i="0" dirty="0" err="1">
                <a:effectLst/>
                <a:latin typeface="Inter"/>
              </a:rPr>
              <a:t>Memory</a:t>
            </a:r>
            <a:endParaRPr lang="es-ES" b="1" i="0" dirty="0">
              <a:effectLst/>
              <a:latin typeface="Inter"/>
            </a:endParaRPr>
          </a:p>
          <a:p>
            <a:r>
              <a:rPr lang="en-US" b="1" i="0" dirty="0">
                <a:effectLst/>
                <a:latin typeface="Inter"/>
              </a:rPr>
              <a:t>Oracle Database Backup and Recovery</a:t>
            </a:r>
          </a:p>
          <a:p>
            <a:endParaRPr lang="es-ES" b="1" i="0" dirty="0">
              <a:effectLst/>
              <a:latin typeface="Inter"/>
            </a:endParaRPr>
          </a:p>
          <a:p>
            <a:endParaRPr lang="es-ES" b="1" i="0" dirty="0">
              <a:effectLst/>
              <a:latin typeface="Inter"/>
            </a:endParaRPr>
          </a:p>
          <a:p>
            <a:endParaRPr lang="es-ES" b="1" i="0" dirty="0">
              <a:effectLst/>
              <a:latin typeface="Inter"/>
            </a:endParaRPr>
          </a:p>
          <a:p>
            <a:endParaRPr lang="es-ES" b="1" i="0" dirty="0">
              <a:effectLst/>
              <a:latin typeface="Inter"/>
            </a:endParaRPr>
          </a:p>
          <a:p>
            <a:endParaRPr lang="es-ES" b="1" i="0" dirty="0">
              <a:effectLst/>
              <a:latin typeface="Inter"/>
            </a:endParaRPr>
          </a:p>
          <a:p>
            <a:pPr algn="l"/>
            <a:endParaRPr lang="es-ES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517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0B73-DD1E-A147-3D66-5F4B8B7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de Oracle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FAAF79-64CC-B88A-F0DE-97552E2E4D64}"/>
              </a:ext>
            </a:extLst>
          </p:cNvPr>
          <p:cNvSpPr txBox="1"/>
          <p:nvPr/>
        </p:nvSpPr>
        <p:spPr>
          <a:xfrm>
            <a:off x="3051464" y="2494129"/>
            <a:ext cx="6102926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effectLst/>
                <a:latin typeface="Inter"/>
              </a:rPr>
              <a:t>Transparent</a:t>
            </a:r>
            <a:r>
              <a:rPr lang="es-ES" b="1" i="0" dirty="0">
                <a:effectLst/>
                <a:latin typeface="Inter"/>
              </a:rPr>
              <a:t> Data </a:t>
            </a:r>
            <a:r>
              <a:rPr lang="es-ES" b="1" i="0" dirty="0" err="1">
                <a:effectLst/>
                <a:latin typeface="Inter"/>
              </a:rPr>
              <a:t>Encryption</a:t>
            </a:r>
            <a:r>
              <a:rPr lang="es-ES" b="1" i="0" dirty="0">
                <a:effectLst/>
                <a:latin typeface="Inter"/>
              </a:rPr>
              <a:t> (TDE)</a:t>
            </a:r>
            <a:r>
              <a:rPr lang="es-ES" b="0" i="0" dirty="0">
                <a:effectLst/>
                <a:latin typeface="Inter"/>
              </a:rPr>
              <a:t>: Encriptación de datos en reposo.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Oracle </a:t>
            </a:r>
            <a:r>
              <a:rPr lang="es-ES" b="1" i="0" dirty="0" err="1">
                <a:effectLst/>
                <a:latin typeface="Inter"/>
              </a:rPr>
              <a:t>Advanced</a:t>
            </a:r>
            <a:r>
              <a:rPr lang="es-ES" b="1" i="0" dirty="0">
                <a:effectLst/>
                <a:latin typeface="Inter"/>
              </a:rPr>
              <a:t> Security</a:t>
            </a:r>
            <a:r>
              <a:rPr lang="es-ES" b="0" i="0" dirty="0">
                <a:effectLst/>
                <a:latin typeface="Inter"/>
              </a:rPr>
              <a:t>: Encriptación de datos en tránsito.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 err="1">
                <a:effectLst/>
                <a:latin typeface="Inter"/>
              </a:rPr>
              <a:t>Database</a:t>
            </a:r>
            <a:r>
              <a:rPr lang="es-ES" b="1" i="0" dirty="0">
                <a:effectLst/>
                <a:latin typeface="Inter"/>
              </a:rPr>
              <a:t> </a:t>
            </a:r>
            <a:r>
              <a:rPr lang="es-ES" b="1" i="0" dirty="0" err="1">
                <a:effectLst/>
                <a:latin typeface="Inter"/>
              </a:rPr>
              <a:t>Vault</a:t>
            </a:r>
            <a:r>
              <a:rPr lang="es-ES" b="0" i="0" dirty="0">
                <a:effectLst/>
                <a:latin typeface="Inter"/>
              </a:rPr>
              <a:t>: Control de acceso y prevención de amenazas internas.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Audit </a:t>
            </a:r>
            <a:r>
              <a:rPr lang="es-ES" b="1" i="0" dirty="0" err="1">
                <a:effectLst/>
                <a:latin typeface="Inter"/>
              </a:rPr>
              <a:t>Vault</a:t>
            </a:r>
            <a:r>
              <a:rPr lang="es-ES" b="0" i="0" dirty="0">
                <a:effectLst/>
                <a:latin typeface="Inter"/>
              </a:rPr>
              <a:t>: Monitoreo </a:t>
            </a:r>
            <a:r>
              <a:rPr lang="es-ES" b="0" i="0" dirty="0">
                <a:solidFill>
                  <a:srgbClr val="F8FAFF"/>
                </a:solidFill>
                <a:effectLst/>
                <a:latin typeface="Inter"/>
              </a:rPr>
              <a:t>y auditoría de actividades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44EB84-4511-A260-390E-A5ECCF98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3579"/>
            <a:ext cx="1846522" cy="19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4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19735-CFA6-1146-8DB9-B144EB7D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Replicación y Golden Gate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8175D3-E1E4-A119-3D55-D26E345ED108}"/>
              </a:ext>
            </a:extLst>
          </p:cNvPr>
          <p:cNvSpPr txBox="1"/>
          <p:nvPr/>
        </p:nvSpPr>
        <p:spPr>
          <a:xfrm>
            <a:off x="3051464" y="2513365"/>
            <a:ext cx="6102926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Oracle Golden Gate</a:t>
            </a:r>
            <a:r>
              <a:rPr lang="es-ES" b="0" i="0" dirty="0">
                <a:effectLst/>
                <a:latin typeface="Inter"/>
              </a:rPr>
              <a:t>: Replicación de datos en tiempo real entre sistemas heterogéneos.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Inter"/>
              </a:rPr>
              <a:t>Casos de uso: Migración de datos, alta disponibilidad, integración de sistemas.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Inter"/>
              </a:rPr>
              <a:t>Características clave: Bajo impacto en el rendimiento, soporte para múltiples bases de datos.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B837FA-6297-5176-533F-89A1BCBE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640" y="2687729"/>
            <a:ext cx="1876683" cy="11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4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4D4C4-3D15-FF9A-1E09-7D969F91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Monitoreo y Gestión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B7CDF8-61CA-192C-ACE0-E9F6A082C760}"/>
              </a:ext>
            </a:extLst>
          </p:cNvPr>
          <p:cNvSpPr txBox="1"/>
          <p:nvPr/>
        </p:nvSpPr>
        <p:spPr>
          <a:xfrm>
            <a:off x="5960919" y="2355629"/>
            <a:ext cx="6102926" cy="214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Oracle Enterprise Manager (OEM)</a:t>
            </a:r>
            <a:r>
              <a:rPr lang="es-ES" b="0" i="0" dirty="0">
                <a:effectLst/>
                <a:latin typeface="Inter"/>
              </a:rPr>
              <a:t>: Herramienta centralizada para monitorear y gestionar bases de datos.</a:t>
            </a:r>
          </a:p>
          <a:p>
            <a:pPr algn="l"/>
            <a:endParaRPr lang="es-ES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Inter"/>
              </a:rPr>
              <a:t>Funcionalidades: Monitoreo de rendimiento, automatización de tareas, gestión de parches.</a:t>
            </a:r>
          </a:p>
          <a:p>
            <a:pPr algn="l">
              <a:spcBef>
                <a:spcPts val="300"/>
              </a:spcBef>
            </a:pPr>
            <a:endParaRPr lang="es-ES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Oracle Cloud Control</a:t>
            </a:r>
            <a:r>
              <a:rPr lang="es-ES" b="0" i="0" dirty="0">
                <a:effectLst/>
                <a:latin typeface="Inter"/>
              </a:rPr>
              <a:t>: Versión en la nube de OEM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7DE1B6-14C6-49E1-025F-F4C83A8B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6" y="1719080"/>
            <a:ext cx="5099695" cy="33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0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F50C3-0EAB-790D-1FD3-670A0772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Oracle en la nube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25761-3D5C-1C75-8C1C-BF5C42FC67AB}"/>
              </a:ext>
            </a:extLst>
          </p:cNvPr>
          <p:cNvSpPr txBox="1"/>
          <p:nvPr/>
        </p:nvSpPr>
        <p:spPr>
          <a:xfrm>
            <a:off x="3051464" y="2513365"/>
            <a:ext cx="6102926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Oracle Cloud </a:t>
            </a:r>
            <a:r>
              <a:rPr lang="es-ES" b="1" i="0" dirty="0" err="1">
                <a:effectLst/>
                <a:latin typeface="Inter"/>
              </a:rPr>
              <a:t>Infrastructure</a:t>
            </a:r>
            <a:r>
              <a:rPr lang="es-ES" b="1" i="0" dirty="0">
                <a:effectLst/>
                <a:latin typeface="Inter"/>
              </a:rPr>
              <a:t> (OCI)</a:t>
            </a:r>
            <a:r>
              <a:rPr lang="es-ES" b="0" i="0" dirty="0">
                <a:effectLst/>
                <a:latin typeface="Inter"/>
              </a:rPr>
              <a:t>: Competencia directa con AWS, Azure y Google Cloud.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Inter"/>
              </a:rPr>
              <a:t>Servicios destacados: </a:t>
            </a:r>
            <a:r>
              <a:rPr lang="es-ES" b="0" i="0" dirty="0" err="1">
                <a:effectLst/>
                <a:latin typeface="Inter"/>
              </a:rPr>
              <a:t>Autonomous</a:t>
            </a:r>
            <a:r>
              <a:rPr lang="es-ES" b="0" i="0" dirty="0">
                <a:effectLst/>
                <a:latin typeface="Inter"/>
              </a:rPr>
              <a:t> </a:t>
            </a:r>
            <a:r>
              <a:rPr lang="es-ES" b="0" i="0" dirty="0" err="1">
                <a:effectLst/>
                <a:latin typeface="Inter"/>
              </a:rPr>
              <a:t>Database</a:t>
            </a:r>
            <a:r>
              <a:rPr lang="es-ES" b="0" i="0" dirty="0">
                <a:effectLst/>
                <a:latin typeface="Inter"/>
              </a:rPr>
              <a:t>, Oracle </a:t>
            </a:r>
            <a:r>
              <a:rPr lang="es-ES" b="0" i="0" dirty="0" err="1">
                <a:effectLst/>
                <a:latin typeface="Inter"/>
              </a:rPr>
              <a:t>Exadata</a:t>
            </a:r>
            <a:r>
              <a:rPr lang="es-ES" b="0" i="0" dirty="0">
                <a:effectLst/>
                <a:latin typeface="Inter"/>
              </a:rPr>
              <a:t> Cloud </a:t>
            </a:r>
            <a:r>
              <a:rPr lang="es-ES" b="0" i="0" dirty="0" err="1">
                <a:effectLst/>
                <a:latin typeface="Inter"/>
              </a:rPr>
              <a:t>Service</a:t>
            </a:r>
            <a:r>
              <a:rPr lang="es-ES" b="0" i="0" dirty="0"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Inter"/>
              </a:rPr>
              <a:t>Ventajas: Integración perfecta con soluciones </a:t>
            </a:r>
            <a:r>
              <a:rPr lang="es-ES" b="0" i="0" dirty="0" err="1">
                <a:effectLst/>
                <a:latin typeface="Inter"/>
              </a:rPr>
              <a:t>on</a:t>
            </a:r>
            <a:r>
              <a:rPr lang="es-ES" b="0" i="0" dirty="0">
                <a:effectLst/>
                <a:latin typeface="Inter"/>
              </a:rPr>
              <a:t>-premise, seguridad robusta.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0381EE-B84D-9A80-BF4C-9E92C064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0" y="2685946"/>
            <a:ext cx="264832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1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D40C-13B9-56EA-F45A-67D5FB0B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143"/>
            <a:ext cx="10515600" cy="1325563"/>
          </a:xfrm>
        </p:spPr>
        <p:txBody>
          <a:bodyPr/>
          <a:lstStyle/>
          <a:p>
            <a:r>
              <a:rPr lang="es-CO" sz="8800" dirty="0"/>
              <a:t>Gracias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366904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23088" y="2924175"/>
            <a:ext cx="3744912" cy="793750"/>
          </a:xfrm>
          <a:noFill/>
        </p:spPr>
        <p:txBody>
          <a:bodyPr/>
          <a:lstStyle/>
          <a:p>
            <a:r>
              <a:rPr lang="es-CO" dirty="0">
                <a:latin typeface="Tahoma" charset="0"/>
              </a:rPr>
              <a:t>Oracle </a:t>
            </a:r>
            <a:r>
              <a:rPr lang="es-CO" dirty="0" err="1">
                <a:latin typeface="Tahoma" charset="0"/>
              </a:rPr>
              <a:t>Batabase</a:t>
            </a:r>
            <a:endParaRPr lang="uk-UA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65169" y="4278456"/>
            <a:ext cx="3460750" cy="433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O" dirty="0"/>
              <a:t>Por: Camilo Beltran 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0574-B78C-FFC2-0EA8-FC9A6C14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32653-71AA-DEC7-4A9A-96F62B5A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Inter"/>
              </a:rPr>
              <a:t>Breve introducción sobre Oracle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Inter"/>
              </a:rPr>
              <a:t>Corporation</a:t>
            </a:r>
            <a:r>
              <a:rPr lang="es-ES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Inter"/>
              </a:rPr>
              <a:t>Oracle como líder en bases de datos relacionales y soluciones empresariales.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Inter"/>
              </a:rPr>
              <a:t>Importancia de Oracle </a:t>
            </a:r>
            <a:r>
              <a:rPr lang="es-ES" b="0" i="0" dirty="0" err="1">
                <a:solidFill>
                  <a:schemeClr val="tx1"/>
                </a:solidFill>
                <a:effectLst/>
                <a:latin typeface="Inter"/>
              </a:rPr>
              <a:t>Database</a:t>
            </a:r>
            <a:r>
              <a:rPr lang="es-ES" b="0" i="0" dirty="0">
                <a:solidFill>
                  <a:schemeClr val="tx1"/>
                </a:solidFill>
                <a:effectLst/>
                <a:latin typeface="Inter"/>
              </a:rPr>
              <a:t> en el mundo de la tecnología y los negocios.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11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B3FC56-AC70-2966-4DC0-0FCCB29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Oracle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A2F0ED-8E69-C190-13EF-93011707E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Inter"/>
              </a:rPr>
              <a:t>El nombre "Oracle" (oráculo en español) evoca la idea de sabiduría, conocimiento y capacidad para predecir o resolver problemas complejos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D66963-0720-FE30-DFF1-7A6E35ED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46" y="5605229"/>
            <a:ext cx="2444739" cy="9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8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flipV="1">
            <a:off x="2652711" y="3124201"/>
            <a:ext cx="2438400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2401889"/>
            <a:ext cx="2438400" cy="2105027"/>
            <a:chOff x="608012" y="1781173"/>
            <a:chExt cx="2438400" cy="2105027"/>
          </a:xfrm>
        </p:grpSpPr>
        <p:sp>
          <p:nvSpPr>
            <p:cNvPr id="9" name="Arc 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76800" y="2401889"/>
            <a:ext cx="2438400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V="1">
            <a:off x="7072311" y="3124201"/>
            <a:ext cx="2438400" cy="2105027"/>
            <a:chOff x="608012" y="1781173"/>
            <a:chExt cx="2438400" cy="2105027"/>
          </a:xfrm>
        </p:grpSpPr>
        <p:sp>
          <p:nvSpPr>
            <p:cNvPr id="33" name="Arc 3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296400" y="2401889"/>
            <a:ext cx="2438400" cy="2105027"/>
            <a:chOff x="608012" y="1781173"/>
            <a:chExt cx="2438400" cy="2105027"/>
          </a:xfrm>
        </p:grpSpPr>
        <p:sp>
          <p:nvSpPr>
            <p:cNvPr id="43" name="Arc 4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62111" y="3263900"/>
            <a:ext cx="1066800" cy="1066800"/>
            <a:chOff x="9726611" y="2667000"/>
            <a:chExt cx="1066800" cy="1066800"/>
          </a:xfrm>
        </p:grpSpPr>
        <p:sp>
          <p:nvSpPr>
            <p:cNvPr id="6" name="Oval 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71911" y="3263900"/>
            <a:ext cx="1066800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81711" y="3263900"/>
            <a:ext cx="1066800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91511" y="3263900"/>
            <a:ext cx="1066800" cy="1066800"/>
            <a:chOff x="9726611" y="2667000"/>
            <a:chExt cx="1066800" cy="1066800"/>
          </a:xfrm>
        </p:grpSpPr>
        <p:sp>
          <p:nvSpPr>
            <p:cNvPr id="37" name="Oval 36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501311" y="3263900"/>
            <a:ext cx="1066800" cy="1066800"/>
            <a:chOff x="9726611" y="2667000"/>
            <a:chExt cx="1066800" cy="1066800"/>
          </a:xfrm>
        </p:grpSpPr>
        <p:sp>
          <p:nvSpPr>
            <p:cNvPr id="40" name="Oval 39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793785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1977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28985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1979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2585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1982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97785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1983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58385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1986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0423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E46C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SDL</a:t>
            </a:r>
          </a:p>
          <a:p>
            <a:pPr algn="ctr"/>
            <a:r>
              <a:rPr lang="en-US" sz="1200" b="0" i="0" dirty="0">
                <a:effectLst/>
                <a:latin typeface="Inter"/>
              </a:rPr>
              <a:t>Larry Ellison, Bob Miner y Ed </a:t>
            </a:r>
            <a:r>
              <a:rPr lang="en-US" sz="1200" b="0" i="0" dirty="0" err="1">
                <a:effectLst/>
                <a:latin typeface="Inter"/>
              </a:rPr>
              <a:t>Oate</a:t>
            </a:r>
            <a:r>
              <a:rPr lang="en-US" sz="1200" b="0" i="0" dirty="0">
                <a:effectLst/>
                <a:latin typeface="Inter"/>
              </a:rPr>
              <a:t> </a:t>
            </a:r>
            <a:r>
              <a:rPr lang="en-US" sz="1200" b="0" i="0" dirty="0" err="1">
                <a:effectLst/>
                <a:latin typeface="Inter"/>
              </a:rPr>
              <a:t>fundaron</a:t>
            </a:r>
            <a:r>
              <a:rPr lang="en-US" sz="1200" b="0" i="0" dirty="0">
                <a:effectLst/>
                <a:latin typeface="Inter"/>
              </a:rPr>
              <a:t> </a:t>
            </a:r>
            <a:r>
              <a:rPr lang="es-ES" sz="1200" b="1" i="0" dirty="0">
                <a:effectLst/>
                <a:latin typeface="Inter"/>
              </a:rPr>
              <a:t>Software </a:t>
            </a:r>
            <a:r>
              <a:rPr lang="es-ES" sz="1200" b="1" i="0" dirty="0" err="1">
                <a:effectLst/>
                <a:latin typeface="Inter"/>
              </a:rPr>
              <a:t>Development</a:t>
            </a:r>
            <a:r>
              <a:rPr lang="es-ES" sz="1200" b="1" i="0" dirty="0">
                <a:effectLst/>
                <a:latin typeface="Inter"/>
              </a:rPr>
              <a:t> </a:t>
            </a:r>
            <a:r>
              <a:rPr lang="es-ES" sz="1200" b="1" i="0" dirty="0" err="1">
                <a:effectLst/>
                <a:latin typeface="Inter"/>
              </a:rPr>
              <a:t>Laboratories</a:t>
            </a:r>
            <a:endParaRPr lang="es-ES" sz="1200" b="1" i="0" dirty="0">
              <a:effectLst/>
              <a:latin typeface="Inter"/>
            </a:endParaRP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5200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3BA0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RSI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cambió su nombre a </a:t>
            </a:r>
            <a:r>
              <a:rPr lang="es-ES" sz="1200" b="1" i="0" dirty="0" err="1">
                <a:effectLst/>
                <a:latin typeface="Inter"/>
              </a:rPr>
              <a:t>Relational</a:t>
            </a:r>
            <a:r>
              <a:rPr lang="es-ES" sz="1200" b="1" i="0" dirty="0">
                <a:effectLst/>
                <a:latin typeface="Inter"/>
              </a:rPr>
              <a:t> Software Inc.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15000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896FA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Oracle Corporation</a:t>
            </a:r>
          </a:p>
          <a:p>
            <a:pPr algn="ctr"/>
            <a:r>
              <a:rPr lang="es-ES" sz="1200" dirty="0">
                <a:latin typeface="Inter"/>
                <a:cs typeface="Segoe UI" panose="020B0502040204020203" pitchFamily="34" charset="0"/>
              </a:rPr>
              <a:t>Cambió su nombre a Oracle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39777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5598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Oracle V3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primera base de datos en usar SQL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58400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D642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Bolsa de Valores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Oracle sale a bolsa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7" name="Freeform 56"/>
          <p:cNvSpPr>
            <a:spLocks noEditPoints="1"/>
          </p:cNvSpPr>
          <p:nvPr/>
        </p:nvSpPr>
        <p:spPr bwMode="auto">
          <a:xfrm>
            <a:off x="1995122" y="3547063"/>
            <a:ext cx="400778" cy="500474"/>
          </a:xfrm>
          <a:custGeom>
            <a:avLst/>
            <a:gdLst>
              <a:gd name="T0" fmla="*/ 9 w 85"/>
              <a:gd name="T1" fmla="*/ 0 h 106"/>
              <a:gd name="T2" fmla="*/ 0 w 85"/>
              <a:gd name="T3" fmla="*/ 9 h 106"/>
              <a:gd name="T4" fmla="*/ 0 w 85"/>
              <a:gd name="T5" fmla="*/ 98 h 106"/>
              <a:gd name="T6" fmla="*/ 9 w 85"/>
              <a:gd name="T7" fmla="*/ 106 h 106"/>
              <a:gd name="T8" fmla="*/ 76 w 85"/>
              <a:gd name="T9" fmla="*/ 106 h 106"/>
              <a:gd name="T10" fmla="*/ 85 w 85"/>
              <a:gd name="T11" fmla="*/ 98 h 106"/>
              <a:gd name="T12" fmla="*/ 85 w 85"/>
              <a:gd name="T13" fmla="*/ 31 h 106"/>
              <a:gd name="T14" fmla="*/ 81 w 85"/>
              <a:gd name="T15" fmla="*/ 23 h 106"/>
              <a:gd name="T16" fmla="*/ 61 w 85"/>
              <a:gd name="T17" fmla="*/ 3 h 106"/>
              <a:gd name="T18" fmla="*/ 54 w 85"/>
              <a:gd name="T19" fmla="*/ 0 h 106"/>
              <a:gd name="T20" fmla="*/ 9 w 85"/>
              <a:gd name="T21" fmla="*/ 0 h 106"/>
              <a:gd name="T22" fmla="*/ 40 w 85"/>
              <a:gd name="T23" fmla="*/ 16 h 106"/>
              <a:gd name="T24" fmla="*/ 45 w 85"/>
              <a:gd name="T25" fmla="*/ 11 h 106"/>
              <a:gd name="T26" fmla="*/ 49 w 85"/>
              <a:gd name="T27" fmla="*/ 16 h 106"/>
              <a:gd name="T28" fmla="*/ 49 w 85"/>
              <a:gd name="T29" fmla="*/ 32 h 106"/>
              <a:gd name="T30" fmla="*/ 52 w 85"/>
              <a:gd name="T31" fmla="*/ 36 h 106"/>
              <a:gd name="T32" fmla="*/ 69 w 85"/>
              <a:gd name="T33" fmla="*/ 36 h 106"/>
              <a:gd name="T34" fmla="*/ 73 w 85"/>
              <a:gd name="T35" fmla="*/ 40 h 106"/>
              <a:gd name="T36" fmla="*/ 69 w 85"/>
              <a:gd name="T37" fmla="*/ 44 h 106"/>
              <a:gd name="T38" fmla="*/ 49 w 85"/>
              <a:gd name="T39" fmla="*/ 44 h 106"/>
              <a:gd name="T40" fmla="*/ 40 w 85"/>
              <a:gd name="T41" fmla="*/ 36 h 106"/>
              <a:gd name="T42" fmla="*/ 40 w 85"/>
              <a:gd name="T43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106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4" y="106"/>
                  <a:pt x="9" y="106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1" y="106"/>
                  <a:pt x="85" y="103"/>
                  <a:pt x="85" y="9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8"/>
                  <a:pt x="83" y="25"/>
                  <a:pt x="81" y="23"/>
                </a:cubicBezTo>
                <a:cubicBezTo>
                  <a:pt x="61" y="3"/>
                  <a:pt x="61" y="3"/>
                  <a:pt x="61" y="3"/>
                </a:cubicBezTo>
                <a:cubicBezTo>
                  <a:pt x="59" y="1"/>
                  <a:pt x="57" y="0"/>
                  <a:pt x="54" y="0"/>
                </a:cubicBezTo>
                <a:lnTo>
                  <a:pt x="9" y="0"/>
                </a:lnTo>
                <a:close/>
                <a:moveTo>
                  <a:pt x="40" y="16"/>
                </a:moveTo>
                <a:cubicBezTo>
                  <a:pt x="40" y="13"/>
                  <a:pt x="42" y="11"/>
                  <a:pt x="45" y="11"/>
                </a:cubicBezTo>
                <a:cubicBezTo>
                  <a:pt x="47" y="11"/>
                  <a:pt x="49" y="13"/>
                  <a:pt x="49" y="16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4"/>
                  <a:pt x="51" y="36"/>
                  <a:pt x="5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1" y="36"/>
                  <a:pt x="73" y="38"/>
                  <a:pt x="73" y="40"/>
                </a:cubicBezTo>
                <a:cubicBezTo>
                  <a:pt x="73" y="42"/>
                  <a:pt x="71" y="44"/>
                  <a:pt x="6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4" y="44"/>
                  <a:pt x="40" y="40"/>
                  <a:pt x="40" y="36"/>
                </a:cubicBezTo>
                <a:lnTo>
                  <a:pt x="40" y="16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8572681" y="3545071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4158067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6"/>
          <p:cNvSpPr>
            <a:spLocks noEditPoints="1"/>
          </p:cNvSpPr>
          <p:nvPr/>
        </p:nvSpPr>
        <p:spPr bwMode="auto">
          <a:xfrm>
            <a:off x="10812435" y="3556265"/>
            <a:ext cx="444555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rgbClr val="D6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6375606" y="3596786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4568"/>
          </a:xfrm>
        </p:spPr>
        <p:txBody>
          <a:bodyPr/>
          <a:lstStyle/>
          <a:p>
            <a:r>
              <a:rPr lang="en-US" dirty="0"/>
              <a:t>Historia de Oracle Database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flipV="1">
            <a:off x="1466445" y="3124201"/>
            <a:ext cx="2438400" cy="2105027"/>
            <a:chOff x="608012" y="1781173"/>
            <a:chExt cx="2438400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90534" y="2401889"/>
            <a:ext cx="2438400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V="1">
            <a:off x="5886045" y="3124201"/>
            <a:ext cx="2438400" cy="2105027"/>
            <a:chOff x="608012" y="1781173"/>
            <a:chExt cx="2438400" cy="2105027"/>
          </a:xfrm>
        </p:grpSpPr>
        <p:sp>
          <p:nvSpPr>
            <p:cNvPr id="33" name="Arc 3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10134" y="2401889"/>
            <a:ext cx="2438400" cy="2105027"/>
            <a:chOff x="608012" y="1781173"/>
            <a:chExt cx="2438400" cy="2105027"/>
          </a:xfrm>
        </p:grpSpPr>
        <p:sp>
          <p:nvSpPr>
            <p:cNvPr id="43" name="Arc 4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85645" y="3263900"/>
            <a:ext cx="1066800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95445" y="3263900"/>
            <a:ext cx="1066800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05245" y="3263900"/>
            <a:ext cx="1066800" cy="1066800"/>
            <a:chOff x="9726611" y="2667000"/>
            <a:chExt cx="1066800" cy="1066800"/>
          </a:xfrm>
        </p:grpSpPr>
        <p:sp>
          <p:nvSpPr>
            <p:cNvPr id="37" name="Oval 36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5045" y="3263900"/>
            <a:ext cx="1066800" cy="1066800"/>
            <a:chOff x="9726611" y="2667000"/>
            <a:chExt cx="1066800" cy="1066800"/>
          </a:xfrm>
        </p:grpSpPr>
        <p:sp>
          <p:nvSpPr>
            <p:cNvPr id="40" name="Oval 39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842719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76319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1518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72118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18934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3BA0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Oracle v7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soporte para PL/SQL y transacciones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28734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896FA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Oracle 8i y 9i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con soporte para Internet y Java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53511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5598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ERP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Adquisición de PeopleSoft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72134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D642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Adquisición de Siebel </a:t>
            </a:r>
            <a:r>
              <a:rPr lang="es-ES" sz="1200" b="0" i="0" dirty="0" err="1">
                <a:effectLst/>
                <a:latin typeface="Inter"/>
              </a:rPr>
              <a:t>Systems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7386415" y="3545071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2971801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6"/>
          <p:cNvSpPr>
            <a:spLocks noEditPoints="1"/>
          </p:cNvSpPr>
          <p:nvPr/>
        </p:nvSpPr>
        <p:spPr bwMode="auto">
          <a:xfrm>
            <a:off x="9626169" y="3556265"/>
            <a:ext cx="444555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rgbClr val="D6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5189340" y="3596786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531ED-EF73-49C3-A3CC-05761D1D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4568"/>
          </a:xfrm>
        </p:spPr>
        <p:txBody>
          <a:bodyPr/>
          <a:lstStyle/>
          <a:p>
            <a:r>
              <a:rPr lang="en-US" dirty="0"/>
              <a:t>Historia de Oracle Database</a:t>
            </a:r>
          </a:p>
        </p:txBody>
      </p:sp>
    </p:spTree>
    <p:extLst>
      <p:ext uri="{BB962C8B-B14F-4D97-AF65-F5344CB8AC3E}">
        <p14:creationId xmlns:p14="http://schemas.microsoft.com/office/powerpoint/2010/main" val="183030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flipV="1">
            <a:off x="1447801" y="3124201"/>
            <a:ext cx="3643311" cy="2105027"/>
            <a:chOff x="-596899" y="1781173"/>
            <a:chExt cx="3643311" cy="2105027"/>
          </a:xfrm>
        </p:grpSpPr>
        <p:sp>
          <p:nvSpPr>
            <p:cNvPr id="19" name="Arc 1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-596899" y="3190874"/>
              <a:ext cx="2268537" cy="85727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76800" y="2401889"/>
            <a:ext cx="2438400" cy="2105027"/>
            <a:chOff x="608012" y="1781173"/>
            <a:chExt cx="2438400" cy="2105027"/>
          </a:xfrm>
        </p:grpSpPr>
        <p:sp>
          <p:nvSpPr>
            <p:cNvPr id="29" name="Arc 28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V="1">
            <a:off x="7072311" y="3124201"/>
            <a:ext cx="2438400" cy="2105027"/>
            <a:chOff x="608012" y="1781173"/>
            <a:chExt cx="2438400" cy="2105027"/>
          </a:xfrm>
        </p:grpSpPr>
        <p:sp>
          <p:nvSpPr>
            <p:cNvPr id="33" name="Arc 32"/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71911" y="3263900"/>
            <a:ext cx="1066800" cy="1066800"/>
            <a:chOff x="9726611" y="2667000"/>
            <a:chExt cx="1066800" cy="1066800"/>
          </a:xfrm>
        </p:grpSpPr>
        <p:sp>
          <p:nvSpPr>
            <p:cNvPr id="23" name="Oval 22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81711" y="3263900"/>
            <a:ext cx="1066800" cy="1066800"/>
            <a:chOff x="9726611" y="2667000"/>
            <a:chExt cx="1066800" cy="1066800"/>
          </a:xfrm>
        </p:grpSpPr>
        <p:sp>
          <p:nvSpPr>
            <p:cNvPr id="26" name="Oval 25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91511" y="3263900"/>
            <a:ext cx="1066800" cy="1066800"/>
            <a:chOff x="9726611" y="2667000"/>
            <a:chExt cx="1066800" cy="1066800"/>
          </a:xfrm>
        </p:grpSpPr>
        <p:sp>
          <p:nvSpPr>
            <p:cNvPr id="37" name="Oval 36"/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28984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2584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97784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5200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3BA0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Adquisición de BEA </a:t>
            </a:r>
            <a:r>
              <a:rPr lang="es-ES" sz="1200" b="0" i="0" dirty="0" err="1">
                <a:effectLst/>
                <a:latin typeface="Inter"/>
              </a:rPr>
              <a:t>Systems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15000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896FA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Adquisición de </a:t>
            </a:r>
            <a:r>
              <a:rPr lang="es-ES" sz="1200" b="0" i="0" dirty="0" err="1">
                <a:effectLst/>
                <a:latin typeface="Inter"/>
              </a:rPr>
              <a:t>Sun</a:t>
            </a:r>
            <a:r>
              <a:rPr lang="es-ES" sz="1200" b="0" i="0" dirty="0">
                <a:effectLst/>
                <a:latin typeface="Inter"/>
              </a:rPr>
              <a:t> Microsystems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39777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5598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Oracle 12c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 introducción de la arquitectura </a:t>
            </a:r>
            <a:r>
              <a:rPr lang="es-ES" sz="1200" b="0" i="0" dirty="0" err="1">
                <a:effectLst/>
                <a:latin typeface="Inter"/>
              </a:rPr>
              <a:t>multitenant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Freeform 57"/>
          <p:cNvSpPr>
            <a:spLocks noEditPoints="1"/>
          </p:cNvSpPr>
          <p:nvPr/>
        </p:nvSpPr>
        <p:spPr bwMode="auto">
          <a:xfrm>
            <a:off x="8572681" y="3545071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>
            <a:spLocks noEditPoints="1"/>
          </p:cNvSpPr>
          <p:nvPr/>
        </p:nvSpPr>
        <p:spPr bwMode="auto">
          <a:xfrm>
            <a:off x="4158067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H="1">
            <a:off x="6375606" y="3596786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531ED-EF73-49C3-A3CC-05761D1D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4568"/>
          </a:xfrm>
        </p:spPr>
        <p:txBody>
          <a:bodyPr/>
          <a:lstStyle/>
          <a:p>
            <a:r>
              <a:rPr lang="en-US" dirty="0"/>
              <a:t>Historia de Oracle Database</a:t>
            </a:r>
          </a:p>
        </p:txBody>
      </p:sp>
    </p:spTree>
    <p:extLst>
      <p:ext uri="{BB962C8B-B14F-4D97-AF65-F5344CB8AC3E}">
        <p14:creationId xmlns:p14="http://schemas.microsoft.com/office/powerpoint/2010/main" val="393218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3CE9-E90B-851E-56D3-AC399AB9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897A1-65E6-F5D8-B71F-32B777403787}"/>
              </a:ext>
            </a:extLst>
          </p:cNvPr>
          <p:cNvGrpSpPr/>
          <p:nvPr/>
        </p:nvGrpSpPr>
        <p:grpSpPr>
          <a:xfrm flipV="1">
            <a:off x="2652711" y="3124201"/>
            <a:ext cx="2438400" cy="2105027"/>
            <a:chOff x="608012" y="1781173"/>
            <a:chExt cx="2438400" cy="2105027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B63DF13-24B1-B62D-1509-36D8EB5AE08E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2364B7D-5734-7319-A854-DAC145E8F226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C5F4E26-D55A-F6F0-8931-2AAD268E4C6C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3BA0BB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BB0DC4-352C-3F9C-CE38-78143E905F27}"/>
              </a:ext>
            </a:extLst>
          </p:cNvPr>
          <p:cNvGrpSpPr/>
          <p:nvPr/>
        </p:nvGrpSpPr>
        <p:grpSpPr>
          <a:xfrm>
            <a:off x="457200" y="2401889"/>
            <a:ext cx="2438400" cy="2105027"/>
            <a:chOff x="608012" y="1781173"/>
            <a:chExt cx="2438400" cy="2105027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2637C21-03EE-7E98-43F1-31677D970095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5CD84C-F72E-CE88-D8D4-08FFD142694F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ED7181A-CE92-D6ED-A06F-8D9FB8D9529A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6">
                  <a:lumMod val="75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06E463-3649-1859-3E8E-FC09A770A8C9}"/>
              </a:ext>
            </a:extLst>
          </p:cNvPr>
          <p:cNvGrpSpPr/>
          <p:nvPr/>
        </p:nvGrpSpPr>
        <p:grpSpPr>
          <a:xfrm>
            <a:off x="4876800" y="2401889"/>
            <a:ext cx="2438400" cy="2105027"/>
            <a:chOff x="608012" y="1781173"/>
            <a:chExt cx="2438400" cy="2105027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7CE411EC-6D48-E077-C434-C04119208252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17FCECC-B349-3ECA-0CB9-CAFA47DE2433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647FF49-15D3-5834-4F92-F2829F7EB3AD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896FA8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5CBD37-B6F2-DBB9-089E-35E499111BF3}"/>
              </a:ext>
            </a:extLst>
          </p:cNvPr>
          <p:cNvGrpSpPr/>
          <p:nvPr/>
        </p:nvGrpSpPr>
        <p:grpSpPr>
          <a:xfrm flipV="1">
            <a:off x="7072311" y="3124201"/>
            <a:ext cx="2438400" cy="2105027"/>
            <a:chOff x="608012" y="1781173"/>
            <a:chExt cx="2438400" cy="2105027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EFC404C9-FE59-4772-7B37-13C7CFC8342F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145BED9-7CB7-9DF7-48A9-D223859EA94B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8004BA-A693-EF30-98EB-F1A5A2783FD3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55983A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6C6D39-E50D-03E2-1839-7096C6F1247B}"/>
              </a:ext>
            </a:extLst>
          </p:cNvPr>
          <p:cNvGrpSpPr/>
          <p:nvPr/>
        </p:nvGrpSpPr>
        <p:grpSpPr>
          <a:xfrm>
            <a:off x="9296400" y="2401889"/>
            <a:ext cx="2438400" cy="2105027"/>
            <a:chOff x="608012" y="1781173"/>
            <a:chExt cx="2438400" cy="2105027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4D015571-6890-0784-A3DB-8FB7316714B1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776FCD5-A312-B4FF-73C9-908FCF831DF4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2282DB0-9034-A161-AD1C-388B487986FA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rgbClr val="D6424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A6CA9F-C9A6-5A43-A275-38523FD46A76}"/>
              </a:ext>
            </a:extLst>
          </p:cNvPr>
          <p:cNvGrpSpPr/>
          <p:nvPr/>
        </p:nvGrpSpPr>
        <p:grpSpPr>
          <a:xfrm>
            <a:off x="1662111" y="3263900"/>
            <a:ext cx="1066800" cy="1066800"/>
            <a:chOff x="9726611" y="2667000"/>
            <a:chExt cx="1066800" cy="1066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597803-D8A2-18C2-FBBC-244C1BE3CA34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52A77F-D4A1-7152-C54A-681CA7273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0A1438-52DC-4DC6-6E27-830E0B3D4195}"/>
              </a:ext>
            </a:extLst>
          </p:cNvPr>
          <p:cNvGrpSpPr/>
          <p:nvPr/>
        </p:nvGrpSpPr>
        <p:grpSpPr>
          <a:xfrm>
            <a:off x="3871911" y="3263900"/>
            <a:ext cx="1066800" cy="1066800"/>
            <a:chOff x="9726611" y="2667000"/>
            <a:chExt cx="1066800" cy="1066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00D2EC1-4067-BEE3-87D4-D006B4B65460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F1638B-F929-065E-61D5-4A138E39F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8F1A24-A3EC-A988-5FCB-7C363AFAC922}"/>
              </a:ext>
            </a:extLst>
          </p:cNvPr>
          <p:cNvGrpSpPr/>
          <p:nvPr/>
        </p:nvGrpSpPr>
        <p:grpSpPr>
          <a:xfrm>
            <a:off x="6081711" y="3263900"/>
            <a:ext cx="1066800" cy="1066800"/>
            <a:chOff x="9726611" y="2667000"/>
            <a:chExt cx="1066800" cy="1066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6DCA7F7-B3E4-517F-45D1-29B4385212D7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EB80A1E-6027-097E-0C5B-830A916C2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0264D5-1A54-B414-DEBB-D416EF5143E3}"/>
              </a:ext>
            </a:extLst>
          </p:cNvPr>
          <p:cNvGrpSpPr/>
          <p:nvPr/>
        </p:nvGrpSpPr>
        <p:grpSpPr>
          <a:xfrm>
            <a:off x="8291511" y="3263900"/>
            <a:ext cx="1066800" cy="1066800"/>
            <a:chOff x="9726611" y="2667000"/>
            <a:chExt cx="1066800" cy="10668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5C8203-4F9D-0382-C260-515E4A1E33E8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2B1E76-EC54-0FF4-112D-9382953A3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2573AB-4084-F1FA-E9BB-F92AF0A3746D}"/>
              </a:ext>
            </a:extLst>
          </p:cNvPr>
          <p:cNvGrpSpPr/>
          <p:nvPr/>
        </p:nvGrpSpPr>
        <p:grpSpPr>
          <a:xfrm>
            <a:off x="10501311" y="3263900"/>
            <a:ext cx="1066800" cy="1066800"/>
            <a:chOff x="9726611" y="2667000"/>
            <a:chExt cx="1066800" cy="10668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DCC7B-530D-6FCB-0C93-1D2747B56F14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BE07567-E948-7E4E-05E9-36394E2D0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561366A-416B-48FA-5974-B918A55DBC71}"/>
              </a:ext>
            </a:extLst>
          </p:cNvPr>
          <p:cNvSpPr txBox="1"/>
          <p:nvPr/>
        </p:nvSpPr>
        <p:spPr>
          <a:xfrm>
            <a:off x="1793786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750E71-0ADF-A2D2-BCED-C4D03BC63456}"/>
              </a:ext>
            </a:extLst>
          </p:cNvPr>
          <p:cNvSpPr txBox="1"/>
          <p:nvPr/>
        </p:nvSpPr>
        <p:spPr>
          <a:xfrm>
            <a:off x="4028986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8CC0D0-4E1A-BB3A-29F5-BC0D63F86B3B}"/>
              </a:ext>
            </a:extLst>
          </p:cNvPr>
          <p:cNvSpPr txBox="1"/>
          <p:nvPr/>
        </p:nvSpPr>
        <p:spPr>
          <a:xfrm>
            <a:off x="6162586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352DC6-A4C2-7590-74B2-F7219E798640}"/>
              </a:ext>
            </a:extLst>
          </p:cNvPr>
          <p:cNvSpPr txBox="1"/>
          <p:nvPr/>
        </p:nvSpPr>
        <p:spPr>
          <a:xfrm>
            <a:off x="8397786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6A6001-90DB-B908-BCB9-35648B5F9A9F}"/>
              </a:ext>
            </a:extLst>
          </p:cNvPr>
          <p:cNvSpPr txBox="1"/>
          <p:nvPr/>
        </p:nvSpPr>
        <p:spPr>
          <a:xfrm>
            <a:off x="10658386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A8510A-970F-C5DA-5C71-F49BA4AD34AA}"/>
              </a:ext>
            </a:extLst>
          </p:cNvPr>
          <p:cNvSpPr txBox="1"/>
          <p:nvPr/>
        </p:nvSpPr>
        <p:spPr>
          <a:xfrm>
            <a:off x="1301766" y="1282437"/>
            <a:ext cx="1843778" cy="10081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E46C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ERP </a:t>
            </a:r>
            <a:r>
              <a:rPr lang="en-US" sz="1600" b="1" dirty="0" err="1">
                <a:solidFill>
                  <a:srgbClr val="E46C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600" b="1" dirty="0">
                <a:solidFill>
                  <a:srgbClr val="E46C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1600" b="1" dirty="0" err="1">
                <a:solidFill>
                  <a:srgbClr val="E46C0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nube</a:t>
            </a:r>
            <a:endParaRPr lang="en-US" sz="1600" b="1" dirty="0">
              <a:solidFill>
                <a:srgbClr val="E46C0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ES" sz="1200" b="0" i="0" dirty="0">
                <a:effectLst/>
                <a:latin typeface="Inter"/>
              </a:rPr>
              <a:t>Adquisición de </a:t>
            </a:r>
            <a:r>
              <a:rPr lang="es-ES" sz="1200" b="0" i="0" dirty="0" err="1">
                <a:effectLst/>
                <a:latin typeface="Inter"/>
              </a:rPr>
              <a:t>NetSuite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B7F3FA-FFE8-4878-3822-E7133A090D62}"/>
              </a:ext>
            </a:extLst>
          </p:cNvPr>
          <p:cNvSpPr txBox="1"/>
          <p:nvPr/>
        </p:nvSpPr>
        <p:spPr>
          <a:xfrm>
            <a:off x="2627309" y="5340436"/>
            <a:ext cx="353527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3BA0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Oracle 18c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autogestión, </a:t>
            </a:r>
            <a:r>
              <a:rPr lang="es-ES" sz="1200" b="0" i="0" dirty="0" err="1">
                <a:effectLst/>
                <a:latin typeface="Inter"/>
              </a:rPr>
              <a:t>autoparcheo</a:t>
            </a:r>
            <a:r>
              <a:rPr lang="es-ES" sz="1200" b="0" i="0" dirty="0">
                <a:effectLst/>
                <a:latin typeface="Inter"/>
              </a:rPr>
              <a:t> y </a:t>
            </a:r>
            <a:r>
              <a:rPr lang="es-ES" sz="1200" b="0" i="0" dirty="0" err="1">
                <a:effectLst/>
                <a:latin typeface="Inter"/>
              </a:rPr>
              <a:t>auto-optimización</a:t>
            </a:r>
            <a:r>
              <a:rPr lang="es-ES" sz="1200" b="0" i="0" dirty="0">
                <a:effectLst/>
                <a:latin typeface="Inter"/>
              </a:rPr>
              <a:t> utilizando machine </a:t>
            </a:r>
            <a:r>
              <a:rPr lang="es-ES" sz="1200" b="0" i="0" dirty="0" err="1">
                <a:effectLst/>
                <a:latin typeface="Inter"/>
              </a:rPr>
              <a:t>learning</a:t>
            </a:r>
            <a:r>
              <a:rPr lang="es-ES" sz="1200" b="0" i="0" dirty="0">
                <a:effectLst/>
                <a:latin typeface="Inter"/>
              </a:rPr>
              <a:t>.</a:t>
            </a:r>
            <a:r>
              <a:rPr lang="es-ES" sz="1200" b="1" i="0" dirty="0">
                <a:effectLst/>
                <a:latin typeface="Inter"/>
              </a:rPr>
              <a:t>.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322140-6DCB-F11C-8657-2281F1E9CA6D}"/>
              </a:ext>
            </a:extLst>
          </p:cNvPr>
          <p:cNvSpPr txBox="1"/>
          <p:nvPr/>
        </p:nvSpPr>
        <p:spPr>
          <a:xfrm>
            <a:off x="5715000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896FA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Oracle 19c y 21c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con enfoque en la nube y la automatización.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4BAEEB-58F0-EBE5-B17F-73BF20989C8A}"/>
              </a:ext>
            </a:extLst>
          </p:cNvPr>
          <p:cNvSpPr txBox="1"/>
          <p:nvPr/>
        </p:nvSpPr>
        <p:spPr>
          <a:xfrm>
            <a:off x="7939777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5598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Salud Digital</a:t>
            </a:r>
          </a:p>
          <a:p>
            <a:pPr algn="ctr"/>
            <a:r>
              <a:rPr lang="es-ES" sz="1200" b="0" i="0" dirty="0">
                <a:effectLst/>
                <a:latin typeface="Inter"/>
              </a:rPr>
              <a:t>Adquisición de Cerner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F1AA8F-0EDB-77D7-02B5-0F259D88E67F}"/>
              </a:ext>
            </a:extLst>
          </p:cNvPr>
          <p:cNvSpPr txBox="1"/>
          <p:nvPr/>
        </p:nvSpPr>
        <p:spPr>
          <a:xfrm>
            <a:off x="10058400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D642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ORACLE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95E829F-5B96-B67E-232B-44097D3D55F7}"/>
              </a:ext>
            </a:extLst>
          </p:cNvPr>
          <p:cNvSpPr>
            <a:spLocks noEditPoints="1"/>
          </p:cNvSpPr>
          <p:nvPr/>
        </p:nvSpPr>
        <p:spPr bwMode="auto">
          <a:xfrm>
            <a:off x="1995122" y="3547063"/>
            <a:ext cx="400778" cy="500474"/>
          </a:xfrm>
          <a:custGeom>
            <a:avLst/>
            <a:gdLst>
              <a:gd name="T0" fmla="*/ 9 w 85"/>
              <a:gd name="T1" fmla="*/ 0 h 106"/>
              <a:gd name="T2" fmla="*/ 0 w 85"/>
              <a:gd name="T3" fmla="*/ 9 h 106"/>
              <a:gd name="T4" fmla="*/ 0 w 85"/>
              <a:gd name="T5" fmla="*/ 98 h 106"/>
              <a:gd name="T6" fmla="*/ 9 w 85"/>
              <a:gd name="T7" fmla="*/ 106 h 106"/>
              <a:gd name="T8" fmla="*/ 76 w 85"/>
              <a:gd name="T9" fmla="*/ 106 h 106"/>
              <a:gd name="T10" fmla="*/ 85 w 85"/>
              <a:gd name="T11" fmla="*/ 98 h 106"/>
              <a:gd name="T12" fmla="*/ 85 w 85"/>
              <a:gd name="T13" fmla="*/ 31 h 106"/>
              <a:gd name="T14" fmla="*/ 81 w 85"/>
              <a:gd name="T15" fmla="*/ 23 h 106"/>
              <a:gd name="T16" fmla="*/ 61 w 85"/>
              <a:gd name="T17" fmla="*/ 3 h 106"/>
              <a:gd name="T18" fmla="*/ 54 w 85"/>
              <a:gd name="T19" fmla="*/ 0 h 106"/>
              <a:gd name="T20" fmla="*/ 9 w 85"/>
              <a:gd name="T21" fmla="*/ 0 h 106"/>
              <a:gd name="T22" fmla="*/ 40 w 85"/>
              <a:gd name="T23" fmla="*/ 16 h 106"/>
              <a:gd name="T24" fmla="*/ 45 w 85"/>
              <a:gd name="T25" fmla="*/ 11 h 106"/>
              <a:gd name="T26" fmla="*/ 49 w 85"/>
              <a:gd name="T27" fmla="*/ 16 h 106"/>
              <a:gd name="T28" fmla="*/ 49 w 85"/>
              <a:gd name="T29" fmla="*/ 32 h 106"/>
              <a:gd name="T30" fmla="*/ 52 w 85"/>
              <a:gd name="T31" fmla="*/ 36 h 106"/>
              <a:gd name="T32" fmla="*/ 69 w 85"/>
              <a:gd name="T33" fmla="*/ 36 h 106"/>
              <a:gd name="T34" fmla="*/ 73 w 85"/>
              <a:gd name="T35" fmla="*/ 40 h 106"/>
              <a:gd name="T36" fmla="*/ 69 w 85"/>
              <a:gd name="T37" fmla="*/ 44 h 106"/>
              <a:gd name="T38" fmla="*/ 49 w 85"/>
              <a:gd name="T39" fmla="*/ 44 h 106"/>
              <a:gd name="T40" fmla="*/ 40 w 85"/>
              <a:gd name="T41" fmla="*/ 36 h 106"/>
              <a:gd name="T42" fmla="*/ 40 w 85"/>
              <a:gd name="T43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106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4" y="106"/>
                  <a:pt x="9" y="106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1" y="106"/>
                  <a:pt x="85" y="103"/>
                  <a:pt x="85" y="9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8"/>
                  <a:pt x="83" y="25"/>
                  <a:pt x="81" y="23"/>
                </a:cubicBezTo>
                <a:cubicBezTo>
                  <a:pt x="61" y="3"/>
                  <a:pt x="61" y="3"/>
                  <a:pt x="61" y="3"/>
                </a:cubicBezTo>
                <a:cubicBezTo>
                  <a:pt x="59" y="1"/>
                  <a:pt x="57" y="0"/>
                  <a:pt x="54" y="0"/>
                </a:cubicBezTo>
                <a:lnTo>
                  <a:pt x="9" y="0"/>
                </a:lnTo>
                <a:close/>
                <a:moveTo>
                  <a:pt x="40" y="16"/>
                </a:moveTo>
                <a:cubicBezTo>
                  <a:pt x="40" y="13"/>
                  <a:pt x="42" y="11"/>
                  <a:pt x="45" y="11"/>
                </a:cubicBezTo>
                <a:cubicBezTo>
                  <a:pt x="47" y="11"/>
                  <a:pt x="49" y="13"/>
                  <a:pt x="49" y="16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4"/>
                  <a:pt x="51" y="36"/>
                  <a:pt x="5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1" y="36"/>
                  <a:pt x="73" y="38"/>
                  <a:pt x="73" y="40"/>
                </a:cubicBezTo>
                <a:cubicBezTo>
                  <a:pt x="73" y="42"/>
                  <a:pt x="71" y="44"/>
                  <a:pt x="6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4" y="44"/>
                  <a:pt x="40" y="40"/>
                  <a:pt x="40" y="36"/>
                </a:cubicBezTo>
                <a:lnTo>
                  <a:pt x="40" y="16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451BF0CD-2597-63E3-1EDA-C28454CEA779}"/>
              </a:ext>
            </a:extLst>
          </p:cNvPr>
          <p:cNvSpPr>
            <a:spLocks noEditPoints="1"/>
          </p:cNvSpPr>
          <p:nvPr/>
        </p:nvSpPr>
        <p:spPr bwMode="auto">
          <a:xfrm>
            <a:off x="8572681" y="3545071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rgbClr val="5598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CE43DB5-4BD2-3D1A-C7CF-EBBB8E93009E}"/>
              </a:ext>
            </a:extLst>
          </p:cNvPr>
          <p:cNvSpPr>
            <a:spLocks noEditPoints="1"/>
          </p:cNvSpPr>
          <p:nvPr/>
        </p:nvSpPr>
        <p:spPr bwMode="auto">
          <a:xfrm>
            <a:off x="4158067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rgbClr val="3BA0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6">
            <a:extLst>
              <a:ext uri="{FF2B5EF4-FFF2-40B4-BE49-F238E27FC236}">
                <a16:creationId xmlns:a16="http://schemas.microsoft.com/office/drawing/2014/main" id="{896AC403-9E64-A86D-AC69-EABD1F41164B}"/>
              </a:ext>
            </a:extLst>
          </p:cNvPr>
          <p:cNvSpPr>
            <a:spLocks noEditPoints="1"/>
          </p:cNvSpPr>
          <p:nvPr/>
        </p:nvSpPr>
        <p:spPr bwMode="auto">
          <a:xfrm>
            <a:off x="10812435" y="3556265"/>
            <a:ext cx="444555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rgbClr val="D6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469BBD4A-E441-C923-EA2A-1345A979E7EF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375606" y="3596786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rgbClr val="896F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61ED7-1438-596D-032F-DF222065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710"/>
          </a:xfrm>
        </p:spPr>
        <p:txBody>
          <a:bodyPr/>
          <a:lstStyle/>
          <a:p>
            <a:r>
              <a:rPr lang="en-US" dirty="0"/>
              <a:t>Historia de Oracle Database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920833-A53E-9E2B-A879-CE6703C7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490" y="3255733"/>
            <a:ext cx="1112148" cy="1140848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70494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A610AD3-8FAA-1E9C-3C5D-76D467DE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Principales Clientes de Oracle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205EE2-910F-24A7-3BCD-A5813E1C1CE0}"/>
              </a:ext>
            </a:extLst>
          </p:cNvPr>
          <p:cNvSpPr txBox="1"/>
          <p:nvPr/>
        </p:nvSpPr>
        <p:spPr>
          <a:xfrm>
            <a:off x="3044537" y="1666979"/>
            <a:ext cx="6102926" cy="3839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Inter"/>
              </a:rPr>
              <a:t>Empresas líderes que usan Oracle </a:t>
            </a:r>
            <a:r>
              <a:rPr lang="es-ES" b="0" i="0" dirty="0" err="1">
                <a:effectLst/>
                <a:latin typeface="Inter"/>
              </a:rPr>
              <a:t>Database</a:t>
            </a:r>
            <a:r>
              <a:rPr lang="es-ES" b="0" i="0" dirty="0">
                <a:effectLst/>
                <a:latin typeface="Inter"/>
              </a:rPr>
              <a:t>:</a:t>
            </a:r>
          </a:p>
          <a:p>
            <a:pPr algn="l">
              <a:spcAft>
                <a:spcPts val="300"/>
              </a:spcAft>
            </a:pPr>
            <a:endParaRPr lang="es-E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Sector financiero</a:t>
            </a:r>
            <a:r>
              <a:rPr lang="es-ES" b="0" i="0" dirty="0">
                <a:effectLst/>
                <a:latin typeface="Inter"/>
              </a:rPr>
              <a:t>: Bank </a:t>
            </a:r>
            <a:r>
              <a:rPr lang="es-ES" b="0" i="0" dirty="0" err="1">
                <a:effectLst/>
                <a:latin typeface="Inter"/>
              </a:rPr>
              <a:t>of</a:t>
            </a:r>
            <a:r>
              <a:rPr lang="es-ES" b="0" i="0" dirty="0">
                <a:effectLst/>
                <a:latin typeface="Inter"/>
              </a:rPr>
              <a:t> </a:t>
            </a:r>
            <a:r>
              <a:rPr lang="es-ES" b="0" i="0" dirty="0" err="1">
                <a:effectLst/>
                <a:latin typeface="Inter"/>
              </a:rPr>
              <a:t>America</a:t>
            </a:r>
            <a:r>
              <a:rPr lang="es-ES" b="0" i="0" dirty="0">
                <a:effectLst/>
                <a:latin typeface="Inter"/>
              </a:rPr>
              <a:t>, JPMorgan Chase.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Tecnología</a:t>
            </a:r>
            <a:r>
              <a:rPr lang="es-ES" b="0" i="0" dirty="0">
                <a:effectLst/>
                <a:latin typeface="Inter"/>
              </a:rPr>
              <a:t>: Amazon, Microsoft (en algunos servicios).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 err="1">
                <a:effectLst/>
                <a:latin typeface="Inter"/>
              </a:rPr>
              <a:t>Retail</a:t>
            </a:r>
            <a:r>
              <a:rPr lang="es-ES" b="0" i="0" dirty="0">
                <a:effectLst/>
                <a:latin typeface="Inter"/>
              </a:rPr>
              <a:t>: Walmart, Target.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Telecomunicaciones</a:t>
            </a:r>
            <a:r>
              <a:rPr lang="es-ES" b="0" i="0" dirty="0">
                <a:effectLst/>
                <a:latin typeface="Inter"/>
              </a:rPr>
              <a:t>: AT&amp;T, Verizon.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nter"/>
              </a:rPr>
              <a:t>Gobierno</a:t>
            </a:r>
            <a:r>
              <a:rPr lang="es-ES" b="0" i="0" dirty="0">
                <a:effectLst/>
                <a:latin typeface="Inter"/>
              </a:rPr>
              <a:t>: Departamentos de defensa y agencias gubernamentales.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2962A3-B8DD-FA20-336B-E48DFD6E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3" y="3100341"/>
            <a:ext cx="281979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FF731E"/>
      </a:accent1>
      <a:accent2>
        <a:srgbClr val="FFAB4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76c2f31-3199-4c12-b982-c92587099853}" enabled="1" method="Privileged" siteId="{22e95ac8-1e3b-4edf-92da-03d5738575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523</Words>
  <Application>Microsoft Office PowerPoint</Application>
  <PresentationFormat>Panorámica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Inter</vt:lpstr>
      <vt:lpstr>Segoe UI</vt:lpstr>
      <vt:lpstr>Tahoma</vt:lpstr>
      <vt:lpstr>Titillium</vt:lpstr>
      <vt:lpstr>Titillium Web</vt:lpstr>
      <vt:lpstr>Tema de Office</vt:lpstr>
      <vt:lpstr>Maestría en Analítica de Datos</vt:lpstr>
      <vt:lpstr>Oracle Batabase</vt:lpstr>
      <vt:lpstr>Introducción</vt:lpstr>
      <vt:lpstr>Oracle</vt:lpstr>
      <vt:lpstr>Historia de Oracle Database</vt:lpstr>
      <vt:lpstr>Historia de Oracle Database</vt:lpstr>
      <vt:lpstr>Historia de Oracle Database</vt:lpstr>
      <vt:lpstr>Historia de Oracle Database</vt:lpstr>
      <vt:lpstr>Principales Clientes de Oracle</vt:lpstr>
      <vt:lpstr>Principales productos de Oracle</vt:lpstr>
      <vt:lpstr>Seguridad de Oracle</vt:lpstr>
      <vt:lpstr>Replicación y Golden Gate</vt:lpstr>
      <vt:lpstr>Monitoreo y Gestión</vt:lpstr>
      <vt:lpstr>Oracle en la nube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Beltran Montaña Cristian Camilo</cp:lastModifiedBy>
  <cp:revision>12</cp:revision>
  <dcterms:created xsi:type="dcterms:W3CDTF">2024-01-22T20:11:52Z</dcterms:created>
  <dcterms:modified xsi:type="dcterms:W3CDTF">2025-02-14T20:46:50Z</dcterms:modified>
</cp:coreProperties>
</file>