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100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firmafl</a:t>
            </a:r>
            <a:r>
              <a:rPr lang="zh-CN" altLang="en-US"/>
              <a:t>问题：当PUT包含大量系统调用时，对开销的改进就很小    </a:t>
            </a:r>
            <a:endParaRPr lang="zh-CN" altLang="en-US"/>
          </a:p>
          <a:p>
            <a:r>
              <a:rPr lang="zh-CN" altLang="en-US"/>
              <a:t>* 用户模式</a:t>
            </a:r>
            <a:endParaRPr lang="zh-CN" altLang="en-US"/>
          </a:p>
          <a:p>
            <a:r>
              <a:rPr lang="zh-CN" altLang="en-US"/>
              <a:t>                    模拟单个基于linux的应用程序：将系统调用委托给主机</a:t>
            </a:r>
            <a:endParaRPr lang="zh-CN" altLang="en-US"/>
          </a:p>
          <a:p>
            <a:r>
              <a:rPr lang="zh-CN" altLang="en-US"/>
              <a:t>                    不仿真系统调用和执行上下文</a:t>
            </a:r>
            <a:endParaRPr lang="zh-CN" altLang="en-US"/>
          </a:p>
          <a:p>
            <a:r>
              <a:rPr lang="zh-CN" altLang="en-US"/>
              <a:t>                    缺乏兼容性（如果需要一些主机不支持的资源or系统调用，就会失败）</a:t>
            </a:r>
            <a:endParaRPr lang="zh-CN" altLang="en-US"/>
          </a:p>
          <a:p>
            <a:r>
              <a:rPr lang="zh-CN" altLang="en-US"/>
              <a:t>    * 全系统模式</a:t>
            </a:r>
            <a:endParaRPr lang="zh-CN" altLang="en-US"/>
          </a:p>
          <a:p>
            <a:r>
              <a:rPr lang="zh-CN" altLang="en-US"/>
              <a:t>                    模拟了整个系统：内核、驱动程序、应用程序</a:t>
            </a:r>
            <a:endParaRPr lang="zh-CN" altLang="en-US"/>
          </a:p>
          <a:p>
            <a:r>
              <a:rPr lang="zh-CN" altLang="en-US"/>
              <a:t>                    开销大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CRA：fuzzer用初始种子运行时程序崩溃</a:t>
            </a:r>
            <a:endParaRPr lang="zh-CN" altLang="en-US"/>
          </a:p>
          <a:p>
            <a:r>
              <a:rPr lang="zh-CN" altLang="en-US"/>
              <a:t>HAN：fuzzer用初始种子运行时程序挂起</a:t>
            </a:r>
            <a:endParaRPr lang="zh-CN" altLang="en-US"/>
          </a:p>
          <a:p>
            <a:r>
              <a:rPr lang="zh-CN" altLang="en-US"/>
              <a:t>ERR：程序可启动，但在fuzz时报错</a:t>
            </a:r>
            <a:endParaRPr lang="zh-CN" altLang="en-US"/>
          </a:p>
          <a:p>
            <a:r>
              <a:rPr lang="zh-CN" altLang="en-US"/>
              <a:t>SUCC：可以无错误启动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【吞吐量】（1/每个种子的平均运行时间）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【吞吐量】（1/每个种子的平均运行时间）</a:t>
            </a:r>
            <a:endParaRPr lang="zh-CN" altLang="en-US"/>
          </a:p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marginal </a:t>
            </a:r>
            <a:r>
              <a:rPr lang="zh-CN" altLang="en-US"/>
              <a:t>最低限度的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【吞吐量】（1/每个种子的平均运行时间）</a:t>
            </a:r>
            <a:endParaRPr lang="zh-CN" altLang="en-US"/>
          </a:p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marginal </a:t>
            </a:r>
            <a:r>
              <a:rPr lang="zh-CN" altLang="en-US"/>
              <a:t>最低限度的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【吞吐量】（1/每个种子的平均运行时间）</a:t>
            </a:r>
            <a:endParaRPr lang="zh-CN" altLang="en-US"/>
          </a:p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marginal </a:t>
            </a:r>
            <a:r>
              <a:rPr lang="zh-CN" altLang="en-US"/>
              <a:t>最低限度的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.ˆ𝐴12的意思是，如果我们从五次重复中随机选择一个，EQUAFL有可能比基线表现得更好的概率。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问题：快速退出而不进入深度程序状态。尽管模糊的过程仍在进行中，但它只测试应用程序有限的代码路径</a:t>
            </a:r>
            <a:endParaRPr lang="zh-CN" altLang="en-US"/>
          </a:p>
          <a:p>
            <a:r>
              <a:rPr lang="zh-CN" altLang="en-US"/>
              <a:t>除了硬件，其他故障问题都可以通过全系统仿真解决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全系统执行PUT，观察系统的关键行为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启动变量：PUT在模拟系统中启动时需要的 参数和环境变量</a:t>
            </a:r>
            <a:endParaRPr lang="zh-CN" altLang="en-US"/>
          </a:p>
          <a:p>
            <a:r>
              <a:rPr lang="zh-CN" altLang="en-US"/>
              <a:t>由内核函数do_execve()创建新进程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系统调用分两类：a. 直接处理文件路径  b. 处理文件描述符</a:t>
            </a:r>
            <a:endParaRPr lang="zh-CN" altLang="en-US"/>
          </a:p>
          <a:p>
            <a:r>
              <a:rPr lang="zh-CN" altLang="en-US"/>
              <a:t>a类可以直接获得参数（文件路径是一样的），b类需要通过文件间的关系来获得host上对应的描述符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RLIMIT_NOFILE specifies the maximum number</a:t>
            </a:r>
            <a:r>
              <a:rPr lang="en-US" altLang="zh-CN"/>
              <a:t> </a:t>
            </a:r>
            <a:r>
              <a:rPr lang="zh-CN" altLang="en-US"/>
              <a:t>of file descriptors that can be opened by the PUT</a:t>
            </a:r>
            <a:endParaRPr lang="zh-CN" altLang="en-US"/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setting of large RLIMIT_NOFILE limit value would slow down the execution of the PUT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5.png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7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image" Target="../media/image8.png"/><Relationship Id="rId1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9.png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10.png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5060" y="5456555"/>
            <a:ext cx="2341245" cy="830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3200">
                <a:latin typeface="Cambria" panose="02040503050406030204" charset="0"/>
                <a:cs typeface="Cambria" panose="02040503050406030204" charset="0"/>
              </a:rPr>
              <a:t>ISSTA ’22</a:t>
            </a:r>
            <a:endParaRPr lang="zh-CN" altLang="en-US" sz="32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970" y="839470"/>
            <a:ext cx="11377930" cy="4377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Approaches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NVRAM Configuration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270" y="1584960"/>
            <a:ext cx="11130280" cy="4366895"/>
          </a:xfrm>
        </p:spPr>
        <p:txBody>
          <a:bodyPr>
            <a:normAutofit/>
          </a:bodyPr>
          <a:p>
            <a:pPr marL="0" lvl="1" indent="0">
              <a:buNone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regular files are allocated to store the data of NVRAM configuration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emulation of NVRAM access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: redirecting related APIs to the data access in such regular files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1" indent="0">
              <a:buNone/>
            </a:pP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observation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achieved in the filesystem state synchronization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replay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redirecting the NVRAM access of the PUT to the NVRAM configuration files on the host machine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Approaches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Network Behavior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270" y="1396365"/>
            <a:ext cx="11130280" cy="4366895"/>
          </a:xfrm>
        </p:spPr>
        <p:txBody>
          <a:bodyPr>
            <a:normAutofit lnSpcReduction="10000"/>
          </a:bodyPr>
          <a:p>
            <a:pPr marL="0" lvl="1" indent="0">
              <a:buNone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regular files are allocated to store the data of NVRAM configuration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emulation of NVRAM access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: redirecting related APIs to the data access in such regular files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state-aware observation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collect network related </a:t>
            </a:r>
            <a:r>
              <a:rPr lang="en-US" altLang="zh-CN" sz="1800" u="sng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system call sequences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of the PUT during full-system emulation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carry out the </a:t>
            </a:r>
            <a:r>
              <a:rPr lang="en-US" altLang="zh-CN" sz="1800" u="sng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state machine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to guide the emulation of network behaviors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replay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follow the state machine to emulate the network-related system calls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instrument at the beginning of network-related system calls, and then feed the expected result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7675" y="4964430"/>
            <a:ext cx="6210935" cy="1807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Approaches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Process Resource Limits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270" y="1549400"/>
            <a:ext cx="11130280" cy="4366895"/>
          </a:xfrm>
        </p:spPr>
        <p:txBody>
          <a:bodyPr>
            <a:normAutofit lnSpcReduction="10000"/>
          </a:bodyPr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observation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the Linux kernel provides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setrlimit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and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getrlimit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system calls to set or get values of process resource limits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monitor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getrlimit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during fullsystem emulation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replay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provide the observed values directly to PUT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Implementation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observation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518920"/>
            <a:ext cx="11375390" cy="5214620"/>
          </a:xfrm>
        </p:spPr>
        <p:txBody>
          <a:bodyPr>
            <a:normAutofit fontScale="80000"/>
          </a:bodyPr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full-system emulation: FIRMADYNE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spcAft>
                <a:spcPts val="1600"/>
              </a:spcAft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instrument full-system mode of QEMU at </a:t>
            </a:r>
            <a:r>
              <a:rPr lang="en-US" altLang="zh-CN" sz="24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the end system calls execution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firmware executes to a system call     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2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treats it as the starting point of system call execution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2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record current execution context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1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firmware executes to the kernel space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2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instruments at the end of each basic block to detect whether the firmware execution returns back to the user-space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1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firmware executes to the user-space and the execution context are equal to the previous records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2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treats it as the end of the system execution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  <a:p>
            <a:pPr lvl="2"/>
            <a:r>
              <a:rPr lang="en-US" altLang="zh-CN" sz="23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ea typeface="等线" panose="02010600030101010101" charset="-122"/>
                <a:cs typeface="Cambria" panose="02040503050406030204" charset="0"/>
              </a:rPr>
              <a:t>collect the argument and the return value of each system call execution</a:t>
            </a:r>
            <a:endParaRPr lang="en-US" altLang="zh-CN" sz="23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ea typeface="等线" panose="02010600030101010101" charset="-122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Implementation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replay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13230"/>
            <a:ext cx="11661140" cy="4366895"/>
          </a:xfrm>
        </p:spPr>
        <p:txBody>
          <a:bodyPr>
            <a:normAutofit lnSpcReduction="20000"/>
          </a:bodyPr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deploy the related resource directly on the host machine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launch variables, filesystem state synchronization, NVRAM configuration</a:t>
            </a:r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instrument the user-mode mode of QEMU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network behavior, process resource limits</a:t>
            </a:r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Implementation  -   fuzzing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8600"/>
            <a:ext cx="11661140" cy="4366895"/>
          </a:xfrm>
        </p:spPr>
        <p:txBody>
          <a:bodyPr>
            <a:normAutofit/>
          </a:bodyPr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PUT lifecycle management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13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13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13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6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Entry point of fuzzing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AFL:  feed the test input as a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file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to the PUT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EQUAFL: feed the input to the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memory buffer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that store the network input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81075" y="2090420"/>
          <a:ext cx="10229215" cy="1748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165"/>
                <a:gridCol w="3999865"/>
                <a:gridCol w="4528185"/>
              </a:tblGrid>
              <a:tr h="59880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ambria" panose="02040503050406030204" charset="0"/>
                          <a:cs typeface="Cambria" panose="02040503050406030204" charset="0"/>
                        </a:rPr>
                        <a:t>Fuzzing entry point</a:t>
                      </a:r>
                      <a:endParaRPr lang="en-US" altLang="zh-CN" b="1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Fuzzing iteration end point</a:t>
                      </a:r>
                      <a:endParaRPr lang="en-US" altLang="zh-CN" sz="1800" b="1"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509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ambria" panose="02040503050406030204" charset="0"/>
                          <a:cs typeface="Cambria" panose="02040503050406030204" charset="0"/>
                        </a:rPr>
                        <a:t>Before</a:t>
                      </a:r>
                      <a:endParaRPr lang="en-US" altLang="zh-CN" b="1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" panose="02040503050406030204" charset="0"/>
                          <a:cs typeface="Cambria" panose="02040503050406030204" charset="0"/>
                        </a:rPr>
                        <a:t>main function</a:t>
                      </a:r>
                      <a:endParaRPr lang="en-US" altLang="zh-CN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" panose="02040503050406030204" charset="0"/>
                          <a:cs typeface="Cambria" panose="02040503050406030204" charset="0"/>
                        </a:rPr>
                        <a:t>PUT executes to end</a:t>
                      </a:r>
                      <a:endParaRPr lang="en-US" altLang="zh-CN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ambria" panose="02040503050406030204" charset="0"/>
                          <a:cs typeface="Cambria" panose="02040503050406030204" charset="0"/>
                        </a:rPr>
                        <a:t>After</a:t>
                      </a:r>
                      <a:endParaRPr lang="en-US" altLang="zh-CN" b="1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system</a:t>
                      </a:r>
                      <a:r>
                        <a:rPr lang="en-US" altLang="zh-CN"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call that receive</a:t>
                      </a:r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the network input</a:t>
                      </a:r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PUT</a:t>
                      </a:r>
                      <a:r>
                        <a:rPr lang="en-US" altLang="zh-CN"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executes to </a:t>
                      </a:r>
                      <a:r>
                        <a:rPr lang="zh-CN" altLang="en-US" i="1">
                          <a:latin typeface="Cambria" panose="02040503050406030204" charset="0"/>
                          <a:cs typeface="Cambria" panose="02040503050406030204" charset="0"/>
                        </a:rPr>
                        <a:t>poll </a:t>
                      </a: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or </a:t>
                      </a:r>
                      <a:r>
                        <a:rPr lang="zh-CN" altLang="en-US" i="1">
                          <a:latin typeface="Cambria" panose="02040503050406030204" charset="0"/>
                          <a:cs typeface="Cambria" panose="02040503050406030204" charset="0"/>
                        </a:rPr>
                        <a:t>select </a:t>
                      </a:r>
                      <a:r>
                        <a:rPr lang="zh-CN" altLang="en-US">
                          <a:latin typeface="Cambria" panose="02040503050406030204" charset="0"/>
                          <a:cs typeface="Cambria" panose="02040503050406030204" charset="0"/>
                        </a:rPr>
                        <a:t>system call</a:t>
                      </a:r>
                      <a:endParaRPr lang="zh-CN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380" y="1642110"/>
            <a:ext cx="11885930" cy="4366895"/>
          </a:xfrm>
        </p:spPr>
        <p:txBody>
          <a:bodyPr>
            <a:normAutofit lnSpcReduction="20000"/>
          </a:bodyPr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Benchmarks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standard benchmarks: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nbench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and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lmbench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real-world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benchmarks: 70 embedded firmware images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(D-Link, TRENDnet and NETGEAR)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Baselines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AFL-User</a:t>
            </a:r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AFL-Full</a:t>
            </a:r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13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Firm-AFL</a:t>
            </a:r>
            <a:endParaRPr lang="en-US" altLang="zh-CN" sz="213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Compatibility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7270" y="1709420"/>
            <a:ext cx="6929120" cy="2080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260" y="13989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Real-world Dataset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260" y="3789680"/>
            <a:ext cx="9508490" cy="1737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lang="zh-CN" altLang="en-US" sz="2000" b="1">
                <a:latin typeface="Cambria" panose="02040503050406030204" charset="0"/>
                <a:cs typeface="Cambria" panose="02040503050406030204" charset="0"/>
              </a:rPr>
              <a:t>mulation </a:t>
            </a:r>
            <a:r>
              <a:rPr lang="en-US" altLang="zh-CN" sz="2000" b="1"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lang="zh-CN" altLang="en-US" sz="2000" b="1">
                <a:latin typeface="Cambria" panose="02040503050406030204" charset="0"/>
                <a:cs typeface="Cambria" panose="02040503050406030204" charset="0"/>
              </a:rPr>
              <a:t>ccuracy</a:t>
            </a:r>
            <a:endParaRPr lang="zh-CN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>
                <a:latin typeface="Cambria" panose="02040503050406030204" charset="0"/>
                <a:cs typeface="Cambria" panose="02040503050406030204" charset="0"/>
              </a:rPr>
              <a:t>comparing the execution traces of the same seed with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</a:rPr>
              <a:t>EQUAFL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</a:rPr>
              <a:t>and with AFL-Full</a:t>
            </a:r>
            <a:endParaRPr lang="zh-CN" altLang="en-US">
              <a:latin typeface="Cambria" panose="02040503050406030204" charset="0"/>
              <a:cs typeface="Cambria" panose="02040503050406030204" charset="0"/>
            </a:endParaRPr>
          </a:p>
          <a:p>
            <a:endParaRPr lang="zh-CN" altLang="en-US" sz="9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000">
                <a:latin typeface="Cambria" panose="02040503050406030204" charset="0"/>
                <a:cs typeface="Cambria" panose="02040503050406030204" charset="0"/>
              </a:rPr>
              <a:t> identical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: 44 / 66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 high similarity: 16 / 66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 totally different: 6 / 66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lang="en-US" altLang="zh-CN" u="sng">
                <a:latin typeface="Cambria" panose="02040503050406030204" charset="0"/>
                <a:cs typeface="Cambria" panose="02040503050406030204" charset="0"/>
              </a:rPr>
              <a:t>inter-process communication</a:t>
            </a:r>
            <a:endParaRPr lang="en-US" altLang="zh-CN" u="sng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10260" y="566483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Standard Dataset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execute all the programs in nbench correctly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Efficiency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260" y="13989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Real-world Dataset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7815" y="1797685"/>
            <a:ext cx="11590020" cy="4421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7385" y="668655"/>
            <a:ext cx="4870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-相比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AFL-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Full：提高5.1-78倍（平均26倍）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-相比Firm-AFL：提高2.3-48倍（平均14倍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Efficiency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260" y="1659890"/>
            <a:ext cx="103162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Standard Dataset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nbench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CPU and memory capabilities of a system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RESULT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 similar to the performance of pure user-mode emulation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lmbench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system call overhead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RESULT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: 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overhead is for both file-related and network-related system calls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l"/>
            </a:pP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Background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-   </a:t>
            </a:r>
            <a:r>
              <a:rPr lang="zh-CN" alt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Emulation-Based Fuzzing</a:t>
            </a:r>
            <a:endParaRPr lang="zh-CN" alt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812925"/>
            <a:ext cx="9665970" cy="3524885"/>
          </a:xfrm>
        </p:spPr>
        <p:txBody>
          <a:bodyPr/>
          <a:p>
            <a:pPr marL="0" indent="0">
              <a:spcAft>
                <a:spcPts val="2200"/>
              </a:spcAft>
              <a:buNone/>
            </a:pPr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full-system emulation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sz="2800" b="1" i="1">
                <a:latin typeface="Cambria" panose="02040503050406030204" charset="0"/>
                <a:cs typeface="Cambria" panose="02040503050406030204" charset="0"/>
              </a:rPr>
              <a:t>vs</a:t>
            </a:r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 user-mode emulation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AFL + QEMU user-mode emulation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	-  </a:t>
            </a:r>
            <a:r>
              <a:rPr lang="en-US" altLang="zh-CN" sz="28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compatibility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AFL + QEMU full-system emulation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	-  </a:t>
            </a:r>
            <a:r>
              <a:rPr lang="en-US" altLang="zh-CN" sz="28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efficiency</a:t>
            </a:r>
            <a:endParaRPr lang="en-US" altLang="zh-CN" sz="280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AFL + QEMU hybrid emulation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(Firm-AFL)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Vulnerability Discovery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3825" y="5460365"/>
            <a:ext cx="53860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9 NULL pointer dereference vulnerabilities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1 integer overflow vulnerability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6 CVEs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740" y="1484630"/>
            <a:ext cx="11781155" cy="3680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Vulnerability Discovery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7020" y="1494790"/>
            <a:ext cx="75215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the average number of unique vulnerabilities found over time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3131"/>
          <a:stretch>
            <a:fillRect/>
          </a:stretch>
        </p:blipFill>
        <p:spPr>
          <a:xfrm>
            <a:off x="482600" y="1995805"/>
            <a:ext cx="4756150" cy="446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67441"/>
          <a:stretch>
            <a:fillRect/>
          </a:stretch>
        </p:blipFill>
        <p:spPr>
          <a:xfrm>
            <a:off x="5754370" y="1995805"/>
            <a:ext cx="5170805" cy="236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445" y="4854575"/>
            <a:ext cx="5187315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Cambria" panose="02040503050406030204" charset="0"/>
                <a:cs typeface="Cambria" panose="02040503050406030204" charset="0"/>
              </a:rPr>
              <a:t>EQUAFL can find all vulnerabilities faster than</a:t>
            </a:r>
            <a:endParaRPr lang="zh-CN" altLang="en-US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b="1">
                <a:latin typeface="Cambria" panose="02040503050406030204" charset="0"/>
                <a:cs typeface="Cambria" panose="02040503050406030204" charset="0"/>
              </a:rPr>
              <a:t>both Firm-AFL and AFL-Full</a:t>
            </a:r>
            <a:endParaRPr lang="zh-CN" altLang="en-US" b="1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Evaluation	-  Vulnerability Discovery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7020" y="1494790"/>
            <a:ext cx="75215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 the time to expose the first vulnerability for each technique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7445" y="5540375"/>
            <a:ext cx="5187315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Cambria" panose="02040503050406030204" charset="0"/>
                <a:cs typeface="Cambria" panose="02040503050406030204" charset="0"/>
              </a:rPr>
              <a:t>EQUAFL can find first vulnerability significantly faster than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</a:rPr>
              <a:t>both AFL-Full and Firm-AFL</a:t>
            </a:r>
            <a:endParaRPr lang="zh-CN" altLang="en-US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0930" y="2034540"/>
            <a:ext cx="7470140" cy="3364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THREATS TO VALIDITY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6645" y="1637665"/>
            <a:ext cx="10567670" cy="2505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not support access to </a:t>
            </a:r>
            <a:r>
              <a:rPr lang="en-US" altLang="zh-CN" sz="24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customized hardware peripherals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coarse-grained heuristic strategies to bypass the </a:t>
            </a:r>
            <a:r>
              <a:rPr lang="en-US" altLang="zh-CN" sz="24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inter-process communication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with other applications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vulnerabilities that spread </a:t>
            </a:r>
            <a:r>
              <a:rPr lang="en-US" altLang="zh-CN" sz="24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across multiple applications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cannot be revealed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QUESTIONS</a:t>
            </a:r>
            <a:endParaRPr lang="en-US" sz="32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6645" y="1637665"/>
            <a:ext cx="10567670" cy="5055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Filesystem State Synchronization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部分：为什么要采用本文的方法？为什么不使用更加简单的方法，直接将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full-system mode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启动后生成的文件系统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dump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下来使用？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Network Behavior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部分：状态机是如何生成的？具体是如何利用状态机对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user-mode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下的网络行为进行指导的？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本文方法相比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Firm-AFL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方法的改进在哪些方面？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Background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-   </a:t>
            </a:r>
            <a:r>
              <a:rPr lang="zh-CN" alt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Emulation-Based Fuzzing</a:t>
            </a:r>
            <a:endParaRPr lang="zh-CN" alt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557655"/>
            <a:ext cx="9665970" cy="4469765"/>
          </a:xfrm>
        </p:spPr>
        <p:txBody>
          <a:bodyPr>
            <a:normAutofit fontScale="90000" lnSpcReduction="10000"/>
          </a:bodyPr>
          <a:p>
            <a:pPr marL="0" indent="0">
              <a:spcAft>
                <a:spcPts val="2200"/>
              </a:spcAft>
              <a:buNone/>
            </a:pPr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AFL + QEMU user-mode emulation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Wrong launch variables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Missing dynamically generated files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Inconsistent NVRAM configurations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Inconsistent network behaviors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Inconsistent process resource limits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</a:rPr>
              <a:t>Lack of hardware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Goals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530" y="1690370"/>
            <a:ext cx="10204450" cy="4469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 b="1">
                <a:latin typeface="Cambria" panose="02040503050406030204" charset="0"/>
                <a:cs typeface="Cambria" panose="02040503050406030204" charset="0"/>
                <a:sym typeface="+mn-ea"/>
              </a:rPr>
              <a:t>•</a:t>
            </a:r>
            <a:r>
              <a:rPr lang="zh-CN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zh-CN" altLang="en-US" sz="2800" b="1">
                <a:latin typeface="Cambria" panose="02040503050406030204" charset="0"/>
                <a:cs typeface="Cambria" panose="02040503050406030204" charset="0"/>
              </a:rPr>
              <a:t>High compatibility</a:t>
            </a:r>
            <a:endParaRPr lang="zh-CN" altLang="en-US" sz="2800" b="1">
              <a:latin typeface="Cambria" panose="02040503050406030204" charset="0"/>
              <a:cs typeface="Cambria" panose="02040503050406030204" charset="0"/>
            </a:endParaRPr>
          </a:p>
          <a:p>
            <a:pPr marL="0" indent="457200">
              <a:lnSpc>
                <a:spcPct val="130000"/>
              </a:lnSpc>
              <a:spcAft>
                <a:spcPts val="2200"/>
              </a:spcAft>
              <a:buNone/>
            </a:pPr>
            <a:r>
              <a:rPr lang="zh-CN" altLang="en-US" sz="2400">
                <a:latin typeface="Cambria" panose="02040503050406030204" charset="0"/>
                <a:cs typeface="Cambria" panose="02040503050406030204" charset="0"/>
              </a:rPr>
              <a:t>Applications should behave the same as in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zh-CN" altLang="en-US" sz="2400">
                <a:latin typeface="Cambria" panose="02040503050406030204" charset="0"/>
                <a:cs typeface="Cambria" panose="02040503050406030204" charset="0"/>
              </a:rPr>
              <a:t>full-system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zh-CN" altLang="en-US" sz="2400">
                <a:latin typeface="Cambria" panose="02040503050406030204" charset="0"/>
                <a:cs typeface="Cambria" panose="02040503050406030204" charset="0"/>
              </a:rPr>
              <a:t>emulation</a:t>
            </a:r>
            <a:endParaRPr lang="zh-CN" altLang="en-US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zh-CN" altLang="en-US" sz="2800" b="1">
                <a:latin typeface="Cambria" panose="02040503050406030204" charset="0"/>
                <a:cs typeface="Cambria" panose="02040503050406030204" charset="0"/>
              </a:rPr>
              <a:t>• High efficiency:</a:t>
            </a:r>
            <a:endParaRPr lang="zh-CN" altLang="en-US" sz="2800" b="1">
              <a:latin typeface="Cambria" panose="02040503050406030204" charset="0"/>
              <a:cs typeface="Cambria" panose="02040503050406030204" charset="0"/>
            </a:endParaRPr>
          </a:p>
          <a:p>
            <a:pPr marL="0" indent="457200">
              <a:spcAft>
                <a:spcPts val="2200"/>
              </a:spcAft>
              <a:buNone/>
            </a:pPr>
            <a:r>
              <a:rPr lang="zh-CN" altLang="en-US" sz="2400">
                <a:latin typeface="Cambria" panose="02040503050406030204" charset="0"/>
                <a:cs typeface="Cambria" panose="02040503050406030204" charset="0"/>
              </a:rPr>
              <a:t>The speed of fuzzing should be as fast as possible</a:t>
            </a:r>
            <a:endParaRPr lang="zh-CN" altLang="en-US" sz="24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Solution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577340"/>
            <a:ext cx="11130280" cy="44697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EQUAFL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AFL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 based framework through </a:t>
            </a: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nhanced </a:t>
            </a: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Q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EMU </a:t>
            </a: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ser-mode emulation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 b="1" u="sng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observation and replay</a:t>
            </a:r>
            <a:endParaRPr lang="en-US" altLang="zh-CN" sz="2400" b="1" u="sng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observation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r>
              <a:rPr lang="en-US" altLang="zh-CN" sz="222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execute the PUT with full system emulation and observes </a:t>
            </a:r>
            <a:endParaRPr lang="en-US" altLang="zh-CN" sz="222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r>
              <a:rPr lang="en-US" altLang="zh-CN" sz="222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the key behaviors of the system</a:t>
            </a:r>
            <a:endParaRPr lang="en-US" altLang="zh-CN" sz="222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replay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457200">
              <a:buNone/>
            </a:pPr>
            <a:r>
              <a:rPr lang="en-US" altLang="zh-CN" sz="2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carry out the replay during the user-mode emulation</a:t>
            </a:r>
            <a:endParaRPr lang="en-US" altLang="zh-CN" sz="2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zh-CN" sz="2200" b="1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21625" y="276225"/>
            <a:ext cx="3401060" cy="1620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920" y="1689100"/>
            <a:ext cx="11694160" cy="2934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Contributions</a:t>
            </a:r>
            <a:endParaRPr lang="en-US" sz="32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518920"/>
            <a:ext cx="11130280" cy="5339080"/>
          </a:xfrm>
        </p:spPr>
        <p:txBody>
          <a:bodyPr>
            <a:normAutofit lnSpcReduction="20000"/>
          </a:bodyPr>
          <a:p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 novel technique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1955" b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automatically set up the execution environment to emulate embedded programs fully in user-mode</a:t>
            </a:r>
            <a:endParaRPr lang="en-US" altLang="zh-CN" sz="1955" b="1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1955" b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guarantee both high compatibility and high efficiency.</a:t>
            </a:r>
            <a:endParaRPr lang="en-US" altLang="zh-CN" sz="1955" b="1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 new system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 b="1">
                <a:latin typeface="Cambria" panose="02040503050406030204" charset="0"/>
                <a:cs typeface="Cambria" panose="02040503050406030204" charset="0"/>
              </a:rPr>
              <a:t>EQUAFL</a:t>
            </a:r>
            <a:endParaRPr lang="en-US" altLang="zh-CN" sz="2000" b="1"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 b="1">
                <a:latin typeface="Cambria" panose="02040503050406030204" charset="0"/>
                <a:cs typeface="Cambria" panose="02040503050406030204" charset="0"/>
              </a:rPr>
              <a:t>a coverage-guided greybox fuzzing framework based on AFL and QEMU</a:t>
            </a:r>
            <a:endParaRPr lang="en-US" altLang="zh-CN" sz="2000" b="1">
              <a:latin typeface="Cambria" panose="02040503050406030204" charset="0"/>
              <a:cs typeface="Cambria" panose="02040503050406030204" charset="0"/>
            </a:endParaRPr>
          </a:p>
          <a:p>
            <a:pPr algn="l">
              <a:spcBef>
                <a:spcPts val="1200"/>
              </a:spcBef>
              <a:buClrTx/>
              <a:buSzTx/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extensive evaluation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 b="1">
                <a:latin typeface="Cambria" panose="02040503050406030204" charset="0"/>
                <a:cs typeface="Cambria" panose="02040503050406030204" charset="0"/>
              </a:rPr>
              <a:t>ten 0-day vulnerabilities including six CVEs</a:t>
            </a:r>
            <a:endParaRPr lang="en-US" altLang="zh-CN" sz="2000" b="1">
              <a:latin typeface="Cambria" panose="02040503050406030204" charset="0"/>
              <a:cs typeface="Cambria" panose="02040503050406030204" charset="0"/>
            </a:endParaRPr>
          </a:p>
          <a:p>
            <a:pPr algn="l">
              <a:spcBef>
                <a:spcPts val="1200"/>
              </a:spcBef>
              <a:buClrTx/>
              <a:buSzTx/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source code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r>
              <a:rPr lang="en-US" altLang="zh-CN" sz="1955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https://github.com/zyw-200/EQUAFL</a:t>
            </a:r>
            <a:endParaRPr lang="en-US" altLang="zh-CN" sz="1955" u="sng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Approaches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Launch Variables Settlement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670050"/>
            <a:ext cx="11130280" cy="5339080"/>
          </a:xfrm>
        </p:spPr>
        <p:txBody>
          <a:bodyPr>
            <a:normAutofit/>
          </a:bodyPr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observation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dump                                   of the newly starting program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instrument the kernel function </a:t>
            </a:r>
            <a:r>
              <a:rPr lang="en-US" altLang="zh-CN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do_execve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during the full-system emulation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replay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recognize 𝑝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𝑣𝑎𝑟𝑠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and 𝑝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𝑒𝑛𝑣𝑠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as the target 𝑝∗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𝑣𝑎𝑟𝑠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and 𝑝∗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𝑒𝑛𝑣𝑠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where 𝑝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𝑛𝑎𝑚𝑒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equals to 𝑝∗</a:t>
            </a:r>
            <a:r>
              <a:rPr lang="en-US" altLang="zh-CN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𝑛𝑎𝑚𝑒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3010" y="2375535"/>
            <a:ext cx="2440940" cy="322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mbria" panose="02040503050406030204" charset="0"/>
                <a:cs typeface="Cambria" panose="02040503050406030204" charset="0"/>
                <a:sym typeface="+mn-ea"/>
              </a:rPr>
              <a:t>Approaches  -  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Filesystem State Synchronization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5" y="2157095"/>
            <a:ext cx="11678285" cy="443293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 altLang="zh-CN" sz="18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observe </a:t>
            </a:r>
            <a:r>
              <a:rPr lang="en-US" altLang="zh-CN" sz="1800" u="sng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file-related system call execution</a:t>
            </a:r>
            <a:r>
              <a:rPr lang="en-US" altLang="zh-CN" sz="18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in the guest machine and re-execute it on the host machine</a:t>
            </a:r>
            <a:endParaRPr lang="en-US" altLang="zh-CN" sz="18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Accurate Process Identification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0">
              <a:buNone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identify the current executing process in the guest machine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process collection	-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PGD, PID, PPID (from </a:t>
            </a:r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task_struct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process inference	-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acquire the PGD value of current executing process and match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Process-aware observation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observe </a:t>
            </a:r>
            <a:r>
              <a:rPr lang="en-US" altLang="zh-CN" sz="18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the relation of files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with process awareness to get </a:t>
            </a:r>
            <a:r>
              <a:rPr lang="en-US" altLang="zh-CN" sz="1800" u="sng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file descriptor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on the host machine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M：P×FD</a:t>
            </a:r>
            <a:r>
              <a:rPr lang="en-US" altLang="zh-CN" sz="18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guest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——&gt; fd</a:t>
            </a:r>
            <a:r>
              <a:rPr lang="en-US" altLang="zh-CN" sz="18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host</a:t>
            </a:r>
            <a:endParaRPr lang="en-US" altLang="zh-CN" sz="1800" baseline="-25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sz="1800" baseline="-25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4260" y="1412875"/>
            <a:ext cx="9581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华文中宋" panose="02010600040101010101" charset="-122"/>
                <a:cs typeface="Cambria" panose="02040503050406030204" charset="0"/>
              </a:rPr>
              <a:t>In full-system emulation, many firmware images mount a temporary filesystem and </a:t>
            </a:r>
            <a:r>
              <a:rPr lang="zh-CN" altLang="en-US" u="sng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华文中宋" panose="02010600040101010101" charset="-122"/>
                <a:cs typeface="Cambria" panose="02040503050406030204" charset="0"/>
              </a:rPr>
              <a:t>constantly change the filesystem state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华文中宋" panose="02010600040101010101" charset="-122"/>
                <a:cs typeface="Cambria" panose="02040503050406030204" charset="0"/>
              </a:rPr>
              <a:t> during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华文中宋" panose="02010600040101010101" charset="-122"/>
                <a:cs typeface="Cambria" panose="02040503050406030204" charset="0"/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华文中宋" panose="02010600040101010101" charset="-122"/>
                <a:cs typeface="Cambria" panose="02040503050406030204" charset="0"/>
              </a:rPr>
              <a:t>the initialization phase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charset="0"/>
              <a:ea typeface="华文中宋" panose="02010600040101010101" charset="-122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YzZkNzQ4ZWFiZmQ4NTRhOWRkZTk3YTMwMjlmMmZhYm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TABLE_ENDDRAG_ORIGIN_RECT" val="805*137"/>
  <p:tag name="TABLE_ENDDRAG_RECT" val="106*187*805*137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6354</Words>
  <Application>WPS 演示</Application>
  <PresentationFormat>宽屏</PresentationFormat>
  <Paragraphs>233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</vt:lpstr>
      <vt:lpstr>华文中宋</vt:lpstr>
      <vt:lpstr>微软雅黑 Light</vt:lpstr>
      <vt:lpstr>等线</vt:lpstr>
      <vt:lpstr>BatangChe</vt:lpstr>
      <vt:lpstr>WPS</vt:lpstr>
      <vt:lpstr>PowerPoint 演示文稿</vt:lpstr>
      <vt:lpstr>PowerPoint 演示文稿</vt:lpstr>
      <vt:lpstr>Background   -   Emulation-Based Fuzzing</vt:lpstr>
      <vt:lpstr>Background   -   Emulation-Based Fuzzing</vt:lpstr>
      <vt:lpstr>Goals</vt:lpstr>
      <vt:lpstr>Solution</vt:lpstr>
      <vt:lpstr>Solution</vt:lpstr>
      <vt:lpstr>Contributions</vt:lpstr>
      <vt:lpstr>Approaches  -   Launch Variables Settlement</vt:lpstr>
      <vt:lpstr>Approaches  -   Launch Variables Settlement</vt:lpstr>
      <vt:lpstr>Approaches  -    NVRAM Configuration</vt:lpstr>
      <vt:lpstr>Approaches  -   Network Behavior</vt:lpstr>
      <vt:lpstr>Approaches  -   Process Resource Limits</vt:lpstr>
      <vt:lpstr>Implementation  -   observation</vt:lpstr>
      <vt:lpstr>Implementation  -   replay</vt:lpstr>
      <vt:lpstr>Implementation  -   replay</vt:lpstr>
      <vt:lpstr>Evaluation</vt:lpstr>
      <vt:lpstr>Evaluation	-  Compatibility</vt:lpstr>
      <vt:lpstr>Evaluation	-  Efficiency</vt:lpstr>
      <vt:lpstr>Evaluation	-  Efficiency</vt:lpstr>
      <vt:lpstr>Evaluation	-  Vulnerability Discovery</vt:lpstr>
      <vt:lpstr>Evaluation	-  Vulnerability Discovery</vt:lpstr>
      <vt:lpstr>Evaluation	-  Vulnerability Discovery</vt:lpstr>
      <vt:lpstr>THREATS TO VALIDITY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Serendipity</cp:lastModifiedBy>
  <cp:revision>171</cp:revision>
  <dcterms:created xsi:type="dcterms:W3CDTF">2019-06-19T02:08:00Z</dcterms:created>
  <dcterms:modified xsi:type="dcterms:W3CDTF">2023-10-20T07:18:04Z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C11C14397D124070BC39510DFEC3BACC_11</vt:lpwstr>
  </property>
</Properties>
</file>