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3" r:id="rId1"/>
  </p:sldMasterIdLst>
  <p:sldIdLst>
    <p:sldId id="256" r:id="rId2"/>
    <p:sldId id="257" r:id="rId3"/>
    <p:sldId id="258" r:id="rId4"/>
    <p:sldId id="294" r:id="rId5"/>
    <p:sldId id="281" r:id="rId6"/>
    <p:sldId id="282" r:id="rId7"/>
    <p:sldId id="283" r:id="rId8"/>
    <p:sldId id="284" r:id="rId9"/>
    <p:sldId id="285" r:id="rId10"/>
    <p:sldId id="259" r:id="rId11"/>
    <p:sldId id="261" r:id="rId12"/>
    <p:sldId id="288" r:id="rId13"/>
    <p:sldId id="289" r:id="rId14"/>
    <p:sldId id="290" r:id="rId15"/>
    <p:sldId id="262" r:id="rId16"/>
    <p:sldId id="291" r:id="rId17"/>
    <p:sldId id="292" r:id="rId18"/>
    <p:sldId id="263" r:id="rId19"/>
    <p:sldId id="293" r:id="rId20"/>
    <p:sldId id="272" r:id="rId21"/>
    <p:sldId id="295" r:id="rId22"/>
    <p:sldId id="267" r:id="rId23"/>
    <p:sldId id="268" r:id="rId24"/>
    <p:sldId id="273" r:id="rId25"/>
    <p:sldId id="269" r:id="rId26"/>
    <p:sldId id="274" r:id="rId27"/>
    <p:sldId id="286" r:id="rId28"/>
    <p:sldId id="287" r:id="rId29"/>
    <p:sldId id="264" r:id="rId30"/>
    <p:sldId id="275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8303-5D79-EB2A-C2BB-8DE1565A0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746C7-902E-8899-7F45-23B6FC6F2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89BE-0FCE-78CE-B179-224198B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12A0-4484-14B6-AE95-1988B5B1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D5E76-3E81-89D4-473C-826E9493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30EB-7998-BB16-83F4-4B270347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5EF8B-8BA3-EBF0-7D9B-7F302FC25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4A8D3-E245-E880-4097-4B06AC2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D3CA-A587-41FD-076F-601B53CB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3DF3-44E7-6041-6022-56FD1E33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49BBA-A7FD-EEF1-A27E-D7814F3A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1193E-EEAB-66E4-466A-8F97CDC3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B813-33D7-AF38-6F70-BCD8636B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8587-2275-1879-A5AD-3B572744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69ED-C296-86DD-9F21-5C9B470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3A21-02B4-0F95-7EF5-44FD625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6812-B51F-3690-7B80-A6451946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85FD-838B-EAAC-70D3-27F74A6C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7B2CA-614A-8186-8D03-FD766C71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9662-EA71-68E2-C7BD-B69A1B48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4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959-5365-DBBE-4C0C-9EAFCA9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8B443-3F30-5EE2-D9AC-F46A9C63D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ECA1-9878-D5BE-2D6A-FAA75C23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235B-2B28-2C82-5E2C-E710D8CC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36A4F-AA37-FCD5-BCA7-026AE2C6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098C-5459-416D-FBA0-46D75D52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B8A2D-C573-A6DD-7BD8-E9B9C08C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0A8CD-4025-07DF-6509-08928DDE2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5291-E600-5FF8-56F0-697B3993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CE997-1276-CD14-3D18-1977941D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BA0E8-A546-B71A-E353-E5F11697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012F-5913-8260-ABD8-18EA972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B0BD-1FBE-5B0A-B272-2BD42C8B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69407-F7C5-F850-196C-483A9D31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1BA8D-496C-8137-FBDE-F598A8A06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76859-60FA-8424-41E2-16EF12557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BD594-FCB7-5E4C-B76D-7C02C0DD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33918-535A-5574-750C-82E150DD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4CFFC-F4C6-A115-A764-9C2F5063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0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7997-8241-C0CC-FDCA-07C0CBBC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A33E6-C855-234E-3480-87CEC162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4AD3-E8A9-8B4B-1051-DB37526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66C49-7306-99F0-D734-D1AC64A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1FCF3-58B7-C7B0-CF2D-9472648E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79D52-5512-E3E1-839C-4204811D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5FAD-B96A-FCC4-7F87-28F78A76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EC40-C422-2DAF-AF8D-C496B152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7FE7-DE09-6F1D-A07A-6544CCB2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7E6D4-DE13-0D9B-C1A4-C07C3B320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6E92-1615-4B44-1E61-6E180F1A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AB8AA-639B-ED9F-5956-0192BAAC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847EB-EA93-B7EA-7D2D-016A0327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49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AB49-F71E-C034-40E2-970BEA35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B7869-A02E-412A-4C10-2944E4E49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D1E28-E7B2-494D-6FED-333864960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CF2B6-57AF-7081-1168-4E2726F2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17829-441D-ED0C-B8A0-CC897E03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F08D-74A6-5194-6C00-389F2C8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340B5-EA58-89EB-9B90-37EBB087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F5404-2FC5-E8B5-C834-7C9F61AF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EA93-670C-3DBC-6056-93C6CA133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0895-290E-A24B-9BED-5158A9E51AC7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BFDCE-6487-E868-3A10-66FF8F29A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EDFA-5018-71A2-18C0-0EB935CF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ED03C-EF5D-7F4F-8435-A430BAF0E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ccbskillssem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o723-class.github.io/Bio723-book/introduction-to-ggplot2.html" TargetMode="External"/><Relationship Id="rId2" Type="http://schemas.openxmlformats.org/officeDocument/2006/relationships/hyperlink" Target="https://ggplot2-book.org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uclouvain-cbio.github.io/WSBIM1207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mazon.com/Grammar-Graphics-Statistics-Computing/dp/0387245448/ref=as_li_ss_t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AE72-127C-F622-238E-F0C2F02B9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n-lt"/>
              </a:rPr>
              <a:t>Leveraging R's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+mn-lt"/>
              </a:rPr>
              <a:t>ggplot</a:t>
            </a:r>
            <a:r>
              <a:rPr lang="en-US" b="0" i="0" dirty="0">
                <a:solidFill>
                  <a:srgbClr val="1F1F1F"/>
                </a:solidFill>
                <a:effectLst/>
                <a:latin typeface="+mn-lt"/>
              </a:rPr>
              <a:t> for biological data analysis and visualization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2E8A7-15E6-6F36-6F4E-A9C5DE9A0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CCB Skills Seminar</a:t>
            </a:r>
          </a:p>
          <a:p>
            <a:r>
              <a:rPr lang="en-US" dirty="0"/>
              <a:t>2 February 2023</a:t>
            </a:r>
          </a:p>
        </p:txBody>
      </p:sp>
      <p:pic>
        <p:nvPicPr>
          <p:cNvPr id="1026" name="Picture 2" descr="ccb">
            <a:extLst>
              <a:ext uri="{FF2B5EF4-FFF2-40B4-BE49-F238E27FC236}">
                <a16:creationId xmlns:a16="http://schemas.microsoft.com/office/drawing/2014/main" id="{F6A2916A-0CBA-9C94-CE5C-F348A3089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5421780"/>
            <a:ext cx="3787775" cy="12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iversity of California, Berkeley - Wikipedia">
            <a:extLst>
              <a:ext uri="{FF2B5EF4-FFF2-40B4-BE49-F238E27FC236}">
                <a16:creationId xmlns:a16="http://schemas.microsoft.com/office/drawing/2014/main" id="{6532640D-AF75-20CA-F3CC-A86ECA33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732" y="5421780"/>
            <a:ext cx="1287656" cy="12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5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918E-6B10-442F-8172-EB58960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0F57-09A2-497B-682B-B78FEF7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7932277" cy="3880773"/>
          </a:xfrm>
        </p:spPr>
        <p:txBody>
          <a:bodyPr>
            <a:normAutofit/>
          </a:bodyPr>
          <a:lstStyle/>
          <a:p>
            <a:r>
              <a:rPr lang="en-US" sz="2600" dirty="0"/>
              <a:t>Introduce the building blocks “grammar” of </a:t>
            </a:r>
            <a:r>
              <a:rPr lang="en-US" sz="2600" dirty="0" err="1"/>
              <a:t>ggplot</a:t>
            </a:r>
            <a:endParaRPr lang="en-US" sz="2600" dirty="0"/>
          </a:p>
          <a:p>
            <a:r>
              <a:rPr lang="en-US" sz="2600" dirty="0"/>
              <a:t>Show examples of the flexibility of </a:t>
            </a:r>
            <a:r>
              <a:rPr lang="en-US" sz="2600" dirty="0" err="1"/>
              <a:t>ggplot</a:t>
            </a:r>
            <a:endParaRPr lang="en-US" sz="2600" dirty="0"/>
          </a:p>
          <a:p>
            <a:r>
              <a:rPr lang="en-US" sz="2600" dirty="0"/>
              <a:t>Plot 2 different biological datasets</a:t>
            </a:r>
          </a:p>
          <a:p>
            <a:endParaRPr lang="en-US" sz="2600" dirty="0"/>
          </a:p>
        </p:txBody>
      </p:sp>
      <p:pic>
        <p:nvPicPr>
          <p:cNvPr id="4100" name="Picture 4" descr="Soozier 12 Piece Soft Play Blocks Soft Foam Toy Building and Stacking Blocks  Non-Toxic Compliant Learning Toys for Toddler Baby Kids Preschool Block |  Aosom">
            <a:extLst>
              <a:ext uri="{FF2B5EF4-FFF2-40B4-BE49-F238E27FC236}">
                <a16:creationId xmlns:a16="http://schemas.microsoft.com/office/drawing/2014/main" id="{9DA4EE73-755D-703F-78D1-324819483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 b="17211"/>
          <a:stretch/>
        </p:blipFill>
        <p:spPr bwMode="auto">
          <a:xfrm>
            <a:off x="5572125" y="0"/>
            <a:ext cx="3282777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55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35AD-9387-D619-30AF-D79C19D2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to Monica’s Introduction to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354-87CA-BD42-5CB5-76C8761F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https://ccbskillssem.github.io/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5599AD-155B-8773-CB47-5925E43B6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2677452"/>
            <a:ext cx="2073274" cy="2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D03DA-14DB-D257-8D01-ED43F71C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528" y="3358025"/>
            <a:ext cx="5664200" cy="1485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205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69C-9AE6-E170-C2E4-27875F9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</a:t>
            </a:r>
            <a:r>
              <a:rPr lang="en-US" dirty="0" err="1"/>
              <a:t>ggplot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276-B3B5-4369-0705-2BAE4C23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Geom</a:t>
            </a:r>
            <a:r>
              <a:rPr lang="en-US" sz="2400" dirty="0"/>
              <a:t> : geometric mapping, specifies the shape to be drawn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: </a:t>
            </a:r>
            <a:r>
              <a:rPr lang="en-US" sz="2400" dirty="0" err="1"/>
              <a:t>geom_point</a:t>
            </a:r>
            <a:r>
              <a:rPr lang="en-US" sz="2400" dirty="0"/>
              <a:t> specifies scatterplot, </a:t>
            </a:r>
            <a:r>
              <a:rPr lang="en-US" sz="2400" dirty="0" err="1"/>
              <a:t>geom_line</a:t>
            </a:r>
            <a:r>
              <a:rPr lang="en-US" sz="2400" dirty="0"/>
              <a:t> adds lines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Aes</a:t>
            </a:r>
            <a:r>
              <a:rPr lang="en-US" sz="2400" dirty="0">
                <a:solidFill>
                  <a:schemeClr val="bg1"/>
                </a:solidFill>
              </a:rPr>
              <a:t> : aesthetic mapping, specifies points of the </a:t>
            </a:r>
            <a:r>
              <a:rPr lang="en-US" sz="2400" dirty="0" err="1">
                <a:solidFill>
                  <a:schemeClr val="bg1"/>
                </a:solidFill>
              </a:rPr>
              <a:t>geom</a:t>
            </a:r>
            <a:r>
              <a:rPr lang="en-US" sz="2400" dirty="0">
                <a:solidFill>
                  <a:schemeClr val="bg1"/>
                </a:solidFill>
              </a:rPr>
              <a:t> (coordinates, size, color)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Theme : specifies text size, font, color, rotation, plot ticks, background lines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Facets : creates panels of plots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228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69C-9AE6-E170-C2E4-27875F9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</a:t>
            </a:r>
            <a:r>
              <a:rPr lang="en-US" dirty="0" err="1"/>
              <a:t>ggplot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276-B3B5-4369-0705-2BAE4C23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Geom</a:t>
            </a:r>
            <a:r>
              <a:rPr lang="en-US" sz="2400" dirty="0"/>
              <a:t> : geometric mapping, specifies the shape to be drawn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: </a:t>
            </a:r>
            <a:r>
              <a:rPr lang="en-US" sz="2400" dirty="0" err="1"/>
              <a:t>geom_point</a:t>
            </a:r>
            <a:r>
              <a:rPr lang="en-US" sz="2400" dirty="0"/>
              <a:t> specifies scatterplot, </a:t>
            </a:r>
            <a:r>
              <a:rPr lang="en-US" sz="2400" dirty="0" err="1"/>
              <a:t>geom_line</a:t>
            </a:r>
            <a:r>
              <a:rPr lang="en-US" sz="2400" dirty="0"/>
              <a:t> adds lines</a:t>
            </a:r>
          </a:p>
          <a:p>
            <a:r>
              <a:rPr lang="en-US" sz="2400" dirty="0" err="1"/>
              <a:t>Aes</a:t>
            </a:r>
            <a:r>
              <a:rPr lang="en-US" sz="2400" dirty="0"/>
              <a:t> : aesthetic mapping, specifies points of the </a:t>
            </a:r>
            <a:r>
              <a:rPr lang="en-US" sz="2400" dirty="0" err="1"/>
              <a:t>geom</a:t>
            </a:r>
            <a:r>
              <a:rPr lang="en-US" sz="2400" dirty="0"/>
              <a:t> (coordinates, size, color)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Theme : specifies text size, font, color, rotation, plot ticks, background lines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Facets : creates panels of plots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47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69C-9AE6-E170-C2E4-27875F9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</a:t>
            </a:r>
            <a:r>
              <a:rPr lang="en-US" dirty="0" err="1"/>
              <a:t>ggplot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276-B3B5-4369-0705-2BAE4C23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Geom</a:t>
            </a:r>
            <a:r>
              <a:rPr lang="en-US" sz="2400" dirty="0"/>
              <a:t> : geometric mapping, specifies the shape to be drawn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: </a:t>
            </a:r>
            <a:r>
              <a:rPr lang="en-US" sz="2400" dirty="0" err="1"/>
              <a:t>geom_point</a:t>
            </a:r>
            <a:r>
              <a:rPr lang="en-US" sz="2400" dirty="0"/>
              <a:t> specifies scatterplot, </a:t>
            </a:r>
            <a:r>
              <a:rPr lang="en-US" sz="2400" dirty="0" err="1"/>
              <a:t>geom_line</a:t>
            </a:r>
            <a:r>
              <a:rPr lang="en-US" sz="2400" dirty="0"/>
              <a:t> adds lines</a:t>
            </a:r>
          </a:p>
          <a:p>
            <a:r>
              <a:rPr lang="en-US" sz="2400" dirty="0" err="1"/>
              <a:t>Aes</a:t>
            </a:r>
            <a:r>
              <a:rPr lang="en-US" sz="2400" dirty="0"/>
              <a:t> : aesthetic mapping, specifies points of the </a:t>
            </a:r>
            <a:r>
              <a:rPr lang="en-US" sz="2400" dirty="0" err="1"/>
              <a:t>geom</a:t>
            </a:r>
            <a:r>
              <a:rPr lang="en-US" sz="2400" dirty="0"/>
              <a:t> (coordinates, size, color)</a:t>
            </a:r>
          </a:p>
          <a:p>
            <a:r>
              <a:rPr lang="en-US" sz="2400" dirty="0"/>
              <a:t>Theme : specifies text size, font, color, rotation, plot ticks, background lines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Facets : creates panels of plots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3560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69C-9AE6-E170-C2E4-27875F9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</a:t>
            </a:r>
            <a:r>
              <a:rPr lang="en-US" dirty="0" err="1"/>
              <a:t>ggplot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276-B3B5-4369-0705-2BAE4C23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Geom</a:t>
            </a:r>
            <a:r>
              <a:rPr lang="en-US" sz="2400" dirty="0"/>
              <a:t> : geometric mapping, specifies the shape to be drawn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: </a:t>
            </a:r>
            <a:r>
              <a:rPr lang="en-US" sz="2400" dirty="0" err="1"/>
              <a:t>geom_point</a:t>
            </a:r>
            <a:r>
              <a:rPr lang="en-US" sz="2400" dirty="0"/>
              <a:t> specifies scatterplot, </a:t>
            </a:r>
            <a:r>
              <a:rPr lang="en-US" sz="2400" dirty="0" err="1"/>
              <a:t>geom_line</a:t>
            </a:r>
            <a:r>
              <a:rPr lang="en-US" sz="2400" dirty="0"/>
              <a:t> adds lines</a:t>
            </a:r>
          </a:p>
          <a:p>
            <a:r>
              <a:rPr lang="en-US" sz="2400" dirty="0" err="1"/>
              <a:t>Aes</a:t>
            </a:r>
            <a:r>
              <a:rPr lang="en-US" sz="2400" dirty="0"/>
              <a:t> : aesthetic mapping, specifies points of the </a:t>
            </a:r>
            <a:r>
              <a:rPr lang="en-US" sz="2400" dirty="0" err="1"/>
              <a:t>geom</a:t>
            </a:r>
            <a:r>
              <a:rPr lang="en-US" sz="2400" dirty="0"/>
              <a:t> (coordinates, size, color)</a:t>
            </a:r>
          </a:p>
          <a:p>
            <a:r>
              <a:rPr lang="en-US" sz="2400" dirty="0"/>
              <a:t>Theme : specifies text size, font, color, rotation, plot ticks, background lines</a:t>
            </a:r>
          </a:p>
          <a:p>
            <a:r>
              <a:rPr lang="en-US" sz="2400" dirty="0"/>
              <a:t>Labels : x, y, title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375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769C-9AE6-E170-C2E4-27875F90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of a </a:t>
            </a:r>
            <a:r>
              <a:rPr lang="en-US" dirty="0" err="1"/>
              <a:t>ggplot</a:t>
            </a:r>
            <a:r>
              <a:rPr lang="en-US" dirty="0"/>
              <a:t>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E7276-B3B5-4369-0705-2BAE4C23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Geom</a:t>
            </a:r>
            <a:r>
              <a:rPr lang="en-US" sz="2400" dirty="0"/>
              <a:t> : geometric mapping, specifies the shape to be drawn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: </a:t>
            </a:r>
            <a:r>
              <a:rPr lang="en-US" sz="2400" dirty="0" err="1"/>
              <a:t>geom_point</a:t>
            </a:r>
            <a:r>
              <a:rPr lang="en-US" sz="2400" dirty="0"/>
              <a:t> specifies scatterplot, </a:t>
            </a:r>
            <a:r>
              <a:rPr lang="en-US" sz="2400" dirty="0" err="1"/>
              <a:t>geom_line</a:t>
            </a:r>
            <a:r>
              <a:rPr lang="en-US" sz="2400" dirty="0"/>
              <a:t> adds lines</a:t>
            </a:r>
          </a:p>
          <a:p>
            <a:r>
              <a:rPr lang="en-US" sz="2400" dirty="0" err="1"/>
              <a:t>Aes</a:t>
            </a:r>
            <a:r>
              <a:rPr lang="en-US" sz="2400" dirty="0"/>
              <a:t> : aesthetic mapping, specifies points of the </a:t>
            </a:r>
            <a:r>
              <a:rPr lang="en-US" sz="2400" dirty="0" err="1"/>
              <a:t>geom</a:t>
            </a:r>
            <a:r>
              <a:rPr lang="en-US" sz="2400" dirty="0"/>
              <a:t> (coordinates, size, color)</a:t>
            </a:r>
          </a:p>
          <a:p>
            <a:r>
              <a:rPr lang="en-US" sz="2400" dirty="0"/>
              <a:t>Theme : specifies text size, font, color, rotation, plot ticks, background lines</a:t>
            </a:r>
          </a:p>
          <a:p>
            <a:r>
              <a:rPr lang="en-US" sz="2400" dirty="0"/>
              <a:t>Labels : x, y, title</a:t>
            </a:r>
          </a:p>
          <a:p>
            <a:r>
              <a:rPr lang="en-US" sz="2400" dirty="0"/>
              <a:t>Facets : creates panels of plots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43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6E6AF-99B6-FFED-8078-12D473F6F77C}"/>
              </a:ext>
            </a:extLst>
          </p:cNvPr>
          <p:cNvSpPr txBox="1">
            <a:spLocks/>
          </p:cNvSpPr>
          <p:nvPr/>
        </p:nvSpPr>
        <p:spPr>
          <a:xfrm>
            <a:off x="677333" y="1603377"/>
            <a:ext cx="1010546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Every plot </a:t>
            </a:r>
            <a:r>
              <a:rPr lang="en-US" sz="2400" dirty="0"/>
              <a:t>needs a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x-axis column</a:t>
            </a:r>
          </a:p>
          <a:p>
            <a:pPr lvl="1"/>
            <a:r>
              <a:rPr lang="en-US" sz="2400" b="1" dirty="0"/>
              <a:t>Most plots</a:t>
            </a:r>
            <a:r>
              <a:rPr lang="en-US" sz="2400" dirty="0"/>
              <a:t> need a </a:t>
            </a:r>
            <a:r>
              <a:rPr lang="en-US" sz="2400" dirty="0">
                <a:solidFill>
                  <a:srgbClr val="FFC000"/>
                </a:solidFill>
              </a:rPr>
              <a:t>y-axis</a:t>
            </a:r>
            <a:r>
              <a:rPr lang="en-US" sz="2400" dirty="0"/>
              <a:t> column as well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(data = 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mapping =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790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6E6AF-99B6-FFED-8078-12D473F6F77C}"/>
              </a:ext>
            </a:extLst>
          </p:cNvPr>
          <p:cNvSpPr txBox="1">
            <a:spLocks/>
          </p:cNvSpPr>
          <p:nvPr/>
        </p:nvSpPr>
        <p:spPr>
          <a:xfrm>
            <a:off x="677334" y="1603377"/>
            <a:ext cx="977295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Every plot </a:t>
            </a:r>
            <a:r>
              <a:rPr lang="en-US" sz="2400" dirty="0"/>
              <a:t>needs a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x-axis column</a:t>
            </a:r>
          </a:p>
          <a:p>
            <a:pPr lvl="1"/>
            <a:r>
              <a:rPr lang="en-US" sz="2400" b="1" dirty="0"/>
              <a:t>Most plots</a:t>
            </a:r>
            <a:r>
              <a:rPr lang="en-US" sz="2400" dirty="0"/>
              <a:t> need a </a:t>
            </a:r>
            <a:r>
              <a:rPr lang="en-US" sz="2400" dirty="0">
                <a:solidFill>
                  <a:srgbClr val="FFC000"/>
                </a:solidFill>
              </a:rPr>
              <a:t>y-axis</a:t>
            </a:r>
            <a:r>
              <a:rPr lang="en-US" sz="2400" dirty="0"/>
              <a:t> column as well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(data = 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mapping =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313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6E6AF-99B6-FFED-8078-12D473F6F77C}"/>
              </a:ext>
            </a:extLst>
          </p:cNvPr>
          <p:cNvSpPr txBox="1">
            <a:spLocks/>
          </p:cNvSpPr>
          <p:nvPr/>
        </p:nvSpPr>
        <p:spPr>
          <a:xfrm>
            <a:off x="677333" y="1603377"/>
            <a:ext cx="967794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Every plot </a:t>
            </a:r>
            <a:r>
              <a:rPr lang="en-US" sz="2400" dirty="0"/>
              <a:t>needs a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x-axis column</a:t>
            </a:r>
          </a:p>
          <a:p>
            <a:pPr lvl="1"/>
            <a:r>
              <a:rPr lang="en-US" sz="2400" b="1" dirty="0"/>
              <a:t>Most plots</a:t>
            </a:r>
            <a:r>
              <a:rPr lang="en-US" sz="2400" dirty="0"/>
              <a:t> need a </a:t>
            </a:r>
            <a:r>
              <a:rPr lang="en-US" sz="2400" dirty="0">
                <a:solidFill>
                  <a:srgbClr val="FFC000"/>
                </a:solidFill>
              </a:rPr>
              <a:t>y-axis</a:t>
            </a:r>
            <a:r>
              <a:rPr lang="en-US" sz="2400" dirty="0"/>
              <a:t> column as well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(data = 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mapping =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6E84D-85EF-D59A-AB15-8F89A9ABF84D}"/>
              </a:ext>
            </a:extLst>
          </p:cNvPr>
          <p:cNvSpPr txBox="1"/>
          <p:nvPr/>
        </p:nvSpPr>
        <p:spPr>
          <a:xfrm>
            <a:off x="2740231" y="5254623"/>
            <a:ext cx="378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 are mapped to their position within the “aesthetic mapping” function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6891F8-828A-A6B6-45CE-28BA250D351F}"/>
              </a:ext>
            </a:extLst>
          </p:cNvPr>
          <p:cNvCxnSpPr>
            <a:cxnSpLocks/>
          </p:cNvCxnSpPr>
          <p:nvPr/>
        </p:nvCxnSpPr>
        <p:spPr>
          <a:xfrm flipH="1" flipV="1">
            <a:off x="3268869" y="4511780"/>
            <a:ext cx="228600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3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5FA-8F98-01F7-FE5E-16DB7A8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ggplot</a:t>
            </a:r>
            <a:r>
              <a:rPr lang="en-US" dirty="0"/>
              <a:t>???</a:t>
            </a:r>
          </a:p>
        </p:txBody>
      </p:sp>
      <p:pic>
        <p:nvPicPr>
          <p:cNvPr id="2050" name="Picture 2" descr="Image result for ggplot">
            <a:extLst>
              <a:ext uri="{FF2B5EF4-FFF2-40B4-BE49-F238E27FC236}">
                <a16:creationId xmlns:a16="http://schemas.microsoft.com/office/drawing/2014/main" id="{F87AB79D-CF7B-3CC4-F5D1-BE69A853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33" y="3690258"/>
            <a:ext cx="1782098" cy="207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C141B-128F-992E-7811-5C998F561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430" y="2090058"/>
            <a:ext cx="3693220" cy="4311398"/>
          </a:xfrm>
          <a:prstGeom prst="rect">
            <a:avLst/>
          </a:prstGeom>
        </p:spPr>
      </p:pic>
      <p:pic>
        <p:nvPicPr>
          <p:cNvPr id="2052" name="Picture 4" descr="R (programming language) - Wikipedia">
            <a:extLst>
              <a:ext uri="{FF2B5EF4-FFF2-40B4-BE49-F238E27FC236}">
                <a16:creationId xmlns:a16="http://schemas.microsoft.com/office/drawing/2014/main" id="{0E0C14ED-A1DA-1C32-1553-F42B25A6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67" y="1790021"/>
            <a:ext cx="2905246" cy="22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2A106B-BF3B-79D1-CAA6-0C440C58F805}"/>
              </a:ext>
            </a:extLst>
          </p:cNvPr>
          <p:cNvSpPr txBox="1"/>
          <p:nvPr/>
        </p:nvSpPr>
        <p:spPr>
          <a:xfrm>
            <a:off x="8394650" y="5925234"/>
            <a:ext cx="301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*Note “</a:t>
            </a:r>
            <a:r>
              <a:rPr lang="en-US" dirty="0" err="1"/>
              <a:t>ggplot</a:t>
            </a:r>
            <a:r>
              <a:rPr lang="en-US" dirty="0"/>
              <a:t>” refers to the ggplot2 package</a:t>
            </a:r>
          </a:p>
        </p:txBody>
      </p:sp>
    </p:spTree>
    <p:extLst>
      <p:ext uri="{BB962C8B-B14F-4D97-AF65-F5344CB8AC3E}">
        <p14:creationId xmlns:p14="http://schemas.microsoft.com/office/powerpoint/2010/main" val="289050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DB8929-800E-0DB8-97B7-18967EC5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43768"/>
              </p:ext>
            </p:extLst>
          </p:nvPr>
        </p:nvGraphicFramePr>
        <p:xfrm>
          <a:off x="838200" y="4740275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33773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47812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35469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5009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54446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083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4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2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1393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12BDBF16-1CB6-9B38-F4F0-EDD715AE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19532"/>
            <a:ext cx="1494305" cy="19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6E6AF-99B6-FFED-8078-12D473F6F77C}"/>
              </a:ext>
            </a:extLst>
          </p:cNvPr>
          <p:cNvSpPr txBox="1">
            <a:spLocks/>
          </p:cNvSpPr>
          <p:nvPr/>
        </p:nvSpPr>
        <p:spPr>
          <a:xfrm>
            <a:off x="677334" y="1603378"/>
            <a:ext cx="9618572" cy="292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Every plot </a:t>
            </a:r>
            <a:r>
              <a:rPr lang="en-US" sz="2400" dirty="0"/>
              <a:t>needs a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x-axis column</a:t>
            </a:r>
          </a:p>
          <a:p>
            <a:pPr lvl="1"/>
            <a:r>
              <a:rPr lang="en-US" sz="2400" b="1" dirty="0"/>
              <a:t>Most plots</a:t>
            </a:r>
            <a:r>
              <a:rPr lang="en-US" sz="2400" dirty="0"/>
              <a:t> need a </a:t>
            </a:r>
            <a:r>
              <a:rPr lang="en-US" sz="2400" dirty="0">
                <a:solidFill>
                  <a:srgbClr val="FFC000"/>
                </a:solidFill>
              </a:rPr>
              <a:t>y-axis</a:t>
            </a:r>
            <a:r>
              <a:rPr lang="en-US" sz="2400" dirty="0"/>
              <a:t> column as well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(data = 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mapping =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ie</a:t>
            </a:r>
            <a:r>
              <a:rPr lang="en-US" sz="2400" dirty="0"/>
              <a:t>: plot the sepal lengths for each species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iris</a:t>
            </a:r>
            <a:r>
              <a:rPr lang="en-US" sz="2400" i="1" dirty="0"/>
              <a:t>,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>
                <a:solidFill>
                  <a:srgbClr val="C00000"/>
                </a:solidFill>
              </a:rPr>
              <a:t>Species</a:t>
            </a:r>
            <a:r>
              <a:rPr lang="en-US" sz="2400" i="1" dirty="0"/>
              <a:t>, y = </a:t>
            </a:r>
            <a:r>
              <a:rPr lang="en-US" sz="2400" i="1" dirty="0">
                <a:solidFill>
                  <a:srgbClr val="FFC000"/>
                </a:solidFill>
              </a:rPr>
              <a:t>Sepal Length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1049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F6E6AF-99B6-FFED-8078-12D473F6F77C}"/>
              </a:ext>
            </a:extLst>
          </p:cNvPr>
          <p:cNvSpPr txBox="1">
            <a:spLocks/>
          </p:cNvSpPr>
          <p:nvPr/>
        </p:nvSpPr>
        <p:spPr>
          <a:xfrm>
            <a:off x="677334" y="1603378"/>
            <a:ext cx="9618572" cy="292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Every plot </a:t>
            </a:r>
            <a:r>
              <a:rPr lang="en-US" sz="2400" dirty="0"/>
              <a:t>needs a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x-axis column</a:t>
            </a:r>
          </a:p>
          <a:p>
            <a:pPr lvl="1"/>
            <a:r>
              <a:rPr lang="en-US" sz="2400" b="1" dirty="0"/>
              <a:t>Most plots</a:t>
            </a:r>
            <a:r>
              <a:rPr lang="en-US" sz="2400" dirty="0"/>
              <a:t> need a </a:t>
            </a:r>
            <a:r>
              <a:rPr lang="en-US" sz="2400" dirty="0">
                <a:solidFill>
                  <a:srgbClr val="FFC000"/>
                </a:solidFill>
              </a:rPr>
              <a:t>y-axis</a:t>
            </a:r>
            <a:r>
              <a:rPr lang="en-US" sz="2400" dirty="0"/>
              <a:t> column as well</a:t>
            </a:r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(data = </a:t>
            </a:r>
            <a:r>
              <a:rPr lang="en-US" sz="2400" i="1" dirty="0" err="1">
                <a:solidFill>
                  <a:schemeClr val="accent2"/>
                </a:solidFill>
              </a:rPr>
              <a:t>dataframe</a:t>
            </a:r>
            <a:r>
              <a:rPr lang="en-US" sz="2400" i="1" dirty="0"/>
              <a:t>, mapping =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 err="1">
                <a:solidFill>
                  <a:srgbClr val="C00000"/>
                </a:solidFill>
              </a:rPr>
              <a:t>x_column</a:t>
            </a:r>
            <a:r>
              <a:rPr lang="en-US" sz="2400" i="1" dirty="0"/>
              <a:t>, y = </a:t>
            </a:r>
            <a:r>
              <a:rPr lang="en-US" sz="2400" i="1" dirty="0" err="1">
                <a:solidFill>
                  <a:srgbClr val="FFC000"/>
                </a:solidFill>
              </a:rPr>
              <a:t>y_column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 err="1"/>
              <a:t>ie</a:t>
            </a:r>
            <a:r>
              <a:rPr lang="en-US" sz="2400" dirty="0"/>
              <a:t>: plot the sepal lengths for each species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 err="1"/>
              <a:t>ggplot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chemeClr val="accent2"/>
                </a:solidFill>
              </a:rPr>
              <a:t>iris</a:t>
            </a:r>
            <a:r>
              <a:rPr lang="en-US" sz="2400" i="1" dirty="0"/>
              <a:t>, </a:t>
            </a:r>
            <a:r>
              <a:rPr lang="en-US" sz="2400" i="1" dirty="0" err="1"/>
              <a:t>aes</a:t>
            </a:r>
            <a:r>
              <a:rPr lang="en-US" sz="2400" i="1" dirty="0"/>
              <a:t>(x = </a:t>
            </a:r>
            <a:r>
              <a:rPr lang="en-US" sz="2400" i="1" dirty="0">
                <a:solidFill>
                  <a:srgbClr val="C00000"/>
                </a:solidFill>
              </a:rPr>
              <a:t>Species</a:t>
            </a:r>
            <a:r>
              <a:rPr lang="en-US" sz="2400" i="1" dirty="0"/>
              <a:t>, y = </a:t>
            </a:r>
            <a:r>
              <a:rPr lang="en-US" sz="2400" i="1" dirty="0">
                <a:solidFill>
                  <a:srgbClr val="FFC000"/>
                </a:solidFill>
              </a:rPr>
              <a:t>Sepal Length</a:t>
            </a:r>
            <a:r>
              <a:rPr lang="en-US" sz="2400" i="1" dirty="0"/>
              <a:t>))</a:t>
            </a:r>
          </a:p>
          <a:p>
            <a:pPr marL="0" indent="0">
              <a:buNone/>
            </a:pPr>
            <a:endParaRPr lang="en-US" sz="2400" i="1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729B3-6F1B-0C0C-C18C-2A189EF3D2AF}"/>
              </a:ext>
            </a:extLst>
          </p:cNvPr>
          <p:cNvSpPr txBox="1"/>
          <p:nvPr/>
        </p:nvSpPr>
        <p:spPr>
          <a:xfrm>
            <a:off x="6881813" y="3329504"/>
            <a:ext cx="4805363" cy="12003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will not create a plot yet!!! </a:t>
            </a:r>
          </a:p>
          <a:p>
            <a:pPr algn="ctr"/>
            <a:r>
              <a:rPr lang="en-US" sz="2400" dirty="0"/>
              <a:t>Needs a </a:t>
            </a:r>
            <a:r>
              <a:rPr lang="en-US" sz="2400" dirty="0" err="1"/>
              <a:t>geom</a:t>
            </a:r>
            <a:r>
              <a:rPr lang="en-US" sz="2400" dirty="0"/>
              <a:t> specified to create a plot shape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38E52CC-35F7-47C5-2401-329581BAC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19532"/>
            <a:ext cx="1494305" cy="19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F502A9E7-281F-21BB-3450-223C16680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75317"/>
              </p:ext>
            </p:extLst>
          </p:nvPr>
        </p:nvGraphicFramePr>
        <p:xfrm>
          <a:off x="838200" y="4740275"/>
          <a:ext cx="812800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337735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047812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935469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50094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54446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083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Flower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Sepal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71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74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virginica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2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1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54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A81-E2CC-7F0B-4A5F-8B3DD6D6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377"/>
            <a:ext cx="9844204" cy="4311648"/>
          </a:xfrm>
        </p:spPr>
        <p:txBody>
          <a:bodyPr>
            <a:noAutofit/>
          </a:bodyPr>
          <a:lstStyle/>
          <a:p>
            <a:r>
              <a:rPr lang="en-US" sz="2400" dirty="0"/>
              <a:t>Additional “</a:t>
            </a:r>
            <a:r>
              <a:rPr lang="en-US" sz="2400" dirty="0" err="1"/>
              <a:t>geom</a:t>
            </a:r>
            <a:r>
              <a:rPr lang="en-US" sz="2400" dirty="0"/>
              <a:t>” features are added on top of this base using “+”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, 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>
                <a:solidFill>
                  <a:srgbClr val="C00000"/>
                </a:solidFill>
              </a:rPr>
              <a:t>x_column</a:t>
            </a:r>
            <a:r>
              <a:rPr lang="en-US" sz="2400" dirty="0"/>
              <a:t>, y = </a:t>
            </a:r>
            <a:r>
              <a:rPr lang="en-US" sz="2400" dirty="0" err="1">
                <a:solidFill>
                  <a:srgbClr val="FFC000"/>
                </a:solidFill>
              </a:rPr>
              <a:t>y_column</a:t>
            </a:r>
            <a:r>
              <a:rPr lang="en-US" sz="2400" dirty="0"/>
              <a:t>) </a:t>
            </a:r>
            <a:r>
              <a:rPr lang="en-US" sz="2400" b="1" dirty="0"/>
              <a:t>+</a:t>
            </a:r>
          </a:p>
          <a:p>
            <a:pPr marL="457200" lvl="1" indent="0">
              <a:buNone/>
            </a:pPr>
            <a:r>
              <a:rPr lang="en-US" sz="2400" b="1" dirty="0" err="1"/>
              <a:t>geom_point</a:t>
            </a:r>
            <a:r>
              <a:rPr lang="en-US" sz="2400" b="1" dirty="0"/>
              <a:t>() </a:t>
            </a:r>
          </a:p>
          <a:p>
            <a:endParaRPr lang="en-US" sz="2400" dirty="0"/>
          </a:p>
          <a:p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FD59C-18CD-2804-E303-8FCEC57E5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72" y="2808289"/>
            <a:ext cx="4107564" cy="40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B97E-D02F-019D-29BE-8D52169C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Geoms</a:t>
            </a:r>
            <a:r>
              <a:rPr lang="en-US" dirty="0"/>
              <a:t> we will look at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BB2D-E635-C431-0E49-C092CA57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geom_bar</a:t>
            </a:r>
            <a:r>
              <a:rPr lang="en-US" sz="2400" b="1" dirty="0"/>
              <a:t> </a:t>
            </a:r>
            <a:r>
              <a:rPr lang="en-US" sz="2400" dirty="0"/>
              <a:t>: </a:t>
            </a:r>
            <a:r>
              <a:rPr lang="en-US" sz="2400" dirty="0" err="1"/>
              <a:t>bargraph</a:t>
            </a:r>
            <a:endParaRPr lang="en-US" sz="2400" dirty="0"/>
          </a:p>
          <a:p>
            <a:r>
              <a:rPr lang="en-US" sz="2400" b="1" dirty="0" err="1"/>
              <a:t>geom_hist</a:t>
            </a:r>
            <a:r>
              <a:rPr lang="en-US" sz="2400" b="1" dirty="0"/>
              <a:t> </a:t>
            </a:r>
            <a:r>
              <a:rPr lang="en-US" sz="2400" dirty="0"/>
              <a:t>: histogram</a:t>
            </a:r>
          </a:p>
          <a:p>
            <a:r>
              <a:rPr lang="en-US" sz="2400" b="1" dirty="0" err="1"/>
              <a:t>geom_point</a:t>
            </a:r>
            <a:r>
              <a:rPr lang="en-US" sz="2400" b="1" dirty="0"/>
              <a:t> </a:t>
            </a:r>
            <a:r>
              <a:rPr lang="en-US" sz="2400" dirty="0"/>
              <a:t>: scatterplot</a:t>
            </a:r>
          </a:p>
          <a:p>
            <a:r>
              <a:rPr lang="en-US" sz="2400" b="1" dirty="0" err="1"/>
              <a:t>geom_boxplot</a:t>
            </a:r>
            <a:r>
              <a:rPr lang="en-US" sz="2400" b="1" dirty="0"/>
              <a:t> </a:t>
            </a:r>
            <a:r>
              <a:rPr lang="en-US" sz="2400" dirty="0"/>
              <a:t>: boxplot</a:t>
            </a:r>
          </a:p>
          <a:p>
            <a:r>
              <a:rPr lang="en-US" sz="2400" b="1" dirty="0" err="1"/>
              <a:t>geom_violin</a:t>
            </a:r>
            <a:r>
              <a:rPr lang="en-US" sz="2400" b="1" dirty="0"/>
              <a:t> </a:t>
            </a:r>
            <a:r>
              <a:rPr lang="en-US" sz="2400" dirty="0"/>
              <a:t>: violin plot</a:t>
            </a:r>
          </a:p>
          <a:p>
            <a:r>
              <a:rPr lang="en-US" sz="2400" b="1" dirty="0" err="1"/>
              <a:t>geom_line</a:t>
            </a:r>
            <a:r>
              <a:rPr lang="en-US" sz="2400" b="1" dirty="0"/>
              <a:t> </a:t>
            </a:r>
            <a:r>
              <a:rPr lang="en-US" sz="2400" dirty="0"/>
              <a:t>: line plot</a:t>
            </a:r>
          </a:p>
          <a:p>
            <a:r>
              <a:rPr lang="en-US" sz="2400" b="1" dirty="0" err="1"/>
              <a:t>geom_tile</a:t>
            </a:r>
            <a:r>
              <a:rPr lang="en-US" sz="2400" b="1" dirty="0"/>
              <a:t> </a:t>
            </a:r>
            <a:r>
              <a:rPr lang="en-US" sz="2400" dirty="0"/>
              <a:t>: heatmap</a:t>
            </a:r>
          </a:p>
        </p:txBody>
      </p:sp>
    </p:spTree>
    <p:extLst>
      <p:ext uri="{BB962C8B-B14F-4D97-AF65-F5344CB8AC3E}">
        <p14:creationId xmlns:p14="http://schemas.microsoft.com/office/powerpoint/2010/main" val="222811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A81-E2CC-7F0B-4A5F-8B3DD6D6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377"/>
            <a:ext cx="12254895" cy="4311648"/>
          </a:xfrm>
        </p:spPr>
        <p:txBody>
          <a:bodyPr>
            <a:noAutofit/>
          </a:bodyPr>
          <a:lstStyle/>
          <a:p>
            <a:r>
              <a:rPr lang="en-US" sz="2400" dirty="0"/>
              <a:t>Additional “</a:t>
            </a:r>
            <a:r>
              <a:rPr lang="en-US" sz="2400" dirty="0" err="1"/>
              <a:t>aes</a:t>
            </a:r>
            <a:r>
              <a:rPr lang="en-US" sz="2400" dirty="0"/>
              <a:t>” can be added to change the color and shape </a:t>
            </a:r>
            <a:r>
              <a:rPr lang="en-US" sz="2400" dirty="0" err="1"/>
              <a:t>geom</a:t>
            </a:r>
            <a:r>
              <a:rPr lang="en-US" sz="2400" dirty="0"/>
              <a:t> features</a:t>
            </a:r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, 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>
                <a:solidFill>
                  <a:srgbClr val="C00000"/>
                </a:solidFill>
              </a:rPr>
              <a:t>x_column</a:t>
            </a:r>
            <a:r>
              <a:rPr lang="en-US" sz="2400" dirty="0"/>
              <a:t>, y = </a:t>
            </a:r>
            <a:r>
              <a:rPr lang="en-US" sz="2400" dirty="0" err="1">
                <a:solidFill>
                  <a:srgbClr val="FFC000"/>
                </a:solidFill>
              </a:rPr>
              <a:t>y_column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/>
              <a:t>color = </a:t>
            </a:r>
            <a:r>
              <a:rPr lang="en-US" sz="2400" b="1" dirty="0" err="1">
                <a:solidFill>
                  <a:srgbClr val="7030A0"/>
                </a:solidFill>
              </a:rPr>
              <a:t>any_column</a:t>
            </a:r>
            <a:r>
              <a:rPr lang="en-US" sz="2400" b="1" dirty="0"/>
              <a:t>)</a:t>
            </a:r>
            <a:r>
              <a:rPr lang="en-US" sz="2400" dirty="0"/>
              <a:t>) +</a:t>
            </a:r>
          </a:p>
          <a:p>
            <a:pPr marL="457200" lvl="1" indent="0">
              <a:buNone/>
            </a:pPr>
            <a:r>
              <a:rPr lang="en-US" sz="2400" dirty="0" err="1"/>
              <a:t>geom_point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894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8B97E-D02F-019D-29BE-8D52169C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 we will look at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BB2D-E635-C431-0E49-C092CA57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 and y</a:t>
            </a:r>
          </a:p>
          <a:p>
            <a:r>
              <a:rPr lang="en-US" sz="2400" dirty="0"/>
              <a:t>Color</a:t>
            </a:r>
          </a:p>
          <a:p>
            <a:r>
              <a:rPr lang="en-US" sz="2400" dirty="0"/>
              <a:t>Fill</a:t>
            </a:r>
          </a:p>
          <a:p>
            <a:r>
              <a:rPr lang="en-US" sz="2400" dirty="0"/>
              <a:t>Size</a:t>
            </a:r>
          </a:p>
          <a:p>
            <a:r>
              <a:rPr lang="en-US" sz="2400" dirty="0"/>
              <a:t>Alpha : transparency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581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A81-E2CC-7F0B-4A5F-8B3DD6D6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377"/>
            <a:ext cx="8596668" cy="4311648"/>
          </a:xfrm>
        </p:spPr>
        <p:txBody>
          <a:bodyPr>
            <a:normAutofit/>
          </a:bodyPr>
          <a:lstStyle/>
          <a:p>
            <a:r>
              <a:rPr lang="en-US" sz="2400" dirty="0"/>
              <a:t>Themes can be added to change the look of the whole plot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, 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>
                <a:solidFill>
                  <a:srgbClr val="C00000"/>
                </a:solidFill>
              </a:rPr>
              <a:t>x_column</a:t>
            </a:r>
            <a:r>
              <a:rPr lang="en-US" sz="2400" dirty="0"/>
              <a:t>, y = </a:t>
            </a:r>
            <a:r>
              <a:rPr lang="en-US" sz="2400" dirty="0" err="1">
                <a:solidFill>
                  <a:srgbClr val="FFC000"/>
                </a:solidFill>
              </a:rPr>
              <a:t>y_column</a:t>
            </a:r>
            <a:r>
              <a:rPr lang="en-US" sz="2400" dirty="0"/>
              <a:t>) +</a:t>
            </a:r>
          </a:p>
          <a:p>
            <a:pPr marL="457200" lvl="1" indent="0">
              <a:buNone/>
            </a:pPr>
            <a:r>
              <a:rPr lang="en-US" sz="2400" dirty="0" err="1"/>
              <a:t>geom_point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(color = </a:t>
            </a:r>
            <a:r>
              <a:rPr lang="en-US" sz="2400" dirty="0" err="1">
                <a:solidFill>
                  <a:srgbClr val="7030A0"/>
                </a:solidFill>
              </a:rPr>
              <a:t>another_column</a:t>
            </a:r>
            <a:r>
              <a:rPr lang="en-US" sz="2400" dirty="0"/>
              <a:t>)</a:t>
            </a:r>
            <a:r>
              <a:rPr lang="en-US" sz="2400" b="1" dirty="0"/>
              <a:t>) +</a:t>
            </a:r>
          </a:p>
          <a:p>
            <a:pPr marL="457200" lvl="1" indent="0">
              <a:buNone/>
            </a:pPr>
            <a:r>
              <a:rPr lang="en-US" sz="2400" b="1" dirty="0" err="1"/>
              <a:t>theme_bw</a:t>
            </a:r>
            <a:r>
              <a:rPr lang="en-US" sz="2400" b="1" dirty="0"/>
              <a:t>()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0416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A81-E2CC-7F0B-4A5F-8B3DD6D6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376"/>
            <a:ext cx="8596668" cy="5254623"/>
          </a:xfrm>
        </p:spPr>
        <p:txBody>
          <a:bodyPr>
            <a:normAutofit/>
          </a:bodyPr>
          <a:lstStyle/>
          <a:p>
            <a:r>
              <a:rPr lang="en-US" sz="2400" dirty="0"/>
              <a:t>Themes can be added to change the look of the whole plot</a:t>
            </a:r>
          </a:p>
          <a:p>
            <a:r>
              <a:rPr lang="en-US" sz="2400" dirty="0"/>
              <a:t>Labels can be added (x, y, title)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, 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>
                <a:solidFill>
                  <a:srgbClr val="C00000"/>
                </a:solidFill>
              </a:rPr>
              <a:t>x_column</a:t>
            </a:r>
            <a:r>
              <a:rPr lang="en-US" sz="2400" dirty="0"/>
              <a:t>, y = </a:t>
            </a:r>
            <a:r>
              <a:rPr lang="en-US" sz="2400" dirty="0" err="1">
                <a:solidFill>
                  <a:srgbClr val="FFC000"/>
                </a:solidFill>
              </a:rPr>
              <a:t>y_column</a:t>
            </a:r>
            <a:r>
              <a:rPr lang="en-US" sz="2400" dirty="0"/>
              <a:t>) +</a:t>
            </a:r>
          </a:p>
          <a:p>
            <a:pPr marL="457200" lvl="1" indent="0">
              <a:buNone/>
            </a:pPr>
            <a:r>
              <a:rPr lang="en-US" sz="2400" dirty="0" err="1"/>
              <a:t>geom_point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(color = </a:t>
            </a:r>
            <a:r>
              <a:rPr lang="en-US" sz="2400" dirty="0" err="1">
                <a:solidFill>
                  <a:srgbClr val="7030A0"/>
                </a:solidFill>
              </a:rPr>
              <a:t>another_column</a:t>
            </a:r>
            <a:r>
              <a:rPr lang="en-US" sz="2400" dirty="0"/>
              <a:t>)</a:t>
            </a:r>
            <a:r>
              <a:rPr lang="en-US" sz="2400" b="1" dirty="0"/>
              <a:t>) </a:t>
            </a:r>
            <a:r>
              <a:rPr lang="en-US" sz="2400" dirty="0"/>
              <a:t>+</a:t>
            </a:r>
          </a:p>
          <a:p>
            <a:pPr marL="457200" lvl="1" indent="0">
              <a:buNone/>
            </a:pPr>
            <a:r>
              <a:rPr lang="en-US" sz="2400" dirty="0" err="1"/>
              <a:t>theme_bw</a:t>
            </a:r>
            <a:r>
              <a:rPr lang="en-US" sz="2400" dirty="0"/>
              <a:t>() </a:t>
            </a:r>
            <a:r>
              <a:rPr lang="en-US" sz="2400" b="1" dirty="0"/>
              <a:t>+</a:t>
            </a:r>
          </a:p>
          <a:p>
            <a:pPr marL="457200" lvl="1" indent="0">
              <a:buNone/>
            </a:pPr>
            <a:r>
              <a:rPr lang="en-US" sz="2400" b="1" dirty="0"/>
              <a:t>labs(x = “x-axis”, y = “y-axis”, title = “good title”)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840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E5CA-EC2E-673B-3B92-19ABD705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Model of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9A81-E2CC-7F0B-4A5F-8B3DD6D6B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376"/>
            <a:ext cx="8596668" cy="6054723"/>
          </a:xfrm>
        </p:spPr>
        <p:txBody>
          <a:bodyPr>
            <a:normAutofit/>
          </a:bodyPr>
          <a:lstStyle/>
          <a:p>
            <a:r>
              <a:rPr lang="en-US" sz="2400" dirty="0"/>
              <a:t>Themes can be added to change the look of the whole plot</a:t>
            </a:r>
          </a:p>
          <a:p>
            <a:r>
              <a:rPr lang="en-US" sz="2400" dirty="0"/>
              <a:t>Labels can be added (x, y, title)</a:t>
            </a:r>
          </a:p>
          <a:p>
            <a:r>
              <a:rPr lang="en-US" sz="2400" dirty="0"/>
              <a:t>Facets can be added to split the plot into panels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ggplot</a:t>
            </a:r>
            <a:r>
              <a:rPr lang="en-US" sz="2400" dirty="0"/>
              <a:t>(data = </a:t>
            </a:r>
            <a:r>
              <a:rPr lang="en-US" sz="2400" dirty="0" err="1">
                <a:solidFill>
                  <a:schemeClr val="accent2"/>
                </a:solidFill>
              </a:rPr>
              <a:t>dataframe</a:t>
            </a:r>
            <a:r>
              <a:rPr lang="en-US" sz="2400" dirty="0"/>
              <a:t>, mapping = </a:t>
            </a:r>
            <a:r>
              <a:rPr lang="en-US" sz="2400" dirty="0" err="1"/>
              <a:t>aes</a:t>
            </a:r>
            <a:r>
              <a:rPr lang="en-US" sz="2400" dirty="0"/>
              <a:t>(x = </a:t>
            </a:r>
            <a:r>
              <a:rPr lang="en-US" sz="2400" dirty="0" err="1">
                <a:solidFill>
                  <a:srgbClr val="C00000"/>
                </a:solidFill>
              </a:rPr>
              <a:t>x_column</a:t>
            </a:r>
            <a:r>
              <a:rPr lang="en-US" sz="2400" dirty="0"/>
              <a:t>, y = </a:t>
            </a:r>
            <a:r>
              <a:rPr lang="en-US" sz="2400" dirty="0" err="1">
                <a:solidFill>
                  <a:srgbClr val="FFC000"/>
                </a:solidFill>
              </a:rPr>
              <a:t>y_column</a:t>
            </a:r>
            <a:r>
              <a:rPr lang="en-US" sz="2400" dirty="0"/>
              <a:t>) +</a:t>
            </a:r>
          </a:p>
          <a:p>
            <a:pPr marL="457200" lvl="1" indent="0">
              <a:buNone/>
            </a:pPr>
            <a:r>
              <a:rPr lang="en-US" sz="2400" dirty="0" err="1"/>
              <a:t>geom_point</a:t>
            </a:r>
            <a:r>
              <a:rPr lang="en-US" sz="2400" dirty="0"/>
              <a:t>(</a:t>
            </a:r>
            <a:r>
              <a:rPr lang="en-US" sz="2400" dirty="0" err="1"/>
              <a:t>aes</a:t>
            </a:r>
            <a:r>
              <a:rPr lang="en-US" sz="2400" dirty="0"/>
              <a:t>(color = </a:t>
            </a:r>
            <a:r>
              <a:rPr lang="en-US" sz="2400" dirty="0" err="1">
                <a:solidFill>
                  <a:srgbClr val="7030A0"/>
                </a:solidFill>
              </a:rPr>
              <a:t>another_column</a:t>
            </a:r>
            <a:r>
              <a:rPr lang="en-US" sz="2400" dirty="0"/>
              <a:t>)</a:t>
            </a:r>
            <a:r>
              <a:rPr lang="en-US" sz="2400" b="1" dirty="0"/>
              <a:t>) </a:t>
            </a:r>
            <a:r>
              <a:rPr lang="en-US" sz="2400" dirty="0"/>
              <a:t>+</a:t>
            </a:r>
          </a:p>
          <a:p>
            <a:pPr marL="457200" lvl="1" indent="0">
              <a:buNone/>
            </a:pPr>
            <a:r>
              <a:rPr lang="en-US" sz="2400" dirty="0" err="1"/>
              <a:t>theme_bw</a:t>
            </a:r>
            <a:r>
              <a:rPr lang="en-US" sz="2400" dirty="0"/>
              <a:t>() +</a:t>
            </a:r>
          </a:p>
          <a:p>
            <a:pPr marL="457200" lvl="1" indent="0">
              <a:buNone/>
            </a:pPr>
            <a:r>
              <a:rPr lang="en-US" sz="2400" dirty="0"/>
              <a:t>labs(x = “x-axis”, y = “y-axis”, title = “good title”) </a:t>
            </a:r>
            <a:r>
              <a:rPr lang="en-US" sz="2400" b="1" dirty="0"/>
              <a:t>+</a:t>
            </a:r>
          </a:p>
          <a:p>
            <a:pPr marL="457200" lvl="1" indent="0">
              <a:buNone/>
            </a:pPr>
            <a:r>
              <a:rPr lang="en-US" sz="2400" b="1" dirty="0" err="1"/>
              <a:t>facet_wrap</a:t>
            </a:r>
            <a:r>
              <a:rPr lang="en-US" sz="2400" b="1" dirty="0"/>
              <a:t>(~</a:t>
            </a:r>
            <a:r>
              <a:rPr lang="en-US" sz="2400" b="1" dirty="0" err="1">
                <a:solidFill>
                  <a:schemeClr val="accent6"/>
                </a:solidFill>
              </a:rPr>
              <a:t>another_column</a:t>
            </a:r>
            <a:r>
              <a:rPr lang="en-US" sz="2400" b="1" dirty="0"/>
              <a:t>)</a:t>
            </a:r>
          </a:p>
          <a:p>
            <a:endParaRPr lang="en-US" sz="24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3806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0DB1-D058-4033-2F97-AAF157F4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900B5-4ED7-4394-0FD0-0F2420ED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68799"/>
          </a:xfrm>
        </p:spPr>
        <p:txBody>
          <a:bodyPr>
            <a:normAutofit/>
          </a:bodyPr>
          <a:lstStyle/>
          <a:p>
            <a:r>
              <a:rPr lang="en-US" sz="2400" dirty="0"/>
              <a:t>Official Documentation:</a:t>
            </a:r>
          </a:p>
          <a:p>
            <a:pPr lvl="1"/>
            <a:r>
              <a:rPr lang="en-US" sz="2400" dirty="0">
                <a:solidFill>
                  <a:srgbClr val="3FCDE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https://ggplot2.tidyverse.org/</a:t>
            </a:r>
          </a:p>
          <a:p>
            <a:r>
              <a:rPr lang="en-US" sz="2400" dirty="0"/>
              <a:t>Online book:</a:t>
            </a:r>
          </a:p>
          <a:p>
            <a:pPr lvl="1"/>
            <a:r>
              <a:rPr lang="en-US" sz="2400" dirty="0">
                <a:solidFill>
                  <a:srgbClr val="3FCDE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https://ggplot2-book.org/index.html</a:t>
            </a:r>
            <a:endParaRPr lang="en-US" sz="2400" dirty="0"/>
          </a:p>
          <a:p>
            <a:r>
              <a:rPr lang="en-US" sz="2600" dirty="0"/>
              <a:t>Iris tutorial:</a:t>
            </a:r>
          </a:p>
          <a:p>
            <a:pPr lvl="1"/>
            <a:r>
              <a:rPr lang="en-US" sz="2400" dirty="0">
                <a:hlinkClick r:id="rId3"/>
              </a:rPr>
              <a:t>https://bio723-class.github.io/Bio723-book/introduction-to-ggplot2.html</a:t>
            </a:r>
            <a:endParaRPr lang="en-US" sz="2400" dirty="0"/>
          </a:p>
          <a:p>
            <a:r>
              <a:rPr lang="en-US" sz="2400" dirty="0" err="1"/>
              <a:t>RNAseq</a:t>
            </a:r>
            <a:r>
              <a:rPr lang="en-US" sz="2400" dirty="0"/>
              <a:t> tutorial</a:t>
            </a:r>
          </a:p>
          <a:p>
            <a:pPr lvl="1"/>
            <a:r>
              <a:rPr lang="en-US" sz="2400" dirty="0">
                <a:hlinkClick r:id="rId4"/>
              </a:rPr>
              <a:t>https://uclouvain-cbio.github.io/WSBIM1207/index.html</a:t>
            </a:r>
            <a:endParaRPr lang="en-US" sz="2400" dirty="0"/>
          </a:p>
          <a:p>
            <a:endParaRPr lang="en-US" sz="26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004AA-BF57-06EB-C0A8-286E8477F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525" y="474995"/>
            <a:ext cx="2240278" cy="33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5FA-8F98-01F7-FE5E-16DB7A8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ggplot</a:t>
            </a:r>
            <a:r>
              <a:rPr lang="en-US" dirty="0"/>
              <a:t>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0CCFA-5AAE-51F3-C9AD-E696719507AC}"/>
              </a:ext>
            </a:extLst>
          </p:cNvPr>
          <p:cNvSpPr/>
          <p:nvPr/>
        </p:nvSpPr>
        <p:spPr>
          <a:xfrm>
            <a:off x="1309687" y="2386805"/>
            <a:ext cx="9572625" cy="234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tx1"/>
                </a:solidFill>
              </a:rPr>
              <a:t>“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Source Sans Pro" panose="020F0502020204030204" pitchFamily="34" charset="0"/>
              </a:rPr>
              <a:t>ggplot2 is a system for declaratively creating graphics, based on </a:t>
            </a:r>
            <a:r>
              <a:rPr lang="en-US" sz="3000" b="1" i="0" u="sng" dirty="0">
                <a:solidFill>
                  <a:schemeClr val="tx1"/>
                </a:solidFill>
                <a:effectLst/>
                <a:latin typeface="Source Sans Pro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Grammar of Graphics</a:t>
            </a:r>
            <a:r>
              <a:rPr lang="en-US" sz="3000" b="1" i="0" dirty="0">
                <a:solidFill>
                  <a:schemeClr val="tx1"/>
                </a:solidFill>
                <a:effectLst/>
                <a:latin typeface="Source Sans Pro" panose="020F0502020204030204" pitchFamily="34" charset="0"/>
              </a:rPr>
              <a:t>.”</a:t>
            </a:r>
            <a:endParaRPr lang="en-US" sz="3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6B1A5-709B-0EDC-9246-1045B6F7B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35" y="3557586"/>
            <a:ext cx="1974235" cy="31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1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918E-6B10-442F-8172-EB58960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50F57-09A2-497B-682B-B78FEF733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407290" cy="3880773"/>
          </a:xfrm>
        </p:spPr>
        <p:txBody>
          <a:bodyPr>
            <a:normAutofit/>
          </a:bodyPr>
          <a:lstStyle/>
          <a:p>
            <a:r>
              <a:rPr lang="en-US" sz="2600" dirty="0"/>
              <a:t>Introduce the building blocks “grammar” of </a:t>
            </a:r>
            <a:r>
              <a:rPr lang="en-US" sz="2600" dirty="0" err="1"/>
              <a:t>ggplot</a:t>
            </a:r>
            <a:endParaRPr lang="en-US" sz="2600" dirty="0"/>
          </a:p>
          <a:p>
            <a:r>
              <a:rPr lang="en-US" sz="2600" dirty="0"/>
              <a:t>Show examples of the flexibility of </a:t>
            </a:r>
            <a:r>
              <a:rPr lang="en-US" sz="2600" dirty="0" err="1"/>
              <a:t>ggplot</a:t>
            </a:r>
            <a:endParaRPr lang="en-US" sz="2600" dirty="0"/>
          </a:p>
          <a:p>
            <a:r>
              <a:rPr lang="en-US" sz="2600" dirty="0"/>
              <a:t>Plot 2 different biological datasets</a:t>
            </a:r>
          </a:p>
          <a:p>
            <a:endParaRPr lang="en-US" sz="2600" dirty="0"/>
          </a:p>
        </p:txBody>
      </p:sp>
      <p:pic>
        <p:nvPicPr>
          <p:cNvPr id="4100" name="Picture 4" descr="Soozier 12 Piece Soft Play Blocks Soft Foam Toy Building and Stacking Blocks  Non-Toxic Compliant Learning Toys for Toddler Baby Kids Preschool Block |  Aosom">
            <a:extLst>
              <a:ext uri="{FF2B5EF4-FFF2-40B4-BE49-F238E27FC236}">
                <a16:creationId xmlns:a16="http://schemas.microsoft.com/office/drawing/2014/main" id="{9DA4EE73-755D-703F-78D1-324819483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4" b="17211"/>
          <a:stretch/>
        </p:blipFill>
        <p:spPr bwMode="auto">
          <a:xfrm>
            <a:off x="5572125" y="0"/>
            <a:ext cx="3282777" cy="21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697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E16A6-2E88-8242-49C8-2597A3A6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3529542"/>
            <a:ext cx="9309628" cy="1826581"/>
          </a:xfrm>
        </p:spPr>
        <p:txBody>
          <a:bodyPr>
            <a:noAutofit/>
          </a:bodyPr>
          <a:lstStyle/>
          <a:p>
            <a:r>
              <a:rPr lang="en-US" sz="5000" dirty="0"/>
              <a:t>Thank You!</a:t>
            </a:r>
            <a:br>
              <a:rPr lang="en-US" sz="5000" dirty="0"/>
            </a:br>
            <a:br>
              <a:rPr lang="en-US" sz="5000" dirty="0"/>
            </a:br>
            <a:r>
              <a:rPr lang="en-US" sz="5000" dirty="0"/>
              <a:t>Collab tutorial: </a:t>
            </a:r>
            <a:br>
              <a:rPr lang="en-US" sz="5000" dirty="0"/>
            </a:br>
            <a:r>
              <a:rPr lang="en-US" sz="5000" dirty="0"/>
              <a:t>https://</a:t>
            </a:r>
            <a:r>
              <a:rPr lang="en-US" sz="5000" dirty="0" err="1"/>
              <a:t>tinyurl.com</a:t>
            </a:r>
            <a:r>
              <a:rPr lang="en-US" sz="5000" dirty="0"/>
              <a:t>/</a:t>
            </a:r>
            <a:r>
              <a:rPr lang="en-US" sz="5000" dirty="0" err="1"/>
              <a:t>CCBskills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260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75FA-8F98-01F7-FE5E-16DB7A81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ggplot</a:t>
            </a:r>
            <a:r>
              <a:rPr lang="en-US" dirty="0"/>
              <a:t>???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70EC9-7A4A-F6A3-8E5F-73A8C944B3E0}"/>
              </a:ext>
            </a:extLst>
          </p:cNvPr>
          <p:cNvSpPr/>
          <p:nvPr/>
        </p:nvSpPr>
        <p:spPr>
          <a:xfrm>
            <a:off x="1309686" y="2386804"/>
            <a:ext cx="9572625" cy="234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solidFill>
                  <a:schemeClr val="tx1"/>
                </a:solidFill>
              </a:rPr>
              <a:t>Plotting package in R that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Flexible and customizable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</a:rPr>
              <a:t>Data-frame based</a:t>
            </a:r>
          </a:p>
        </p:txBody>
      </p:sp>
    </p:spTree>
    <p:extLst>
      <p:ext uri="{BB962C8B-B14F-4D97-AF65-F5344CB8AC3E}">
        <p14:creationId xmlns:p14="http://schemas.microsoft.com/office/powerpoint/2010/main" val="21687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AF1-2829-347D-31A4-99D396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ggplot</a:t>
            </a:r>
            <a:r>
              <a:rPr lang="en-US" dirty="0"/>
              <a:t> Plotting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299-5095-9973-7C91-5029BD42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329803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Genomic regions of Neanderthal ancestry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results of simulations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immune changes over course of clinical trial,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tracking cells over time,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case-control studies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A17C1-8638-18D6-5D01-9ECDD692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6" y="1299442"/>
            <a:ext cx="3180554" cy="41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26ABE-E384-E3AE-392B-77387128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209" y="1897926"/>
            <a:ext cx="2827422" cy="23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7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AF1-2829-347D-31A4-99D396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ggplot</a:t>
            </a:r>
            <a:r>
              <a:rPr lang="en-US" dirty="0"/>
              <a:t> Plotting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299-5095-9973-7C91-5029BD42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329803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Genomic regions of Neanderthal ancestry</a:t>
            </a:r>
          </a:p>
          <a:p>
            <a:r>
              <a:rPr lang="en-US" sz="2400" dirty="0"/>
              <a:t>Results of simulations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immune changes over course of clinical trial,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tracking cells over time,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case-control studies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1A17C1-8638-18D6-5D01-9ECDD692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886" y="1299442"/>
            <a:ext cx="3180554" cy="41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26ABE-E384-E3AE-392B-773871280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209" y="1897926"/>
            <a:ext cx="2827422" cy="23561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A10968-476D-7434-56C3-724D271154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408"/>
          <a:stretch/>
        </p:blipFill>
        <p:spPr>
          <a:xfrm>
            <a:off x="7918154" y="0"/>
            <a:ext cx="4225477" cy="21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AF1-2829-347D-31A4-99D396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ggplot</a:t>
            </a:r>
            <a:r>
              <a:rPr lang="en-US" dirty="0"/>
              <a:t> Plotting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299-5095-9973-7C91-5029BD42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329803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Genomic regions of Neanderthal ancestry</a:t>
            </a:r>
          </a:p>
          <a:p>
            <a:r>
              <a:rPr lang="en-US" sz="2400" dirty="0"/>
              <a:t>Results of simulations</a:t>
            </a:r>
          </a:p>
          <a:p>
            <a:r>
              <a:rPr lang="en-US" sz="2400" dirty="0"/>
              <a:t>Immune repertoire composition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tracking cells over time,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case-control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8D51C-B468-1870-824E-DF135DE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0" y="5323936"/>
            <a:ext cx="7613920" cy="153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A17C1-8638-18D6-5D01-9ECDD692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86" y="1299442"/>
            <a:ext cx="3180554" cy="41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26ABE-E384-E3AE-392B-77387128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209" y="1897926"/>
            <a:ext cx="2827422" cy="2356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DB8B00-145D-D78D-8A5C-15C16750BE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408"/>
          <a:stretch/>
        </p:blipFill>
        <p:spPr>
          <a:xfrm>
            <a:off x="7918154" y="0"/>
            <a:ext cx="4225477" cy="21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4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AF1-2829-347D-31A4-99D396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ggplot</a:t>
            </a:r>
            <a:r>
              <a:rPr lang="en-US" dirty="0"/>
              <a:t> Plotting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299-5095-9973-7C91-5029BD42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329803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Genomic regions of Neanderthal ancestry</a:t>
            </a:r>
          </a:p>
          <a:p>
            <a:r>
              <a:rPr lang="en-US" sz="2400" dirty="0"/>
              <a:t>Results of simulations</a:t>
            </a:r>
          </a:p>
          <a:p>
            <a:r>
              <a:rPr lang="en-US" sz="2400" dirty="0"/>
              <a:t>Immune repertoire composition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Tracking T cells over time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case-control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8D51C-B468-1870-824E-DF135DE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0" y="5323936"/>
            <a:ext cx="7613920" cy="153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A17C1-8638-18D6-5D01-9ECDD692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86" y="1299442"/>
            <a:ext cx="3180554" cy="41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26ABE-E384-E3AE-392B-77387128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209" y="1897926"/>
            <a:ext cx="2827422" cy="2356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8F726-8B87-52B5-2F64-938F1456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954" y="2176095"/>
            <a:ext cx="2471749" cy="2284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BC535B-4883-3E85-3272-C890D64BACD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408"/>
          <a:stretch/>
        </p:blipFill>
        <p:spPr>
          <a:xfrm>
            <a:off x="7918154" y="0"/>
            <a:ext cx="4225477" cy="21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5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7AF1-2829-347D-31A4-99D396F6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ggplot</a:t>
            </a:r>
            <a:r>
              <a:rPr lang="en-US" dirty="0"/>
              <a:t> Plotting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2299-5095-9973-7C91-5029BD423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0539"/>
            <a:ext cx="329803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Genomic regions of Neanderthal ancestry</a:t>
            </a:r>
          </a:p>
          <a:p>
            <a:r>
              <a:rPr lang="en-US" sz="2400" dirty="0"/>
              <a:t>Results of simulations</a:t>
            </a:r>
          </a:p>
          <a:p>
            <a:r>
              <a:rPr lang="en-US" sz="2400" dirty="0"/>
              <a:t>Immune repertoire composition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Tracking T cells over time</a:t>
            </a:r>
          </a:p>
          <a:p>
            <a:r>
              <a:rPr lang="en-US" sz="2400" dirty="0">
                <a:solidFill>
                  <a:schemeClr val="tx1"/>
                </a:solidFill>
              </a:rPr>
              <a:t>Case-control studies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8D51C-B468-1870-824E-DF135DEF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0" y="5323936"/>
            <a:ext cx="7613920" cy="153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A17C1-8638-18D6-5D01-9ECDD6921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86" y="1299442"/>
            <a:ext cx="3180554" cy="41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426ABE-E384-E3AE-392B-77387128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6209" y="1897926"/>
            <a:ext cx="2827422" cy="23561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8F726-8B87-52B5-2F64-938F14563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954" y="2176095"/>
            <a:ext cx="2471749" cy="2284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2A9F1-DE49-C5FE-1278-64904E9115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9408"/>
          <a:stretch/>
        </p:blipFill>
        <p:spPr>
          <a:xfrm>
            <a:off x="7918154" y="0"/>
            <a:ext cx="4225477" cy="2176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46D46-EFB2-11FD-4A0D-D494380C911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01"/>
          <a:stretch/>
        </p:blipFill>
        <p:spPr>
          <a:xfrm>
            <a:off x="8229600" y="4357687"/>
            <a:ext cx="3962400" cy="251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1454</Words>
  <Application>Microsoft Macintosh PowerPoint</Application>
  <PresentationFormat>Widescreen</PresentationFormat>
  <Paragraphs>224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Source Sans Pro</vt:lpstr>
      <vt:lpstr>Wingdings 3</vt:lpstr>
      <vt:lpstr>Office Theme</vt:lpstr>
      <vt:lpstr>Leveraging R's ggplot for biological data analysis and visualization</vt:lpstr>
      <vt:lpstr>What is ggplot???</vt:lpstr>
      <vt:lpstr>What is ggplot???</vt:lpstr>
      <vt:lpstr>What is ggplot???</vt:lpstr>
      <vt:lpstr>My ggplot Plotting Experience</vt:lpstr>
      <vt:lpstr>My ggplot Plotting Experience</vt:lpstr>
      <vt:lpstr>My ggplot Plotting Experience</vt:lpstr>
      <vt:lpstr>My ggplot Plotting Experience</vt:lpstr>
      <vt:lpstr>My ggplot Plotting Experience</vt:lpstr>
      <vt:lpstr>Goals</vt:lpstr>
      <vt:lpstr>Follow up to Monica’s Introduction to Tidyverse</vt:lpstr>
      <vt:lpstr>Layers of a ggplot plot</vt:lpstr>
      <vt:lpstr>Layers of a ggplot plot</vt:lpstr>
      <vt:lpstr>Layers of a ggplot plot</vt:lpstr>
      <vt:lpstr>Layers of a ggplot plot</vt:lpstr>
      <vt:lpstr>Layers of a ggplot plot</vt:lpstr>
      <vt:lpstr>Additive Model of Plotting</vt:lpstr>
      <vt:lpstr>Additive Model of Plotting</vt:lpstr>
      <vt:lpstr>Additive Model of Plotting</vt:lpstr>
      <vt:lpstr>Additive Model of Plotting</vt:lpstr>
      <vt:lpstr>Additive Model of Plotting</vt:lpstr>
      <vt:lpstr>Additive Model of Plotting</vt:lpstr>
      <vt:lpstr>Geoms we will look at today</vt:lpstr>
      <vt:lpstr>Additive Model of Plotting</vt:lpstr>
      <vt:lpstr>Aesthetic mappings we will look at today</vt:lpstr>
      <vt:lpstr>Additive Model of Plotting</vt:lpstr>
      <vt:lpstr>Additive Model of Plotting</vt:lpstr>
      <vt:lpstr>Additive Model of Plotting</vt:lpstr>
      <vt:lpstr>Resources</vt:lpstr>
      <vt:lpstr>Goals</vt:lpstr>
      <vt:lpstr>Thank You!  Collab tutorial:  https://tinyurl.com/CCBskills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R's ggplot for biological data analysis and visualization</dc:title>
  <dc:creator>Sarah Johnson</dc:creator>
  <cp:lastModifiedBy>Sarah Johnson</cp:lastModifiedBy>
  <cp:revision>17</cp:revision>
  <dcterms:created xsi:type="dcterms:W3CDTF">2023-01-28T06:26:15Z</dcterms:created>
  <dcterms:modified xsi:type="dcterms:W3CDTF">2023-02-01T21:50:01Z</dcterms:modified>
</cp:coreProperties>
</file>