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397E20-AC59-41CC-92F4-BCA1B004B01E}">
  <a:tblStyle styleId="{83397E20-AC59-41CC-92F4-BCA1B004B0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24" Type="http://schemas.openxmlformats.org/officeDocument/2006/relationships/slide" Target="slides/slide18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bfb9d249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bfb9d249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bfb9d2497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cbfb9d2497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-classes indicated in blue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-haploids can be modeled by having 1 genome be NULL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cbfb9d249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cbfb9d249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cbfb9d249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cbfb9d249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-done for efficiency purposes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-fixed mutation no longer affects fitness of individuals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-turned off/on with convertToSubstitution property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cbfb9d249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cbfb9d249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-SLiM </a:t>
            </a:r>
            <a:r>
              <a:rPr lang="en"/>
              <a:t>only</a:t>
            </a:r>
            <a:r>
              <a:rPr lang="en"/>
              <a:t> uses this info to know where to place new mutations of a certain type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bfb9d2497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bfb9d2497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cbfb9d2497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cbfb9d2497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ed966ebe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6ed966ebe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-used for most models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-selects the number of breakpoints based on recomb rate, selects locations, and flips genomes accordingly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-DSB: Gene conversion is a phenomenon in which a short stretch of DNA surrounding a DSB – a gene conversion tract – is taken from the opposite strand</a:t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cf7b8358e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cf7b8358e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cbfb9d249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cbfb9d249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bfb9d249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bfb9d249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Downloading and </a:t>
            </a:r>
            <a:r>
              <a:rPr lang="en"/>
              <a:t>running</a:t>
            </a:r>
            <a:r>
              <a:rPr lang="en"/>
              <a:t> the macOS </a:t>
            </a:r>
            <a:r>
              <a:rPr lang="en"/>
              <a:t>installer should install SLiM and the SLiMgui (found in applications folder)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bfb9d2497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bfb9d2497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-Download the zip archive to get pre-written scripts for common use cases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-I’ll be </a:t>
            </a:r>
            <a:r>
              <a:rPr lang="en"/>
              <a:t>going</a:t>
            </a:r>
            <a:r>
              <a:rPr lang="en"/>
              <a:t> through some of these, will be helpful to follow along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cbfb9d2497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cbfb9d2497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cbfb9d249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cbfb9d249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cbfb9d2497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cbfb9d2497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-WF (default) vs non-WF - use non-WF for more complicated models (will demo at end)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-all </a:t>
            </a:r>
            <a:r>
              <a:rPr lang="en"/>
              <a:t>models</a:t>
            </a:r>
            <a:r>
              <a:rPr lang="en"/>
              <a:t> have several required ‘events’ and optional </a:t>
            </a:r>
            <a:r>
              <a:rPr lang="en"/>
              <a:t>callbacks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-different structure surrounding how fitness is defined, and the </a:t>
            </a:r>
            <a:r>
              <a:rPr lang="en"/>
              <a:t>order</a:t>
            </a:r>
            <a:r>
              <a:rPr lang="en"/>
              <a:t> of some events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-WF: fitness affects probability of reproducing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-nonWF: affects probability of surviving to next gen (where you will reproduce; chance of </a:t>
            </a:r>
            <a:r>
              <a:rPr lang="en"/>
              <a:t>reproduction</a:t>
            </a:r>
            <a:r>
              <a:rPr lang="en"/>
              <a:t> not determined by fitness)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bfb9d249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bfb9d249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bfb9d2497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bfb9d249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" name="Google Shape;20;p4"/>
          <p:cNvPicPr preferRelativeResize="0"/>
          <p:nvPr/>
        </p:nvPicPr>
        <p:blipFill>
          <a:blip r:embed="rId2">
            <a:alphaModFix amt="48000"/>
          </a:blip>
          <a:stretch>
            <a:fillRect/>
          </a:stretch>
        </p:blipFill>
        <p:spPr>
          <a:xfrm>
            <a:off x="8363988" y="0"/>
            <a:ext cx="780025" cy="78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msys2.or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SLiM: An Evolutionary Simulation Framework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CompBio Skills Seminar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4/25/24</a:t>
            </a:r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3">
            <a:alphaModFix amt="19000"/>
          </a:blip>
          <a:stretch>
            <a:fillRect/>
          </a:stretch>
        </p:blipFill>
        <p:spPr>
          <a:xfrm>
            <a:off x="2084075" y="0"/>
            <a:ext cx="51435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WF vs non-WF models</a:t>
            </a:r>
            <a:endParaRPr b="1"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WF is the ‘default’ mode, non-WF is used to explicitly model various ‘advanced’ scenarios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general, non-WF models are more </a:t>
            </a:r>
            <a:r>
              <a:rPr lang="en" u="sng"/>
              <a:t>individual-based</a:t>
            </a:r>
            <a:r>
              <a:rPr lang="en"/>
              <a:t>, more </a:t>
            </a:r>
            <a:r>
              <a:rPr lang="en" u="sng"/>
              <a:t>explicit</a:t>
            </a:r>
            <a:r>
              <a:rPr lang="en"/>
              <a:t> (more control), more biologically </a:t>
            </a:r>
            <a:r>
              <a:rPr lang="en" u="sng"/>
              <a:t>realistic</a:t>
            </a:r>
            <a:r>
              <a:rPr lang="en"/>
              <a:t> but more </a:t>
            </a:r>
            <a:r>
              <a:rPr lang="en" u="sng"/>
              <a:t>complex</a:t>
            </a:r>
            <a:endParaRPr u="sng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These models vary in the following ways: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Age structure/overlapping generations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Offspring generation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Population regulation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Fitness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Migration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Subpopulation splits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Conceptual overview</a:t>
            </a:r>
            <a:endParaRPr b="1"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Individuals and genomes:</a:t>
            </a:r>
            <a:endParaRPr b="1"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0000FF"/>
                </a:solidFill>
              </a:rPr>
              <a:t>Individual</a:t>
            </a:r>
            <a:r>
              <a:rPr lang="en"/>
              <a:t>s are diploid by default, thus each </a:t>
            </a:r>
            <a:r>
              <a:rPr lang="en"/>
              <a:t>have</a:t>
            </a:r>
            <a:r>
              <a:rPr lang="en"/>
              <a:t> two </a:t>
            </a:r>
            <a:r>
              <a:rPr lang="en">
                <a:solidFill>
                  <a:srgbClr val="0000FF"/>
                </a:solidFill>
              </a:rPr>
              <a:t>Genome</a:t>
            </a:r>
            <a:r>
              <a:rPr lang="en"/>
              <a:t>s </a:t>
            </a:r>
            <a:endParaRPr/>
          </a:p>
        </p:txBody>
      </p:sp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3050" y="2308872"/>
            <a:ext cx="5519950" cy="208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Conceptual overview</a:t>
            </a:r>
            <a:endParaRPr b="1"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Mutations and substitutions:</a:t>
            </a:r>
            <a:endParaRPr b="1"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instance of mutation (different colors) are references to the same </a:t>
            </a:r>
            <a:r>
              <a:rPr lang="en">
                <a:solidFill>
                  <a:srgbClr val="0000FF"/>
                </a:solidFill>
              </a:rPr>
              <a:t>Mutation</a:t>
            </a:r>
            <a:r>
              <a:rPr lang="en"/>
              <a:t> object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Each </a:t>
            </a:r>
            <a:r>
              <a:rPr lang="en">
                <a:solidFill>
                  <a:srgbClr val="0000FF"/>
                </a:solidFill>
              </a:rPr>
              <a:t>Mutation</a:t>
            </a:r>
            <a:r>
              <a:rPr lang="en"/>
              <a:t> instance stores a base position, selection coefficient </a:t>
            </a:r>
            <a:r>
              <a:rPr i="1" lang="en"/>
              <a:t>s</a:t>
            </a:r>
            <a:r>
              <a:rPr lang="en"/>
              <a:t>, and a dominance coefficient </a:t>
            </a:r>
            <a:r>
              <a:rPr i="1" lang="en"/>
              <a:t>h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1450" y="2766050"/>
            <a:ext cx="5421650" cy="21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Conceptual overview</a:t>
            </a:r>
            <a:endParaRPr b="1"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0000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/>
              <a:t>Mutations and substitutions:</a:t>
            </a:r>
            <a:endParaRPr b="1"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fixed in a population, a mutation is removed and stored as a </a:t>
            </a:r>
            <a:r>
              <a:rPr i="1" lang="en"/>
              <a:t>substitution</a:t>
            </a:r>
            <a:r>
              <a:rPr lang="en"/>
              <a:t> object (default behavior)</a:t>
            </a:r>
            <a:endParaRPr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3000" y="1253203"/>
            <a:ext cx="3543638" cy="131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63400" y="3223250"/>
            <a:ext cx="4023301" cy="1485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5"/>
          <p:cNvCxnSpPr/>
          <p:nvPr/>
        </p:nvCxnSpPr>
        <p:spPr>
          <a:xfrm>
            <a:off x="5821675" y="2560325"/>
            <a:ext cx="2857500" cy="1242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Conceptual overview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Genomic elements, genomic element types, mutation types, and the chromosome:</a:t>
            </a:r>
            <a:endParaRPr b="1"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</a:t>
            </a:r>
            <a:r>
              <a:rPr lang="en">
                <a:solidFill>
                  <a:srgbClr val="0000FF"/>
                </a:solidFill>
              </a:rPr>
              <a:t>Chromosome</a:t>
            </a:r>
            <a:r>
              <a:rPr lang="en"/>
              <a:t> contains genomic elements (</a:t>
            </a:r>
            <a:r>
              <a:rPr lang="en">
                <a:solidFill>
                  <a:srgbClr val="0000FF"/>
                </a:solidFill>
              </a:rPr>
              <a:t>GenomicElement</a:t>
            </a:r>
            <a:r>
              <a:rPr lang="en"/>
              <a:t>), which each have a genomic element type (</a:t>
            </a:r>
            <a:r>
              <a:rPr lang="en">
                <a:solidFill>
                  <a:srgbClr val="0000FF"/>
                </a:solidFill>
              </a:rPr>
              <a:t>GenomicElementType</a:t>
            </a:r>
            <a:r>
              <a:rPr lang="en"/>
              <a:t>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u="sng"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4836" y="2750823"/>
            <a:ext cx="4723825" cy="202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Conceptual overview</a:t>
            </a:r>
            <a:endParaRPr b="1"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Subpopulations and migration:</a:t>
            </a:r>
            <a:endParaRPr b="1"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Mating occurs within </a:t>
            </a:r>
            <a:r>
              <a:rPr lang="en">
                <a:solidFill>
                  <a:srgbClr val="0000FF"/>
                </a:solidFill>
              </a:rPr>
              <a:t>Subpopulation</a:t>
            </a:r>
            <a:r>
              <a:rPr lang="en"/>
              <a:t>s; ie. they are reproductively isolated from other </a:t>
            </a:r>
            <a:r>
              <a:rPr lang="en"/>
              <a:t>subpopulations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allows you to model gene flow, eg. the ‘stepping-stone’ river system model below</a:t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5675" y="2822650"/>
            <a:ext cx="2248850" cy="219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Conceptual overview</a:t>
            </a:r>
            <a:endParaRPr b="1"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000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Subpopulations and migration:</a:t>
            </a:r>
            <a:endParaRPr b="1"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spatial layers, you can also model spatial competition or spatial mate choice preference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Conceptual overview</a:t>
            </a:r>
            <a:endParaRPr b="1"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000075"/>
            <a:ext cx="8520600" cy="4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/>
              <a:t>Recombination and gene conversion:</a:t>
            </a:r>
            <a:endParaRPr b="1" i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“Crossover breakpoints” model: crossover only, no gene conversion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“Double-stranded break (DSB)” model: gene conversion</a:t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5400" y="2143223"/>
            <a:ext cx="4390300" cy="1654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Fitness </a:t>
            </a:r>
            <a:endParaRPr b="1"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Both calculate fitness per </a:t>
            </a:r>
            <a:r>
              <a:rPr lang="en">
                <a:solidFill>
                  <a:schemeClr val="dk1"/>
                </a:solidFill>
              </a:rPr>
              <a:t>individual</a:t>
            </a:r>
            <a:r>
              <a:rPr lang="en">
                <a:solidFill>
                  <a:schemeClr val="dk1"/>
                </a:solidFill>
              </a:rPr>
              <a:t> like this: (1+</a:t>
            </a:r>
            <a:r>
              <a:rPr i="1" lang="en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)*(1+</a:t>
            </a:r>
            <a:r>
              <a:rPr i="1" lang="en">
                <a:solidFill>
                  <a:schemeClr val="dk1"/>
                </a:solidFill>
              </a:rPr>
              <a:t>hs</a:t>
            </a:r>
            <a:r>
              <a:rPr lang="en">
                <a:solidFill>
                  <a:schemeClr val="dk1"/>
                </a:solidFill>
              </a:rPr>
              <a:t>)*(1+</a:t>
            </a:r>
            <a:r>
              <a:rPr i="1" lang="en">
                <a:solidFill>
                  <a:schemeClr val="dk1"/>
                </a:solidFill>
              </a:rPr>
              <a:t>hs</a:t>
            </a:r>
            <a:r>
              <a:rPr lang="en">
                <a:solidFill>
                  <a:schemeClr val="dk1"/>
                </a:solidFill>
              </a:rPr>
              <a:t>)*...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168" name="Google Shape;168;p30"/>
          <p:cNvGraphicFramePr/>
          <p:nvPr/>
        </p:nvGraphicFramePr>
        <p:xfrm>
          <a:off x="952500" y="1145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{83397E20-AC59-41CC-92F4-BCA1B004B01E}</a:tableStyleId>
              </a:tblPr>
              <a:tblGrid>
                <a:gridCol w="3619500"/>
                <a:gridCol w="3619500"/>
              </a:tblGrid>
              <a:tr h="16034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u="sng"/>
                        <a:t>WF models</a:t>
                      </a:r>
                      <a:endParaRPr b="1" sz="1800" u="sng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i="1" lang="en" sz="1800"/>
                        <a:t>Relative </a:t>
                      </a:r>
                      <a:r>
                        <a:rPr lang="en" sz="1800"/>
                        <a:t>fitness- population size is set by the model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" sz="1800"/>
                        <a:t>fitness = probability an individual will reproduce in next generation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 u="sng"/>
                        <a:t>non-WF models</a:t>
                      </a:r>
                      <a:endParaRPr b="1" sz="1800" u="sng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800" u="sng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i="1" lang="en" sz="1800"/>
                        <a:t>Absolute </a:t>
                      </a:r>
                      <a:r>
                        <a:rPr lang="en" sz="1800"/>
                        <a:t>fitness- </a:t>
                      </a:r>
                      <a:r>
                        <a:rPr lang="en" sz="1800"/>
                        <a:t>fitness</a:t>
                      </a:r>
                      <a:r>
                        <a:rPr lang="en" sz="1800"/>
                        <a:t> composition in populations actively influences their size </a:t>
                      </a:r>
                      <a:endParaRPr sz="1800"/>
                    </a:p>
                    <a:p>
                      <a:pPr indent="-3429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Char char="●"/>
                      </a:pPr>
                      <a:r>
                        <a:rPr lang="en" sz="1800"/>
                        <a:t>fitness</a:t>
                      </a:r>
                      <a:r>
                        <a:rPr lang="en" sz="1800"/>
                        <a:t> = probability that an individual will survive to reproduction (in next generation)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06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69" name="Google Shape;169;p30"/>
          <p:cNvSpPr txBox="1"/>
          <p:nvPr/>
        </p:nvSpPr>
        <p:spPr>
          <a:xfrm>
            <a:off x="4280500" y="4568875"/>
            <a:ext cx="14154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homozygous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70" name="Google Shape;170;p30"/>
          <p:cNvSpPr txBox="1"/>
          <p:nvPr/>
        </p:nvSpPr>
        <p:spPr>
          <a:xfrm>
            <a:off x="5787825" y="4568875"/>
            <a:ext cx="1415400" cy="25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heterozygous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171" name="Google Shape;171;p30"/>
          <p:cNvCxnSpPr/>
          <p:nvPr/>
        </p:nvCxnSpPr>
        <p:spPr>
          <a:xfrm flipH="1" rot="10800000">
            <a:off x="4912000" y="4356775"/>
            <a:ext cx="284700" cy="2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30"/>
          <p:cNvCxnSpPr/>
          <p:nvPr/>
        </p:nvCxnSpPr>
        <p:spPr>
          <a:xfrm flipH="1" rot="10800000">
            <a:off x="6393425" y="4396975"/>
            <a:ext cx="284700" cy="2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30"/>
          <p:cNvCxnSpPr/>
          <p:nvPr/>
        </p:nvCxnSpPr>
        <p:spPr>
          <a:xfrm rot="10800000">
            <a:off x="6089225" y="4420075"/>
            <a:ext cx="304200" cy="265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Introduction</a:t>
            </a:r>
            <a:endParaRPr b="1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Advantages: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Flexibility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Performance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Interactive GUI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686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https://messerlab.org/slim/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6475" y="660175"/>
            <a:ext cx="6578626" cy="423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3649" y="472950"/>
            <a:ext cx="6518075" cy="45184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6"/>
          <p:cNvSpPr/>
          <p:nvPr/>
        </p:nvSpPr>
        <p:spPr>
          <a:xfrm>
            <a:off x="2414100" y="3941375"/>
            <a:ext cx="1862400" cy="2265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76" name="Google Shape;76;p16"/>
          <p:cNvCxnSpPr/>
          <p:nvPr/>
        </p:nvCxnSpPr>
        <p:spPr>
          <a:xfrm>
            <a:off x="1145700" y="3503225"/>
            <a:ext cx="1192200" cy="39900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Installing on Windows machines</a:t>
            </a:r>
            <a:endParaRPr b="1"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 MSYS2 Software Distribution and Building Platform for Windows (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https://www.msys2.org/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Click on ‘MSYS2 MSYS’ in the Start menu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 ‘pacman -S mingw-w64-x86_64-slim-simulator’ in the opened command prompt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→ This should install SLiM and the SLiMgui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 •  </a:t>
            </a:r>
            <a:r>
              <a:rPr b="1" lang="en" sz="1000">
                <a:solidFill>
                  <a:schemeClr val="dk1"/>
                </a:solidFill>
              </a:rPr>
              <a:t>slim</a:t>
            </a:r>
            <a:r>
              <a:rPr lang="en" sz="1000">
                <a:solidFill>
                  <a:schemeClr val="dk1"/>
                </a:solidFill>
              </a:rPr>
              <a:t>: /usr/local/bin/slim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 •  </a:t>
            </a:r>
            <a:r>
              <a:rPr b="1" lang="en" sz="1000">
                <a:solidFill>
                  <a:schemeClr val="dk1"/>
                </a:solidFill>
              </a:rPr>
              <a:t>SLiMgui</a:t>
            </a:r>
            <a:r>
              <a:rPr lang="en" sz="1000">
                <a:solidFill>
                  <a:schemeClr val="dk1"/>
                </a:solidFill>
              </a:rPr>
              <a:t>: /Applications/SLiMgui.app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 •  </a:t>
            </a:r>
            <a:r>
              <a:rPr b="1" lang="en" sz="1000">
                <a:solidFill>
                  <a:schemeClr val="dk1"/>
                </a:solidFill>
              </a:rPr>
              <a:t>eidos</a:t>
            </a:r>
            <a:r>
              <a:rPr lang="en" sz="1000">
                <a:solidFill>
                  <a:schemeClr val="dk1"/>
                </a:solidFill>
              </a:rPr>
              <a:t>: /usr/local/bin/eidos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</a:rPr>
              <a:t>   •  </a:t>
            </a:r>
            <a:r>
              <a:rPr b="1" lang="en" sz="1000">
                <a:solidFill>
                  <a:schemeClr val="dk1"/>
                </a:solidFill>
              </a:rPr>
              <a:t>EidosScribe</a:t>
            </a:r>
            <a:r>
              <a:rPr lang="en" sz="1000">
                <a:solidFill>
                  <a:schemeClr val="dk1"/>
                </a:solidFill>
              </a:rPr>
              <a:t>: /Applications/EidosScribe.app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7007" y="0"/>
            <a:ext cx="4317584" cy="514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WF vs non-WF models</a:t>
            </a:r>
            <a:endParaRPr b="1"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WF is the ‘default’ mode, non-WF is used to explicitly model various ‘advanced’ scenarios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WF vs non-WF models</a:t>
            </a:r>
            <a:endParaRPr b="1"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WF is the ‘default’ mode, non-WF is used to explicitly model various ‘advanced’ scenarios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general, non-WF models are more </a:t>
            </a:r>
            <a:r>
              <a:rPr lang="en" u="sng"/>
              <a:t>individual-based</a:t>
            </a:r>
            <a:r>
              <a:rPr lang="en"/>
              <a:t>, more </a:t>
            </a:r>
            <a:r>
              <a:rPr lang="en" u="sng"/>
              <a:t>explicit</a:t>
            </a:r>
            <a:r>
              <a:rPr lang="en"/>
              <a:t> (more control), more biologically </a:t>
            </a:r>
            <a:r>
              <a:rPr lang="en" u="sng"/>
              <a:t>realistic</a:t>
            </a:r>
            <a:r>
              <a:rPr lang="en"/>
              <a:t> but more </a:t>
            </a:r>
            <a:r>
              <a:rPr lang="en" u="sng"/>
              <a:t>complex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