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9" r:id="rId6"/>
    <p:sldId id="260" r:id="rId7"/>
    <p:sldId id="261" r:id="rId8"/>
    <p:sldId id="262" r:id="rId9"/>
    <p:sldId id="265" r:id="rId10"/>
    <p:sldId id="267" r:id="rId11"/>
    <p:sldId id="266" r:id="rId12"/>
    <p:sldId id="268" r:id="rId13"/>
    <p:sldId id="269" r:id="rId14"/>
    <p:sldId id="270" r:id="rId15"/>
    <p:sldId id="271" r:id="rId16"/>
    <p:sldId id="272" r:id="rId17"/>
    <p:sldId id="274" r:id="rId18"/>
    <p:sldId id="263" r:id="rId19"/>
    <p:sldId id="273" r:id="rId20"/>
    <p:sldId id="275" r:id="rId21"/>
    <p:sldId id="276" r:id="rId22"/>
    <p:sldId id="264" r:id="rId23"/>
    <p:sldId id="277" r:id="rId24"/>
    <p:sldId id="257" r:id="rId25"/>
    <p:sldId id="278"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D4134785-E0EF-5F95-B71C-A2B7F9F47C73}" name="Chris Ramming" initials="CR" userId="S::chrisramming@vmware.com::3d35cccf-6672-4c88-a989-5381d970abfd" providerId="AD"/>
  <p188:author id="{D03BBFFB-1EAE-30FD-6E4D-DB26C62237D2}" name="Sung Lee" initials="" userId="S::lsung@vmware.com::ac47072e-94f8-4897-8be3-8cdbc53d1ee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193B"/>
    <a:srgbClr val="FF1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A75C5-DA18-994C-BE3F-5AE5A9D06E60}" v="517" dt="2023-09-29T20:47:48.960"/>
    <p1510:client id="{97A05BE8-08C3-49BE-9D03-727B2A07EFEF}" v="370" vWet="374" dt="2023-09-29T20:08:20.031"/>
    <p1510:client id="{C099D9E9-4495-D24B-86A4-31938FB339DB}" v="5" dt="2023-09-30T14:09:09.303"/>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p:restoredTop sz="96327"/>
  </p:normalViewPr>
  <p:slideViewPr>
    <p:cSldViewPr snapToGrid="0">
      <p:cViewPr varScale="1">
        <p:scale>
          <a:sx n="124" d="100"/>
          <a:sy n="124"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48020A-E258-680B-19E4-A333A98E8E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p:spPr>
      </p:pic>
      <p:sp>
        <p:nvSpPr>
          <p:cNvPr id="2" name="Title 1">
            <a:extLst>
              <a:ext uri="{FF2B5EF4-FFF2-40B4-BE49-F238E27FC236}">
                <a16:creationId xmlns:a16="http://schemas.microsoft.com/office/drawing/2014/main" id="{7A6248B5-E8A3-A16A-6256-B90F64465CAB}"/>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C51E7E8-14F7-1B05-419C-AAF4A83D7F7C}"/>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7F4269-4563-C826-2D3F-8EA51D584777}"/>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5" name="Footer Placeholder 4">
            <a:extLst>
              <a:ext uri="{FF2B5EF4-FFF2-40B4-BE49-F238E27FC236}">
                <a16:creationId xmlns:a16="http://schemas.microsoft.com/office/drawing/2014/main" id="{04C1D6C3-643B-E2AF-E62A-74749E2D4A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47239F-6FE7-CB2D-F2B9-A8D44FC05050}"/>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125685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377E-CD5E-B2F1-A7A5-638528C8F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617DFD-B0DF-1E01-6166-BB1E0D472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8F779-F336-4646-F0C1-479B1F2E1B66}"/>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5" name="Footer Placeholder 4">
            <a:extLst>
              <a:ext uri="{FF2B5EF4-FFF2-40B4-BE49-F238E27FC236}">
                <a16:creationId xmlns:a16="http://schemas.microsoft.com/office/drawing/2014/main" id="{96CDB34B-A035-8BB5-D71F-4DD10F2FB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6617B-6D26-1A8E-986D-E695B8548F86}"/>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233024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646D0-7D37-3D91-AE05-42ECE9D6F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6699B2-ECE4-67B7-9CC4-7DF71C0A0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3EFFC-4885-45F8-E5E6-515358211C8D}"/>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5" name="Footer Placeholder 4">
            <a:extLst>
              <a:ext uri="{FF2B5EF4-FFF2-40B4-BE49-F238E27FC236}">
                <a16:creationId xmlns:a16="http://schemas.microsoft.com/office/drawing/2014/main" id="{D9602CFD-A585-5FE1-88E0-BBC81323D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F242E-61A1-9C31-9EE4-891E44126339}"/>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34143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7097-9C45-4EB3-A562-6FBB5805B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4639D-5097-4F6C-7F10-8BCDEFAC5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050" name="Picture 2" descr="OC3 | Open Confidential Computing Conference 2023">
            <a:extLst>
              <a:ext uri="{FF2B5EF4-FFF2-40B4-BE49-F238E27FC236}">
                <a16:creationId xmlns:a16="http://schemas.microsoft.com/office/drawing/2014/main" id="{C9B3B89D-9C1A-D21A-C239-EAE33E6E8F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02D333-A7A8-2D07-ACBF-65A8614EFF0D}"/>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61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C215-25C4-12BA-3A0F-6F6E1BCD2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73F55-B24E-3928-81AB-F4AA95764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2" name="Picture 2" descr="OC3 | Open Confidential Computing Conference 2023">
            <a:extLst>
              <a:ext uri="{FF2B5EF4-FFF2-40B4-BE49-F238E27FC236}">
                <a16:creationId xmlns:a16="http://schemas.microsoft.com/office/drawing/2014/main" id="{CC9942B9-0817-C695-18B2-97A5A972BE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9796743-891B-E9BA-3CC7-D50DC865A70A}"/>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75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1761-00ED-3680-5F7C-24339050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EA08A-A9C2-03AD-A673-5EB827691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44A08-E282-2949-1F2F-C38C4244E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2" descr="OC3 | Open Confidential Computing Conference 2023">
            <a:extLst>
              <a:ext uri="{FF2B5EF4-FFF2-40B4-BE49-F238E27FC236}">
                <a16:creationId xmlns:a16="http://schemas.microsoft.com/office/drawing/2014/main" id="{1F3A525C-841D-4EDA-4A23-DBB3521EF3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E44BDE9-C76D-792D-9A82-38B3A5FEE035}"/>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90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6836-246D-D730-8B20-4C5B06EB2E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274B3-3757-8766-46D7-1E109F874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BB85B-03BC-DFCE-2F01-0E74B333A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143C5-F956-A7D2-9088-D6ADAF868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6AE86-8D35-9529-3AF1-BF1D939E1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2" descr="OC3 | Open Confidential Computing Conference 2023">
            <a:extLst>
              <a:ext uri="{FF2B5EF4-FFF2-40B4-BE49-F238E27FC236}">
                <a16:creationId xmlns:a16="http://schemas.microsoft.com/office/drawing/2014/main" id="{6F1E0FCB-181D-1490-A892-0E79B9C91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C9C9AB9-ADF4-CB6B-B99F-5971FD62A6ED}"/>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1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7C1B-037E-B187-1E2A-3B63705F5FA8}"/>
              </a:ext>
            </a:extLst>
          </p:cNvPr>
          <p:cNvSpPr>
            <a:spLocks noGrp="1"/>
          </p:cNvSpPr>
          <p:nvPr>
            <p:ph type="title"/>
          </p:nvPr>
        </p:nvSpPr>
        <p:spPr/>
        <p:txBody>
          <a:bodyPr/>
          <a:lstStyle/>
          <a:p>
            <a:r>
              <a:rPr lang="en-US"/>
              <a:t>Click to edit Master title style</a:t>
            </a:r>
          </a:p>
        </p:txBody>
      </p:sp>
      <p:pic>
        <p:nvPicPr>
          <p:cNvPr id="9" name="Picture 2" descr="OC3 | Open Confidential Computing Conference 2023">
            <a:extLst>
              <a:ext uri="{FF2B5EF4-FFF2-40B4-BE49-F238E27FC236}">
                <a16:creationId xmlns:a16="http://schemas.microsoft.com/office/drawing/2014/main" id="{5F6C234A-73FD-432A-AE65-0F08E8E4A8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5865DF-2710-6E7D-1506-E2DFA7512AD4}"/>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09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977FB-389D-DF69-E66F-64063E409249}"/>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3" name="Footer Placeholder 2">
            <a:extLst>
              <a:ext uri="{FF2B5EF4-FFF2-40B4-BE49-F238E27FC236}">
                <a16:creationId xmlns:a16="http://schemas.microsoft.com/office/drawing/2014/main" id="{56BEFB26-6E78-1294-2A42-9C0AE22D1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734D4-FC05-DA54-A88A-6E8DAF1BAED6}"/>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80632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CF2D-944C-1E89-2130-72968E075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E7190-0B4A-E1FD-8907-0F92DF11E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24330A-7839-8694-BBF4-C05C0FC4C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30BC9-DC4E-5A60-D472-B3F96E4FEB63}"/>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6" name="Footer Placeholder 5">
            <a:extLst>
              <a:ext uri="{FF2B5EF4-FFF2-40B4-BE49-F238E27FC236}">
                <a16:creationId xmlns:a16="http://schemas.microsoft.com/office/drawing/2014/main" id="{39D7F802-ADA9-6500-6FCA-4705F3693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2D31C-A79D-DC5F-255F-B776CDA4744B}"/>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75958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5002-E888-4977-10E7-5B0724508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71F05-DF46-641D-8F83-F0B4D33ED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0A8C0-20CA-C294-A3BD-2B6204B55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C09D5-E983-928E-96F5-33F97B8C3ECD}"/>
              </a:ext>
            </a:extLst>
          </p:cNvPr>
          <p:cNvSpPr>
            <a:spLocks noGrp="1"/>
          </p:cNvSpPr>
          <p:nvPr>
            <p:ph type="dt" sz="half" idx="10"/>
          </p:nvPr>
        </p:nvSpPr>
        <p:spPr/>
        <p:txBody>
          <a:bodyPr/>
          <a:lstStyle/>
          <a:p>
            <a:fld id="{D11DF394-111B-DC42-A2EF-5BAC25F95CBA}" type="datetimeFigureOut">
              <a:rPr lang="en-US" smtClean="0"/>
              <a:t>11/30/23</a:t>
            </a:fld>
            <a:endParaRPr lang="en-US"/>
          </a:p>
        </p:txBody>
      </p:sp>
      <p:sp>
        <p:nvSpPr>
          <p:cNvPr id="6" name="Footer Placeholder 5">
            <a:extLst>
              <a:ext uri="{FF2B5EF4-FFF2-40B4-BE49-F238E27FC236}">
                <a16:creationId xmlns:a16="http://schemas.microsoft.com/office/drawing/2014/main" id="{252C563E-6164-0B88-7B38-1205B748B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2C9EE-5B2C-41F2-390E-FB3DE375F808}"/>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324326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2B351-27E6-A45F-DF2A-6758BAC28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4AF21-9830-9ECD-1A37-BB79FB376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091F1-87FC-00EA-F5C7-32CB5DC88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F394-111B-DC42-A2EF-5BAC25F95CBA}" type="datetimeFigureOut">
              <a:rPr lang="en-US" smtClean="0"/>
              <a:t>11/30/23</a:t>
            </a:fld>
            <a:endParaRPr lang="en-US"/>
          </a:p>
        </p:txBody>
      </p:sp>
      <p:sp>
        <p:nvSpPr>
          <p:cNvPr id="5" name="Footer Placeholder 4">
            <a:extLst>
              <a:ext uri="{FF2B5EF4-FFF2-40B4-BE49-F238E27FC236}">
                <a16:creationId xmlns:a16="http://schemas.microsoft.com/office/drawing/2014/main" id="{EC5955DC-3C51-4A13-461C-9EF5F3B7F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CD9C4-F71F-37C7-9196-48CA0D09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20A9-9884-CE4E-95B2-DDBEF14179BB}" type="slidenum">
              <a:rPr lang="en-US" smtClean="0"/>
              <a:t>‹#›</a:t>
            </a:fld>
            <a:endParaRPr lang="en-US"/>
          </a:p>
        </p:txBody>
      </p:sp>
    </p:spTree>
    <p:extLst>
      <p:ext uri="{BB962C8B-B14F-4D97-AF65-F5344CB8AC3E}">
        <p14:creationId xmlns:p14="http://schemas.microsoft.com/office/powerpoint/2010/main" val="260952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887F-9066-3293-E943-A23D86BD1BFE}"/>
              </a:ext>
            </a:extLst>
          </p:cNvPr>
          <p:cNvSpPr>
            <a:spLocks noGrp="1"/>
          </p:cNvSpPr>
          <p:nvPr>
            <p:ph type="ctrTitle"/>
          </p:nvPr>
        </p:nvSpPr>
        <p:spPr/>
        <p:txBody>
          <a:bodyPr>
            <a:normAutofit/>
          </a:bodyPr>
          <a:lstStyle/>
          <a:p>
            <a:r>
              <a:rPr lang="en-US"/>
              <a:t>The Certifier Framework for </a:t>
            </a:r>
            <a:r>
              <a:rPr lang="en-US" dirty="0"/>
              <a:t>Confidential Computing</a:t>
            </a:r>
          </a:p>
        </p:txBody>
      </p:sp>
      <p:sp>
        <p:nvSpPr>
          <p:cNvPr id="3" name="Subtitle 2">
            <a:extLst>
              <a:ext uri="{FF2B5EF4-FFF2-40B4-BE49-F238E27FC236}">
                <a16:creationId xmlns:a16="http://schemas.microsoft.com/office/drawing/2014/main" id="{DA071FC3-E8F2-FE45-3EC2-EF6CC9378605}"/>
              </a:ext>
            </a:extLst>
          </p:cNvPr>
          <p:cNvSpPr>
            <a:spLocks noGrp="1"/>
          </p:cNvSpPr>
          <p:nvPr>
            <p:ph type="subTitle" idx="1"/>
          </p:nvPr>
        </p:nvSpPr>
        <p:spPr/>
        <p:txBody>
          <a:bodyPr/>
          <a:lstStyle/>
          <a:p>
            <a:r>
              <a:rPr lang="en-US" sz="2400" dirty="0"/>
              <a:t>John </a:t>
            </a:r>
            <a:r>
              <a:rPr lang="en-US" sz="2400"/>
              <a:t>Manferdelli</a:t>
            </a:r>
            <a:endParaRPr lang="en-US" sz="2400" dirty="0"/>
          </a:p>
          <a:p>
            <a:r>
              <a:rPr lang="en-US" sz="2000" dirty="0" err="1">
                <a:solidFill>
                  <a:schemeClr val="accent1">
                    <a:lumMod val="60000"/>
                    <a:lumOff val="40000"/>
                  </a:schemeClr>
                </a:solidFill>
              </a:rPr>
              <a:t>johnmanferdelli@Hotmail.com</a:t>
            </a:r>
            <a:endParaRPr lang="en-US" sz="2000" dirty="0">
              <a:solidFill>
                <a:schemeClr val="accent1">
                  <a:lumMod val="60000"/>
                  <a:lumOff val="40000"/>
                </a:schemeClr>
              </a:solidFill>
            </a:endParaRPr>
          </a:p>
          <a:p>
            <a:r>
              <a:rPr lang="en-US" dirty="0"/>
              <a:t>October 5, 2023</a:t>
            </a:r>
          </a:p>
        </p:txBody>
      </p:sp>
    </p:spTree>
    <p:extLst>
      <p:ext uri="{BB962C8B-B14F-4D97-AF65-F5344CB8AC3E}">
        <p14:creationId xmlns:p14="http://schemas.microsoft.com/office/powerpoint/2010/main" val="138644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4BF357E-D2AF-8149-01CF-FCD46760B4DF}"/>
              </a:ext>
            </a:extLst>
          </p:cNvPr>
          <p:cNvSpPr txBox="1">
            <a:spLocks/>
          </p:cNvSpPr>
          <p:nvPr/>
        </p:nvSpPr>
        <p:spPr>
          <a:xfrm>
            <a:off x="511447" y="281374"/>
            <a:ext cx="4931249" cy="6794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Certifier Service</a:t>
            </a:r>
          </a:p>
        </p:txBody>
      </p:sp>
      <p:sp>
        <p:nvSpPr>
          <p:cNvPr id="16" name="Content Placeholder 2">
            <a:extLst>
              <a:ext uri="{FF2B5EF4-FFF2-40B4-BE49-F238E27FC236}">
                <a16:creationId xmlns:a16="http://schemas.microsoft.com/office/drawing/2014/main" id="{BA500F03-EB11-545F-3361-0BF0FFFEDE3E}"/>
              </a:ext>
            </a:extLst>
          </p:cNvPr>
          <p:cNvSpPr txBox="1">
            <a:spLocks/>
          </p:cNvSpPr>
          <p:nvPr/>
        </p:nvSpPr>
        <p:spPr>
          <a:xfrm>
            <a:off x="-157155" y="2486946"/>
            <a:ext cx="6834433" cy="2617628"/>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kern="0" dirty="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kern="0" dirty="0">
                <a:cs typeface="Calibri" panose="020F0502020204030204" pitchFamily="34" charset="0"/>
              </a:rPr>
              <a:t>Revocation</a:t>
            </a:r>
          </a:p>
        </p:txBody>
      </p:sp>
      <p:sp>
        <p:nvSpPr>
          <p:cNvPr id="18" name="Rectangle 17">
            <a:extLst>
              <a:ext uri="{FF2B5EF4-FFF2-40B4-BE49-F238E27FC236}">
                <a16:creationId xmlns:a16="http://schemas.microsoft.com/office/drawing/2014/main" id="{97DEAAC1-EB91-13C6-434B-5B6B00A9D110}"/>
              </a:ext>
            </a:extLst>
          </p:cNvPr>
          <p:cNvSpPr/>
          <p:nvPr/>
        </p:nvSpPr>
        <p:spPr>
          <a:xfrm>
            <a:off x="6749305" y="274851"/>
            <a:ext cx="3186213" cy="1423866"/>
          </a:xfrm>
          <a:prstGeom prst="rect">
            <a:avLst/>
          </a:prstGeom>
          <a:noFill/>
          <a:ln w="25400" cap="flat" cmpd="sng" algn="ctr">
            <a:solidFill>
              <a:srgbClr val="7030A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7030A0"/>
              </a:solidFill>
              <a:effectLst/>
              <a:uLnTx/>
              <a:uFillTx/>
              <a:latin typeface="Arial"/>
              <a:ea typeface="+mn-ea"/>
              <a:cs typeface="+mn-cs"/>
              <a:sym typeface="Arial"/>
            </a:endParaRPr>
          </a:p>
        </p:txBody>
      </p:sp>
      <p:sp>
        <p:nvSpPr>
          <p:cNvPr id="19" name="TextBox 18">
            <a:extLst>
              <a:ext uri="{FF2B5EF4-FFF2-40B4-BE49-F238E27FC236}">
                <a16:creationId xmlns:a16="http://schemas.microsoft.com/office/drawing/2014/main" id="{267B5251-2613-3AF7-320A-2B287AED8717}"/>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Certifier Service</a:t>
            </a:r>
          </a:p>
        </p:txBody>
      </p:sp>
      <p:sp>
        <p:nvSpPr>
          <p:cNvPr id="20" name="Rectangle 19">
            <a:extLst>
              <a:ext uri="{FF2B5EF4-FFF2-40B4-BE49-F238E27FC236}">
                <a16:creationId xmlns:a16="http://schemas.microsoft.com/office/drawing/2014/main" id="{4C1BAC18-BC3A-F5BA-6D63-19F927D98BA1}"/>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1663E33C-FC84-7462-B506-F10809584691}"/>
              </a:ext>
            </a:extLst>
          </p:cNvPr>
          <p:cNvCxnSpPr>
            <a:cxnSpLocks/>
          </p:cNvCxnSpPr>
          <p:nvPr/>
        </p:nvCxnSpPr>
        <p:spPr bwMode="gray">
          <a:xfrm>
            <a:off x="9975013" y="621099"/>
            <a:ext cx="396083" cy="0"/>
          </a:xfrm>
          <a:prstGeom prst="straightConnector1">
            <a:avLst/>
          </a:prstGeom>
          <a:noFill/>
          <a:ln w="25400" cap="flat" cmpd="sng" algn="ctr">
            <a:solidFill>
              <a:srgbClr val="000000"/>
            </a:solidFill>
            <a:prstDash val="solid"/>
            <a:miter lim="800000"/>
            <a:headEnd type="triangle"/>
            <a:tailEnd type="triangle"/>
          </a:ln>
          <a:effectLst/>
        </p:spPr>
      </p:cxnSp>
      <p:sp>
        <p:nvSpPr>
          <p:cNvPr id="22" name="Rectangle 21">
            <a:extLst>
              <a:ext uri="{FF2B5EF4-FFF2-40B4-BE49-F238E27FC236}">
                <a16:creationId xmlns:a16="http://schemas.microsoft.com/office/drawing/2014/main" id="{D2B89D24-765F-A001-F0D1-332A4FEE236F}"/>
              </a:ext>
            </a:extLst>
          </p:cNvPr>
          <p:cNvSpPr/>
          <p:nvPr/>
        </p:nvSpPr>
        <p:spPr>
          <a:xfrm>
            <a:off x="10579726" y="1355636"/>
            <a:ext cx="1201155" cy="801797"/>
          </a:xfrm>
          <a:prstGeom prst="rect">
            <a:avLst/>
          </a:prstGeom>
          <a:noFill/>
          <a:ln w="12700" cap="flat" cmpd="sng" algn="ctr">
            <a:solidFill>
              <a:srgbClr val="000000"/>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3" name="TextBox 22">
            <a:extLst>
              <a:ext uri="{FF2B5EF4-FFF2-40B4-BE49-F238E27FC236}">
                <a16:creationId xmlns:a16="http://schemas.microsoft.com/office/drawing/2014/main" id="{C9470C5B-3A55-BCEC-1164-419139C6DF59}"/>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Application with Certifier Library</a:t>
            </a:r>
          </a:p>
        </p:txBody>
      </p:sp>
      <p:sp>
        <p:nvSpPr>
          <p:cNvPr id="24" name="TextBox 23">
            <a:extLst>
              <a:ext uri="{FF2B5EF4-FFF2-40B4-BE49-F238E27FC236}">
                <a16:creationId xmlns:a16="http://schemas.microsoft.com/office/drawing/2014/main" id="{ED5DC245-EAEC-323B-1CE6-2DF3B7699853}"/>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Platform Attestation Service</a:t>
            </a:r>
          </a:p>
        </p:txBody>
      </p:sp>
      <p:cxnSp>
        <p:nvCxnSpPr>
          <p:cNvPr id="25" name="Straight Arrow Connector 24">
            <a:extLst>
              <a:ext uri="{FF2B5EF4-FFF2-40B4-BE49-F238E27FC236}">
                <a16:creationId xmlns:a16="http://schemas.microsoft.com/office/drawing/2014/main" id="{7EBC7815-7628-0037-FF3B-B9087E3B5DCF}"/>
              </a:ext>
            </a:extLst>
          </p:cNvPr>
          <p:cNvCxnSpPr>
            <a:cxnSpLocks/>
          </p:cNvCxnSpPr>
          <p:nvPr/>
        </p:nvCxnSpPr>
        <p:spPr bwMode="gray">
          <a:xfrm flipH="1">
            <a:off x="11125250" y="1009360"/>
            <a:ext cx="1939" cy="305718"/>
          </a:xfrm>
          <a:prstGeom prst="straightConnector1">
            <a:avLst/>
          </a:prstGeom>
          <a:noFill/>
          <a:ln w="25400" cap="flat" cmpd="sng" algn="ctr">
            <a:solidFill>
              <a:srgbClr val="000000"/>
            </a:solidFill>
            <a:prstDash val="solid"/>
            <a:miter lim="800000"/>
            <a:headEnd type="triangle"/>
            <a:tailEnd type="triangle"/>
          </a:ln>
          <a:effectLst/>
        </p:spPr>
      </p:cxnSp>
      <p:sp>
        <p:nvSpPr>
          <p:cNvPr id="26" name="Content Placeholder 2">
            <a:extLst>
              <a:ext uri="{FF2B5EF4-FFF2-40B4-BE49-F238E27FC236}">
                <a16:creationId xmlns:a16="http://schemas.microsoft.com/office/drawing/2014/main" id="{AE0143FD-8FEB-A554-034C-78F25EE6E15E}"/>
              </a:ext>
            </a:extLst>
          </p:cNvPr>
          <p:cNvSpPr txBox="1">
            <a:spLocks/>
          </p:cNvSpPr>
          <p:nvPr/>
        </p:nvSpPr>
        <p:spPr>
          <a:xfrm>
            <a:off x="6447352" y="2634010"/>
            <a:ext cx="5734709" cy="3325792"/>
          </a:xfrm>
          <a:prstGeom prst="rect">
            <a:avLst/>
          </a:prstGeom>
          <a:solidFill>
            <a:srgbClr val="FFFFFF">
              <a:lumMod val="95000"/>
            </a:srgbClr>
          </a:solidFill>
          <a:ln>
            <a:solidFill>
              <a:srgbClr val="000000"/>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r>
              <a:rPr kumimoji="0" lang="en-US" sz="2000" b="0" i="0" u="none" strike="noStrike" kern="1200" cap="none" spc="0" normalizeH="0" baseline="0" noProof="0">
                <a:ln>
                  <a:noFill/>
                </a:ln>
                <a:solidFill>
                  <a:srgbClr val="535353"/>
                </a:solidFill>
                <a:effectLst/>
                <a:uLnTx/>
                <a:uFillTx/>
                <a:latin typeface="Arial"/>
                <a:ea typeface="+mn-lt"/>
                <a:cs typeface="Calibri" panose="020F0502020204030204" pitchFamily="34" charset="0"/>
                <a:sym typeface="Arial"/>
              </a:rPr>
              <a:t>Policy example</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1.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a5fc2b7e629fbbfb04b056a993a473af3540bbfe] is-trusted </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2.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 says </a:t>
            </a:r>
            <a:r>
              <a:rPr kumimoji="0" lang="en-US" sz="1400" b="0" i="0" u="none" strike="noStrike" kern="1200" cap="none" spc="0" normalizeH="0" baseline="0" noProof="0">
                <a:ln>
                  <a:noFill/>
                </a:ln>
                <a:solidFill>
                  <a:srgbClr val="FF0000"/>
                </a:solidFill>
                <a:effectLst/>
                <a:uLnTx/>
                <a:uFillTx/>
                <a:latin typeface="Courier New" panose="02070309020205020404" pitchFamily="49" charset="0"/>
                <a:ea typeface="+mn-lt"/>
                <a:cs typeface="Courier New" panose="02070309020205020404" pitchFamily="49" charset="0"/>
                <a:sym typeface="Arial"/>
              </a:rPr>
              <a:t>Measurement</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[a051a41593ced366462caea392830628742943c3e81892ac17b70dab6fff0e10] is-trusted</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3.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says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platformKey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is-trusted-for-attestation</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4.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platformKey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says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attestKey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is-trusted-for-attestation</a:t>
            </a:r>
          </a:p>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endParaRPr kumimoji="0" lang="en-US" sz="2000" b="0" i="0" u="none" strike="noStrike" kern="1200" cap="none" spc="0" normalizeH="0" baseline="0" noProof="0">
              <a:ln>
                <a:noFill/>
              </a:ln>
              <a:solidFill>
                <a:srgbClr val="535353"/>
              </a:solidFill>
              <a:effectLst/>
              <a:uLnTx/>
              <a:uFillTx/>
              <a:latin typeface="Arial"/>
              <a:ea typeface="+mn-ea"/>
              <a:cs typeface="+mn-cs"/>
              <a:sym typeface="Arial"/>
            </a:endParaRPr>
          </a:p>
        </p:txBody>
      </p:sp>
      <p:sp>
        <p:nvSpPr>
          <p:cNvPr id="27" name="Content Placeholder 2">
            <a:extLst>
              <a:ext uri="{FF2B5EF4-FFF2-40B4-BE49-F238E27FC236}">
                <a16:creationId xmlns:a16="http://schemas.microsoft.com/office/drawing/2014/main" id="{746813AF-A18E-A824-7325-63F1C8AF3952}"/>
              </a:ext>
            </a:extLst>
          </p:cNvPr>
          <p:cNvSpPr txBox="1">
            <a:spLocks/>
          </p:cNvSpPr>
          <p:nvPr/>
        </p:nvSpPr>
        <p:spPr>
          <a:xfrm>
            <a:off x="395536" y="765079"/>
            <a:ext cx="5105325" cy="106292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buClr>
                <a:srgbClr val="535353"/>
              </a:buClr>
            </a:pPr>
            <a:r>
              <a:rPr lang="en-US" sz="3100" kern="0">
                <a:solidFill>
                  <a:srgbClr val="4472C4"/>
                </a:solidFill>
                <a:latin typeface="+mn-lt"/>
                <a:cs typeface="Calibri" panose="020F0502020204030204" pitchFamily="34" charset="0"/>
              </a:rPr>
              <a:t>“Centralized” management for a security domain</a:t>
            </a:r>
          </a:p>
        </p:txBody>
      </p:sp>
      <p:sp>
        <p:nvSpPr>
          <p:cNvPr id="2" name="Subtitle 6">
            <a:extLst>
              <a:ext uri="{FF2B5EF4-FFF2-40B4-BE49-F238E27FC236}">
                <a16:creationId xmlns:a16="http://schemas.microsoft.com/office/drawing/2014/main" id="{D6CB439B-2B90-8A8A-B5D1-1B4BD38A2D51}"/>
              </a:ext>
            </a:extLst>
          </p:cNvPr>
          <p:cNvSpPr txBox="1">
            <a:spLocks/>
          </p:cNvSpPr>
          <p:nvPr/>
        </p:nvSpPr>
        <p:spPr>
          <a:xfrm>
            <a:off x="149813" y="5132906"/>
            <a:ext cx="6220495" cy="842031"/>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buClr>
              <a:buFont typeface="Arial"/>
              <a:buNone/>
            </a:pPr>
            <a:r>
              <a:rPr lang="en-US" sz="2400" kern="0" dirty="0">
                <a:solidFill>
                  <a:srgbClr val="00B0F0"/>
                </a:solidFill>
                <a:latin typeface="+mn-lt"/>
                <a:cs typeface="Arial"/>
                <a:sym typeface="Arial"/>
              </a:rPr>
              <a:t>Scalable, resilient deployment supporting all environments</a:t>
            </a:r>
          </a:p>
        </p:txBody>
      </p:sp>
    </p:spTree>
    <p:extLst>
      <p:ext uri="{BB962C8B-B14F-4D97-AF65-F5344CB8AC3E}">
        <p14:creationId xmlns:p14="http://schemas.microsoft.com/office/powerpoint/2010/main" val="39773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5B1862F-F41F-34BC-4203-5DFDF2CE1CB0}"/>
              </a:ext>
            </a:extLst>
          </p:cNvPr>
          <p:cNvSpPr txBox="1">
            <a:spLocks/>
          </p:cNvSpPr>
          <p:nvPr/>
        </p:nvSpPr>
        <p:spPr>
          <a:xfrm>
            <a:off x="838200" y="333493"/>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Proof from the Certifier Service</a:t>
            </a:r>
          </a:p>
        </p:txBody>
      </p:sp>
      <p:graphicFrame>
        <p:nvGraphicFramePr>
          <p:cNvPr id="12" name="Table 3">
            <a:extLst>
              <a:ext uri="{FF2B5EF4-FFF2-40B4-BE49-F238E27FC236}">
                <a16:creationId xmlns:a16="http://schemas.microsoft.com/office/drawing/2014/main" id="{77707AB1-C8C5-F9B4-6CDE-57727B2A9E09}"/>
              </a:ext>
            </a:extLst>
          </p:cNvPr>
          <p:cNvGraphicFramePr>
            <a:graphicFrameLocks noGrp="1"/>
          </p:cNvGraphicFramePr>
          <p:nvPr>
            <p:extLst>
              <p:ext uri="{D42A27DB-BD31-4B8C-83A1-F6EECF244321}">
                <p14:modId xmlns:p14="http://schemas.microsoft.com/office/powerpoint/2010/main" val="3731816945"/>
              </p:ext>
            </p:extLst>
          </p:nvPr>
        </p:nvGraphicFramePr>
        <p:xfrm>
          <a:off x="838200" y="1268263"/>
          <a:ext cx="10754710" cy="3481726"/>
        </p:xfrm>
        <a:graphic>
          <a:graphicData uri="http://schemas.openxmlformats.org/drawingml/2006/table">
            <a:tbl>
              <a:tblPr bandRow="1"/>
              <a:tblGrid>
                <a:gridCol w="10754710">
                  <a:extLst>
                    <a:ext uri="{9D8B030D-6E8A-4147-A177-3AD203B41FA5}">
                      <a16:colId xmlns:a16="http://schemas.microsoft.com/office/drawing/2014/main" val="836165321"/>
                    </a:ext>
                  </a:extLst>
                </a:gridCol>
              </a:tblGrid>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sz="1400" b="0" i="0" dirty="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69210829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lnL>
                      <a:noFill/>
                    </a:lnL>
                    <a:lnR>
                      <a:noFill/>
                    </a:lnR>
                    <a:lnT>
                      <a:noFill/>
                    </a:lnT>
                    <a:lnB>
                      <a:no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19268470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2336398889"/>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lnL>
                      <a:noFill/>
                    </a:lnL>
                    <a:lnR>
                      <a:noFill/>
                    </a:lnR>
                    <a:lnT>
                      <a:noFill/>
                    </a:lnT>
                    <a:lnB>
                      <a:no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53191971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sz="1400" b="0" i="0" dirty="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4125143618"/>
                  </a:ext>
                </a:extLst>
              </a:tr>
            </a:tbl>
          </a:graphicData>
        </a:graphic>
      </p:graphicFrame>
      <p:sp>
        <p:nvSpPr>
          <p:cNvPr id="13" name="Horizontal Scroll 12">
            <a:extLst>
              <a:ext uri="{FF2B5EF4-FFF2-40B4-BE49-F238E27FC236}">
                <a16:creationId xmlns:a16="http://schemas.microsoft.com/office/drawing/2014/main" id="{0E822AD8-71C8-6804-7D29-1A47AEBA182A}"/>
              </a:ext>
            </a:extLst>
          </p:cNvPr>
          <p:cNvSpPr/>
          <p:nvPr/>
        </p:nvSpPr>
        <p:spPr>
          <a:xfrm>
            <a:off x="718645" y="5151589"/>
            <a:ext cx="10754709"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a:ln>
                  <a:noFill/>
                </a:ln>
                <a:solidFill>
                  <a:srgbClr val="00B050"/>
                </a:solidFill>
                <a:effectLst/>
                <a:uLnTx/>
                <a:uFillTx/>
                <a:latin typeface="Menlo" panose="020B0609030804020204" pitchFamily="49" charset="0"/>
                <a:ea typeface="+mn-ea"/>
                <a:cs typeface="+mn-cs"/>
                <a:sym typeface="Arial"/>
              </a:rPr>
              <a:t>Proved</a:t>
            </a:r>
            <a:r>
              <a:rPr kumimoji="0" lang="en-US" sz="1800" b="1" i="0" u="none" strike="noStrike" kern="0" cap="none" spc="0" normalizeH="0" baseline="0" noProof="0">
                <a:ln>
                  <a:noFill/>
                </a:ln>
                <a:solidFill>
                  <a:srgbClr val="00B050"/>
                </a:solidFill>
                <a:effectLst/>
                <a:uLnTx/>
                <a:uFillTx/>
                <a:latin typeface="Menlo" panose="020B0609030804020204" pitchFamily="49" charset="0"/>
                <a:ea typeface="+mn-ea"/>
                <a:cs typeface="+mn-cs"/>
                <a:sym typeface="Arial"/>
              </a:rPr>
              <a:t>: </a:t>
            </a:r>
            <a:r>
              <a:rPr kumimoji="0" lang="en-US" sz="1800" b="1" i="0" u="none" strike="noStrike" kern="0" cap="none" spc="0" normalizeH="0" baseline="0" noProof="0">
                <a:ln>
                  <a:noFill/>
                </a:ln>
                <a:solidFill>
                  <a:srgbClr val="0070C0"/>
                </a:solidFill>
                <a:effectLst/>
                <a:uLnTx/>
                <a:uFillTx/>
                <a:latin typeface="Menlo" panose="020B0609030804020204" pitchFamily="49" charset="0"/>
                <a:ea typeface="+mn-ea"/>
                <a:cs typeface="+mn-cs"/>
                <a:sym typeface="Arial"/>
              </a:rPr>
              <a:t>Key</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a:t>
            </a:r>
            <a:r>
              <a:rPr kumimoji="0" lang="en-US" sz="1800" b="1" i="0" u="none" strike="noStrike" kern="0" cap="none" spc="0" normalizeH="0" baseline="0" noProof="0" err="1">
                <a:ln>
                  <a:noFill/>
                </a:ln>
                <a:solidFill>
                  <a:srgbClr val="000000">
                    <a:lumMod val="50000"/>
                    <a:lumOff val="50000"/>
                  </a:srgbClr>
                </a:solidFill>
                <a:effectLst/>
                <a:uLnTx/>
                <a:uFillTx/>
                <a:latin typeface="Menlo" panose="020B0609030804020204" pitchFamily="49" charset="0"/>
                <a:ea typeface="+mn-ea"/>
                <a:cs typeface="+mn-cs"/>
                <a:sym typeface="Arial"/>
              </a:rPr>
              <a:t>rsa</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 program-auth-key, ...]</a:t>
            </a:r>
            <a:r>
              <a:rPr kumimoji="0" lang="en-US" sz="1800" b="1" i="0" u="none" strike="noStrike" kern="0" cap="none" spc="0" normalizeH="0" baseline="0" noProof="0">
                <a:ln>
                  <a:noFill/>
                </a:ln>
                <a:solidFill>
                  <a:srgbClr val="CCCCCC"/>
                </a:solidFill>
                <a:effectLst/>
                <a:uLnTx/>
                <a:uFillTx/>
                <a:latin typeface="Menlo" panose="020B0609030804020204" pitchFamily="49" charset="0"/>
                <a:ea typeface="+mn-ea"/>
                <a:cs typeface="+mn-cs"/>
                <a:sym typeface="Arial"/>
              </a:rPr>
              <a:t> </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is-trusted-</a:t>
            </a:r>
            <a:r>
              <a:rPr kumimoji="0" lang="en-US" sz="1800" b="1" i="0" u="none" strike="noStrike" kern="0" cap="none" spc="0" normalizeH="0" baseline="0" noProof="0">
                <a:ln>
                  <a:noFill/>
                </a:ln>
                <a:solidFill>
                  <a:srgbClr val="C586C0"/>
                </a:solidFill>
                <a:effectLst/>
                <a:uLnTx/>
                <a:uFillTx/>
                <a:latin typeface="Menlo" panose="020B0609030804020204" pitchFamily="49" charset="0"/>
                <a:ea typeface="+mn-ea"/>
                <a:cs typeface="+mn-cs"/>
                <a:sym typeface="Arial"/>
              </a:rPr>
              <a:t>for</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-authentication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FFFFFF"/>
                </a:solidFill>
                <a:effectLst/>
                <a:uLnTx/>
                <a:uFillTx/>
                <a:latin typeface="Menlo" panose="020B0609030804020204" pitchFamily="49" charset="0"/>
                <a:ea typeface="Menlo" panose="020B0609030804020204" pitchFamily="49" charset="0"/>
                <a:cs typeface="Menlo" panose="020B0609030804020204" pitchFamily="49" charset="0"/>
                <a:sym typeface="Arial"/>
              </a:rPr>
              <a:t>5 Steps</a:t>
            </a:r>
          </a:p>
        </p:txBody>
      </p:sp>
      <p:sp>
        <p:nvSpPr>
          <p:cNvPr id="14" name="Down Arrow 13">
            <a:extLst>
              <a:ext uri="{FF2B5EF4-FFF2-40B4-BE49-F238E27FC236}">
                <a16:creationId xmlns:a16="http://schemas.microsoft.com/office/drawing/2014/main" id="{1C96D14E-EBD8-087A-8789-0B37056F13AB}"/>
              </a:ext>
            </a:extLst>
          </p:cNvPr>
          <p:cNvSpPr/>
          <p:nvPr/>
        </p:nvSpPr>
        <p:spPr>
          <a:xfrm>
            <a:off x="5973238" y="4970711"/>
            <a:ext cx="484632" cy="337382"/>
          </a:xfrm>
          <a:prstGeom prst="downArrow">
            <a:avLst/>
          </a:prstGeom>
          <a:solidFill>
            <a:srgbClr val="4472C4"/>
          </a:solidFill>
          <a:ln w="25400" cap="flat" cmpd="sng" algn="ctr">
            <a:solidFill>
              <a:srgbClr val="4472C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TextBox 14">
            <a:extLst>
              <a:ext uri="{FF2B5EF4-FFF2-40B4-BE49-F238E27FC236}">
                <a16:creationId xmlns:a16="http://schemas.microsoft.com/office/drawing/2014/main" id="{B85E1E30-D4B7-743C-3FAE-3BFDCF4A1A1D}"/>
              </a:ext>
            </a:extLst>
          </p:cNvPr>
          <p:cNvSpPr txBox="1"/>
          <p:nvPr/>
        </p:nvSpPr>
        <p:spPr>
          <a:xfrm>
            <a:off x="305727" y="1430377"/>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1.</a:t>
            </a:r>
          </a:p>
        </p:txBody>
      </p:sp>
      <p:sp>
        <p:nvSpPr>
          <p:cNvPr id="16" name="TextBox 15">
            <a:extLst>
              <a:ext uri="{FF2B5EF4-FFF2-40B4-BE49-F238E27FC236}">
                <a16:creationId xmlns:a16="http://schemas.microsoft.com/office/drawing/2014/main" id="{B35B0445-9BB3-814B-7BAE-5BF83E6BB40C}"/>
              </a:ext>
            </a:extLst>
          </p:cNvPr>
          <p:cNvSpPr txBox="1"/>
          <p:nvPr/>
        </p:nvSpPr>
        <p:spPr>
          <a:xfrm>
            <a:off x="277499" y="2030355"/>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2.</a:t>
            </a:r>
          </a:p>
        </p:txBody>
      </p:sp>
      <p:sp>
        <p:nvSpPr>
          <p:cNvPr id="17" name="TextBox 16">
            <a:extLst>
              <a:ext uri="{FF2B5EF4-FFF2-40B4-BE49-F238E27FC236}">
                <a16:creationId xmlns:a16="http://schemas.microsoft.com/office/drawing/2014/main" id="{4FF79691-EFA7-3B9F-0AA4-1A968E56CF3C}"/>
              </a:ext>
            </a:extLst>
          </p:cNvPr>
          <p:cNvSpPr txBox="1"/>
          <p:nvPr/>
        </p:nvSpPr>
        <p:spPr>
          <a:xfrm>
            <a:off x="277499" y="2736111"/>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3.</a:t>
            </a:r>
          </a:p>
        </p:txBody>
      </p:sp>
      <p:sp>
        <p:nvSpPr>
          <p:cNvPr id="18" name="TextBox 17">
            <a:extLst>
              <a:ext uri="{FF2B5EF4-FFF2-40B4-BE49-F238E27FC236}">
                <a16:creationId xmlns:a16="http://schemas.microsoft.com/office/drawing/2014/main" id="{F0B453EC-504A-2FC6-B8D0-A5467ACE0D02}"/>
              </a:ext>
            </a:extLst>
          </p:cNvPr>
          <p:cNvSpPr txBox="1"/>
          <p:nvPr/>
        </p:nvSpPr>
        <p:spPr>
          <a:xfrm>
            <a:off x="263248" y="3450578"/>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4.</a:t>
            </a:r>
          </a:p>
        </p:txBody>
      </p:sp>
      <p:sp>
        <p:nvSpPr>
          <p:cNvPr id="19" name="TextBox 18">
            <a:extLst>
              <a:ext uri="{FF2B5EF4-FFF2-40B4-BE49-F238E27FC236}">
                <a16:creationId xmlns:a16="http://schemas.microsoft.com/office/drawing/2014/main" id="{53B359A0-7804-7613-C0CD-EA07E4415A5F}"/>
              </a:ext>
            </a:extLst>
          </p:cNvPr>
          <p:cNvSpPr txBox="1"/>
          <p:nvPr/>
        </p:nvSpPr>
        <p:spPr>
          <a:xfrm>
            <a:off x="263248" y="4173667"/>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5.</a:t>
            </a:r>
          </a:p>
        </p:txBody>
      </p:sp>
    </p:spTree>
    <p:extLst>
      <p:ext uri="{BB962C8B-B14F-4D97-AF65-F5344CB8AC3E}">
        <p14:creationId xmlns:p14="http://schemas.microsoft.com/office/powerpoint/2010/main" val="157958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8F4C4D1-4308-9451-D317-961D3FDC8BC0}"/>
              </a:ext>
            </a:extLst>
          </p:cNvPr>
          <p:cNvSpPr txBox="1">
            <a:spLocks/>
          </p:cNvSpPr>
          <p:nvPr/>
        </p:nvSpPr>
        <p:spPr>
          <a:xfrm>
            <a:off x="829560" y="316910"/>
            <a:ext cx="8540684"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Platform Policy</a:t>
            </a:r>
          </a:p>
        </p:txBody>
      </p:sp>
      <p:sp>
        <p:nvSpPr>
          <p:cNvPr id="7" name="Content Placeholder 7">
            <a:extLst>
              <a:ext uri="{FF2B5EF4-FFF2-40B4-BE49-F238E27FC236}">
                <a16:creationId xmlns:a16="http://schemas.microsoft.com/office/drawing/2014/main" id="{2459E6B4-A029-2CE5-1073-DA0A8748925A}"/>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buClr>
                <a:srgbClr val="000000">
                  <a:lumMod val="60000"/>
                  <a:lumOff val="40000"/>
                </a:srgbClr>
              </a:buClr>
            </a:pPr>
            <a:r>
              <a:rPr sz="2400">
                <a:solidFill>
                  <a:srgbClr val="535353"/>
                </a:solidFill>
                <a:latin typeface="Arial"/>
                <a:sym typeface="Arial"/>
              </a:rPr>
              <a:t>Used to verify platform characteristics</a:t>
            </a:r>
            <a:endParaRPr sz="2000">
              <a:solidFill>
                <a:srgbClr val="00B050"/>
              </a:solidFill>
              <a:latin typeface="Arial"/>
              <a:cs typeface="Calibri" panose="020F0502020204030204" pitchFamily="34" charset="0"/>
              <a:sym typeface="Arial"/>
            </a:endParaRPr>
          </a:p>
        </p:txBody>
      </p:sp>
      <p:sp>
        <p:nvSpPr>
          <p:cNvPr id="8" name="Content Placeholder 2">
            <a:extLst>
              <a:ext uri="{FF2B5EF4-FFF2-40B4-BE49-F238E27FC236}">
                <a16:creationId xmlns:a16="http://schemas.microsoft.com/office/drawing/2014/main" id="{D4D4D136-2C37-6796-E487-848A027A02D5}"/>
              </a:ext>
            </a:extLst>
          </p:cNvPr>
          <p:cNvSpPr txBox="1">
            <a:spLocks/>
          </p:cNvSpPr>
          <p:nvPr/>
        </p:nvSpPr>
        <p:spPr>
          <a:xfrm>
            <a:off x="948964" y="2408298"/>
            <a:ext cx="10294069" cy="2041404"/>
          </a:xfrm>
          <a:prstGeom prst="rect">
            <a:avLst/>
          </a:prstGeom>
          <a:solidFill>
            <a:srgbClr val="FFFFFF">
              <a:lumMod val="95000"/>
            </a:srgbClr>
          </a:solidFill>
          <a:ln>
            <a:solidFill>
              <a:srgbClr val="000000"/>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marR="0" lvl="0" indent="-342900" algn="l" defTabSz="914400" rtl="0" eaLnBrk="1" fontAlgn="base" latinLnBrk="0" hangingPunct="1">
              <a:lnSpc>
                <a:spcPct val="100000"/>
              </a:lnSpc>
              <a:spcBef>
                <a:spcPts val="120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policyKey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a5fc2b7e629fbbfb04b056a993a473af3540bbfe] says 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ARKKey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aeb214025256a56863fe9aa9c9f1cca153af4416] is-trusted-for-attestation</a:t>
            </a:r>
          </a:p>
          <a:p>
            <a:pPr marL="342900" marR="0" lvl="0" indent="-342900" algn="l" defTabSz="914400" rtl="0" eaLnBrk="1" fontAlgn="base" latinLnBrk="0" hangingPunct="1">
              <a:lnSpc>
                <a:spcPct val="100000"/>
              </a:lnSpc>
              <a:spcBef>
                <a:spcPts val="120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policyKey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a5fc2b7e629fbbfb04b056a993a473af3540bbfe] says platform[</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amd-sev-snp</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debug:  no, migrate:  no,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api</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-major:  &gt;= 0,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api</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-minor:  &gt;= 0,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smt</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no,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tcb</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-version:  = 3458764513820573973] has-trusted-platform-property</a:t>
            </a:r>
          </a:p>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endParaRPr kumimoji="0" lang="en-US" sz="2000" b="0" i="0" u="none" strike="noStrike" kern="1200" cap="none" spc="0" normalizeH="0" baseline="0" noProof="0">
              <a:ln>
                <a:noFill/>
              </a:ln>
              <a:solidFill>
                <a:srgbClr val="535353"/>
              </a:solidFill>
              <a:effectLst/>
              <a:uLnTx/>
              <a:uFillTx/>
              <a:latin typeface="Arial"/>
              <a:ea typeface="+mn-ea"/>
              <a:cs typeface="+mn-cs"/>
              <a:sym typeface="Arial"/>
            </a:endParaRPr>
          </a:p>
        </p:txBody>
      </p:sp>
      <p:sp>
        <p:nvSpPr>
          <p:cNvPr id="2" name="Subtitle 6">
            <a:extLst>
              <a:ext uri="{FF2B5EF4-FFF2-40B4-BE49-F238E27FC236}">
                <a16:creationId xmlns:a16="http://schemas.microsoft.com/office/drawing/2014/main" id="{59EFBF77-350D-3C89-D868-D8B18B4DA3EE}"/>
              </a:ext>
            </a:extLst>
          </p:cNvPr>
          <p:cNvSpPr txBox="1">
            <a:spLocks/>
          </p:cNvSpPr>
          <p:nvPr/>
        </p:nvSpPr>
        <p:spPr>
          <a:xfrm>
            <a:off x="511333" y="5138530"/>
            <a:ext cx="11421937" cy="567509"/>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lumMod val="60000"/>
                  <a:lumOff val="40000"/>
                </a:srgbClr>
              </a:buClr>
              <a:buFont typeface="Arial" panose="020B0604020202020204" pitchFamily="34" charset="0"/>
              <a:buNone/>
            </a:pPr>
            <a:r>
              <a:rPr lang="en-US" sz="2400" dirty="0">
                <a:solidFill>
                  <a:srgbClr val="00B0F0"/>
                </a:solidFill>
                <a:latin typeface="+mn-lt"/>
                <a:cs typeface="Calibri" panose="020F0502020204030204" pitchFamily="34" charset="0"/>
                <a:sym typeface="Arial"/>
              </a:rPr>
              <a:t>Supplants the need to use external attestation services and preserves privacy and control.</a:t>
            </a:r>
          </a:p>
        </p:txBody>
      </p:sp>
    </p:spTree>
    <p:extLst>
      <p:ext uri="{BB962C8B-B14F-4D97-AF65-F5344CB8AC3E}">
        <p14:creationId xmlns:p14="http://schemas.microsoft.com/office/powerpoint/2010/main" val="231044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4E5B43-467F-54E7-4765-79AD73D7B4A2}"/>
              </a:ext>
            </a:extLst>
          </p:cNvPr>
          <p:cNvSpPr txBox="1">
            <a:spLocks/>
          </p:cNvSpPr>
          <p:nvPr/>
        </p:nvSpPr>
        <p:spPr>
          <a:xfrm>
            <a:off x="703427" y="370451"/>
            <a:ext cx="11168062"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Certifier Service: Observations</a:t>
            </a:r>
          </a:p>
        </p:txBody>
      </p:sp>
      <p:sp>
        <p:nvSpPr>
          <p:cNvPr id="5" name="Content Placeholder 7">
            <a:extLst>
              <a:ext uri="{FF2B5EF4-FFF2-40B4-BE49-F238E27FC236}">
                <a16:creationId xmlns:a16="http://schemas.microsoft.com/office/drawing/2014/main" id="{EEFB772D-FE06-0114-582F-A75BA776150F}"/>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Service provides a </a:t>
            </a:r>
            <a:r>
              <a:rPr sz="2400" b="1">
                <a:solidFill>
                  <a:srgbClr val="7030A0"/>
                </a:solidFill>
                <a:latin typeface="Arial"/>
                <a:ea typeface="Times New Roman" panose="02020603050405020304" pitchFamily="18" charset="0"/>
                <a:sym typeface="Arial"/>
              </a:rPr>
              <a:t>policy language</a:t>
            </a:r>
            <a:r>
              <a:rPr sz="2400">
                <a:solidFill>
                  <a:srgbClr val="000000"/>
                </a:solidFill>
                <a:latin typeface="Arial"/>
                <a:ea typeface="Times New Roman" panose="02020603050405020304" pitchFamily="18" charset="0"/>
                <a:sym typeface="Arial"/>
              </a:rPr>
              <a:t>, </a:t>
            </a:r>
            <a:r>
              <a:rPr sz="2400" b="1">
                <a:solidFill>
                  <a:srgbClr val="7030A0"/>
                </a:solidFill>
                <a:latin typeface="Arial"/>
                <a:ea typeface="Times New Roman" panose="02020603050405020304" pitchFamily="18" charset="0"/>
                <a:sym typeface="Arial"/>
              </a:rPr>
              <a:t>evidence formats</a:t>
            </a:r>
            <a:r>
              <a:rPr sz="2400">
                <a:solidFill>
                  <a:srgbClr val="000000"/>
                </a:solidFill>
                <a:latin typeface="Arial"/>
                <a:ea typeface="Times New Roman" panose="02020603050405020304" pitchFamily="18" charset="0"/>
                <a:sym typeface="Arial"/>
              </a:rPr>
              <a:t>, and </a:t>
            </a:r>
            <a:r>
              <a:rPr sz="2400" b="1">
                <a:solidFill>
                  <a:srgbClr val="7030A0"/>
                </a:solidFill>
                <a:latin typeface="Arial"/>
                <a:ea typeface="Times New Roman" panose="02020603050405020304" pitchFamily="18" charset="0"/>
                <a:sym typeface="Arial"/>
              </a:rPr>
              <a:t>policy evaluation</a:t>
            </a:r>
            <a:r>
              <a:rPr sz="2400">
                <a:solidFill>
                  <a:srgbClr val="000000"/>
                </a:solidFill>
                <a:latin typeface="Arial"/>
                <a:ea typeface="Times New Roman" panose="02020603050405020304" pitchFamily="18" charset="0"/>
                <a:sym typeface="Arial"/>
              </a:rPr>
              <a:t> to determine when a Confidential Computing application should be trusted.  </a:t>
            </a:r>
          </a:p>
          <a:p>
            <a:pPr marL="800100" lvl="1" indent="-342900">
              <a:spcBef>
                <a:spcPts val="0"/>
              </a:spcBef>
              <a:spcAft>
                <a:spcPts val="800"/>
              </a:spcAft>
              <a:buClr>
                <a:srgbClr val="FFFFFF"/>
              </a:buClr>
              <a:buFont typeface="+mj-lt"/>
              <a:buAutoNum type="arabicPeriod"/>
            </a:pPr>
            <a:r>
              <a:rPr sz="2000">
                <a:solidFill>
                  <a:srgbClr val="000000"/>
                </a:solidFill>
                <a:latin typeface="Arial"/>
                <a:ea typeface="Times New Roman" panose="02020603050405020304" pitchFamily="18" charset="0"/>
                <a:sym typeface="Arial"/>
              </a:rPr>
              <a:t>Evidence submitted and evaluated includes platform attestation reports.  Other formats converted to “canonical form.”</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Utilities to </a:t>
            </a:r>
            <a:r>
              <a:rPr sz="2400" b="1">
                <a:solidFill>
                  <a:srgbClr val="4472C4"/>
                </a:solidFill>
                <a:latin typeface="Arial"/>
                <a:ea typeface="Times New Roman" panose="02020603050405020304" pitchFamily="18" charset="0"/>
                <a:sym typeface="Arial"/>
              </a:rPr>
              <a:t>generate keys </a:t>
            </a:r>
            <a:r>
              <a:rPr sz="2400">
                <a:solidFill>
                  <a:srgbClr val="000000"/>
                </a:solidFill>
                <a:latin typeface="Arial"/>
                <a:ea typeface="Times New Roman" panose="02020603050405020304" pitchFamily="18" charset="0"/>
                <a:sym typeface="Arial"/>
              </a:rPr>
              <a:t>and </a:t>
            </a:r>
            <a:r>
              <a:rPr sz="2400" b="1">
                <a:solidFill>
                  <a:srgbClr val="4472C4"/>
                </a:solidFill>
                <a:latin typeface="Arial"/>
                <a:ea typeface="Times New Roman" panose="02020603050405020304" pitchFamily="18" charset="0"/>
                <a:sym typeface="Arial"/>
              </a:rPr>
              <a:t>write policy</a:t>
            </a:r>
            <a:r>
              <a:rPr sz="2400">
                <a:solidFill>
                  <a:srgbClr val="000000"/>
                </a:solidFill>
                <a:latin typeface="Arial"/>
                <a:ea typeface="Times New Roman" panose="02020603050405020304" pitchFamily="18" charset="0"/>
                <a:sym typeface="Arial"/>
              </a:rPr>
              <a:t>.</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Checks </a:t>
            </a:r>
            <a:r>
              <a:rPr sz="2400" b="1">
                <a:solidFill>
                  <a:srgbClr val="00B050"/>
                </a:solidFill>
                <a:latin typeface="Arial"/>
                <a:ea typeface="Times New Roman" panose="02020603050405020304" pitchFamily="18" charset="0"/>
                <a:sym typeface="Arial"/>
              </a:rPr>
              <a:t>program</a:t>
            </a:r>
            <a:r>
              <a:rPr sz="2400">
                <a:solidFill>
                  <a:srgbClr val="000000"/>
                </a:solidFill>
                <a:latin typeface="Arial"/>
                <a:ea typeface="Times New Roman" panose="02020603050405020304" pitchFamily="18" charset="0"/>
                <a:sym typeface="Arial"/>
              </a:rPr>
              <a:t> and </a:t>
            </a:r>
            <a:r>
              <a:rPr sz="2400" b="1">
                <a:solidFill>
                  <a:srgbClr val="00B050"/>
                </a:solidFill>
                <a:latin typeface="Arial"/>
                <a:ea typeface="Times New Roman" panose="02020603050405020304" pitchFamily="18" charset="0"/>
                <a:sym typeface="Arial"/>
              </a:rPr>
              <a:t>platform policy</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Issues “</a:t>
            </a:r>
            <a:r>
              <a:rPr sz="2400" b="1">
                <a:solidFill>
                  <a:srgbClr val="C00000"/>
                </a:solidFill>
                <a:latin typeface="Arial"/>
                <a:ea typeface="Times New Roman" panose="02020603050405020304" pitchFamily="18" charset="0"/>
                <a:sym typeface="Arial"/>
              </a:rPr>
              <a:t>Admissions Certificate for Security Domain</a:t>
            </a:r>
            <a:r>
              <a:rPr sz="2400">
                <a:solidFill>
                  <a:srgbClr val="000000"/>
                </a:solidFill>
                <a:latin typeface="Arial"/>
                <a:ea typeface="Times New Roman" panose="02020603050405020304" pitchFamily="18" charset="0"/>
                <a:sym typeface="Arial"/>
              </a:rPr>
              <a:t>”</a:t>
            </a:r>
          </a:p>
        </p:txBody>
      </p:sp>
    </p:spTree>
    <p:extLst>
      <p:ext uri="{BB962C8B-B14F-4D97-AF65-F5344CB8AC3E}">
        <p14:creationId xmlns:p14="http://schemas.microsoft.com/office/powerpoint/2010/main" val="22559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15CD1-7E7D-FA5A-09E0-4FA04964398E}"/>
              </a:ext>
            </a:extLst>
          </p:cNvPr>
          <p:cNvSpPr txBox="1">
            <a:spLocks/>
          </p:cNvSpPr>
          <p:nvPr/>
        </p:nvSpPr>
        <p:spPr>
          <a:xfrm>
            <a:off x="1020297" y="405353"/>
            <a:ext cx="10818656"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Feature roadmap</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5" name="Content Placeholder 7">
            <a:extLst>
              <a:ext uri="{FF2B5EF4-FFF2-40B4-BE49-F238E27FC236}">
                <a16:creationId xmlns:a16="http://schemas.microsoft.com/office/drawing/2014/main" id="{BEFAAA11-FF9E-4B7D-0074-94265ECB43B5}"/>
              </a:ext>
            </a:extLst>
          </p:cNvPr>
          <p:cNvSpPr txBox="1">
            <a:spLocks/>
          </p:cNvSpPr>
          <p:nvPr/>
        </p:nvSpPr>
        <p:spPr bwMode="ltGray">
          <a:xfrm>
            <a:off x="686672" y="1202181"/>
            <a:ext cx="10818655" cy="4453637"/>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Extended fields in tokens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Python bindings (Almost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GPU support (In progress)</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Example of running Certifier Service in TEE and provisioning it.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Multi-security domain certification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Encrypted clients (to protect code)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ea typeface="Calibri" panose="020F0502020204030204" pitchFamily="34" charset="0"/>
                <a:cs typeface="Calibri" panose="020F0502020204030204" pitchFamily="34" charset="0"/>
                <a:sym typeface="Arial"/>
              </a:rPr>
              <a:t>Switch to </a:t>
            </a:r>
            <a:r>
              <a:rPr lang="en-US" sz="2000" dirty="0" err="1">
                <a:solidFill>
                  <a:srgbClr val="000000"/>
                </a:solidFill>
                <a:ea typeface="Calibri" panose="020F0502020204030204" pitchFamily="34" charset="0"/>
                <a:cs typeface="Calibri" panose="020F0502020204030204" pitchFamily="34" charset="0"/>
                <a:sym typeface="Arial"/>
              </a:rPr>
              <a:t>smphost</a:t>
            </a:r>
            <a:r>
              <a:rPr lang="en-US" sz="2000" dirty="0">
                <a:solidFill>
                  <a:srgbClr val="000000"/>
                </a:solidFill>
                <a:ea typeface="Calibri" panose="020F0502020204030204" pitchFamily="34" charset="0"/>
                <a:cs typeface="Calibri" panose="020F0502020204030204" pitchFamily="34" charset="0"/>
                <a:sym typeface="Arial"/>
              </a:rPr>
              <a:t> tools (https://</a:t>
            </a:r>
            <a:r>
              <a:rPr lang="en-US" sz="2000" dirty="0" err="1">
                <a:solidFill>
                  <a:srgbClr val="000000"/>
                </a:solidFill>
                <a:ea typeface="Calibri" panose="020F0502020204030204" pitchFamily="34" charset="0"/>
                <a:cs typeface="Calibri" panose="020F0502020204030204" pitchFamily="34" charset="0"/>
                <a:sym typeface="Arial"/>
              </a:rPr>
              <a:t>virtee.io</a:t>
            </a:r>
            <a:r>
              <a:rPr lang="en-US" sz="2000" dirty="0">
                <a:solidFill>
                  <a:srgbClr val="000000"/>
                </a:solidFill>
                <a:ea typeface="Calibri" panose="020F0502020204030204" pitchFamily="34" charset="0"/>
                <a:cs typeface="Calibri" panose="020F0502020204030204" pitchFamily="34" charset="0"/>
                <a:sym typeface="Arial"/>
              </a:rPr>
              <a:t>/) </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Nitro?</a:t>
            </a:r>
            <a:endParaRPr lang="en-US" sz="2000" dirty="0">
              <a:solidFill>
                <a:srgbClr val="000000"/>
              </a:solidFill>
              <a:ea typeface="Calibri" panose="020F0502020204030204" pitchFamily="34" charset="0"/>
              <a:cs typeface="Calibri" panose="020F0502020204030204" pitchFamily="34" charset="0"/>
              <a:sym typeface="Arial"/>
            </a:endParaRP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Security review</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Rust Client</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Highly efficient differentiated access control</a:t>
            </a:r>
          </a:p>
          <a:p>
            <a:pPr>
              <a:buClr>
                <a:srgbClr val="000000">
                  <a:lumMod val="60000"/>
                  <a:lumOff val="40000"/>
                </a:srgbClr>
              </a:buClr>
              <a:buFont typeface="Arial" panose="020B0604020202020204" pitchFamily="34" charset="0"/>
              <a:buNone/>
            </a:pPr>
            <a:endParaRPr sz="3200" dirty="0">
              <a:solidFill>
                <a:srgbClr val="535353"/>
              </a:solidFill>
              <a:cs typeface="Calibri" panose="020F0502020204030204" pitchFamily="34" charset="0"/>
              <a:sym typeface="Arial"/>
            </a:endParaRPr>
          </a:p>
        </p:txBody>
      </p:sp>
      <p:sp>
        <p:nvSpPr>
          <p:cNvPr id="2" name="Subtitle 6">
            <a:extLst>
              <a:ext uri="{FF2B5EF4-FFF2-40B4-BE49-F238E27FC236}">
                <a16:creationId xmlns:a16="http://schemas.microsoft.com/office/drawing/2014/main" id="{ACF8F4C7-E65A-27DD-873B-5B1754795326}"/>
              </a:ext>
            </a:extLst>
          </p:cNvPr>
          <p:cNvSpPr txBox="1">
            <a:spLocks/>
          </p:cNvSpPr>
          <p:nvPr/>
        </p:nvSpPr>
        <p:spPr>
          <a:xfrm>
            <a:off x="3603811" y="5744584"/>
            <a:ext cx="6137261" cy="576087"/>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lumMod val="60000"/>
                  <a:lumOff val="40000"/>
                </a:srgbClr>
              </a:buClr>
              <a:buFont typeface="Arial" panose="020B0604020202020204" pitchFamily="34" charset="0"/>
              <a:buNone/>
            </a:pPr>
            <a:r>
              <a:rPr lang="en-US" sz="2400" dirty="0">
                <a:solidFill>
                  <a:srgbClr val="00B0F0"/>
                </a:solidFill>
                <a:latin typeface="+mn-lt"/>
                <a:cs typeface="Calibri" panose="020F0502020204030204" pitchFamily="34" charset="0"/>
                <a:sym typeface="Arial"/>
              </a:rPr>
              <a:t>Community inputs and </a:t>
            </a:r>
            <a:r>
              <a:rPr lang="en-US" sz="2400" dirty="0">
                <a:solidFill>
                  <a:srgbClr val="00B0F0"/>
                </a:solidFill>
                <a:latin typeface="+mn-lt"/>
                <a:cs typeface="Calibri" panose="020F0502020204030204" pitchFamily="34" charset="0"/>
              </a:rPr>
              <a:t>c</a:t>
            </a:r>
            <a:r>
              <a:rPr lang="en-US" sz="2400" dirty="0">
                <a:solidFill>
                  <a:srgbClr val="00B0F0"/>
                </a:solidFill>
                <a:latin typeface="+mn-lt"/>
                <a:cs typeface="Calibri" panose="020F0502020204030204" pitchFamily="34" charset="0"/>
                <a:sym typeface="Arial"/>
              </a:rPr>
              <a:t>ontributions welcome</a:t>
            </a:r>
          </a:p>
        </p:txBody>
      </p:sp>
    </p:spTree>
    <p:extLst>
      <p:ext uri="{BB962C8B-B14F-4D97-AF65-F5344CB8AC3E}">
        <p14:creationId xmlns:p14="http://schemas.microsoft.com/office/powerpoint/2010/main" val="11959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E191C0C-36E5-1990-2DD1-874CBE425D7E}"/>
              </a:ext>
            </a:extLst>
          </p:cNvPr>
          <p:cNvSpPr txBox="1">
            <a:spLocks/>
          </p:cNvSpPr>
          <p:nvPr/>
        </p:nvSpPr>
        <p:spPr>
          <a:xfrm>
            <a:off x="663879" y="27646"/>
            <a:ext cx="10512425" cy="77470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Confidential Computing and the Certifier Framework</a:t>
            </a:r>
            <a:endParaRPr kumimoji="0" lang="en-US" sz="3200" b="1" i="0" u="none" strike="noStrike" kern="0" cap="none" spc="0" normalizeH="0" baseline="0" noProof="0" dirty="0">
              <a:ln>
                <a:noFill/>
              </a:ln>
              <a:solidFill>
                <a:srgbClr val="292929"/>
              </a:solidFill>
              <a:effectLst/>
              <a:uLnTx/>
              <a:uFillTx/>
              <a:latin typeface="Arial"/>
              <a:cs typeface="Arial"/>
              <a:sym typeface="Arial"/>
            </a:endParaRPr>
          </a:p>
        </p:txBody>
      </p:sp>
      <p:sp>
        <p:nvSpPr>
          <p:cNvPr id="9" name="Content Placeholder 3">
            <a:extLst>
              <a:ext uri="{FF2B5EF4-FFF2-40B4-BE49-F238E27FC236}">
                <a16:creationId xmlns:a16="http://schemas.microsoft.com/office/drawing/2014/main" id="{035458A3-1F4D-C2DE-43D1-381D9FC080FD}"/>
              </a:ext>
            </a:extLst>
          </p:cNvPr>
          <p:cNvSpPr txBox="1">
            <a:spLocks/>
          </p:cNvSpPr>
          <p:nvPr/>
        </p:nvSpPr>
        <p:spPr>
          <a:xfrm>
            <a:off x="663879" y="802346"/>
            <a:ext cx="11283616" cy="774540"/>
          </a:xfrm>
          <a:prstGeom prst="rect">
            <a:avLst/>
          </a:prstGeom>
          <a:solidFill>
            <a:srgbClr val="A5A5A5">
              <a:lumMod val="20000"/>
              <a:lumOff val="80000"/>
            </a:srgbClr>
          </a:solidFill>
          <a:ln>
            <a:solidFill>
              <a:srgbClr val="ED7D31"/>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0"/>
              </a:spcAft>
              <a:buClr>
                <a:srgbClr val="000000">
                  <a:lumMod val="60000"/>
                  <a:lumOff val="40000"/>
                </a:srgbClr>
              </a:buClr>
              <a:buSzPct val="90000"/>
              <a:buFont typeface="Arial" panose="020B0604020202020204" pitchFamily="34" charset="0"/>
              <a:buNone/>
              <a:tabLst/>
              <a:defRPr/>
            </a:pPr>
            <a:r>
              <a:rPr kumimoji="0" lang="en-US" sz="1799" b="0" i="0" u="none" strike="noStrike" kern="1200" cap="none" spc="0" normalizeH="0" baseline="0" noProof="0" dirty="0">
                <a:ln>
                  <a:noFill/>
                </a:ln>
                <a:solidFill>
                  <a:srgbClr val="535353"/>
                </a:solidFill>
                <a:effectLst/>
                <a:uLnTx/>
                <a:uFillTx/>
                <a:latin typeface="Arial"/>
                <a:ea typeface="+mn-ea"/>
                <a:cs typeface="Calibri" panose="020F0502020204030204" pitchFamily="34" charset="0"/>
                <a:sym typeface="Arial"/>
              </a:rPr>
              <a:t>Verifiably secure operational properties, including confidentiality, integrity and policy compliance, no matter where program runs.  Safe against malware and “insiders.”</a:t>
            </a:r>
          </a:p>
        </p:txBody>
      </p:sp>
      <p:sp>
        <p:nvSpPr>
          <p:cNvPr id="10" name="Content Placeholder 2">
            <a:extLst>
              <a:ext uri="{FF2B5EF4-FFF2-40B4-BE49-F238E27FC236}">
                <a16:creationId xmlns:a16="http://schemas.microsoft.com/office/drawing/2014/main" id="{42EDF66A-FB9E-319A-C483-156E885848FF}"/>
              </a:ext>
            </a:extLst>
          </p:cNvPr>
          <p:cNvSpPr txBox="1">
            <a:spLocks/>
          </p:cNvSpPr>
          <p:nvPr/>
        </p:nvSpPr>
        <p:spPr>
          <a:xfrm>
            <a:off x="103161" y="1860853"/>
            <a:ext cx="4615570" cy="4842831"/>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Before CC: developer/deployer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applications correctly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Deploy the program safely (no changes)</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Configure operating environment correctly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other programs can’t interfere with safe program execution </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Generate and deploy keys safely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Protect keys during use and storage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data is not visible to adversaries and can’t be changed in transmission or storage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trust infrastructure is reliable </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Audit to verify this all happened</a:t>
            </a:r>
          </a:p>
          <a:p>
            <a:pPr>
              <a:spcBef>
                <a:spcPts val="200"/>
              </a:spcBef>
              <a:buClr>
                <a:srgbClr val="000000"/>
              </a:buClr>
            </a:pPr>
            <a:r>
              <a:rPr lang="en-US" sz="1600" dirty="0">
                <a:solidFill>
                  <a:srgbClr val="FF0000"/>
                </a:solidFill>
                <a:cs typeface="Calibri" panose="020F0502020204030204" pitchFamily="34" charset="0"/>
                <a:sym typeface="Arial"/>
              </a:rPr>
              <a:t>Consequence: App writer/deployer entirely reliant on provider for all security --- unverifiable</a:t>
            </a:r>
            <a:endParaRPr lang="en-US" sz="1400" dirty="0">
              <a:solidFill>
                <a:srgbClr val="FF0000"/>
              </a:solidFill>
              <a:cs typeface="Calibri" panose="020F0502020204030204" pitchFamily="34" charset="0"/>
              <a:sym typeface="Arial"/>
            </a:endParaRPr>
          </a:p>
        </p:txBody>
      </p:sp>
      <p:sp>
        <p:nvSpPr>
          <p:cNvPr id="11" name="Content Placeholder 2">
            <a:extLst>
              <a:ext uri="{FF2B5EF4-FFF2-40B4-BE49-F238E27FC236}">
                <a16:creationId xmlns:a16="http://schemas.microsoft.com/office/drawing/2014/main" id="{5BD95715-3507-C384-7439-0992ABCA8746}"/>
              </a:ext>
            </a:extLst>
          </p:cNvPr>
          <p:cNvSpPr txBox="1">
            <a:spLocks/>
          </p:cNvSpPr>
          <p:nvPr/>
        </p:nvSpPr>
        <p:spPr>
          <a:xfrm>
            <a:off x="4486502" y="1877688"/>
            <a:ext cx="4068838" cy="4438052"/>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With CC: developer / 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application correctly</a:t>
            </a:r>
          </a:p>
          <a:p>
            <a:pPr lvl="1">
              <a:spcBef>
                <a:spcPts val="200"/>
              </a:spcBef>
              <a:buClr>
                <a:srgbClr val="000000"/>
              </a:buClr>
            </a:pPr>
            <a:r>
              <a:rPr lang="en-US" sz="1400" dirty="0">
                <a:solidFill>
                  <a:srgbClr val="000000"/>
                </a:solidFill>
                <a:cs typeface="Calibri" panose="020F0502020204030204" pitchFamily="34" charset="0"/>
                <a:sym typeface="Arial"/>
              </a:rPr>
              <a:t>For every backend</a:t>
            </a:r>
          </a:p>
          <a:p>
            <a:pPr lvl="1">
              <a:spcBef>
                <a:spcPts val="200"/>
              </a:spcBef>
              <a:buClr>
                <a:srgbClr val="000000"/>
              </a:buClr>
            </a:pPr>
            <a:r>
              <a:rPr lang="en-US" sz="1400" dirty="0">
                <a:solidFill>
                  <a:srgbClr val="000000"/>
                </a:solidFill>
                <a:cs typeface="Calibri" panose="020F0502020204030204" pitchFamily="34" charset="0"/>
                <a:sym typeface="Arial"/>
              </a:rPr>
              <a:t>Manage migration</a:t>
            </a:r>
          </a:p>
          <a:p>
            <a:pPr lvl="1">
              <a:spcBef>
                <a:spcPts val="200"/>
              </a:spcBef>
              <a:buClr>
                <a:srgbClr val="000000"/>
              </a:buClr>
            </a:pPr>
            <a:r>
              <a:rPr lang="en-US" sz="1400" dirty="0">
                <a:solidFill>
                  <a:srgbClr val="000000"/>
                </a:solidFill>
                <a:cs typeface="Calibri" panose="020F0502020204030204" pitchFamily="34" charset="0"/>
                <a:sym typeface="Arial"/>
              </a:rPr>
              <a:t>Support each providers deployment model</a:t>
            </a:r>
          </a:p>
          <a:p>
            <a:pPr lvl="1">
              <a:spcBef>
                <a:spcPts val="200"/>
              </a:spcBef>
              <a:buClr>
                <a:srgbClr val="000000"/>
              </a:buClr>
            </a:pPr>
            <a:r>
              <a:rPr lang="en-US" sz="1400" dirty="0">
                <a:solidFill>
                  <a:srgbClr val="000000"/>
                </a:solidFill>
                <a:cs typeface="Calibri" panose="020F0502020204030204" pitchFamily="34" charset="0"/>
                <a:sym typeface="Arial"/>
              </a:rPr>
              <a:t>Implement all the crypto</a:t>
            </a:r>
          </a:p>
          <a:p>
            <a:pPr lvl="1">
              <a:spcBef>
                <a:spcPts val="200"/>
              </a:spcBef>
              <a:buClr>
                <a:srgbClr val="000000"/>
              </a:buClr>
            </a:pPr>
            <a:r>
              <a:rPr lang="en-US" sz="1400" dirty="0">
                <a:solidFill>
                  <a:srgbClr val="000000"/>
                </a:solidFill>
                <a:cs typeface="Calibri" panose="020F0502020204030204" pitchFamily="34" charset="0"/>
                <a:sym typeface="Arial"/>
              </a:rPr>
              <a:t>Implement secure communications and storage</a:t>
            </a:r>
          </a:p>
          <a:p>
            <a:pPr lvl="1">
              <a:spcBef>
                <a:spcPts val="200"/>
              </a:spcBef>
              <a:buClr>
                <a:srgbClr val="000000"/>
              </a:buClr>
            </a:pPr>
            <a:r>
              <a:rPr lang="en-US" sz="1400" dirty="0">
                <a:solidFill>
                  <a:srgbClr val="000000"/>
                </a:solidFill>
                <a:cs typeface="Calibri" panose="020F0502020204030204" pitchFamily="34" charset="0"/>
                <a:sym typeface="Arial"/>
              </a:rPr>
              <a:t>Make it scalable and upgradable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Implement the trust policy</a:t>
            </a:r>
          </a:p>
          <a:p>
            <a:pPr lvl="1">
              <a:spcBef>
                <a:spcPts val="200"/>
              </a:spcBef>
              <a:buClr>
                <a:srgbClr val="000000"/>
              </a:buClr>
            </a:pPr>
            <a:r>
              <a:rPr lang="en-US" sz="1400" dirty="0">
                <a:solidFill>
                  <a:srgbClr val="000000"/>
                </a:solidFill>
                <a:cs typeface="Calibri" panose="020F0502020204030204" pitchFamily="34" charset="0"/>
                <a:sym typeface="Arial"/>
              </a:rPr>
              <a:t>Maintain trust policy</a:t>
            </a:r>
          </a:p>
          <a:p>
            <a:pPr lvl="1">
              <a:spcBef>
                <a:spcPts val="200"/>
              </a:spcBef>
              <a:buClr>
                <a:srgbClr val="000000"/>
              </a:buClr>
            </a:pPr>
            <a:r>
              <a:rPr lang="en-US" sz="1400" dirty="0">
                <a:solidFill>
                  <a:srgbClr val="000000"/>
                </a:solidFill>
                <a:cs typeface="Calibri" panose="020F0502020204030204" pitchFamily="34" charset="0"/>
                <a:sym typeface="Arial"/>
              </a:rPr>
              <a:t>Different for every app/deployer</a:t>
            </a:r>
          </a:p>
          <a:p>
            <a:pPr lvl="1">
              <a:spcBef>
                <a:spcPts val="200"/>
              </a:spcBef>
              <a:buClr>
                <a:srgbClr val="000000"/>
              </a:buClr>
            </a:pPr>
            <a:r>
              <a:rPr lang="en-US" sz="1400" dirty="0">
                <a:solidFill>
                  <a:srgbClr val="000000"/>
                </a:solidFill>
                <a:cs typeface="Calibri" panose="020F0502020204030204" pitchFamily="34" charset="0"/>
                <a:sym typeface="Arial"/>
              </a:rPr>
              <a:t>Make it scalable</a:t>
            </a:r>
          </a:p>
          <a:p>
            <a:pPr lvl="1">
              <a:spcBef>
                <a:spcPts val="200"/>
              </a:spcBef>
              <a:buClr>
                <a:srgbClr val="000000"/>
              </a:buClr>
            </a:pPr>
            <a:endParaRPr lang="en-US" sz="1400" dirty="0">
              <a:solidFill>
                <a:srgbClr val="000000"/>
              </a:solidFill>
              <a:cs typeface="Calibri" panose="020F0502020204030204" pitchFamily="34" charset="0"/>
              <a:sym typeface="Arial"/>
            </a:endParaRPr>
          </a:p>
          <a:p>
            <a:pPr>
              <a:spcBef>
                <a:spcPts val="200"/>
              </a:spcBef>
              <a:buClr>
                <a:srgbClr val="000000"/>
              </a:buClr>
            </a:pPr>
            <a:r>
              <a:rPr lang="en-US" sz="1600" dirty="0">
                <a:solidFill>
                  <a:srgbClr val="FF0000"/>
                </a:solidFill>
                <a:cs typeface="Calibri" panose="020F0502020204030204" pitchFamily="34" charset="0"/>
                <a:sym typeface="Arial"/>
              </a:rPr>
              <a:t>Consequence: You can have safe application but it’s platform dependent and a lot of work</a:t>
            </a:r>
            <a:endParaRPr lang="en-US" sz="1799" dirty="0">
              <a:solidFill>
                <a:srgbClr val="000000"/>
              </a:solidFill>
              <a:latin typeface="Arial"/>
              <a:sym typeface="Arial"/>
            </a:endParaRPr>
          </a:p>
          <a:p>
            <a:pPr>
              <a:spcBef>
                <a:spcPts val="200"/>
              </a:spcBef>
              <a:buClr>
                <a:srgbClr val="000000"/>
              </a:buClr>
            </a:pPr>
            <a:endParaRPr lang="en-US" sz="1799" dirty="0">
              <a:solidFill>
                <a:srgbClr val="000000"/>
              </a:solidFill>
              <a:latin typeface="Arial"/>
              <a:sym typeface="Arial"/>
            </a:endParaRPr>
          </a:p>
          <a:p>
            <a:pPr lvl="1">
              <a:spcBef>
                <a:spcPts val="200"/>
              </a:spcBef>
              <a:buClr>
                <a:srgbClr val="000000"/>
              </a:buClr>
            </a:pPr>
            <a:endParaRPr lang="en-US" sz="1400" dirty="0">
              <a:solidFill>
                <a:srgbClr val="000000"/>
              </a:solidFill>
              <a:latin typeface="Arial"/>
              <a:sym typeface="Arial"/>
            </a:endParaRPr>
          </a:p>
          <a:p>
            <a:pPr marL="0" indent="0">
              <a:spcBef>
                <a:spcPts val="200"/>
              </a:spcBef>
              <a:buClr>
                <a:srgbClr val="000000"/>
              </a:buClr>
              <a:buFont typeface="Arial" pitchFamily="34" charset="0"/>
              <a:buNone/>
            </a:pPr>
            <a:endParaRPr lang="en-US" sz="1799" dirty="0">
              <a:solidFill>
                <a:srgbClr val="000000"/>
              </a:solidFill>
              <a:latin typeface="Arial"/>
              <a:sym typeface="Arial"/>
            </a:endParaRPr>
          </a:p>
        </p:txBody>
      </p:sp>
      <p:sp>
        <p:nvSpPr>
          <p:cNvPr id="12" name="Content Placeholder 2">
            <a:extLst>
              <a:ext uri="{FF2B5EF4-FFF2-40B4-BE49-F238E27FC236}">
                <a16:creationId xmlns:a16="http://schemas.microsoft.com/office/drawing/2014/main" id="{5FE173F5-B39C-9F1E-9EEF-6A560557EF8E}"/>
              </a:ext>
            </a:extLst>
          </p:cNvPr>
          <p:cNvSpPr txBox="1">
            <a:spLocks/>
          </p:cNvSpPr>
          <p:nvPr/>
        </p:nvSpPr>
        <p:spPr>
          <a:xfrm>
            <a:off x="8493415" y="1866590"/>
            <a:ext cx="3696999" cy="4837613"/>
          </a:xfrm>
          <a:prstGeom prst="rect">
            <a:avLst/>
          </a:prstGeom>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With CC &amp; Certifier Framework: developer/deployer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application correctly using Certifier APIs</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trust policy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Use Certifier Service to manage it!</a:t>
            </a:r>
          </a:p>
          <a:p>
            <a:pPr marL="0" indent="0">
              <a:spcBef>
                <a:spcPts val="200"/>
              </a:spcBef>
              <a:buClr>
                <a:srgbClr val="000000"/>
              </a:buClr>
              <a:buFont typeface="Arial" pitchFamily="34" charset="0"/>
              <a:buNone/>
            </a:pPr>
            <a:endParaRPr lang="en-US" sz="1600" dirty="0">
              <a:solidFill>
                <a:srgbClr val="000000"/>
              </a:solidFill>
              <a:cs typeface="Calibri" panose="020F0502020204030204" pitchFamily="34" charset="0"/>
              <a:sym typeface="Arial"/>
            </a:endParaRPr>
          </a:p>
          <a:p>
            <a:pPr marL="0" indent="0">
              <a:spcBef>
                <a:spcPts val="200"/>
              </a:spcBef>
              <a:buClr>
                <a:srgbClr val="000000"/>
              </a:buClr>
              <a:buNone/>
            </a:pPr>
            <a:r>
              <a:rPr lang="en-US" sz="1600" b="1" dirty="0">
                <a:solidFill>
                  <a:srgbClr val="00B050"/>
                </a:solidFill>
                <a:cs typeface="Calibri" panose="020F0502020204030204" pitchFamily="34" charset="0"/>
                <a:sym typeface="Arial"/>
              </a:rPr>
              <a:t>Consequence</a:t>
            </a:r>
            <a:r>
              <a:rPr lang="en-US" sz="1600" dirty="0">
                <a:solidFill>
                  <a:srgbClr val="00B050"/>
                </a:solidFill>
                <a:cs typeface="Calibri" panose="020F0502020204030204" pitchFamily="34" charset="0"/>
                <a:sym typeface="Arial"/>
              </a:rPr>
              <a:t>: </a:t>
            </a:r>
          </a:p>
          <a:p>
            <a:pPr>
              <a:spcBef>
                <a:spcPts val="200"/>
              </a:spcBef>
              <a:buClr>
                <a:srgbClr val="000000"/>
              </a:buClr>
            </a:pPr>
            <a:r>
              <a:rPr lang="en-US" sz="1600" dirty="0">
                <a:solidFill>
                  <a:srgbClr val="00B050"/>
                </a:solidFill>
                <a:cs typeface="Calibri" panose="020F0502020204030204" pitchFamily="34" charset="0"/>
                <a:sym typeface="Arial"/>
              </a:rPr>
              <a:t>You write the application once. </a:t>
            </a:r>
          </a:p>
          <a:p>
            <a:pPr>
              <a:spcBef>
                <a:spcPts val="200"/>
              </a:spcBef>
              <a:buClr>
                <a:srgbClr val="000000"/>
              </a:buClr>
            </a:pPr>
            <a:r>
              <a:rPr lang="en-US" sz="1600" dirty="0">
                <a:solidFill>
                  <a:srgbClr val="00B050"/>
                </a:solidFill>
                <a:cs typeface="Calibri" panose="020F0502020204030204" pitchFamily="34" charset="0"/>
                <a:sym typeface="Arial"/>
              </a:rPr>
              <a:t>Need only add a few dozen lines of code to enable CC protection. </a:t>
            </a:r>
          </a:p>
          <a:p>
            <a:pPr>
              <a:spcBef>
                <a:spcPts val="200"/>
              </a:spcBef>
              <a:buClr>
                <a:srgbClr val="000000"/>
              </a:buClr>
            </a:pPr>
            <a:r>
              <a:rPr lang="en-US" sz="1600" dirty="0">
                <a:solidFill>
                  <a:srgbClr val="00B050"/>
                </a:solidFill>
                <a:cs typeface="Calibri" panose="020F0502020204030204" pitchFamily="34" charset="0"/>
                <a:sym typeface="Arial"/>
              </a:rPr>
              <a:t>Trust policy is independent of application. </a:t>
            </a:r>
          </a:p>
          <a:p>
            <a:pPr>
              <a:spcBef>
                <a:spcPts val="200"/>
              </a:spcBef>
              <a:buClr>
                <a:srgbClr val="000000"/>
              </a:buClr>
            </a:pPr>
            <a:r>
              <a:rPr lang="en-US" sz="1600" dirty="0">
                <a:solidFill>
                  <a:srgbClr val="00B050"/>
                </a:solidFill>
                <a:cs typeface="Calibri" panose="020F0502020204030204" pitchFamily="34" charset="0"/>
                <a:sym typeface="Arial"/>
              </a:rPr>
              <a:t>Can move to another “backend” effortlessly</a:t>
            </a:r>
          </a:p>
        </p:txBody>
      </p:sp>
      <p:sp>
        <p:nvSpPr>
          <p:cNvPr id="13" name="TextBox 12">
            <a:extLst>
              <a:ext uri="{FF2B5EF4-FFF2-40B4-BE49-F238E27FC236}">
                <a16:creationId xmlns:a16="http://schemas.microsoft.com/office/drawing/2014/main" id="{3F873D23-E0AA-B100-6274-1129A19281C6}"/>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buClr>
                <a:srgbClr val="000000"/>
              </a:buClr>
              <a:buFont typeface="Arial"/>
              <a:buNone/>
            </a:pPr>
            <a:r>
              <a:rPr lang="en-US" sz="1200" kern="0" dirty="0">
                <a:solidFill>
                  <a:srgbClr val="000000"/>
                </a:solidFill>
                <a:latin typeface="Arial"/>
                <a:cs typeface="Arial"/>
                <a:sym typeface="Arial"/>
              </a:rPr>
              <a:t>Thanks to David Wagner</a:t>
            </a:r>
          </a:p>
        </p:txBody>
      </p:sp>
    </p:spTree>
    <p:extLst>
      <p:ext uri="{BB962C8B-B14F-4D97-AF65-F5344CB8AC3E}">
        <p14:creationId xmlns:p14="http://schemas.microsoft.com/office/powerpoint/2010/main" val="104081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6973482A-FED0-3DFC-2381-3179744C992C}"/>
              </a:ext>
            </a:extLst>
          </p:cNvPr>
          <p:cNvSpPr txBox="1">
            <a:spLocks/>
          </p:cNvSpPr>
          <p:nvPr/>
        </p:nvSpPr>
        <p:spPr>
          <a:xfrm>
            <a:off x="151486" y="122015"/>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Cross-platform</a:t>
            </a:r>
            <a:r>
              <a:rPr kumimoji="0" lang="en-US" sz="3600" b="1" i="0" u="none" strike="noStrike" kern="0" cap="none" spc="0" normalizeH="0" baseline="0" noProof="0" dirty="0">
                <a:ln>
                  <a:noFill/>
                </a:ln>
                <a:solidFill>
                  <a:srgbClr val="292929"/>
                </a:solidFill>
                <a:effectLst/>
                <a:uLnTx/>
                <a:uFillTx/>
                <a:latin typeface="Arial"/>
                <a:cs typeface="Arial"/>
                <a:sym typeface="Arial"/>
              </a:rPr>
              <a:t> </a:t>
            </a:r>
            <a:r>
              <a:rPr kumimoji="0" lang="en-US" sz="3600" b="1" i="0" u="none" strike="noStrike" kern="0" cap="none" spc="0" normalizeH="0" baseline="0" noProof="0">
                <a:ln>
                  <a:noFill/>
                </a:ln>
                <a:solidFill>
                  <a:srgbClr val="292929"/>
                </a:solidFill>
                <a:effectLst/>
                <a:uLnTx/>
                <a:uFillTx/>
                <a:latin typeface="Arial"/>
                <a:cs typeface="Arial"/>
                <a:sym typeface="Arial"/>
              </a:rPr>
              <a:t>ML PoC</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44" name="Content Placeholder 6">
            <a:extLst>
              <a:ext uri="{FF2B5EF4-FFF2-40B4-BE49-F238E27FC236}">
                <a16:creationId xmlns:a16="http://schemas.microsoft.com/office/drawing/2014/main" id="{BE3FA84F-3D37-D198-F150-ABCF94FADD47}"/>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cs typeface="Arial"/>
                <a:sym typeface="Arial"/>
              </a:rPr>
              <a:t>Certifier Service</a:t>
            </a:r>
          </a:p>
        </p:txBody>
      </p:sp>
      <p:sp>
        <p:nvSpPr>
          <p:cNvPr id="45" name="Rounded Rectangle 44">
            <a:extLst>
              <a:ext uri="{FF2B5EF4-FFF2-40B4-BE49-F238E27FC236}">
                <a16:creationId xmlns:a16="http://schemas.microsoft.com/office/drawing/2014/main" id="{DA642DFF-81C9-032D-D541-AA38AD7B3396}"/>
              </a:ext>
            </a:extLst>
          </p:cNvPr>
          <p:cNvSpPr/>
          <p:nvPr/>
        </p:nvSpPr>
        <p:spPr>
          <a:xfrm>
            <a:off x="9178393" y="5147817"/>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Intel SGX</a:t>
            </a:r>
          </a:p>
        </p:txBody>
      </p:sp>
      <p:sp>
        <p:nvSpPr>
          <p:cNvPr id="46" name="Rounded Rectangle 45">
            <a:extLst>
              <a:ext uri="{FF2B5EF4-FFF2-40B4-BE49-F238E27FC236}">
                <a16:creationId xmlns:a16="http://schemas.microsoft.com/office/drawing/2014/main" id="{01E4737A-3F47-63AE-C8FE-5E90AF2B7E59}"/>
              </a:ext>
            </a:extLst>
          </p:cNvPr>
          <p:cNvSpPr/>
          <p:nvPr/>
        </p:nvSpPr>
        <p:spPr>
          <a:xfrm>
            <a:off x="4723036" y="529230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AMD SEV-SNP</a:t>
            </a:r>
          </a:p>
        </p:txBody>
      </p:sp>
      <p:sp>
        <p:nvSpPr>
          <p:cNvPr id="47" name="Rounded Rectangle 46">
            <a:extLst>
              <a:ext uri="{FF2B5EF4-FFF2-40B4-BE49-F238E27FC236}">
                <a16:creationId xmlns:a16="http://schemas.microsoft.com/office/drawing/2014/main" id="{141562E8-7D1E-5091-1EDA-D42CB7356EEB}"/>
              </a:ext>
            </a:extLst>
          </p:cNvPr>
          <p:cNvSpPr/>
          <p:nvPr/>
        </p:nvSpPr>
        <p:spPr>
          <a:xfrm>
            <a:off x="9158190" y="4633259"/>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Gramine SDK</a:t>
            </a:r>
          </a:p>
        </p:txBody>
      </p:sp>
      <p:sp>
        <p:nvSpPr>
          <p:cNvPr id="48" name="Rounded Rectangle 47">
            <a:extLst>
              <a:ext uri="{FF2B5EF4-FFF2-40B4-BE49-F238E27FC236}">
                <a16:creationId xmlns:a16="http://schemas.microsoft.com/office/drawing/2014/main" id="{E9350D63-055F-EA66-976E-08FECF289B36}"/>
              </a:ext>
            </a:extLst>
          </p:cNvPr>
          <p:cNvSpPr/>
          <p:nvPr/>
        </p:nvSpPr>
        <p:spPr>
          <a:xfrm>
            <a:off x="9158190" y="4118701"/>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Server</a:t>
            </a:r>
          </a:p>
        </p:txBody>
      </p:sp>
      <p:sp>
        <p:nvSpPr>
          <p:cNvPr id="49" name="Rounded Rectangle 48">
            <a:extLst>
              <a:ext uri="{FF2B5EF4-FFF2-40B4-BE49-F238E27FC236}">
                <a16:creationId xmlns:a16="http://schemas.microsoft.com/office/drawing/2014/main" id="{5D39871F-3D97-3614-FD18-644C61D89A0C}"/>
              </a:ext>
            </a:extLst>
          </p:cNvPr>
          <p:cNvSpPr/>
          <p:nvPr/>
        </p:nvSpPr>
        <p:spPr>
          <a:xfrm>
            <a:off x="4723036" y="477775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Linux</a:t>
            </a:r>
          </a:p>
        </p:txBody>
      </p:sp>
      <p:sp>
        <p:nvSpPr>
          <p:cNvPr id="50" name="Rounded Rectangle 49">
            <a:extLst>
              <a:ext uri="{FF2B5EF4-FFF2-40B4-BE49-F238E27FC236}">
                <a16:creationId xmlns:a16="http://schemas.microsoft.com/office/drawing/2014/main" id="{CAAE78B9-C68E-0E1B-B7FD-15F6276E2FDC}"/>
              </a:ext>
            </a:extLst>
          </p:cNvPr>
          <p:cNvSpPr/>
          <p:nvPr/>
        </p:nvSpPr>
        <p:spPr>
          <a:xfrm>
            <a:off x="4723036" y="4266464"/>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Loader</a:t>
            </a:r>
          </a:p>
        </p:txBody>
      </p:sp>
      <p:sp>
        <p:nvSpPr>
          <p:cNvPr id="51" name="Rounded Rectangle 50">
            <a:extLst>
              <a:ext uri="{FF2B5EF4-FFF2-40B4-BE49-F238E27FC236}">
                <a16:creationId xmlns:a16="http://schemas.microsoft.com/office/drawing/2014/main" id="{90E6067A-84A5-9BC4-7160-4C101391C0D8}"/>
              </a:ext>
            </a:extLst>
          </p:cNvPr>
          <p:cNvSpPr/>
          <p:nvPr/>
        </p:nvSpPr>
        <p:spPr>
          <a:xfrm>
            <a:off x="9158190" y="3609977"/>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Models</a:t>
            </a:r>
          </a:p>
        </p:txBody>
      </p:sp>
      <p:sp>
        <p:nvSpPr>
          <p:cNvPr id="52" name="Rounded Rectangle 51">
            <a:extLst>
              <a:ext uri="{FF2B5EF4-FFF2-40B4-BE49-F238E27FC236}">
                <a16:creationId xmlns:a16="http://schemas.microsoft.com/office/drawing/2014/main" id="{5C8E5310-55E0-5CD5-36F3-C6C8396BE45E}"/>
              </a:ext>
            </a:extLst>
          </p:cNvPr>
          <p:cNvSpPr/>
          <p:nvPr/>
        </p:nvSpPr>
        <p:spPr>
          <a:xfrm>
            <a:off x="4723036" y="3754469"/>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UI</a:t>
            </a:r>
          </a:p>
        </p:txBody>
      </p:sp>
      <p:sp>
        <p:nvSpPr>
          <p:cNvPr id="53" name="Rounded Rectangle 52">
            <a:extLst>
              <a:ext uri="{FF2B5EF4-FFF2-40B4-BE49-F238E27FC236}">
                <a16:creationId xmlns:a16="http://schemas.microsoft.com/office/drawing/2014/main" id="{145F4876-77F8-FD52-1047-8B869D59502F}"/>
              </a:ext>
            </a:extLst>
          </p:cNvPr>
          <p:cNvSpPr/>
          <p:nvPr/>
        </p:nvSpPr>
        <p:spPr>
          <a:xfrm>
            <a:off x="4723036" y="3239911"/>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a:t>
            </a:r>
          </a:p>
        </p:txBody>
      </p:sp>
      <p:sp>
        <p:nvSpPr>
          <p:cNvPr id="54" name="Rounded Rectangle 53">
            <a:extLst>
              <a:ext uri="{FF2B5EF4-FFF2-40B4-BE49-F238E27FC236}">
                <a16:creationId xmlns:a16="http://schemas.microsoft.com/office/drawing/2014/main" id="{5B000535-DC7C-9A5C-E9D1-3DC6DAA9C2EB}"/>
              </a:ext>
            </a:extLst>
          </p:cNvPr>
          <p:cNvSpPr/>
          <p:nvPr/>
        </p:nvSpPr>
        <p:spPr>
          <a:xfrm>
            <a:off x="5826285" y="138991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Platform</a:t>
            </a:r>
          </a:p>
        </p:txBody>
      </p:sp>
      <p:sp>
        <p:nvSpPr>
          <p:cNvPr id="55" name="Rounded Rectangle 54">
            <a:extLst>
              <a:ext uri="{FF2B5EF4-FFF2-40B4-BE49-F238E27FC236}">
                <a16:creationId xmlns:a16="http://schemas.microsoft.com/office/drawing/2014/main" id="{0ECB67C8-76AD-2E43-EB4A-0D54AEE10D0D}"/>
              </a:ext>
            </a:extLst>
          </p:cNvPr>
          <p:cNvSpPr/>
          <p:nvPr/>
        </p:nvSpPr>
        <p:spPr>
          <a:xfrm>
            <a:off x="5826285" y="87536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OS</a:t>
            </a:r>
          </a:p>
        </p:txBody>
      </p:sp>
      <p:sp>
        <p:nvSpPr>
          <p:cNvPr id="56" name="Rounded Rectangle 55">
            <a:extLst>
              <a:ext uri="{FF2B5EF4-FFF2-40B4-BE49-F238E27FC236}">
                <a16:creationId xmlns:a16="http://schemas.microsoft.com/office/drawing/2014/main" id="{340DD03F-BABA-EC2A-8CD1-C08B9138212B}"/>
              </a:ext>
            </a:extLst>
          </p:cNvPr>
          <p:cNvSpPr/>
          <p:nvPr/>
        </p:nvSpPr>
        <p:spPr>
          <a:xfrm>
            <a:off x="5817745" y="360803"/>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Certifier Service</a:t>
            </a:r>
          </a:p>
        </p:txBody>
      </p:sp>
      <p:sp>
        <p:nvSpPr>
          <p:cNvPr id="57" name="Rounded Rectangle 56">
            <a:extLst>
              <a:ext uri="{FF2B5EF4-FFF2-40B4-BE49-F238E27FC236}">
                <a16:creationId xmlns:a16="http://schemas.microsoft.com/office/drawing/2014/main" id="{0EEB76D8-2D87-8952-6403-1E5E40FD8BCA}"/>
              </a:ext>
            </a:extLst>
          </p:cNvPr>
          <p:cNvSpPr/>
          <p:nvPr/>
        </p:nvSpPr>
        <p:spPr>
          <a:xfrm>
            <a:off x="5549579" y="176652"/>
            <a:ext cx="2136913" cy="2087217"/>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8" name="Content Placeholder 6">
            <a:extLst>
              <a:ext uri="{FF2B5EF4-FFF2-40B4-BE49-F238E27FC236}">
                <a16:creationId xmlns:a16="http://schemas.microsoft.com/office/drawing/2014/main" id="{0CA8D894-76BF-FC98-4130-C5635FB96CDE}"/>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Model Provider</a:t>
            </a:r>
          </a:p>
        </p:txBody>
      </p:sp>
      <p:sp>
        <p:nvSpPr>
          <p:cNvPr id="59" name="Rounded Rectangle 58">
            <a:extLst>
              <a:ext uri="{FF2B5EF4-FFF2-40B4-BE49-F238E27FC236}">
                <a16:creationId xmlns:a16="http://schemas.microsoft.com/office/drawing/2014/main" id="{6D2C97F6-464D-6B5B-9202-D8CCDAD295F3}"/>
              </a:ext>
            </a:extLst>
          </p:cNvPr>
          <p:cNvSpPr/>
          <p:nvPr/>
        </p:nvSpPr>
        <p:spPr>
          <a:xfrm>
            <a:off x="8909712" y="3403587"/>
            <a:ext cx="2136913" cy="2634616"/>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Content Placeholder 6">
            <a:extLst>
              <a:ext uri="{FF2B5EF4-FFF2-40B4-BE49-F238E27FC236}">
                <a16:creationId xmlns:a16="http://schemas.microsoft.com/office/drawing/2014/main" id="{B5189FDF-0CFD-31C7-58DC-4CEBE53D56B1}"/>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Service Host</a:t>
            </a:r>
          </a:p>
        </p:txBody>
      </p:sp>
      <p:sp>
        <p:nvSpPr>
          <p:cNvPr id="61" name="Rounded Rectangle 60">
            <a:extLst>
              <a:ext uri="{FF2B5EF4-FFF2-40B4-BE49-F238E27FC236}">
                <a16:creationId xmlns:a16="http://schemas.microsoft.com/office/drawing/2014/main" id="{ADAE93D7-5047-B264-526F-02F43CE33C38}"/>
              </a:ext>
            </a:extLst>
          </p:cNvPr>
          <p:cNvSpPr/>
          <p:nvPr/>
        </p:nvSpPr>
        <p:spPr>
          <a:xfrm>
            <a:off x="4479033" y="3079797"/>
            <a:ext cx="2136913" cy="3050592"/>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2" name="Content Placeholder 6">
            <a:extLst>
              <a:ext uri="{FF2B5EF4-FFF2-40B4-BE49-F238E27FC236}">
                <a16:creationId xmlns:a16="http://schemas.microsoft.com/office/drawing/2014/main" id="{BB197D98-5F23-0BBD-B37E-9517CFA042A7}"/>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2"/>
            </a:pPr>
            <a:r>
              <a:rPr sz="1600">
                <a:solidFill>
                  <a:srgbClr val="535353"/>
                </a:solidFill>
                <a:latin typeface="Arial"/>
                <a:sym typeface="Arial"/>
              </a:rPr>
              <a:t>Model Provider is deployed and certified by the Certifier Service. The model server starts serving models to trusted clients.</a:t>
            </a:r>
          </a:p>
        </p:txBody>
      </p:sp>
      <p:cxnSp>
        <p:nvCxnSpPr>
          <p:cNvPr id="63" name="Straight Arrow Connector 62">
            <a:extLst>
              <a:ext uri="{FF2B5EF4-FFF2-40B4-BE49-F238E27FC236}">
                <a16:creationId xmlns:a16="http://schemas.microsoft.com/office/drawing/2014/main" id="{A3837DEB-8B35-9E7A-D07E-57F66EAB8F21}"/>
              </a:ext>
            </a:extLst>
          </p:cNvPr>
          <p:cNvCxnSpPr>
            <a:cxnSpLocks/>
            <a:stCxn id="59" idx="0"/>
          </p:cNvCxnSpPr>
          <p:nvPr/>
        </p:nvCxnSpPr>
        <p:spPr bwMode="gray">
          <a:xfrm flipH="1" flipV="1">
            <a:off x="7622358" y="2210813"/>
            <a:ext cx="2355811" cy="1192774"/>
          </a:xfrm>
          <a:prstGeom prst="straightConnector1">
            <a:avLst/>
          </a:prstGeom>
          <a:noFill/>
          <a:ln w="25400" cap="flat" cmpd="sng" algn="ctr">
            <a:solidFill>
              <a:srgbClr val="535353"/>
            </a:solidFill>
            <a:prstDash val="solid"/>
            <a:miter lim="800000"/>
            <a:tailEnd type="triangle"/>
          </a:ln>
          <a:effectLst/>
        </p:spPr>
      </p:cxnSp>
      <p:sp>
        <p:nvSpPr>
          <p:cNvPr id="64" name="Content Placeholder 6">
            <a:extLst>
              <a:ext uri="{FF2B5EF4-FFF2-40B4-BE49-F238E27FC236}">
                <a16:creationId xmlns:a16="http://schemas.microsoft.com/office/drawing/2014/main" id="{551EFE64-C5ED-25BE-6A05-10359966FFEA}"/>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a:pPr>
            <a:r>
              <a:rPr sz="1600">
                <a:solidFill>
                  <a:srgbClr val="535353"/>
                </a:solidFill>
                <a:latin typeface="Arial"/>
                <a:sym typeface="Arial"/>
              </a:rPr>
              <a:t>Configure Security Domain and start the Certifier Service</a:t>
            </a:r>
          </a:p>
        </p:txBody>
      </p:sp>
      <p:cxnSp>
        <p:nvCxnSpPr>
          <p:cNvPr id="65" name="Straight Arrow Connector 64">
            <a:extLst>
              <a:ext uri="{FF2B5EF4-FFF2-40B4-BE49-F238E27FC236}">
                <a16:creationId xmlns:a16="http://schemas.microsoft.com/office/drawing/2014/main" id="{F6657F82-6CFC-A017-4F41-2A429FD96651}"/>
              </a:ext>
            </a:extLst>
          </p:cNvPr>
          <p:cNvCxnSpPr>
            <a:cxnSpLocks/>
            <a:stCxn id="61" idx="0"/>
          </p:cNvCxnSpPr>
          <p:nvPr/>
        </p:nvCxnSpPr>
        <p:spPr bwMode="gray">
          <a:xfrm flipV="1">
            <a:off x="5547489" y="2237927"/>
            <a:ext cx="96780" cy="841870"/>
          </a:xfrm>
          <a:prstGeom prst="straightConnector1">
            <a:avLst/>
          </a:prstGeom>
          <a:noFill/>
          <a:ln w="25400" cap="flat" cmpd="sng" algn="ctr">
            <a:solidFill>
              <a:srgbClr val="535353"/>
            </a:solidFill>
            <a:prstDash val="solid"/>
            <a:miter lim="800000"/>
            <a:tailEnd type="triangle"/>
          </a:ln>
          <a:effectLst/>
        </p:spPr>
      </p:cxnSp>
      <p:sp>
        <p:nvSpPr>
          <p:cNvPr id="66" name="Content Placeholder 6">
            <a:extLst>
              <a:ext uri="{FF2B5EF4-FFF2-40B4-BE49-F238E27FC236}">
                <a16:creationId xmlns:a16="http://schemas.microsoft.com/office/drawing/2014/main" id="{5E1CD50C-D19B-34F8-2149-790FA2C04F34}"/>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4"/>
            </a:pPr>
            <a:r>
              <a:rPr sz="1600">
                <a:solidFill>
                  <a:srgbClr val="535353"/>
                </a:solidFill>
                <a:latin typeface="Arial"/>
                <a:sym typeface="Arial"/>
              </a:rPr>
              <a:t>Download model through secure channel setup by the Certifier.</a:t>
            </a:r>
          </a:p>
        </p:txBody>
      </p:sp>
      <p:cxnSp>
        <p:nvCxnSpPr>
          <p:cNvPr id="67" name="Straight Arrow Connector 66">
            <a:extLst>
              <a:ext uri="{FF2B5EF4-FFF2-40B4-BE49-F238E27FC236}">
                <a16:creationId xmlns:a16="http://schemas.microsoft.com/office/drawing/2014/main" id="{9D5AAA43-0B1C-AC21-DDE1-95E2652C257C}"/>
              </a:ext>
            </a:extLst>
          </p:cNvPr>
          <p:cNvCxnSpPr>
            <a:cxnSpLocks/>
          </p:cNvCxnSpPr>
          <p:nvPr/>
        </p:nvCxnSpPr>
        <p:spPr bwMode="gray">
          <a:xfrm flipH="1">
            <a:off x="6615946" y="3865142"/>
            <a:ext cx="2273885" cy="0"/>
          </a:xfrm>
          <a:prstGeom prst="straightConnector1">
            <a:avLst/>
          </a:prstGeom>
          <a:noFill/>
          <a:ln w="25400" cap="flat" cmpd="sng" algn="ctr">
            <a:solidFill>
              <a:srgbClr val="535353"/>
            </a:solidFill>
            <a:prstDash val="solid"/>
            <a:miter lim="800000"/>
            <a:tailEnd type="triangle"/>
          </a:ln>
          <a:effectLst/>
        </p:spPr>
      </p:cxnSp>
      <p:sp>
        <p:nvSpPr>
          <p:cNvPr id="68" name="Rounded Rectangle 67">
            <a:extLst>
              <a:ext uri="{FF2B5EF4-FFF2-40B4-BE49-F238E27FC236}">
                <a16:creationId xmlns:a16="http://schemas.microsoft.com/office/drawing/2014/main" id="{D250864F-B245-69A6-C93E-2D7A6878BD22}"/>
              </a:ext>
            </a:extLst>
          </p:cNvPr>
          <p:cNvSpPr/>
          <p:nvPr/>
        </p:nvSpPr>
        <p:spPr>
          <a:xfrm>
            <a:off x="779806" y="5039886"/>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Arm CCA</a:t>
            </a:r>
          </a:p>
        </p:txBody>
      </p:sp>
      <p:sp>
        <p:nvSpPr>
          <p:cNvPr id="69" name="Rounded Rectangle 68">
            <a:extLst>
              <a:ext uri="{FF2B5EF4-FFF2-40B4-BE49-F238E27FC236}">
                <a16:creationId xmlns:a16="http://schemas.microsoft.com/office/drawing/2014/main" id="{1F08A0D3-070F-D625-51DC-780F99D99E7A}"/>
              </a:ext>
            </a:extLst>
          </p:cNvPr>
          <p:cNvSpPr/>
          <p:nvPr/>
        </p:nvSpPr>
        <p:spPr>
          <a:xfrm>
            <a:off x="777833" y="4525328"/>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ISLET</a:t>
            </a:r>
          </a:p>
        </p:txBody>
      </p:sp>
      <p:sp>
        <p:nvSpPr>
          <p:cNvPr id="70" name="Rounded Rectangle 69">
            <a:extLst>
              <a:ext uri="{FF2B5EF4-FFF2-40B4-BE49-F238E27FC236}">
                <a16:creationId xmlns:a16="http://schemas.microsoft.com/office/drawing/2014/main" id="{CF75C1CA-8884-20A1-B3C8-DABA4BE7271B}"/>
              </a:ext>
            </a:extLst>
          </p:cNvPr>
          <p:cNvSpPr/>
          <p:nvPr/>
        </p:nvSpPr>
        <p:spPr>
          <a:xfrm>
            <a:off x="782870" y="4010770"/>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1" name="Rounded Rectangle 70">
            <a:extLst>
              <a:ext uri="{FF2B5EF4-FFF2-40B4-BE49-F238E27FC236}">
                <a16:creationId xmlns:a16="http://schemas.microsoft.com/office/drawing/2014/main" id="{BA4D5CD5-9EF6-9D8E-15E4-EBD67102109F}"/>
              </a:ext>
            </a:extLst>
          </p:cNvPr>
          <p:cNvSpPr/>
          <p:nvPr/>
        </p:nvSpPr>
        <p:spPr>
          <a:xfrm>
            <a:off x="772803" y="2276301"/>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RISC-V Keystone</a:t>
            </a:r>
          </a:p>
        </p:txBody>
      </p:sp>
      <p:sp>
        <p:nvSpPr>
          <p:cNvPr id="72" name="Rounded Rectangle 71">
            <a:extLst>
              <a:ext uri="{FF2B5EF4-FFF2-40B4-BE49-F238E27FC236}">
                <a16:creationId xmlns:a16="http://schemas.microsoft.com/office/drawing/2014/main" id="{E73AC097-A933-D0F9-983E-9E17CE9A3C65}"/>
              </a:ext>
            </a:extLst>
          </p:cNvPr>
          <p:cNvSpPr/>
          <p:nvPr/>
        </p:nvSpPr>
        <p:spPr>
          <a:xfrm>
            <a:off x="770830" y="1761743"/>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Keystone SDK</a:t>
            </a:r>
          </a:p>
        </p:txBody>
      </p:sp>
      <p:sp>
        <p:nvSpPr>
          <p:cNvPr id="73" name="Rounded Rectangle 72">
            <a:extLst>
              <a:ext uri="{FF2B5EF4-FFF2-40B4-BE49-F238E27FC236}">
                <a16:creationId xmlns:a16="http://schemas.microsoft.com/office/drawing/2014/main" id="{7CB0CED8-4977-CAF0-DD63-BB61E059A9CA}"/>
              </a:ext>
            </a:extLst>
          </p:cNvPr>
          <p:cNvSpPr/>
          <p:nvPr/>
        </p:nvSpPr>
        <p:spPr>
          <a:xfrm>
            <a:off x="770830" y="1247185"/>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4" name="Content Placeholder 6">
            <a:extLst>
              <a:ext uri="{FF2B5EF4-FFF2-40B4-BE49-F238E27FC236}">
                <a16:creationId xmlns:a16="http://schemas.microsoft.com/office/drawing/2014/main" id="{7DA1A6F5-F3AB-E020-CC38-C794E715E5CD}"/>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RISC-V Client</a:t>
            </a:r>
          </a:p>
        </p:txBody>
      </p:sp>
      <p:sp>
        <p:nvSpPr>
          <p:cNvPr id="75" name="Rounded Rectangle 74">
            <a:extLst>
              <a:ext uri="{FF2B5EF4-FFF2-40B4-BE49-F238E27FC236}">
                <a16:creationId xmlns:a16="http://schemas.microsoft.com/office/drawing/2014/main" id="{4CAC2E6B-FC92-7C68-A592-D1EA40BA60D2}"/>
              </a:ext>
            </a:extLst>
          </p:cNvPr>
          <p:cNvSpPr/>
          <p:nvPr/>
        </p:nvSpPr>
        <p:spPr>
          <a:xfrm>
            <a:off x="476912" y="107737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6" name="Content Placeholder 6">
            <a:extLst>
              <a:ext uri="{FF2B5EF4-FFF2-40B4-BE49-F238E27FC236}">
                <a16:creationId xmlns:a16="http://schemas.microsoft.com/office/drawing/2014/main" id="{7FB15A87-9030-9BAC-31E8-744A7AA3A0E9}"/>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Arm CCA Client</a:t>
            </a:r>
          </a:p>
        </p:txBody>
      </p:sp>
      <p:sp>
        <p:nvSpPr>
          <p:cNvPr id="77" name="Rounded Rectangle 76">
            <a:extLst>
              <a:ext uri="{FF2B5EF4-FFF2-40B4-BE49-F238E27FC236}">
                <a16:creationId xmlns:a16="http://schemas.microsoft.com/office/drawing/2014/main" id="{97949B14-A324-826B-0EAF-4301622D5792}"/>
              </a:ext>
            </a:extLst>
          </p:cNvPr>
          <p:cNvSpPr/>
          <p:nvPr/>
        </p:nvSpPr>
        <p:spPr>
          <a:xfrm>
            <a:off x="485644" y="385611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78" name="Straight Arrow Connector 77">
            <a:extLst>
              <a:ext uri="{FF2B5EF4-FFF2-40B4-BE49-F238E27FC236}">
                <a16:creationId xmlns:a16="http://schemas.microsoft.com/office/drawing/2014/main" id="{F132B385-2991-46A6-8032-889A57E77583}"/>
              </a:ext>
            </a:extLst>
          </p:cNvPr>
          <p:cNvCxnSpPr>
            <a:cxnSpLocks/>
          </p:cNvCxnSpPr>
          <p:nvPr/>
        </p:nvCxnSpPr>
        <p:spPr bwMode="gray">
          <a:xfrm flipV="1">
            <a:off x="2620226" y="4017482"/>
            <a:ext cx="1858806" cy="248983"/>
          </a:xfrm>
          <a:prstGeom prst="straightConnector1">
            <a:avLst/>
          </a:prstGeom>
          <a:noFill/>
          <a:ln w="25400" cap="flat" cmpd="sng" algn="ctr">
            <a:solidFill>
              <a:srgbClr val="535353"/>
            </a:solidFill>
            <a:prstDash val="solid"/>
            <a:miter lim="800000"/>
            <a:tailEnd type="triangle"/>
          </a:ln>
          <a:effectLst/>
        </p:spPr>
      </p:cxnSp>
      <p:cxnSp>
        <p:nvCxnSpPr>
          <p:cNvPr id="79" name="Straight Arrow Connector 78">
            <a:extLst>
              <a:ext uri="{FF2B5EF4-FFF2-40B4-BE49-F238E27FC236}">
                <a16:creationId xmlns:a16="http://schemas.microsoft.com/office/drawing/2014/main" id="{E84F18B6-2028-0E7C-2832-0D910ABFA58B}"/>
              </a:ext>
            </a:extLst>
          </p:cNvPr>
          <p:cNvCxnSpPr>
            <a:cxnSpLocks/>
          </p:cNvCxnSpPr>
          <p:nvPr/>
        </p:nvCxnSpPr>
        <p:spPr bwMode="gray">
          <a:xfrm>
            <a:off x="2483406" y="3063043"/>
            <a:ext cx="1995626" cy="688616"/>
          </a:xfrm>
          <a:prstGeom prst="straightConnector1">
            <a:avLst/>
          </a:prstGeom>
          <a:noFill/>
          <a:ln w="25400" cap="flat" cmpd="sng" algn="ctr">
            <a:solidFill>
              <a:srgbClr val="535353"/>
            </a:solidFill>
            <a:prstDash val="solid"/>
            <a:miter lim="800000"/>
            <a:tailEnd type="triangle"/>
          </a:ln>
          <a:effectLst/>
        </p:spPr>
      </p:cxnSp>
      <p:sp>
        <p:nvSpPr>
          <p:cNvPr id="80" name="Content Placeholder 6">
            <a:extLst>
              <a:ext uri="{FF2B5EF4-FFF2-40B4-BE49-F238E27FC236}">
                <a16:creationId xmlns:a16="http://schemas.microsoft.com/office/drawing/2014/main" id="{FC73BC8F-88CF-94F2-7B9B-25112F2EEC71}"/>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6"/>
            </a:pPr>
            <a:r>
              <a:rPr sz="1600">
                <a:solidFill>
                  <a:srgbClr val="535353"/>
                </a:solidFill>
                <a:latin typeface="Arial"/>
                <a:sym typeface="Arial"/>
              </a:rPr>
              <a:t>Send out transcription requests over secure channel and get results</a:t>
            </a:r>
          </a:p>
        </p:txBody>
      </p:sp>
      <p:sp>
        <p:nvSpPr>
          <p:cNvPr id="81" name="Content Placeholder 6">
            <a:extLst>
              <a:ext uri="{FF2B5EF4-FFF2-40B4-BE49-F238E27FC236}">
                <a16:creationId xmlns:a16="http://schemas.microsoft.com/office/drawing/2014/main" id="{1FA00FC0-6115-C886-DE6D-610A03A0D395}"/>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5"/>
            </a:pPr>
            <a:r>
              <a:rPr sz="1600">
                <a:solidFill>
                  <a:srgbClr val="535353"/>
                </a:solidFill>
                <a:latin typeface="Arial"/>
                <a:sym typeface="Arial"/>
              </a:rPr>
              <a:t>CCA/Keystone clients starts and gets certified by the Certifier Service.</a:t>
            </a:r>
          </a:p>
        </p:txBody>
      </p:sp>
      <p:cxnSp>
        <p:nvCxnSpPr>
          <p:cNvPr id="82" name="Straight Arrow Connector 81">
            <a:extLst>
              <a:ext uri="{FF2B5EF4-FFF2-40B4-BE49-F238E27FC236}">
                <a16:creationId xmlns:a16="http://schemas.microsoft.com/office/drawing/2014/main" id="{BE128EDF-EC82-9334-CF1E-B25FE54B12F1}"/>
              </a:ext>
            </a:extLst>
          </p:cNvPr>
          <p:cNvCxnSpPr>
            <a:cxnSpLocks/>
          </p:cNvCxnSpPr>
          <p:nvPr/>
        </p:nvCxnSpPr>
        <p:spPr bwMode="gray">
          <a:xfrm>
            <a:off x="2629635" y="1644691"/>
            <a:ext cx="2895264" cy="0"/>
          </a:xfrm>
          <a:prstGeom prst="straightConnector1">
            <a:avLst/>
          </a:prstGeom>
          <a:noFill/>
          <a:ln w="25400" cap="flat" cmpd="sng" algn="ctr">
            <a:solidFill>
              <a:srgbClr val="535353"/>
            </a:solidFill>
            <a:prstDash val="solid"/>
            <a:miter lim="800000"/>
            <a:tailEnd type="triangle"/>
          </a:ln>
          <a:effectLst/>
        </p:spPr>
      </p:cxnSp>
      <p:sp>
        <p:nvSpPr>
          <p:cNvPr id="83" name="Content Placeholder 6">
            <a:extLst>
              <a:ext uri="{FF2B5EF4-FFF2-40B4-BE49-F238E27FC236}">
                <a16:creationId xmlns:a16="http://schemas.microsoft.com/office/drawing/2014/main" id="{C82A8AF6-3FE3-0521-78DD-FF3C24B8F9BD}"/>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3"/>
            </a:pPr>
            <a:r>
              <a:rPr sz="1600">
                <a:solidFill>
                  <a:srgbClr val="535353"/>
                </a:solidFill>
                <a:latin typeface="Arial"/>
                <a:sym typeface="Arial"/>
              </a:rPr>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33022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276C6-3405-5F35-2858-F3D5436C2B78}"/>
              </a:ext>
            </a:extLst>
          </p:cNvPr>
          <p:cNvSpPr txBox="1">
            <a:spLocks/>
          </p:cNvSpPr>
          <p:nvPr/>
        </p:nvSpPr>
        <p:spPr>
          <a:xfrm>
            <a:off x="687059" y="175325"/>
            <a:ext cx="10580927"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Can we join the CCC party?</a:t>
            </a:r>
          </a:p>
        </p:txBody>
      </p:sp>
      <p:sp>
        <p:nvSpPr>
          <p:cNvPr id="7" name="Content Placeholder 7">
            <a:extLst>
              <a:ext uri="{FF2B5EF4-FFF2-40B4-BE49-F238E27FC236}">
                <a16:creationId xmlns:a16="http://schemas.microsoft.com/office/drawing/2014/main" id="{C1CA7E6D-5803-36E5-2795-DBF822DAFE4A}"/>
              </a:ext>
            </a:extLst>
          </p:cNvPr>
          <p:cNvSpPr txBox="1">
            <a:spLocks/>
          </p:cNvSpPr>
          <p:nvPr/>
        </p:nvSpPr>
        <p:spPr bwMode="ltGray">
          <a:xfrm>
            <a:off x="390706"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Clr>
                <a:srgbClr val="000000">
                  <a:lumMod val="60000"/>
                  <a:lumOff val="40000"/>
                </a:srgbClr>
              </a:buClr>
              <a:buFont typeface="Arial" panose="020B0604020202020204" pitchFamily="34" charset="0"/>
              <a:buNone/>
            </a:pPr>
            <a:r>
              <a:rPr sz="2400">
                <a:solidFill>
                  <a:srgbClr val="000000"/>
                </a:solidFill>
                <a:cs typeface="Calibri" panose="020F0502020204030204" pitchFamily="34" charset="0"/>
                <a:sym typeface="Arial"/>
              </a:rPr>
              <a:t>Open-Source project</a:t>
            </a:r>
          </a:p>
          <a:p>
            <a:pPr marL="615950" lvl="1" indent="-342900">
              <a:spcBef>
                <a:spcPts val="400"/>
              </a:spcBef>
              <a:buClr>
                <a:srgbClr val="FFFFFF"/>
              </a:buClr>
            </a:pPr>
            <a:r>
              <a:rPr sz="2000" err="1">
                <a:solidFill>
                  <a:srgbClr val="000000"/>
                </a:solidFill>
                <a:cs typeface="Calibri" panose="020F0502020204030204" pitchFamily="34" charset="0"/>
                <a:sym typeface="Arial"/>
              </a:rPr>
              <a:t>github.com</a:t>
            </a:r>
            <a:r>
              <a:rPr sz="2000">
                <a:solidFill>
                  <a:srgbClr val="000000"/>
                </a:solidFill>
                <a:cs typeface="Calibri" panose="020F0502020204030204" pitchFamily="34" charset="0"/>
                <a:sym typeface="Arial"/>
              </a:rPr>
              <a:t>/</a:t>
            </a:r>
            <a:r>
              <a:rPr sz="2000" err="1">
                <a:solidFill>
                  <a:srgbClr val="000000"/>
                </a:solidFill>
                <a:latin typeface="-apple-system"/>
                <a:sym typeface="Arial"/>
              </a:rPr>
              <a:t>vmware</a:t>
            </a:r>
            <a:r>
              <a:rPr sz="2000">
                <a:solidFill>
                  <a:srgbClr val="000000"/>
                </a:solidFill>
                <a:latin typeface="-apple-system"/>
                <a:sym typeface="Arial"/>
              </a:rPr>
              <a:t>-research/certifier-framework-for-confidential-computing</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Apache license</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Contributions and new contributors are welcome</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Make Confidential Computing an open Universal Platform</a:t>
            </a:r>
            <a:endParaRPr sz="2000">
              <a:solidFill>
                <a:srgbClr val="000000"/>
              </a:solidFill>
              <a:cs typeface="Calibri" panose="020F0502020204030204" pitchFamily="34" charset="0"/>
              <a:sym typeface="Arial"/>
            </a:endParaRPr>
          </a:p>
          <a:p>
            <a:pPr lvl="1" indent="0">
              <a:spcBef>
                <a:spcPts val="400"/>
              </a:spcBef>
              <a:buClr>
                <a:srgbClr val="FFFFFF"/>
              </a:buClr>
              <a:buFont typeface="Arial" panose="020B0604020202020204" pitchFamily="34" charset="0"/>
              <a:buNone/>
            </a:pPr>
            <a:endParaRPr sz="1800">
              <a:solidFill>
                <a:srgbClr val="000000"/>
              </a:solidFill>
              <a:latin typeface="Arial"/>
              <a:sym typeface="Arial"/>
            </a:endParaRPr>
          </a:p>
        </p:txBody>
      </p:sp>
      <p:pic>
        <p:nvPicPr>
          <p:cNvPr id="8" name="Picture 2" descr="GitHub black logo landscape transparent PNG - StickPNG">
            <a:extLst>
              <a:ext uri="{FF2B5EF4-FFF2-40B4-BE49-F238E27FC236}">
                <a16:creationId xmlns:a16="http://schemas.microsoft.com/office/drawing/2014/main" id="{D4C599E0-66ED-16D9-0D3C-D895E10FD1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2A61457-E6D4-8949-FDEC-C1A114E32CF7}"/>
              </a:ext>
            </a:extLst>
          </p:cNvPr>
          <p:cNvPicPr>
            <a:picLocks noChangeAspect="1"/>
          </p:cNvPicPr>
          <p:nvPr/>
        </p:nvPicPr>
        <p:blipFill rotWithShape="1">
          <a:blip r:embed="rId3"/>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00556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DE6FB-0ECE-2BFA-BDC5-4085A55F72BC}"/>
              </a:ext>
            </a:extLst>
          </p:cNvPr>
          <p:cNvSpPr txBox="1"/>
          <p:nvPr/>
        </p:nvSpPr>
        <p:spPr>
          <a:xfrm>
            <a:off x="3668486" y="2405744"/>
            <a:ext cx="3608680" cy="923330"/>
          </a:xfrm>
          <a:prstGeom prst="rect">
            <a:avLst/>
          </a:prstGeom>
          <a:noFill/>
        </p:spPr>
        <p:txBody>
          <a:bodyPr wrap="none" rtlCol="0">
            <a:spAutoFit/>
          </a:bodyPr>
          <a:lstStyle/>
          <a:p>
            <a:pPr>
              <a:buClr>
                <a:srgbClr val="000000"/>
              </a:buClr>
              <a:buFont typeface="Arial"/>
              <a:buNone/>
            </a:pPr>
            <a:r>
              <a:rPr lang="en-US" sz="5400" kern="0" dirty="0">
                <a:solidFill>
                  <a:srgbClr val="000000"/>
                </a:solidFill>
                <a:latin typeface="Arial"/>
                <a:cs typeface="Arial"/>
                <a:sym typeface="Arial"/>
              </a:rPr>
              <a:t>Thank you!</a:t>
            </a:r>
          </a:p>
        </p:txBody>
      </p:sp>
      <p:sp>
        <p:nvSpPr>
          <p:cNvPr id="5" name="Text Placeholder 4">
            <a:extLst>
              <a:ext uri="{FF2B5EF4-FFF2-40B4-BE49-F238E27FC236}">
                <a16:creationId xmlns:a16="http://schemas.microsoft.com/office/drawing/2014/main" id="{486D42B6-3108-26BC-9F47-24AA8C2B6C3A}"/>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John </a:t>
            </a:r>
            <a:r>
              <a:rPr kumimoji="0" lang="en-US" sz="2400" b="0" i="0" u="none" strike="noStrike" kern="0" cap="none" spc="0" normalizeH="0" baseline="0" noProof="0" dirty="0" err="1">
                <a:ln>
                  <a:noFill/>
                </a:ln>
                <a:solidFill>
                  <a:srgbClr val="000000"/>
                </a:solidFill>
                <a:effectLst/>
                <a:uLnTx/>
                <a:uFillTx/>
                <a:latin typeface="Arial"/>
                <a:cs typeface="Arial"/>
                <a:sym typeface="Arial"/>
              </a:rPr>
              <a:t>Manferdelli</a:t>
            </a:r>
            <a:r>
              <a:rPr kumimoji="0" lang="en-US" sz="2400" b="0" i="0" u="none" strike="noStrike" kern="0" cap="none" spc="0" normalizeH="0" baseline="0" noProof="0" dirty="0">
                <a:ln>
                  <a:noFill/>
                </a:ln>
                <a:solidFill>
                  <a:srgbClr val="000000"/>
                </a:solidFill>
                <a:effectLst/>
                <a:uLnTx/>
                <a:uFillTx/>
                <a:latin typeface="Arial"/>
                <a:cs typeface="Arial"/>
                <a:sym typeface="Arial"/>
              </a:rPr>
              <a:t> &lt;</a:t>
            </a:r>
            <a:r>
              <a:rPr kumimoji="0" lang="en-US" sz="2400" b="0" i="0" u="none" strike="noStrike" kern="0" cap="none" spc="0" normalizeH="0" baseline="0" noProof="0" dirty="0" err="1">
                <a:ln>
                  <a:noFill/>
                </a:ln>
                <a:solidFill>
                  <a:srgbClr val="000000"/>
                </a:solidFill>
                <a:effectLst/>
                <a:uLnTx/>
                <a:uFillTx/>
                <a:latin typeface="Arial"/>
                <a:cs typeface="Arial"/>
                <a:sym typeface="Arial"/>
              </a:rPr>
              <a:t>jmanferdelli@vmware.com</a:t>
            </a:r>
            <a:r>
              <a:rPr kumimoji="0" lang="en-US" sz="2400" b="0" i="0" u="none" strike="noStrike" kern="0" cap="none" spc="0" normalizeH="0" baseline="0" noProof="0" dirty="0">
                <a:ln>
                  <a:noFill/>
                </a:ln>
                <a:solidFill>
                  <a:srgbClr val="000000"/>
                </a:solidFill>
                <a:effectLst/>
                <a:uLnTx/>
                <a:uFillTx/>
                <a:latin typeface="Arial"/>
                <a:cs typeface="Arial"/>
                <a:sym typeface="Arial"/>
              </a:rPr>
              <a:t>&gt;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879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F0DFBF5C-E71D-A143-734D-4BDDFA2E78B6}"/>
              </a:ext>
            </a:extLst>
          </p:cNvPr>
          <p:cNvSpPr txBox="1">
            <a:spLocks/>
          </p:cNvSpPr>
          <p:nvPr/>
        </p:nvSpPr>
        <p:spPr>
          <a:xfrm>
            <a:off x="151486" y="122015"/>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Goal</a:t>
            </a:r>
          </a:p>
        </p:txBody>
      </p:sp>
      <p:sp>
        <p:nvSpPr>
          <p:cNvPr id="44" name="Content Placeholder 6">
            <a:extLst>
              <a:ext uri="{FF2B5EF4-FFF2-40B4-BE49-F238E27FC236}">
                <a16:creationId xmlns:a16="http://schemas.microsoft.com/office/drawing/2014/main" id="{E1F94146-40AE-A0CA-BCB3-837AED5E5D9F}"/>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cs typeface="Arial"/>
                <a:sym typeface="Arial"/>
              </a:rPr>
              <a:t>Certifier Service</a:t>
            </a:r>
          </a:p>
        </p:txBody>
      </p:sp>
      <p:sp>
        <p:nvSpPr>
          <p:cNvPr id="45" name="Rounded Rectangle 44">
            <a:extLst>
              <a:ext uri="{FF2B5EF4-FFF2-40B4-BE49-F238E27FC236}">
                <a16:creationId xmlns:a16="http://schemas.microsoft.com/office/drawing/2014/main" id="{40F91B73-F38A-0486-59E9-AE921E7A6E01}"/>
              </a:ext>
            </a:extLst>
          </p:cNvPr>
          <p:cNvSpPr/>
          <p:nvPr/>
        </p:nvSpPr>
        <p:spPr>
          <a:xfrm>
            <a:off x="9178393" y="5147817"/>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Intel SGX</a:t>
            </a:r>
          </a:p>
        </p:txBody>
      </p:sp>
      <p:sp>
        <p:nvSpPr>
          <p:cNvPr id="46" name="Rounded Rectangle 45">
            <a:extLst>
              <a:ext uri="{FF2B5EF4-FFF2-40B4-BE49-F238E27FC236}">
                <a16:creationId xmlns:a16="http://schemas.microsoft.com/office/drawing/2014/main" id="{57E39C52-2F4F-2C41-4874-2C5441C0FC45}"/>
              </a:ext>
            </a:extLst>
          </p:cNvPr>
          <p:cNvSpPr/>
          <p:nvPr/>
        </p:nvSpPr>
        <p:spPr>
          <a:xfrm>
            <a:off x="4723036" y="529230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AMD SEV-SNP</a:t>
            </a:r>
          </a:p>
        </p:txBody>
      </p:sp>
      <p:sp>
        <p:nvSpPr>
          <p:cNvPr id="47" name="Rounded Rectangle 46">
            <a:extLst>
              <a:ext uri="{FF2B5EF4-FFF2-40B4-BE49-F238E27FC236}">
                <a16:creationId xmlns:a16="http://schemas.microsoft.com/office/drawing/2014/main" id="{210B72CF-276D-36EF-38EF-6C52418944DF}"/>
              </a:ext>
            </a:extLst>
          </p:cNvPr>
          <p:cNvSpPr/>
          <p:nvPr/>
        </p:nvSpPr>
        <p:spPr>
          <a:xfrm>
            <a:off x="9158190" y="4633259"/>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Gramine SDK</a:t>
            </a:r>
          </a:p>
        </p:txBody>
      </p:sp>
      <p:sp>
        <p:nvSpPr>
          <p:cNvPr id="48" name="Rounded Rectangle 47">
            <a:extLst>
              <a:ext uri="{FF2B5EF4-FFF2-40B4-BE49-F238E27FC236}">
                <a16:creationId xmlns:a16="http://schemas.microsoft.com/office/drawing/2014/main" id="{E7A697E6-9E17-C118-E448-BBF00C2A3476}"/>
              </a:ext>
            </a:extLst>
          </p:cNvPr>
          <p:cNvSpPr/>
          <p:nvPr/>
        </p:nvSpPr>
        <p:spPr>
          <a:xfrm>
            <a:off x="9158190" y="4118701"/>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Server</a:t>
            </a:r>
          </a:p>
        </p:txBody>
      </p:sp>
      <p:sp>
        <p:nvSpPr>
          <p:cNvPr id="49" name="Rounded Rectangle 48">
            <a:extLst>
              <a:ext uri="{FF2B5EF4-FFF2-40B4-BE49-F238E27FC236}">
                <a16:creationId xmlns:a16="http://schemas.microsoft.com/office/drawing/2014/main" id="{E65696D0-F86D-1571-04E5-3E6E42651C8E}"/>
              </a:ext>
            </a:extLst>
          </p:cNvPr>
          <p:cNvSpPr/>
          <p:nvPr/>
        </p:nvSpPr>
        <p:spPr>
          <a:xfrm>
            <a:off x="4723036" y="477775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Linux</a:t>
            </a:r>
          </a:p>
        </p:txBody>
      </p:sp>
      <p:sp>
        <p:nvSpPr>
          <p:cNvPr id="50" name="Rounded Rectangle 49">
            <a:extLst>
              <a:ext uri="{FF2B5EF4-FFF2-40B4-BE49-F238E27FC236}">
                <a16:creationId xmlns:a16="http://schemas.microsoft.com/office/drawing/2014/main" id="{E1188370-FD33-6270-EF65-5A5E6018A1C2}"/>
              </a:ext>
            </a:extLst>
          </p:cNvPr>
          <p:cNvSpPr/>
          <p:nvPr/>
        </p:nvSpPr>
        <p:spPr>
          <a:xfrm>
            <a:off x="4723036" y="4266464"/>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Loader</a:t>
            </a:r>
          </a:p>
        </p:txBody>
      </p:sp>
      <p:sp>
        <p:nvSpPr>
          <p:cNvPr id="51" name="Rounded Rectangle 50">
            <a:extLst>
              <a:ext uri="{FF2B5EF4-FFF2-40B4-BE49-F238E27FC236}">
                <a16:creationId xmlns:a16="http://schemas.microsoft.com/office/drawing/2014/main" id="{09332EDE-B852-4CB2-3AA5-8F45C7A35E75}"/>
              </a:ext>
            </a:extLst>
          </p:cNvPr>
          <p:cNvSpPr/>
          <p:nvPr/>
        </p:nvSpPr>
        <p:spPr>
          <a:xfrm>
            <a:off x="9158190" y="3609977"/>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Models</a:t>
            </a:r>
          </a:p>
        </p:txBody>
      </p:sp>
      <p:sp>
        <p:nvSpPr>
          <p:cNvPr id="52" name="Rounded Rectangle 51">
            <a:extLst>
              <a:ext uri="{FF2B5EF4-FFF2-40B4-BE49-F238E27FC236}">
                <a16:creationId xmlns:a16="http://schemas.microsoft.com/office/drawing/2014/main" id="{330A7A8C-C66B-2B6D-C939-CB4377FDB89C}"/>
              </a:ext>
            </a:extLst>
          </p:cNvPr>
          <p:cNvSpPr/>
          <p:nvPr/>
        </p:nvSpPr>
        <p:spPr>
          <a:xfrm>
            <a:off x="4723036" y="3754469"/>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UI</a:t>
            </a:r>
          </a:p>
        </p:txBody>
      </p:sp>
      <p:sp>
        <p:nvSpPr>
          <p:cNvPr id="53" name="Rounded Rectangle 52">
            <a:extLst>
              <a:ext uri="{FF2B5EF4-FFF2-40B4-BE49-F238E27FC236}">
                <a16:creationId xmlns:a16="http://schemas.microsoft.com/office/drawing/2014/main" id="{57D13F3B-FB1F-A689-DC87-415B5423A634}"/>
              </a:ext>
            </a:extLst>
          </p:cNvPr>
          <p:cNvSpPr/>
          <p:nvPr/>
        </p:nvSpPr>
        <p:spPr>
          <a:xfrm>
            <a:off x="4723036" y="3239911"/>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a:t>
            </a:r>
          </a:p>
        </p:txBody>
      </p:sp>
      <p:sp>
        <p:nvSpPr>
          <p:cNvPr id="54" name="Rounded Rectangle 53">
            <a:extLst>
              <a:ext uri="{FF2B5EF4-FFF2-40B4-BE49-F238E27FC236}">
                <a16:creationId xmlns:a16="http://schemas.microsoft.com/office/drawing/2014/main" id="{5092AD9E-CEB8-04BA-2E86-C05BAD5B487E}"/>
              </a:ext>
            </a:extLst>
          </p:cNvPr>
          <p:cNvSpPr/>
          <p:nvPr/>
        </p:nvSpPr>
        <p:spPr>
          <a:xfrm>
            <a:off x="5826285" y="138991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Platform</a:t>
            </a:r>
          </a:p>
        </p:txBody>
      </p:sp>
      <p:sp>
        <p:nvSpPr>
          <p:cNvPr id="55" name="Rounded Rectangle 54">
            <a:extLst>
              <a:ext uri="{FF2B5EF4-FFF2-40B4-BE49-F238E27FC236}">
                <a16:creationId xmlns:a16="http://schemas.microsoft.com/office/drawing/2014/main" id="{1D466A32-712F-708C-6D96-437B62712986}"/>
              </a:ext>
            </a:extLst>
          </p:cNvPr>
          <p:cNvSpPr/>
          <p:nvPr/>
        </p:nvSpPr>
        <p:spPr>
          <a:xfrm>
            <a:off x="5826285" y="87536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OS</a:t>
            </a:r>
          </a:p>
        </p:txBody>
      </p:sp>
      <p:sp>
        <p:nvSpPr>
          <p:cNvPr id="56" name="Rounded Rectangle 55">
            <a:extLst>
              <a:ext uri="{FF2B5EF4-FFF2-40B4-BE49-F238E27FC236}">
                <a16:creationId xmlns:a16="http://schemas.microsoft.com/office/drawing/2014/main" id="{DD28EEAA-B742-EEDC-F6C9-6767B76CF84F}"/>
              </a:ext>
            </a:extLst>
          </p:cNvPr>
          <p:cNvSpPr/>
          <p:nvPr/>
        </p:nvSpPr>
        <p:spPr>
          <a:xfrm>
            <a:off x="5817745" y="360803"/>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Certifier Service</a:t>
            </a:r>
          </a:p>
        </p:txBody>
      </p:sp>
      <p:sp>
        <p:nvSpPr>
          <p:cNvPr id="57" name="Rounded Rectangle 56">
            <a:extLst>
              <a:ext uri="{FF2B5EF4-FFF2-40B4-BE49-F238E27FC236}">
                <a16:creationId xmlns:a16="http://schemas.microsoft.com/office/drawing/2014/main" id="{8A92D3FB-E92C-97C5-41B9-D72E58B45E0D}"/>
              </a:ext>
            </a:extLst>
          </p:cNvPr>
          <p:cNvSpPr/>
          <p:nvPr/>
        </p:nvSpPr>
        <p:spPr>
          <a:xfrm>
            <a:off x="5549579" y="176652"/>
            <a:ext cx="2136913" cy="2087217"/>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8" name="Content Placeholder 6">
            <a:extLst>
              <a:ext uri="{FF2B5EF4-FFF2-40B4-BE49-F238E27FC236}">
                <a16:creationId xmlns:a16="http://schemas.microsoft.com/office/drawing/2014/main" id="{28856C9D-74F7-5FBF-3CDC-BA2CAAB063F0}"/>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Model Provider</a:t>
            </a:r>
          </a:p>
        </p:txBody>
      </p:sp>
      <p:sp>
        <p:nvSpPr>
          <p:cNvPr id="59" name="Rounded Rectangle 58">
            <a:extLst>
              <a:ext uri="{FF2B5EF4-FFF2-40B4-BE49-F238E27FC236}">
                <a16:creationId xmlns:a16="http://schemas.microsoft.com/office/drawing/2014/main" id="{954D05B4-6595-4C3B-635C-D43200E89C7B}"/>
              </a:ext>
            </a:extLst>
          </p:cNvPr>
          <p:cNvSpPr/>
          <p:nvPr/>
        </p:nvSpPr>
        <p:spPr>
          <a:xfrm>
            <a:off x="8909712" y="3403587"/>
            <a:ext cx="2136913" cy="2634616"/>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Content Placeholder 6">
            <a:extLst>
              <a:ext uri="{FF2B5EF4-FFF2-40B4-BE49-F238E27FC236}">
                <a16:creationId xmlns:a16="http://schemas.microsoft.com/office/drawing/2014/main" id="{8466265D-0286-E848-421E-95F3A173BCC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Service Host</a:t>
            </a:r>
          </a:p>
        </p:txBody>
      </p:sp>
      <p:sp>
        <p:nvSpPr>
          <p:cNvPr id="61" name="Rounded Rectangle 60">
            <a:extLst>
              <a:ext uri="{FF2B5EF4-FFF2-40B4-BE49-F238E27FC236}">
                <a16:creationId xmlns:a16="http://schemas.microsoft.com/office/drawing/2014/main" id="{FE46F4B8-2622-ADDD-28A0-816F9B1AB226}"/>
              </a:ext>
            </a:extLst>
          </p:cNvPr>
          <p:cNvSpPr/>
          <p:nvPr/>
        </p:nvSpPr>
        <p:spPr>
          <a:xfrm>
            <a:off x="4479033" y="3079797"/>
            <a:ext cx="2136913" cy="3050592"/>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2" name="Content Placeholder 6">
            <a:extLst>
              <a:ext uri="{FF2B5EF4-FFF2-40B4-BE49-F238E27FC236}">
                <a16:creationId xmlns:a16="http://schemas.microsoft.com/office/drawing/2014/main" id="{064A95A2-59D9-17A8-393D-30DDAE2B229E}"/>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2"/>
            </a:pPr>
            <a:r>
              <a:rPr sz="1600">
                <a:solidFill>
                  <a:srgbClr val="535353"/>
                </a:solidFill>
                <a:latin typeface="Arial"/>
                <a:sym typeface="Arial"/>
              </a:rPr>
              <a:t>Model Provider is deployed and certified by the Certifier Service. The model server starts serving models to trusted clients.</a:t>
            </a:r>
          </a:p>
        </p:txBody>
      </p:sp>
      <p:cxnSp>
        <p:nvCxnSpPr>
          <p:cNvPr id="63" name="Straight Arrow Connector 62">
            <a:extLst>
              <a:ext uri="{FF2B5EF4-FFF2-40B4-BE49-F238E27FC236}">
                <a16:creationId xmlns:a16="http://schemas.microsoft.com/office/drawing/2014/main" id="{8271F33C-1F17-EB58-4FE5-DEC3F4E31AB3}"/>
              </a:ext>
            </a:extLst>
          </p:cNvPr>
          <p:cNvCxnSpPr>
            <a:cxnSpLocks/>
            <a:stCxn id="59" idx="0"/>
          </p:cNvCxnSpPr>
          <p:nvPr/>
        </p:nvCxnSpPr>
        <p:spPr bwMode="gray">
          <a:xfrm flipH="1" flipV="1">
            <a:off x="7622358" y="2210813"/>
            <a:ext cx="2355811" cy="1192774"/>
          </a:xfrm>
          <a:prstGeom prst="straightConnector1">
            <a:avLst/>
          </a:prstGeom>
          <a:noFill/>
          <a:ln w="25400" cap="flat" cmpd="sng" algn="ctr">
            <a:solidFill>
              <a:srgbClr val="535353"/>
            </a:solidFill>
            <a:prstDash val="solid"/>
            <a:miter lim="800000"/>
            <a:tailEnd type="triangle"/>
          </a:ln>
          <a:effectLst/>
        </p:spPr>
      </p:cxnSp>
      <p:sp>
        <p:nvSpPr>
          <p:cNvPr id="64" name="Content Placeholder 6">
            <a:extLst>
              <a:ext uri="{FF2B5EF4-FFF2-40B4-BE49-F238E27FC236}">
                <a16:creationId xmlns:a16="http://schemas.microsoft.com/office/drawing/2014/main" id="{2A7C65F6-59C7-D694-301E-711BED9A63DF}"/>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a:pPr>
            <a:r>
              <a:rPr sz="1600">
                <a:solidFill>
                  <a:srgbClr val="535353"/>
                </a:solidFill>
                <a:latin typeface="Arial"/>
                <a:sym typeface="Arial"/>
              </a:rPr>
              <a:t>Configure Security Domain and start the Certifier Service</a:t>
            </a:r>
          </a:p>
        </p:txBody>
      </p:sp>
      <p:cxnSp>
        <p:nvCxnSpPr>
          <p:cNvPr id="65" name="Straight Arrow Connector 64">
            <a:extLst>
              <a:ext uri="{FF2B5EF4-FFF2-40B4-BE49-F238E27FC236}">
                <a16:creationId xmlns:a16="http://schemas.microsoft.com/office/drawing/2014/main" id="{12100EF9-E546-D7ED-B346-29927B49D9A6}"/>
              </a:ext>
            </a:extLst>
          </p:cNvPr>
          <p:cNvCxnSpPr>
            <a:cxnSpLocks/>
            <a:stCxn id="61" idx="0"/>
          </p:cNvCxnSpPr>
          <p:nvPr/>
        </p:nvCxnSpPr>
        <p:spPr bwMode="gray">
          <a:xfrm flipV="1">
            <a:off x="5547489" y="2237927"/>
            <a:ext cx="96780" cy="841870"/>
          </a:xfrm>
          <a:prstGeom prst="straightConnector1">
            <a:avLst/>
          </a:prstGeom>
          <a:noFill/>
          <a:ln w="25400" cap="flat" cmpd="sng" algn="ctr">
            <a:solidFill>
              <a:srgbClr val="535353"/>
            </a:solidFill>
            <a:prstDash val="solid"/>
            <a:miter lim="800000"/>
            <a:tailEnd type="triangle"/>
          </a:ln>
          <a:effectLst/>
        </p:spPr>
      </p:cxnSp>
      <p:sp>
        <p:nvSpPr>
          <p:cNvPr id="66" name="Content Placeholder 6">
            <a:extLst>
              <a:ext uri="{FF2B5EF4-FFF2-40B4-BE49-F238E27FC236}">
                <a16:creationId xmlns:a16="http://schemas.microsoft.com/office/drawing/2014/main" id="{41213DF2-D5EA-3113-133F-766A12F2CB48}"/>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4"/>
            </a:pPr>
            <a:r>
              <a:rPr sz="1600">
                <a:solidFill>
                  <a:srgbClr val="535353"/>
                </a:solidFill>
                <a:latin typeface="Arial"/>
                <a:sym typeface="Arial"/>
              </a:rPr>
              <a:t>Download model through secure channel setup by the Certifier.</a:t>
            </a:r>
          </a:p>
        </p:txBody>
      </p:sp>
      <p:cxnSp>
        <p:nvCxnSpPr>
          <p:cNvPr id="67" name="Straight Arrow Connector 66">
            <a:extLst>
              <a:ext uri="{FF2B5EF4-FFF2-40B4-BE49-F238E27FC236}">
                <a16:creationId xmlns:a16="http://schemas.microsoft.com/office/drawing/2014/main" id="{2F3044EC-5144-91FF-7513-D22086FF9CD8}"/>
              </a:ext>
            </a:extLst>
          </p:cNvPr>
          <p:cNvCxnSpPr>
            <a:cxnSpLocks/>
          </p:cNvCxnSpPr>
          <p:nvPr/>
        </p:nvCxnSpPr>
        <p:spPr bwMode="gray">
          <a:xfrm flipH="1">
            <a:off x="6615946" y="3865142"/>
            <a:ext cx="2273885" cy="0"/>
          </a:xfrm>
          <a:prstGeom prst="straightConnector1">
            <a:avLst/>
          </a:prstGeom>
          <a:noFill/>
          <a:ln w="25400" cap="flat" cmpd="sng" algn="ctr">
            <a:solidFill>
              <a:srgbClr val="535353"/>
            </a:solidFill>
            <a:prstDash val="solid"/>
            <a:miter lim="800000"/>
            <a:tailEnd type="triangle"/>
          </a:ln>
          <a:effectLst/>
        </p:spPr>
      </p:cxnSp>
      <p:sp>
        <p:nvSpPr>
          <p:cNvPr id="68" name="Rounded Rectangle 67">
            <a:extLst>
              <a:ext uri="{FF2B5EF4-FFF2-40B4-BE49-F238E27FC236}">
                <a16:creationId xmlns:a16="http://schemas.microsoft.com/office/drawing/2014/main" id="{C6F0A476-C64D-81DB-8C4B-231ADF00BE5B}"/>
              </a:ext>
            </a:extLst>
          </p:cNvPr>
          <p:cNvSpPr/>
          <p:nvPr/>
        </p:nvSpPr>
        <p:spPr>
          <a:xfrm>
            <a:off x="779806" y="5039886"/>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Arm CCA</a:t>
            </a:r>
          </a:p>
        </p:txBody>
      </p:sp>
      <p:sp>
        <p:nvSpPr>
          <p:cNvPr id="69" name="Rounded Rectangle 68">
            <a:extLst>
              <a:ext uri="{FF2B5EF4-FFF2-40B4-BE49-F238E27FC236}">
                <a16:creationId xmlns:a16="http://schemas.microsoft.com/office/drawing/2014/main" id="{679EC45B-1231-1E9C-921F-6F931F338A64}"/>
              </a:ext>
            </a:extLst>
          </p:cNvPr>
          <p:cNvSpPr/>
          <p:nvPr/>
        </p:nvSpPr>
        <p:spPr>
          <a:xfrm>
            <a:off x="777833" y="4525328"/>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ISLET</a:t>
            </a:r>
          </a:p>
        </p:txBody>
      </p:sp>
      <p:sp>
        <p:nvSpPr>
          <p:cNvPr id="70" name="Rounded Rectangle 69">
            <a:extLst>
              <a:ext uri="{FF2B5EF4-FFF2-40B4-BE49-F238E27FC236}">
                <a16:creationId xmlns:a16="http://schemas.microsoft.com/office/drawing/2014/main" id="{A324DA2E-6457-4383-C9BC-0714C58437D3}"/>
              </a:ext>
            </a:extLst>
          </p:cNvPr>
          <p:cNvSpPr/>
          <p:nvPr/>
        </p:nvSpPr>
        <p:spPr>
          <a:xfrm>
            <a:off x="782870" y="4010770"/>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1" name="Rounded Rectangle 70">
            <a:extLst>
              <a:ext uri="{FF2B5EF4-FFF2-40B4-BE49-F238E27FC236}">
                <a16:creationId xmlns:a16="http://schemas.microsoft.com/office/drawing/2014/main" id="{03C6A67A-CC58-B8C0-4C31-3B667C162E45}"/>
              </a:ext>
            </a:extLst>
          </p:cNvPr>
          <p:cNvSpPr/>
          <p:nvPr/>
        </p:nvSpPr>
        <p:spPr>
          <a:xfrm>
            <a:off x="772803" y="2276301"/>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RISC-V Keystone</a:t>
            </a:r>
          </a:p>
        </p:txBody>
      </p:sp>
      <p:sp>
        <p:nvSpPr>
          <p:cNvPr id="72" name="Rounded Rectangle 71">
            <a:extLst>
              <a:ext uri="{FF2B5EF4-FFF2-40B4-BE49-F238E27FC236}">
                <a16:creationId xmlns:a16="http://schemas.microsoft.com/office/drawing/2014/main" id="{A9531774-DA0D-6502-DC72-ADBF04571AF7}"/>
              </a:ext>
            </a:extLst>
          </p:cNvPr>
          <p:cNvSpPr/>
          <p:nvPr/>
        </p:nvSpPr>
        <p:spPr>
          <a:xfrm>
            <a:off x="770830" y="1761743"/>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Keystone SDK</a:t>
            </a:r>
          </a:p>
        </p:txBody>
      </p:sp>
      <p:sp>
        <p:nvSpPr>
          <p:cNvPr id="73" name="Rounded Rectangle 72">
            <a:extLst>
              <a:ext uri="{FF2B5EF4-FFF2-40B4-BE49-F238E27FC236}">
                <a16:creationId xmlns:a16="http://schemas.microsoft.com/office/drawing/2014/main" id="{F88F6F32-1E5A-5062-DF7F-314D697ECFB1}"/>
              </a:ext>
            </a:extLst>
          </p:cNvPr>
          <p:cNvSpPr/>
          <p:nvPr/>
        </p:nvSpPr>
        <p:spPr>
          <a:xfrm>
            <a:off x="770830" y="1247185"/>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4" name="Content Placeholder 6">
            <a:extLst>
              <a:ext uri="{FF2B5EF4-FFF2-40B4-BE49-F238E27FC236}">
                <a16:creationId xmlns:a16="http://schemas.microsoft.com/office/drawing/2014/main" id="{1745B94F-17A8-CB36-85B5-EF4123726056}"/>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RISC-V Client</a:t>
            </a:r>
          </a:p>
        </p:txBody>
      </p:sp>
      <p:sp>
        <p:nvSpPr>
          <p:cNvPr id="75" name="Rounded Rectangle 74">
            <a:extLst>
              <a:ext uri="{FF2B5EF4-FFF2-40B4-BE49-F238E27FC236}">
                <a16:creationId xmlns:a16="http://schemas.microsoft.com/office/drawing/2014/main" id="{E2EA3DC1-412B-7E8E-4862-EA63197E2DE4}"/>
              </a:ext>
            </a:extLst>
          </p:cNvPr>
          <p:cNvSpPr/>
          <p:nvPr/>
        </p:nvSpPr>
        <p:spPr>
          <a:xfrm>
            <a:off x="476912" y="107737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6" name="Content Placeholder 6">
            <a:extLst>
              <a:ext uri="{FF2B5EF4-FFF2-40B4-BE49-F238E27FC236}">
                <a16:creationId xmlns:a16="http://schemas.microsoft.com/office/drawing/2014/main" id="{A4A964C5-9892-5D43-5FE7-0862AECC8CAE}"/>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Arm CCA Client</a:t>
            </a:r>
          </a:p>
        </p:txBody>
      </p:sp>
      <p:sp>
        <p:nvSpPr>
          <p:cNvPr id="77" name="Rounded Rectangle 76">
            <a:extLst>
              <a:ext uri="{FF2B5EF4-FFF2-40B4-BE49-F238E27FC236}">
                <a16:creationId xmlns:a16="http://schemas.microsoft.com/office/drawing/2014/main" id="{5E746C9C-BAE5-1952-E7B0-B0CCAC022614}"/>
              </a:ext>
            </a:extLst>
          </p:cNvPr>
          <p:cNvSpPr/>
          <p:nvPr/>
        </p:nvSpPr>
        <p:spPr>
          <a:xfrm>
            <a:off x="485644" y="385611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78" name="Straight Arrow Connector 77">
            <a:extLst>
              <a:ext uri="{FF2B5EF4-FFF2-40B4-BE49-F238E27FC236}">
                <a16:creationId xmlns:a16="http://schemas.microsoft.com/office/drawing/2014/main" id="{BE3457BF-33AF-7535-41CF-5B557720044E}"/>
              </a:ext>
            </a:extLst>
          </p:cNvPr>
          <p:cNvCxnSpPr>
            <a:cxnSpLocks/>
          </p:cNvCxnSpPr>
          <p:nvPr/>
        </p:nvCxnSpPr>
        <p:spPr bwMode="gray">
          <a:xfrm flipV="1">
            <a:off x="2620226" y="4017482"/>
            <a:ext cx="1858806" cy="248983"/>
          </a:xfrm>
          <a:prstGeom prst="straightConnector1">
            <a:avLst/>
          </a:prstGeom>
          <a:noFill/>
          <a:ln w="25400" cap="flat" cmpd="sng" algn="ctr">
            <a:solidFill>
              <a:srgbClr val="535353"/>
            </a:solidFill>
            <a:prstDash val="solid"/>
            <a:miter lim="800000"/>
            <a:tailEnd type="triangle"/>
          </a:ln>
          <a:effectLst/>
        </p:spPr>
      </p:cxnSp>
      <p:cxnSp>
        <p:nvCxnSpPr>
          <p:cNvPr id="79" name="Straight Arrow Connector 78">
            <a:extLst>
              <a:ext uri="{FF2B5EF4-FFF2-40B4-BE49-F238E27FC236}">
                <a16:creationId xmlns:a16="http://schemas.microsoft.com/office/drawing/2014/main" id="{C546B43D-1CFA-C329-F7F3-22AEA54973A0}"/>
              </a:ext>
            </a:extLst>
          </p:cNvPr>
          <p:cNvCxnSpPr>
            <a:cxnSpLocks/>
          </p:cNvCxnSpPr>
          <p:nvPr/>
        </p:nvCxnSpPr>
        <p:spPr bwMode="gray">
          <a:xfrm>
            <a:off x="2483406" y="3063043"/>
            <a:ext cx="1995626" cy="688616"/>
          </a:xfrm>
          <a:prstGeom prst="straightConnector1">
            <a:avLst/>
          </a:prstGeom>
          <a:noFill/>
          <a:ln w="25400" cap="flat" cmpd="sng" algn="ctr">
            <a:solidFill>
              <a:srgbClr val="535353"/>
            </a:solidFill>
            <a:prstDash val="solid"/>
            <a:miter lim="800000"/>
            <a:tailEnd type="triangle"/>
          </a:ln>
          <a:effectLst/>
        </p:spPr>
      </p:cxnSp>
      <p:sp>
        <p:nvSpPr>
          <p:cNvPr id="80" name="Content Placeholder 6">
            <a:extLst>
              <a:ext uri="{FF2B5EF4-FFF2-40B4-BE49-F238E27FC236}">
                <a16:creationId xmlns:a16="http://schemas.microsoft.com/office/drawing/2014/main" id="{3F50C828-3F91-456E-DAAA-256C7D092B33}"/>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6"/>
            </a:pPr>
            <a:r>
              <a:rPr sz="1600">
                <a:solidFill>
                  <a:srgbClr val="535353"/>
                </a:solidFill>
                <a:latin typeface="Arial"/>
                <a:sym typeface="Arial"/>
              </a:rPr>
              <a:t>Send out transcription requests over secure channel and get results</a:t>
            </a:r>
          </a:p>
        </p:txBody>
      </p:sp>
      <p:sp>
        <p:nvSpPr>
          <p:cNvPr id="81" name="Content Placeholder 6">
            <a:extLst>
              <a:ext uri="{FF2B5EF4-FFF2-40B4-BE49-F238E27FC236}">
                <a16:creationId xmlns:a16="http://schemas.microsoft.com/office/drawing/2014/main" id="{C3D81F27-8BCB-DB66-64C6-DFE159C91484}"/>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5"/>
            </a:pPr>
            <a:r>
              <a:rPr sz="1600">
                <a:solidFill>
                  <a:srgbClr val="535353"/>
                </a:solidFill>
                <a:latin typeface="Arial"/>
                <a:sym typeface="Arial"/>
              </a:rPr>
              <a:t>CCA/Keystone clients starts and gets certified by the Certifier Service.</a:t>
            </a:r>
          </a:p>
        </p:txBody>
      </p:sp>
      <p:cxnSp>
        <p:nvCxnSpPr>
          <p:cNvPr id="82" name="Straight Arrow Connector 81">
            <a:extLst>
              <a:ext uri="{FF2B5EF4-FFF2-40B4-BE49-F238E27FC236}">
                <a16:creationId xmlns:a16="http://schemas.microsoft.com/office/drawing/2014/main" id="{51F0C5F0-F061-7D1D-613A-76CE687C8387}"/>
              </a:ext>
            </a:extLst>
          </p:cNvPr>
          <p:cNvCxnSpPr>
            <a:cxnSpLocks/>
          </p:cNvCxnSpPr>
          <p:nvPr/>
        </p:nvCxnSpPr>
        <p:spPr bwMode="gray">
          <a:xfrm>
            <a:off x="2629635" y="1644691"/>
            <a:ext cx="2895264" cy="0"/>
          </a:xfrm>
          <a:prstGeom prst="straightConnector1">
            <a:avLst/>
          </a:prstGeom>
          <a:noFill/>
          <a:ln w="25400" cap="flat" cmpd="sng" algn="ctr">
            <a:solidFill>
              <a:srgbClr val="535353"/>
            </a:solidFill>
            <a:prstDash val="solid"/>
            <a:miter lim="800000"/>
            <a:tailEnd type="triangle"/>
          </a:ln>
          <a:effectLst/>
        </p:spPr>
      </p:cxnSp>
      <p:sp>
        <p:nvSpPr>
          <p:cNvPr id="83" name="Content Placeholder 6">
            <a:extLst>
              <a:ext uri="{FF2B5EF4-FFF2-40B4-BE49-F238E27FC236}">
                <a16:creationId xmlns:a16="http://schemas.microsoft.com/office/drawing/2014/main" id="{BF1B0240-6657-9DCD-2235-B476ABE0A57C}"/>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3"/>
            </a:pPr>
            <a:r>
              <a:rPr sz="1600">
                <a:solidFill>
                  <a:srgbClr val="535353"/>
                </a:solidFill>
                <a:latin typeface="Arial"/>
                <a:sym typeface="Arial"/>
              </a:rPr>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48229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FF5A9B-358E-EBD5-4B41-703B3633A075}"/>
              </a:ext>
            </a:extLst>
          </p:cNvPr>
          <p:cNvSpPr txBox="1">
            <a:spLocks/>
          </p:cNvSpPr>
          <p:nvPr/>
        </p:nvSpPr>
        <p:spPr>
          <a:xfrm>
            <a:off x="630237" y="126308"/>
            <a:ext cx="10931525" cy="676117"/>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B</a:t>
            </a:r>
            <a:r>
              <a:rPr kumimoji="0" lang="en-US" b="1" i="0" u="none" strike="noStrike" kern="0" cap="none" spc="0" normalizeH="0" baseline="0" noProof="0" err="1">
                <a:ln>
                  <a:noFill/>
                </a:ln>
                <a:solidFill>
                  <a:srgbClr val="292929"/>
                </a:solidFill>
                <a:effectLst/>
                <a:uLnTx/>
                <a:uFillTx/>
                <a:latin typeface="Arial"/>
                <a:cs typeface="Arial"/>
                <a:sym typeface="Arial"/>
              </a:rPr>
              <a:t>arriers</a:t>
            </a:r>
            <a:r>
              <a:rPr kumimoji="0" lang="en-US" b="1" i="0" u="none" strike="noStrike" kern="0" cap="none" spc="0" normalizeH="0" baseline="0" noProof="0">
                <a:ln>
                  <a:noFill/>
                </a:ln>
                <a:solidFill>
                  <a:srgbClr val="292929"/>
                </a:solidFill>
                <a:effectLst/>
                <a:uLnTx/>
                <a:uFillTx/>
                <a:latin typeface="Arial"/>
                <a:cs typeface="Arial"/>
                <a:sym typeface="Arial"/>
              </a:rPr>
              <a:t> to Confidential Computing adoption</a:t>
            </a:r>
          </a:p>
        </p:txBody>
      </p:sp>
      <p:sp>
        <p:nvSpPr>
          <p:cNvPr id="11" name="Content Placeholder 7">
            <a:extLst>
              <a:ext uri="{FF2B5EF4-FFF2-40B4-BE49-F238E27FC236}">
                <a16:creationId xmlns:a16="http://schemas.microsoft.com/office/drawing/2014/main" id="{042F49F0-519A-7A50-31F7-470824FE1AE6}"/>
              </a:ext>
            </a:extLst>
          </p:cNvPr>
          <p:cNvSpPr txBox="1">
            <a:spLocks/>
          </p:cNvSpPr>
          <p:nvPr/>
        </p:nvSpPr>
        <p:spPr>
          <a:xfrm>
            <a:off x="651968" y="1825036"/>
            <a:ext cx="4130675" cy="3825844"/>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71500" indent="-342900">
              <a:spcBef>
                <a:spcPts val="200"/>
              </a:spcBef>
              <a:buClr>
                <a:srgbClr val="535353"/>
              </a:buClr>
              <a:buFont typeface="Arial" panose="020B0604020202020204" pitchFamily="34" charset="0"/>
              <a:buChar char="•"/>
              <a:defRPr/>
            </a:pPr>
            <a:r>
              <a:rPr lang="en-US" sz="2000" kern="0" dirty="0">
                <a:solidFill>
                  <a:srgbClr val="000000"/>
                </a:solidFill>
                <a:latin typeface="Calibri" panose="020F0502020204030204" pitchFamily="34" charset="0"/>
                <a:cs typeface="Calibri" panose="020F0502020204030204" pitchFamily="34" charset="0"/>
              </a:rPr>
              <a:t>TEE mechanisms (attestation protocols, core capabilities, interfaces) are not consistent across vendors</a:t>
            </a:r>
          </a:p>
          <a:p>
            <a:pPr marL="11113"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2" name="Content Placeholder 7">
            <a:extLst>
              <a:ext uri="{FF2B5EF4-FFF2-40B4-BE49-F238E27FC236}">
                <a16:creationId xmlns:a16="http://schemas.microsoft.com/office/drawing/2014/main" id="{EEFF8D86-8FC1-1066-1313-22CE3D975EAA}"/>
              </a:ext>
            </a:extLst>
          </p:cNvPr>
          <p:cNvSpPr txBox="1">
            <a:spLocks/>
          </p:cNvSpPr>
          <p:nvPr/>
        </p:nvSpPr>
        <p:spPr>
          <a:xfrm>
            <a:off x="4878647" y="1825036"/>
            <a:ext cx="6446119" cy="3825844"/>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Cooperating programs require flexible management infrastructure to support many program providers and different security requirements.</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Trust policy often embedded in program (Bad!)</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Policy difficult to write, understand or audit</a:t>
            </a:r>
          </a:p>
          <a:p>
            <a:pPr marL="971550" lvl="1" indent="-285750">
              <a:spcBef>
                <a:spcPts val="200"/>
              </a:spcBef>
              <a:buFont typeface="Arial" panose="020B0604020202020204" pitchFamily="34" charset="0"/>
              <a:buChar char="•"/>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Can make deployment on different platforms difficult</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Support </a:t>
            </a:r>
            <a:r>
              <a:rPr lang="en-US" sz="2000" kern="0" dirty="0">
                <a:solidFill>
                  <a:srgbClr val="000000"/>
                </a:solidFill>
                <a:latin typeface="Calibri" panose="020F0502020204030204" pitchFamily="34" charset="0"/>
                <a:cs typeface="Calibri" panose="020F0502020204030204" pitchFamily="34" charset="0"/>
              </a:rPr>
              <a:t>code for trust management involves extensive security-sensitive logic and requires deep security expertise</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No “hello world” exemplars for end-to-end secure system design that work in an hour.</a:t>
            </a:r>
          </a:p>
          <a:p>
            <a:pPr marL="571500" indent="-342900">
              <a:spcBef>
                <a:spcPts val="200"/>
              </a:spcBef>
              <a:buClr>
                <a:srgbClr val="535353"/>
              </a:buClr>
              <a:buFont typeface="Arial" panose="020B0604020202020204" pitchFamily="34" charset="0"/>
              <a:buChar char="•"/>
              <a:defRPr/>
            </a:pPr>
            <a:r>
              <a:rPr lang="en-US" sz="2000" kern="0" dirty="0">
                <a:solidFill>
                  <a:srgbClr val="000000"/>
                </a:solidFill>
                <a:latin typeface="Calibri" panose="020F0502020204030204" pitchFamily="34" charset="0"/>
                <a:cs typeface="Calibri" panose="020F0502020204030204" pitchFamily="34" charset="0"/>
              </a:rPr>
              <a:t>Most bespoke code is not scalable and requires rewriting between platforms</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514350" indent="-285750">
              <a:spcBef>
                <a:spcPts val="200"/>
              </a:spcBef>
              <a:buClr>
                <a:srgbClr val="000000"/>
              </a:buClr>
              <a:buFont typeface="Arial" panose="020B0604020202020204" pitchFamily="34" charset="0"/>
              <a:buChar char="•"/>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1371600" marR="0" lvl="2" indent="-22860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3" name="Content Placeholder 7">
            <a:extLst>
              <a:ext uri="{FF2B5EF4-FFF2-40B4-BE49-F238E27FC236}">
                <a16:creationId xmlns:a16="http://schemas.microsoft.com/office/drawing/2014/main" id="{BA82D43F-E115-359E-19CA-22181170E916}"/>
              </a:ext>
            </a:extLst>
          </p:cNvPr>
          <p:cNvSpPr txBox="1">
            <a:spLocks/>
          </p:cNvSpPr>
          <p:nvPr/>
        </p:nvSpPr>
        <p:spPr>
          <a:xfrm>
            <a:off x="651753" y="1202167"/>
            <a:ext cx="4130890" cy="504192"/>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57200" marR="0" lvl="0" indent="-22860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Hardware</a:t>
            </a:r>
            <a:r>
              <a:rPr kumimoji="0" lang="en-US" sz="2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diversity</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4" name="Content Placeholder 7">
            <a:extLst>
              <a:ext uri="{FF2B5EF4-FFF2-40B4-BE49-F238E27FC236}">
                <a16:creationId xmlns:a16="http://schemas.microsoft.com/office/drawing/2014/main" id="{B50FC0E4-3DF7-69AF-4467-895381BA10D1}"/>
              </a:ext>
            </a:extLst>
          </p:cNvPr>
          <p:cNvSpPr txBox="1">
            <a:spLocks/>
          </p:cNvSpPr>
          <p:nvPr/>
        </p:nvSpPr>
        <p:spPr>
          <a:xfrm>
            <a:off x="4878648" y="1202167"/>
            <a:ext cx="6446118" cy="504192"/>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60375" marR="0" lvl="0" indent="-223838"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Current software complexity</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5" name="Subtitle 6">
            <a:extLst>
              <a:ext uri="{FF2B5EF4-FFF2-40B4-BE49-F238E27FC236}">
                <a16:creationId xmlns:a16="http://schemas.microsoft.com/office/drawing/2014/main" id="{265889FD-D6DF-F3EA-ACED-26BC756D72C4}"/>
              </a:ext>
            </a:extLst>
          </p:cNvPr>
          <p:cNvSpPr txBox="1">
            <a:spLocks/>
          </p:cNvSpPr>
          <p:nvPr/>
        </p:nvSpPr>
        <p:spPr>
          <a:xfrm>
            <a:off x="1039027" y="5769557"/>
            <a:ext cx="9243883" cy="759853"/>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ctr" defTabSz="914400" rtl="0" eaLnBrk="1" fontAlgn="auto" latinLnBrk="0" hangingPunct="1">
              <a:lnSpc>
                <a:spcPct val="90000"/>
              </a:lnSpc>
              <a:spcBef>
                <a:spcPts val="200"/>
              </a:spcBef>
              <a:spcAft>
                <a:spcPts val="0"/>
              </a:spcAft>
              <a:buClr>
                <a:srgbClr val="000000"/>
              </a:buClr>
              <a:buSzPts val="2800"/>
              <a:buFont typeface="Arial"/>
              <a:buNone/>
              <a:tabLst/>
              <a:defRPr/>
            </a:pPr>
            <a:r>
              <a:rPr lang="en-US" sz="2400" kern="0">
                <a:solidFill>
                  <a:srgbClr val="00B0F0"/>
                </a:solidFill>
                <a:latin typeface="Calibri" panose="020F0502020204030204" pitchFamily="34" charset="0"/>
                <a:cs typeface="Calibri" panose="020F0502020204030204" pitchFamily="34" charset="0"/>
              </a:rPr>
              <a:t>G</a:t>
            </a:r>
            <a:r>
              <a:rPr kumimoji="0" lang="en-US" sz="2400" b="0" i="0" u="none" strike="noStrike" kern="0" cap="none" spc="0" normalizeH="0" baseline="0" noProof="0">
                <a:ln>
                  <a:noFill/>
                </a:ln>
                <a:solidFill>
                  <a:srgbClr val="00B0F0"/>
                </a:solidFill>
                <a:effectLst/>
                <a:uLnTx/>
                <a:uFillTx/>
                <a:latin typeface="Calibri" panose="020F0502020204030204" pitchFamily="34" charset="0"/>
                <a:cs typeface="Calibri" panose="020F0502020204030204" pitchFamily="34" charset="0"/>
                <a:sym typeface="Arial"/>
              </a:rPr>
              <a:t>ap filled by Certifier:  a standard, vendor-independent, easy-to-use framework for CC trust management for developers and deployers</a:t>
            </a:r>
          </a:p>
        </p:txBody>
      </p:sp>
      <p:sp>
        <p:nvSpPr>
          <p:cNvPr id="3" name="TextBox 2">
            <a:extLst>
              <a:ext uri="{FF2B5EF4-FFF2-40B4-BE49-F238E27FC236}">
                <a16:creationId xmlns:a16="http://schemas.microsoft.com/office/drawing/2014/main" id="{567B28C9-B84F-BDB3-9A94-E11E9A318638}"/>
              </a:ext>
            </a:extLst>
          </p:cNvPr>
          <p:cNvSpPr txBox="1"/>
          <p:nvPr/>
        </p:nvSpPr>
        <p:spPr>
          <a:xfrm>
            <a:off x="630237" y="621605"/>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Motivating the certifier framework</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93438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871971-7663-A8B5-F76C-F51B2AC6D1B2}"/>
              </a:ext>
            </a:extLst>
          </p:cNvPr>
          <p:cNvSpPr txBox="1">
            <a:spLocks/>
          </p:cNvSpPr>
          <p:nvPr/>
        </p:nvSpPr>
        <p:spPr>
          <a:xfrm>
            <a:off x="826341" y="299299"/>
            <a:ext cx="10515600" cy="698500"/>
          </a:xfrm>
          <a:prstGeom prst="rect">
            <a:avLst/>
          </a:prstGeom>
          <a:noFill/>
          <a:ln>
            <a:noFill/>
          </a:ln>
        </p:spPr>
        <p:txBody>
          <a:bodyPr spcFirstLastPara="1" wrap="square" lIns="45700" tIns="45700" rIns="45700" bIns="45700" anchor="ctr" anchorCtr="0">
            <a:normAutofit fontScale="9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2800" b="1" i="0" u="none" strike="noStrike" kern="0" cap="none" spc="0" normalizeH="0" baseline="0" noProof="0">
                <a:ln>
                  <a:noFill/>
                </a:ln>
                <a:solidFill>
                  <a:srgbClr val="535353"/>
                </a:solidFill>
                <a:effectLst/>
                <a:uLnTx/>
                <a:uFillTx/>
                <a:latin typeface="Roboto" panose="02000000000000000000" pitchFamily="2" charset="0"/>
                <a:cs typeface="Arial"/>
                <a:sym typeface="Arial"/>
              </a:rPr>
              <a:t>Overcoming Barriers to Confidential Computing as a Universal Platform</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5" name="TextBox 4">
            <a:extLst>
              <a:ext uri="{FF2B5EF4-FFF2-40B4-BE49-F238E27FC236}">
                <a16:creationId xmlns:a16="http://schemas.microsoft.com/office/drawing/2014/main" id="{92C7F52E-B96A-D91C-5443-0F5FC4A996CD}"/>
              </a:ext>
            </a:extLst>
          </p:cNvPr>
          <p:cNvSpPr txBox="1"/>
          <p:nvPr/>
        </p:nvSpPr>
        <p:spPr>
          <a:xfrm>
            <a:off x="826341" y="1269787"/>
            <a:ext cx="9846964" cy="3385542"/>
          </a:xfrm>
          <a:prstGeom prst="rect">
            <a:avLst/>
          </a:prstGeom>
        </p:spPr>
        <p:txBody>
          <a:bodyPr wrap="square" lIns="0" tIns="0" rIns="0" bIns="0" rtlCol="0">
            <a:spAutoFit/>
          </a:bodyPr>
          <a:lstStyle/>
          <a:p>
            <a:pPr fontAlgn="base">
              <a:buClr>
                <a:srgbClr val="000000"/>
              </a:buClr>
              <a:buFont typeface="Arial"/>
              <a:buNone/>
            </a:pPr>
            <a:r>
              <a:rPr lang="en-US" sz="2000" b="1" kern="0" dirty="0">
                <a:solidFill>
                  <a:srgbClr val="535353"/>
                </a:solidFill>
                <a:cs typeface="Calibri" panose="020F0502020204030204" pitchFamily="34" charset="0"/>
                <a:sym typeface="Arial"/>
              </a:rPr>
              <a:t>Abstract: </a:t>
            </a:r>
            <a:r>
              <a:rPr lang="en-US" sz="2000" kern="0" dirty="0">
                <a:solidFill>
                  <a:srgbClr val="535353"/>
                </a:solidFill>
                <a:cs typeface="Calibri" panose="020F0502020204030204" pitchFamily="34" charset="0"/>
                <a:sym typeface="Arial"/>
              </a:rPr>
              <a:t>Confidential Computing (CC) provides simple, principled confidentiality and integrity for workloads wherever they run. Within multi-cloud infrastructures, it opens the door for a universal distributed computing solution that addresses verifiable program isolation, programs as authenticated security principals, secure key management, trust management, and the ability to prove these security properties cryptographically “over the wire” to relying parties using attestation. Yet the adoption of confidential computing has been slowed by the difficulty of writing CC-enabled programs quickly and securely, and across hardware technologies. </a:t>
            </a:r>
            <a:r>
              <a:rPr lang="en-US" sz="2000" kern="0" dirty="0" err="1">
                <a:solidFill>
                  <a:srgbClr val="535353"/>
                </a:solidFill>
                <a:cs typeface="Calibri" panose="020F0502020204030204" pitchFamily="34" charset="0"/>
                <a:sym typeface="Arial"/>
              </a:rPr>
              <a:t>Manferdelli</a:t>
            </a:r>
            <a:r>
              <a:rPr lang="en-US" sz="2000" kern="0" dirty="0">
                <a:solidFill>
                  <a:srgbClr val="535353"/>
                </a:solidFill>
                <a:cs typeface="Calibri" panose="020F0502020204030204" pitchFamily="34" charset="0"/>
                <a:sym typeface="Arial"/>
              </a:rPr>
              <a:t> will describe issues and requirements for a universal programming platform and introduce the open source “Certifier Framework for Confidential Computing” that provides a step towards overcoming development barriers.</a:t>
            </a:r>
          </a:p>
          <a:p>
            <a:pPr>
              <a:spcAft>
                <a:spcPts val="600"/>
              </a:spcAft>
              <a:buClr>
                <a:srgbClr val="000000"/>
              </a:buClr>
              <a:buFont typeface="Arial"/>
              <a:buNone/>
            </a:pPr>
            <a:endParaRPr lang="en-US" sz="2000" kern="0" dirty="0">
              <a:solidFill>
                <a:srgbClr val="535353"/>
              </a:solidFill>
              <a:cs typeface="Calibri" panose="020F0502020204030204" pitchFamily="34" charset="0"/>
              <a:sym typeface="Arial"/>
            </a:endParaRPr>
          </a:p>
        </p:txBody>
      </p:sp>
    </p:spTree>
    <p:extLst>
      <p:ext uri="{BB962C8B-B14F-4D97-AF65-F5344CB8AC3E}">
        <p14:creationId xmlns:p14="http://schemas.microsoft.com/office/powerpoint/2010/main" val="887573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A016A1A-149F-890C-55BC-0DCFFADFDD72}"/>
              </a:ext>
            </a:extLst>
          </p:cNvPr>
          <p:cNvSpPr txBox="1">
            <a:spLocks/>
          </p:cNvSpPr>
          <p:nvPr/>
        </p:nvSpPr>
        <p:spPr>
          <a:xfrm>
            <a:off x="490537" y="194935"/>
            <a:ext cx="10863263" cy="6794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r>
              <a:rPr lang="en-US" kern="0">
                <a:latin typeface="Calibri" panose="020F0502020204030204" pitchFamily="34" charset="0"/>
                <a:cs typeface="Calibri" panose="020F0502020204030204" pitchFamily="34" charset="0"/>
              </a:rPr>
              <a:t>The Promise of Confidential Computing </a:t>
            </a:r>
            <a:endParaRPr lang="en-US" kern="0" dirty="0">
              <a:latin typeface="Calibri" panose="020F0502020204030204" pitchFamily="34" charset="0"/>
              <a:cs typeface="Calibri" panose="020F0502020204030204" pitchFamily="34" charset="0"/>
            </a:endParaRPr>
          </a:p>
        </p:txBody>
      </p:sp>
      <p:sp>
        <p:nvSpPr>
          <p:cNvPr id="18" name="Content Placeholder 2">
            <a:extLst>
              <a:ext uri="{FF2B5EF4-FFF2-40B4-BE49-F238E27FC236}">
                <a16:creationId xmlns:a16="http://schemas.microsoft.com/office/drawing/2014/main" id="{CF5BAEF2-F8D6-82EF-A518-587DD5346841}"/>
              </a:ext>
            </a:extLst>
          </p:cNvPr>
          <p:cNvSpPr txBox="1">
            <a:spLocks/>
          </p:cNvSpPr>
          <p:nvPr/>
        </p:nvSpPr>
        <p:spPr>
          <a:xfrm>
            <a:off x="918579" y="1416213"/>
            <a:ext cx="3743260"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kern="0">
                <a:latin typeface="Calibri" panose="020F0502020204030204" pitchFamily="34" charset="0"/>
                <a:cs typeface="Calibri" panose="020F0502020204030204" pitchFamily="34" charset="0"/>
              </a:rPr>
              <a:t>Security enablement  anywhere (cloud or not)</a:t>
            </a:r>
            <a:endParaRPr lang="en-US" sz="2400" kern="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08D7EC5-0DEF-6285-1750-049202AF3370}"/>
              </a:ext>
            </a:extLst>
          </p:cNvPr>
          <p:cNvSpPr txBox="1"/>
          <p:nvPr/>
        </p:nvSpPr>
        <p:spPr>
          <a:xfrm>
            <a:off x="5361140" y="1350642"/>
            <a:ext cx="6626265" cy="1297408"/>
          </a:xfrm>
          <a:prstGeom prst="rect">
            <a:avLst/>
          </a:prstGeom>
          <a:noFill/>
          <a:ln>
            <a:solidFill>
              <a:srgbClr val="000000"/>
            </a:solidFill>
          </a:ln>
        </p:spPr>
        <p:txBody>
          <a:bodyPr wrap="square" rtlCol="0">
            <a:noAutofit/>
          </a:bodyPr>
          <a:lstStyle/>
          <a:p>
            <a:pPr marL="11113" marR="0" lvl="2" indent="-11113"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Standard platform components (key store, storage, time, IAM)</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shared data access (Regulators: GDPR, Health, Finance)</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Safe program execution (“A safe place to stand in the cloud”)</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Zero Trust</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endParaRPr>
          </a:p>
        </p:txBody>
      </p:sp>
      <p:sp>
        <p:nvSpPr>
          <p:cNvPr id="20" name="Content Placeholder 2">
            <a:extLst>
              <a:ext uri="{FF2B5EF4-FFF2-40B4-BE49-F238E27FC236}">
                <a16:creationId xmlns:a16="http://schemas.microsoft.com/office/drawing/2014/main" id="{4C231305-D571-6CB3-DFB5-F7595DBFD0CB}"/>
              </a:ext>
            </a:extLst>
          </p:cNvPr>
          <p:cNvSpPr txBox="1">
            <a:spLocks/>
          </p:cNvSpPr>
          <p:nvPr/>
        </p:nvSpPr>
        <p:spPr>
          <a:xfrm>
            <a:off x="377802" y="3042716"/>
            <a:ext cx="425682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kern="0" dirty="0">
                <a:latin typeface="Calibri" panose="020F0502020204030204" pitchFamily="34" charset="0"/>
                <a:cs typeface="Calibri" panose="020F0502020204030204" pitchFamily="34" charset="0"/>
              </a:rPr>
              <a:t>Secure privacy preserving service enablement (Data Economy)</a:t>
            </a:r>
          </a:p>
        </p:txBody>
      </p:sp>
      <p:sp>
        <p:nvSpPr>
          <p:cNvPr id="21" name="TextBox 20">
            <a:extLst>
              <a:ext uri="{FF2B5EF4-FFF2-40B4-BE49-F238E27FC236}">
                <a16:creationId xmlns:a16="http://schemas.microsoft.com/office/drawing/2014/main" id="{F5F7CA7C-2BEF-3705-A0D0-C821E3357BAA}"/>
              </a:ext>
            </a:extLst>
          </p:cNvPr>
          <p:cNvSpPr txBox="1"/>
          <p:nvPr/>
        </p:nvSpPr>
        <p:spPr>
          <a:xfrm>
            <a:off x="5361141" y="2977145"/>
            <a:ext cx="6626266" cy="974626"/>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collaborative machine learning</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Motion planning as a service</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Auctions</a:t>
            </a:r>
          </a:p>
        </p:txBody>
      </p:sp>
      <p:sp>
        <p:nvSpPr>
          <p:cNvPr id="22" name="Content Placeholder 2">
            <a:extLst>
              <a:ext uri="{FF2B5EF4-FFF2-40B4-BE49-F238E27FC236}">
                <a16:creationId xmlns:a16="http://schemas.microsoft.com/office/drawing/2014/main" id="{32C346B5-A967-2833-17D1-6D1AEFA66933}"/>
              </a:ext>
            </a:extLst>
          </p:cNvPr>
          <p:cNvSpPr txBox="1">
            <a:spLocks/>
          </p:cNvSpPr>
          <p:nvPr/>
        </p:nvSpPr>
        <p:spPr>
          <a:xfrm>
            <a:off x="204593" y="4124194"/>
            <a:ext cx="4457246"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lgn="r">
              <a:spcBef>
                <a:spcPts val="200"/>
              </a:spcBef>
            </a:pPr>
            <a:r>
              <a:rPr lang="en-US" sz="2400" kern="0" dirty="0">
                <a:latin typeface="Calibri" panose="020F0502020204030204" pitchFamily="34" charset="0"/>
                <a:cs typeface="Calibri" panose="020F0502020204030204" pitchFamily="34" charset="0"/>
              </a:rPr>
              <a:t>Secure infrastructure management</a:t>
            </a:r>
          </a:p>
        </p:txBody>
      </p:sp>
      <p:sp>
        <p:nvSpPr>
          <p:cNvPr id="23" name="TextBox 22">
            <a:extLst>
              <a:ext uri="{FF2B5EF4-FFF2-40B4-BE49-F238E27FC236}">
                <a16:creationId xmlns:a16="http://schemas.microsoft.com/office/drawing/2014/main" id="{D8A53020-CCE0-7F46-474A-4AFCBAD93BA3}"/>
              </a:ext>
            </a:extLst>
          </p:cNvPr>
          <p:cNvSpPr txBox="1"/>
          <p:nvPr/>
        </p:nvSpPr>
        <p:spPr>
          <a:xfrm>
            <a:off x="5361140" y="4209947"/>
            <a:ext cx="6626267" cy="671979"/>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Kubernetes container management</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Document sharing</a:t>
            </a:r>
          </a:p>
        </p:txBody>
      </p:sp>
      <p:cxnSp>
        <p:nvCxnSpPr>
          <p:cNvPr id="24" name="Straight Arrow Connector 23">
            <a:extLst>
              <a:ext uri="{FF2B5EF4-FFF2-40B4-BE49-F238E27FC236}">
                <a16:creationId xmlns:a16="http://schemas.microsoft.com/office/drawing/2014/main" id="{7BE600DE-F018-B474-A556-6060769B0974}"/>
              </a:ext>
            </a:extLst>
          </p:cNvPr>
          <p:cNvCxnSpPr>
            <a:cxnSpLocks/>
          </p:cNvCxnSpPr>
          <p:nvPr/>
        </p:nvCxnSpPr>
        <p:spPr>
          <a:xfrm>
            <a:off x="4759890" y="4545936"/>
            <a:ext cx="475989" cy="0"/>
          </a:xfrm>
          <a:prstGeom prst="straightConnector1">
            <a:avLst/>
          </a:prstGeom>
          <a:noFill/>
          <a:ln w="41275" cap="flat" cmpd="sng" algn="ctr">
            <a:solidFill>
              <a:srgbClr val="000000"/>
            </a:solidFill>
            <a:prstDash val="solid"/>
            <a:tailEnd type="triangle"/>
          </a:ln>
          <a:effectLst/>
        </p:spPr>
      </p:cxnSp>
      <p:cxnSp>
        <p:nvCxnSpPr>
          <p:cNvPr id="25" name="Straight Arrow Connector 24">
            <a:extLst>
              <a:ext uri="{FF2B5EF4-FFF2-40B4-BE49-F238E27FC236}">
                <a16:creationId xmlns:a16="http://schemas.microsoft.com/office/drawing/2014/main" id="{A16E0E67-A432-0AB6-AA1F-6ECED6112005}"/>
              </a:ext>
            </a:extLst>
          </p:cNvPr>
          <p:cNvCxnSpPr>
            <a:cxnSpLocks/>
          </p:cNvCxnSpPr>
          <p:nvPr/>
        </p:nvCxnSpPr>
        <p:spPr>
          <a:xfrm>
            <a:off x="4759889" y="3433349"/>
            <a:ext cx="475989" cy="0"/>
          </a:xfrm>
          <a:prstGeom prst="straightConnector1">
            <a:avLst/>
          </a:prstGeom>
          <a:noFill/>
          <a:ln w="41275" cap="flat" cmpd="sng" algn="ctr">
            <a:solidFill>
              <a:srgbClr val="000000"/>
            </a:solidFill>
            <a:prstDash val="solid"/>
            <a:tailEnd type="triangle"/>
          </a:ln>
          <a:effectLst/>
        </p:spPr>
      </p:cxnSp>
      <p:cxnSp>
        <p:nvCxnSpPr>
          <p:cNvPr id="26" name="Straight Arrow Connector 25">
            <a:extLst>
              <a:ext uri="{FF2B5EF4-FFF2-40B4-BE49-F238E27FC236}">
                <a16:creationId xmlns:a16="http://schemas.microsoft.com/office/drawing/2014/main" id="{174F4811-5181-64B8-6553-54913258E35A}"/>
              </a:ext>
            </a:extLst>
          </p:cNvPr>
          <p:cNvCxnSpPr>
            <a:cxnSpLocks/>
          </p:cNvCxnSpPr>
          <p:nvPr/>
        </p:nvCxnSpPr>
        <p:spPr>
          <a:xfrm>
            <a:off x="4759889" y="1850894"/>
            <a:ext cx="475989" cy="0"/>
          </a:xfrm>
          <a:prstGeom prst="straightConnector1">
            <a:avLst/>
          </a:prstGeom>
          <a:noFill/>
          <a:ln w="41275" cap="flat" cmpd="sng" algn="ctr">
            <a:solidFill>
              <a:srgbClr val="000000"/>
            </a:solidFill>
            <a:prstDash val="solid"/>
            <a:tailEnd type="triangle"/>
          </a:ln>
          <a:effectLst/>
        </p:spPr>
      </p:cxnSp>
      <p:sp>
        <p:nvSpPr>
          <p:cNvPr id="27" name="TextBox 26">
            <a:extLst>
              <a:ext uri="{FF2B5EF4-FFF2-40B4-BE49-F238E27FC236}">
                <a16:creationId xmlns:a16="http://schemas.microsoft.com/office/drawing/2014/main" id="{D10FF448-3643-4612-7FED-9A0623E8ECB1}"/>
              </a:ext>
            </a:extLst>
          </p:cNvPr>
          <p:cNvSpPr txBox="1"/>
          <p:nvPr/>
        </p:nvSpPr>
        <p:spPr>
          <a:xfrm>
            <a:off x="5361139" y="5196110"/>
            <a:ext cx="6626265" cy="671979"/>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Edge sensor collection</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Caching services and the “extended internet”</a:t>
            </a:r>
          </a:p>
        </p:txBody>
      </p:sp>
      <p:sp>
        <p:nvSpPr>
          <p:cNvPr id="28" name="Content Placeholder 2">
            <a:extLst>
              <a:ext uri="{FF2B5EF4-FFF2-40B4-BE49-F238E27FC236}">
                <a16:creationId xmlns:a16="http://schemas.microsoft.com/office/drawing/2014/main" id="{43C0F5D8-0017-C899-7168-2485A419AAA1}"/>
              </a:ext>
            </a:extLst>
          </p:cNvPr>
          <p:cNvSpPr txBox="1">
            <a:spLocks/>
          </p:cNvSpPr>
          <p:nvPr/>
        </p:nvSpPr>
        <p:spPr>
          <a:xfrm>
            <a:off x="177380" y="5096245"/>
            <a:ext cx="462217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400" kern="0" dirty="0">
                <a:latin typeface="Calibri" panose="020F0502020204030204" pitchFamily="34" charset="0"/>
                <a:cs typeface="Calibri" panose="020F0502020204030204" pitchFamily="34" charset="0"/>
              </a:rPr>
              <a:t>Platforms for sensitive edge services</a:t>
            </a:r>
          </a:p>
        </p:txBody>
      </p:sp>
      <p:cxnSp>
        <p:nvCxnSpPr>
          <p:cNvPr id="29" name="Straight Arrow Connector 28">
            <a:extLst>
              <a:ext uri="{FF2B5EF4-FFF2-40B4-BE49-F238E27FC236}">
                <a16:creationId xmlns:a16="http://schemas.microsoft.com/office/drawing/2014/main" id="{93548E30-770D-46AD-4D57-7713B8A0024E}"/>
              </a:ext>
            </a:extLst>
          </p:cNvPr>
          <p:cNvCxnSpPr>
            <a:cxnSpLocks/>
          </p:cNvCxnSpPr>
          <p:nvPr/>
        </p:nvCxnSpPr>
        <p:spPr>
          <a:xfrm>
            <a:off x="4799554" y="5507212"/>
            <a:ext cx="475989" cy="0"/>
          </a:xfrm>
          <a:prstGeom prst="straightConnector1">
            <a:avLst/>
          </a:prstGeom>
          <a:noFill/>
          <a:ln w="41275" cap="flat" cmpd="sng" algn="ctr">
            <a:solidFill>
              <a:srgbClr val="000000"/>
            </a:solidFill>
            <a:prstDash val="solid"/>
            <a:tailEnd type="triangle"/>
          </a:ln>
          <a:effectLst/>
        </p:spPr>
      </p:cxnSp>
    </p:spTree>
    <p:extLst>
      <p:ext uri="{BB962C8B-B14F-4D97-AF65-F5344CB8AC3E}">
        <p14:creationId xmlns:p14="http://schemas.microsoft.com/office/powerpoint/2010/main" val="267041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FF5A9B-358E-EBD5-4B41-703B3633A075}"/>
              </a:ext>
            </a:extLst>
          </p:cNvPr>
          <p:cNvSpPr txBox="1">
            <a:spLocks/>
          </p:cNvSpPr>
          <p:nvPr/>
        </p:nvSpPr>
        <p:spPr>
          <a:xfrm>
            <a:off x="630237" y="202348"/>
            <a:ext cx="10931525" cy="504825"/>
          </a:xfrm>
          <a:prstGeom prst="rect">
            <a:avLst/>
          </a:prstGeom>
          <a:noFill/>
          <a:ln>
            <a:noFill/>
          </a:ln>
        </p:spPr>
        <p:txBody>
          <a:bodyPr spcFirstLastPara="1" wrap="square" lIns="45700" tIns="45700" rIns="45700"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Barriers to Confidential Computing Adoption</a:t>
            </a:r>
            <a:endParaRPr kumimoji="0" lang="en-US" sz="2400" b="1" i="0" u="none" strike="noStrike" kern="0" cap="none" spc="0" normalizeH="0" baseline="0" noProof="0">
              <a:ln>
                <a:noFill/>
              </a:ln>
              <a:solidFill>
                <a:srgbClr val="292929"/>
              </a:solidFill>
              <a:effectLst/>
              <a:uLnTx/>
              <a:uFillTx/>
              <a:latin typeface="Arial"/>
              <a:cs typeface="Arial"/>
              <a:sym typeface="Arial"/>
            </a:endParaRPr>
          </a:p>
        </p:txBody>
      </p:sp>
      <p:sp>
        <p:nvSpPr>
          <p:cNvPr id="10" name="Subtitle 6">
            <a:extLst>
              <a:ext uri="{FF2B5EF4-FFF2-40B4-BE49-F238E27FC236}">
                <a16:creationId xmlns:a16="http://schemas.microsoft.com/office/drawing/2014/main" id="{06DC7459-8347-2885-7FBA-5CC8FD9CC677}"/>
              </a:ext>
            </a:extLst>
          </p:cNvPr>
          <p:cNvSpPr txBox="1">
            <a:spLocks/>
          </p:cNvSpPr>
          <p:nvPr/>
        </p:nvSpPr>
        <p:spPr>
          <a:xfrm>
            <a:off x="703243" y="707173"/>
            <a:ext cx="10694528" cy="654050"/>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57200" marR="0" lvl="0" indent="-228600" algn="ctr" defTabSz="914400" rtl="0" eaLnBrk="1" fontAlgn="auto" latinLnBrk="0" hangingPunct="1">
              <a:lnSpc>
                <a:spcPct val="90000"/>
              </a:lnSpc>
              <a:spcBef>
                <a:spcPts val="1000"/>
              </a:spcBef>
              <a:spcAft>
                <a:spcPts val="0"/>
              </a:spcAft>
              <a:buClr>
                <a:srgbClr val="535353"/>
              </a:buClr>
              <a:buSzPts val="2800"/>
              <a:buFont typeface="Arial"/>
              <a:buNone/>
              <a:tabLst/>
              <a:defRPr/>
            </a:pPr>
            <a:r>
              <a:rPr kumimoji="0" lang="en-US" sz="2400" b="0" i="0" u="none" strike="noStrike" kern="0" cap="none" spc="0" normalizeH="0" baseline="0" noProof="0">
                <a:ln>
                  <a:noFill/>
                </a:ln>
                <a:solidFill>
                  <a:srgbClr val="0070C0"/>
                </a:solidFill>
                <a:effectLst/>
                <a:uLnTx/>
                <a:uFillTx/>
                <a:latin typeface="Arial"/>
                <a:cs typeface="Arial"/>
                <a:sym typeface="Arial"/>
              </a:rPr>
              <a:t>“In the future, all programs will be Confidential Computing Programs” -- Intel</a:t>
            </a:r>
          </a:p>
        </p:txBody>
      </p:sp>
      <p:sp>
        <p:nvSpPr>
          <p:cNvPr id="11" name="Content Placeholder 7">
            <a:extLst>
              <a:ext uri="{FF2B5EF4-FFF2-40B4-BE49-F238E27FC236}">
                <a16:creationId xmlns:a16="http://schemas.microsoft.com/office/drawing/2014/main" id="{042F49F0-519A-7A50-31F7-470824FE1AE6}"/>
              </a:ext>
            </a:extLst>
          </p:cNvPr>
          <p:cNvSpPr txBox="1">
            <a:spLocks/>
          </p:cNvSpPr>
          <p:nvPr/>
        </p:nvSpPr>
        <p:spPr>
          <a:xfrm>
            <a:off x="689871" y="4999382"/>
            <a:ext cx="10694528" cy="989610"/>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l" defTabSz="914400" rtl="0" eaLnBrk="1" fontAlgn="auto" latinLnBrk="0" hangingPunct="1">
              <a:lnSpc>
                <a:spcPct val="90000"/>
              </a:lnSpc>
              <a:spcBef>
                <a:spcPts val="200"/>
              </a:spcBef>
              <a:spcAft>
                <a:spcPts val="0"/>
              </a:spcAft>
              <a:buClr>
                <a:srgbClr val="000000"/>
              </a:buClr>
              <a:buSzPts val="2800"/>
              <a:tabLst/>
              <a:defRPr/>
            </a:pPr>
            <a:r>
              <a:rPr kumimoji="0" lang="en-US" sz="2200" b="0" i="0" u="sng"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Hardware</a:t>
            </a:r>
          </a:p>
          <a:p>
            <a:pPr marL="354013" marR="0" lvl="1"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TEE availability </a:t>
            </a:r>
          </a:p>
          <a:p>
            <a:pPr marL="354013" marR="0" lvl="1"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Programs are not “portable” across platform technologies</a:t>
            </a:r>
          </a:p>
          <a:p>
            <a:pPr marL="11113"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2" name="Content Placeholder 7">
            <a:extLst>
              <a:ext uri="{FF2B5EF4-FFF2-40B4-BE49-F238E27FC236}">
                <a16:creationId xmlns:a16="http://schemas.microsoft.com/office/drawing/2014/main" id="{EEFF8D86-8FC1-1066-1313-22CE3D975EAA}"/>
              </a:ext>
            </a:extLst>
          </p:cNvPr>
          <p:cNvSpPr txBox="1">
            <a:spLocks/>
          </p:cNvSpPr>
          <p:nvPr/>
        </p:nvSpPr>
        <p:spPr>
          <a:xfrm>
            <a:off x="703243" y="1407882"/>
            <a:ext cx="10694528" cy="2963263"/>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11113"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2000" b="0" i="0" u="sng"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Software</a:t>
            </a:r>
          </a:p>
          <a:p>
            <a:pPr marL="11113" marR="0" lvl="1" indent="-11113"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Writing or converting programs to CC is difficult!</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Different code for different programs</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Complicated support code raises a security problem and you can’t start right away</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No “copy and paste” to get started with a secure program </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Cooperating programs require flexible management infrastructure to support many program providers and different security requirements.</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Trust policy often embedded in program (Bad!)</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Policy difficult to write, understand or audit</a:t>
            </a:r>
          </a:p>
          <a:p>
            <a:pPr marL="1371600" marR="0" lvl="2" indent="-22860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3" name="Rounded Rectangle 2">
            <a:extLst>
              <a:ext uri="{FF2B5EF4-FFF2-40B4-BE49-F238E27FC236}">
                <a16:creationId xmlns:a16="http://schemas.microsoft.com/office/drawing/2014/main" id="{F3B6F5EA-2CA2-1870-A1DE-5FA09317ABF7}"/>
              </a:ext>
            </a:extLst>
          </p:cNvPr>
          <p:cNvSpPr/>
          <p:nvPr/>
        </p:nvSpPr>
        <p:spPr>
          <a:xfrm>
            <a:off x="703243" y="4437682"/>
            <a:ext cx="10681156" cy="475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000" b="1"/>
              <a:t>What is the “Linux” for Confidential Computing?</a:t>
            </a:r>
          </a:p>
        </p:txBody>
      </p:sp>
      <p:sp>
        <p:nvSpPr>
          <p:cNvPr id="4" name="Pentagon 3">
            <a:extLst>
              <a:ext uri="{FF2B5EF4-FFF2-40B4-BE49-F238E27FC236}">
                <a16:creationId xmlns:a16="http://schemas.microsoft.com/office/drawing/2014/main" id="{34A35B18-4673-7AC6-6139-61C17BFBAA13}"/>
              </a:ext>
            </a:extLst>
          </p:cNvPr>
          <p:cNvSpPr/>
          <p:nvPr/>
        </p:nvSpPr>
        <p:spPr>
          <a:xfrm flipH="1">
            <a:off x="10035251" y="0"/>
            <a:ext cx="2156749" cy="707173"/>
          </a:xfrm>
          <a:prstGeom prst="homePlat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Use or delete</a:t>
            </a:r>
            <a:endParaRPr lang="en-CH"/>
          </a:p>
        </p:txBody>
      </p:sp>
    </p:spTree>
    <p:extLst>
      <p:ext uri="{BB962C8B-B14F-4D97-AF65-F5344CB8AC3E}">
        <p14:creationId xmlns:p14="http://schemas.microsoft.com/office/powerpoint/2010/main" val="35342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A594A38-C3BB-79E4-0CB7-600BAB923CA8}"/>
              </a:ext>
            </a:extLst>
          </p:cNvPr>
          <p:cNvSpPr txBox="1">
            <a:spLocks/>
          </p:cNvSpPr>
          <p:nvPr/>
        </p:nvSpPr>
        <p:spPr>
          <a:xfrm>
            <a:off x="371192" y="150101"/>
            <a:ext cx="12009437" cy="715963"/>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CC Provides a Foundation for Security</a:t>
            </a:r>
          </a:p>
        </p:txBody>
      </p:sp>
      <p:sp>
        <p:nvSpPr>
          <p:cNvPr id="17" name="Content Placeholder 3">
            <a:extLst>
              <a:ext uri="{FF2B5EF4-FFF2-40B4-BE49-F238E27FC236}">
                <a16:creationId xmlns:a16="http://schemas.microsoft.com/office/drawing/2014/main" id="{47004713-58B2-069A-C60F-23F0BE82199C}"/>
              </a:ext>
            </a:extLst>
          </p:cNvPr>
          <p:cNvSpPr txBox="1">
            <a:spLocks/>
          </p:cNvSpPr>
          <p:nvPr/>
        </p:nvSpPr>
        <p:spPr>
          <a:xfrm>
            <a:off x="6658975" y="3510240"/>
            <a:ext cx="5276850" cy="2485820"/>
          </a:xfrm>
          <a:prstGeom prst="rect">
            <a:avLst/>
          </a:prstGeom>
          <a:solidFill>
            <a:srgbClr val="FFC000">
              <a:lumMod val="20000"/>
              <a:lumOff val="80000"/>
              <a:alpha val="56078"/>
            </a:srgbClr>
          </a:solidFill>
          <a:ln>
            <a:solidFill>
              <a:srgbClr val="0070C0"/>
            </a:solidFill>
          </a:ln>
        </p:spPr>
        <p:txBody>
          <a:bodyPr spcFirstLastPara="1" vert="horz" wrap="square" lIns="137160" tIns="0" rIns="0" bIns="0" rtlCol="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0" indent="-11113" algn="l" defTabSz="914400" rtl="0" eaLnBrk="1" fontAlgn="auto" latinLnBrk="0" hangingPunct="1">
              <a:lnSpc>
                <a:spcPct val="90000"/>
              </a:lnSpc>
              <a:spcBef>
                <a:spcPts val="600"/>
              </a:spcBef>
              <a:spcAft>
                <a:spcPts val="0"/>
              </a:spcAft>
              <a:buClr>
                <a:srgbClr val="535353"/>
              </a:buClr>
              <a:buSzPts val="2800"/>
              <a:buFont typeface="Arial"/>
              <a:buNone/>
              <a:tabLst/>
              <a:defRPr/>
            </a:pPr>
            <a:r>
              <a:rPr kumimoji="0" lang="en-US" sz="1800" b="1" i="0" u="none" strike="noStrike" kern="1200" cap="none" spc="0" normalizeH="0" baseline="0" noProof="0" dirty="0">
                <a:ln>
                  <a:noFill/>
                </a:ln>
                <a:solidFill>
                  <a:srgbClr val="535353"/>
                </a:solidFill>
                <a:effectLst/>
                <a:uLnTx/>
                <a:uFillTx/>
                <a:latin typeface="Arial"/>
                <a:ea typeface="+mn-ea"/>
                <a:cs typeface="Arial"/>
                <a:sym typeface="Arial"/>
              </a:rPr>
              <a:t>Attestation</a:t>
            </a:r>
          </a:p>
          <a:p>
            <a:pPr marL="285750" marR="0" lvl="0" indent="-285750" algn="l" defTabSz="914400" rtl="0" eaLnBrk="1" fontAlgn="auto" latinLnBrk="0" hangingPunct="1">
              <a:lnSpc>
                <a:spcPct val="90000"/>
              </a:lnSpc>
              <a:spcBef>
                <a:spcPts val="1000"/>
              </a:spcBef>
              <a:spcAft>
                <a:spcPts val="0"/>
              </a:spcAft>
              <a:buClr>
                <a:srgbClr val="535353"/>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Statement signed by a trusted party (HW) that specifies </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Program identity (measurement)  program</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Hardware protection (isolation, integrity, confidentiality) guarantees </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Statement attributable to isolated entity</a:t>
            </a:r>
          </a:p>
          <a:p>
            <a:pPr marL="457200" marR="0" lvl="0" indent="-228600" algn="l" defTabSz="914400" rtl="0" eaLnBrk="1" fontAlgn="auto" latinLnBrk="0" hangingPunct="1">
              <a:lnSpc>
                <a:spcPct val="90000"/>
              </a:lnSpc>
              <a:spcBef>
                <a:spcPts val="600"/>
              </a:spcBef>
              <a:spcAft>
                <a:spcPts val="0"/>
              </a:spcAft>
              <a:buClr>
                <a:srgbClr val="535353"/>
              </a:buClr>
              <a:buSzPts val="2800"/>
              <a:buFont typeface="Arial"/>
              <a:buNone/>
              <a:tabLst/>
              <a:defRPr/>
            </a:pPr>
            <a:endParaRPr kumimoji="0" lang="en-US" sz="2000" b="0" i="0" u="none" strike="noStrike" kern="0" cap="none" spc="0" normalizeH="0" baseline="0" noProof="0" dirty="0">
              <a:ln>
                <a:noFill/>
              </a:ln>
              <a:solidFill>
                <a:srgbClr val="535353"/>
              </a:solidFill>
              <a:effectLst/>
              <a:uLnTx/>
              <a:uFillTx/>
              <a:latin typeface="Arial"/>
              <a:cs typeface="Arial"/>
              <a:sym typeface="Arial"/>
            </a:endParaRPr>
          </a:p>
        </p:txBody>
      </p:sp>
      <p:sp>
        <p:nvSpPr>
          <p:cNvPr id="18" name="Content Placeholder 3">
            <a:extLst>
              <a:ext uri="{FF2B5EF4-FFF2-40B4-BE49-F238E27FC236}">
                <a16:creationId xmlns:a16="http://schemas.microsoft.com/office/drawing/2014/main" id="{4A9638AB-587C-4426-5B7E-018BE7533249}"/>
              </a:ext>
            </a:extLst>
          </p:cNvPr>
          <p:cNvSpPr txBox="1">
            <a:spLocks/>
          </p:cNvSpPr>
          <p:nvPr/>
        </p:nvSpPr>
        <p:spPr>
          <a:xfrm>
            <a:off x="6672313" y="861940"/>
            <a:ext cx="5276705" cy="1258727"/>
          </a:xfrm>
          <a:prstGeom prst="rect">
            <a:avLst/>
          </a:prstGeom>
          <a:solidFill>
            <a:srgbClr val="70AD47">
              <a:lumMod val="20000"/>
              <a:lumOff val="80000"/>
              <a:alpha val="60000"/>
            </a:srgb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2000" b="1" i="0" u="none" strike="noStrike" kern="1200" cap="none" spc="0" normalizeH="0" baseline="0" noProof="0" dirty="0">
                <a:ln>
                  <a:noFill/>
                </a:ln>
                <a:solidFill>
                  <a:srgbClr val="535353"/>
                </a:solidFill>
                <a:effectLst/>
                <a:uLnTx/>
                <a:uFillTx/>
                <a:latin typeface="Arial"/>
                <a:ea typeface="+mn-ea"/>
                <a:cs typeface="+mn-cs"/>
                <a:sym typeface="Arial"/>
              </a:rPr>
              <a:t>Isolation and measurement</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Program address space isolated</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Program hashed to give non-forgeable identity</a:t>
            </a:r>
          </a:p>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endParaRPr kumimoji="0" lang="en-US" sz="2000" b="0" i="0" u="none" strike="noStrike" kern="1200" cap="none" spc="0" normalizeH="0" baseline="0" noProof="0" dirty="0">
              <a:ln>
                <a:noFill/>
              </a:ln>
              <a:solidFill>
                <a:srgbClr val="535353"/>
              </a:solidFill>
              <a:effectLst/>
              <a:uLnTx/>
              <a:uFillTx/>
              <a:latin typeface="Arial"/>
              <a:ea typeface="+mn-ea"/>
              <a:cs typeface="+mn-cs"/>
              <a:sym typeface="Arial"/>
            </a:endParaRPr>
          </a:p>
        </p:txBody>
      </p:sp>
      <p:sp>
        <p:nvSpPr>
          <p:cNvPr id="19" name="Content Placeholder 3">
            <a:extLst>
              <a:ext uri="{FF2B5EF4-FFF2-40B4-BE49-F238E27FC236}">
                <a16:creationId xmlns:a16="http://schemas.microsoft.com/office/drawing/2014/main" id="{D8A0C41C-A6A7-98F7-DD64-C72A40AF097F}"/>
              </a:ext>
            </a:extLst>
          </p:cNvPr>
          <p:cNvSpPr txBox="1">
            <a:spLocks/>
          </p:cNvSpPr>
          <p:nvPr/>
        </p:nvSpPr>
        <p:spPr>
          <a:xfrm>
            <a:off x="6672314" y="2172826"/>
            <a:ext cx="5276705" cy="1258727"/>
          </a:xfrm>
          <a:prstGeom prst="rect">
            <a:avLst/>
          </a:prstGeom>
          <a:solidFill>
            <a:srgbClr val="5B9BD5">
              <a:lumMod val="20000"/>
              <a:lumOff val="80000"/>
              <a:alpha val="72000"/>
            </a:srgb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1800" b="1" i="0" u="none" strike="noStrike" kern="1200" cap="none" spc="0" normalizeH="0" baseline="0" noProof="0" dirty="0">
                <a:ln>
                  <a:noFill/>
                </a:ln>
                <a:solidFill>
                  <a:srgbClr val="535353"/>
                </a:solidFill>
                <a:effectLst/>
                <a:uLnTx/>
                <a:uFillTx/>
                <a:latin typeface="Arial"/>
                <a:ea typeface="+mn-ea"/>
                <a:cs typeface="+mn-cs"/>
                <a:sym typeface="Arial"/>
              </a:rPr>
              <a:t>Secrets</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Seal: protect a secret for this measurement</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Unseal: restore a secret for this measurement</a:t>
            </a:r>
          </a:p>
        </p:txBody>
      </p:sp>
      <p:sp>
        <p:nvSpPr>
          <p:cNvPr id="20" name="Content Placeholder 3">
            <a:extLst>
              <a:ext uri="{FF2B5EF4-FFF2-40B4-BE49-F238E27FC236}">
                <a16:creationId xmlns:a16="http://schemas.microsoft.com/office/drawing/2014/main" id="{8EB83104-854D-1789-D41F-3939263173D2}"/>
              </a:ext>
            </a:extLst>
          </p:cNvPr>
          <p:cNvSpPr txBox="1">
            <a:spLocks/>
          </p:cNvSpPr>
          <p:nvPr/>
        </p:nvSpPr>
        <p:spPr>
          <a:xfrm>
            <a:off x="181194" y="1202377"/>
            <a:ext cx="5486297" cy="3668694"/>
          </a:xfrm>
          <a:prstGeom prst="rect">
            <a:avLst/>
          </a:prstGeom>
          <a:solidFill>
            <a:srgbClr val="FFFFFF">
              <a:lumMod val="95000"/>
            </a:srgbClr>
          </a:solidFill>
          <a:ln>
            <a:solidFill>
              <a:srgbClr val="ED7D31"/>
            </a:solidFill>
          </a:ln>
        </p:spPr>
        <p:txBody>
          <a:bodyPr vert="horz" lIns="137160" tIns="137160" rIns="137160" bIns="13716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2000" b="1" i="0" u="none" strike="noStrike" kern="1200" cap="none" spc="0" normalizeH="0" baseline="0" noProof="0" dirty="0">
                <a:ln>
                  <a:noFill/>
                </a:ln>
                <a:solidFill>
                  <a:srgbClr val="0070C0"/>
                </a:solidFill>
                <a:effectLst/>
                <a:uLnTx/>
                <a:uFillTx/>
                <a:latin typeface="Arial"/>
                <a:ea typeface="+mn-ea"/>
                <a:cs typeface="+mn-cs"/>
                <a:sym typeface="Arial"/>
              </a:rPr>
              <a:t>Four capabilities of a Confidential Computing:</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Isolation.</a:t>
            </a:r>
            <a:r>
              <a:rPr kumimoji="0" lang="en-US" sz="1800" b="1" i="0" u="none" strike="noStrike" kern="1200" cap="none" spc="0" normalizeH="0" baseline="0" noProof="0" dirty="0">
                <a:ln>
                  <a:noFill/>
                </a:ln>
                <a:solidFill>
                  <a:srgbClr val="ED7D31"/>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Program address space and computation.</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Measurement.</a:t>
            </a:r>
            <a:r>
              <a:rPr kumimoji="0" lang="en-US" sz="1800" b="0" i="0" u="none" strike="noStrike" kern="1200" cap="none" spc="0" normalizeH="0" baseline="0" noProof="0" dirty="0">
                <a:ln>
                  <a:noFill/>
                </a:ln>
                <a:solidFill>
                  <a:srgbClr val="0070C0"/>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Use cryptographic hash to create an unforgeable program identity.</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Secrets.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Isolated storage and exclusive program access.  (aka, “sealed storage”).</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Attestation</a:t>
            </a:r>
            <a:r>
              <a:rPr kumimoji="0" lang="en-US" sz="1800" b="0" i="0" u="none" strike="noStrike" kern="1200" cap="none" spc="0" normalizeH="0" baseline="0" noProof="0" dirty="0">
                <a:ln>
                  <a:noFill/>
                </a:ln>
                <a:solidFill>
                  <a:srgbClr val="0070C0"/>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Enable remote verification of program integrity and secure communication with other such programs.</a:t>
            </a:r>
          </a:p>
        </p:txBody>
      </p:sp>
      <p:sp>
        <p:nvSpPr>
          <p:cNvPr id="21" name="Right Arrow 20">
            <a:extLst>
              <a:ext uri="{FF2B5EF4-FFF2-40B4-BE49-F238E27FC236}">
                <a16:creationId xmlns:a16="http://schemas.microsoft.com/office/drawing/2014/main" id="{28694F32-3F83-BEDC-12DF-2649BEE7BC3F}"/>
              </a:ext>
            </a:extLst>
          </p:cNvPr>
          <p:cNvSpPr/>
          <p:nvPr/>
        </p:nvSpPr>
        <p:spPr>
          <a:xfrm>
            <a:off x="5846697" y="2246906"/>
            <a:ext cx="646408" cy="1112645"/>
          </a:xfrm>
          <a:prstGeom prst="rightArrow">
            <a:avLst/>
          </a:prstGeom>
          <a:solidFill>
            <a:srgbClr val="0070C0"/>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2" name="TextBox 21">
            <a:extLst>
              <a:ext uri="{FF2B5EF4-FFF2-40B4-BE49-F238E27FC236}">
                <a16:creationId xmlns:a16="http://schemas.microsoft.com/office/drawing/2014/main" id="{58575F5F-5ECB-12DC-1A6C-55D634239C7F}"/>
              </a:ext>
            </a:extLst>
          </p:cNvPr>
          <p:cNvSpPr txBox="1"/>
          <p:nvPr/>
        </p:nvSpPr>
        <p:spPr>
          <a:xfrm>
            <a:off x="181194" y="5052495"/>
            <a:ext cx="6194717" cy="830997"/>
          </a:xfrm>
          <a:prstGeom prst="rect">
            <a:avLst/>
          </a:prstGeom>
        </p:spPr>
        <p:txBody>
          <a:bodyPr wrap="square" lIns="0" tIns="0" rIns="0" bIns="0" rtlCol="0">
            <a:spAutoFit/>
          </a:bodyPr>
          <a:lstStyle/>
          <a:p>
            <a:pPr>
              <a:spcAft>
                <a:spcPts val="600"/>
              </a:spcAft>
              <a:buClr>
                <a:srgbClr val="000000"/>
              </a:buClr>
              <a:buFont typeface="Arial"/>
              <a:buNone/>
            </a:pPr>
            <a:r>
              <a:rPr lang="en-US" kern="0" dirty="0">
                <a:solidFill>
                  <a:srgbClr val="0070C0"/>
                </a:solidFill>
                <a:latin typeface="Arial"/>
                <a:cs typeface="Arial"/>
                <a:sym typeface="Arial"/>
              </a:rPr>
              <a:t>CC provides principled security wherever your programs run and wherever your data resides </a:t>
            </a:r>
            <a:r>
              <a:rPr lang="en-US" i="1" kern="0" dirty="0">
                <a:solidFill>
                  <a:srgbClr val="0070C0"/>
                </a:solidFill>
                <a:latin typeface="Arial"/>
                <a:cs typeface="Arial"/>
                <a:sym typeface="Arial"/>
              </a:rPr>
              <a:t>even if you don’t operate the computers the programs run on.</a:t>
            </a:r>
          </a:p>
        </p:txBody>
      </p:sp>
    </p:spTree>
    <p:extLst>
      <p:ext uri="{BB962C8B-B14F-4D97-AF65-F5344CB8AC3E}">
        <p14:creationId xmlns:p14="http://schemas.microsoft.com/office/powerpoint/2010/main" val="15176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bg/>
                                          </p:spTgt>
                                        </p:tgtEl>
                                        <p:attrNameLst>
                                          <p:attrName>style.visibility</p:attrName>
                                        </p:attrNameLst>
                                      </p:cBhvr>
                                      <p:to>
                                        <p:strVal val="visible"/>
                                      </p:to>
                                    </p:set>
                                    <p:anim calcmode="lin" valueType="num">
                                      <p:cBhvr additive="base">
                                        <p:cTn id="19"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 calcmode="lin" valueType="num">
                                      <p:cBhvr additive="base">
                                        <p:cTn id="2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 calcmode="lin" valueType="num">
                                      <p:cBhvr additive="base">
                                        <p:cTn id="3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anim calcmode="lin" valueType="num">
                                      <p:cBhvr additive="base">
                                        <p:cTn id="35"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additive="base">
                                        <p:cTn id="39"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18" grpId="0" animBg="1"/>
      <p:bldP spid="1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98DBCC-39D0-1687-D05E-34FC69466F0A}"/>
              </a:ext>
            </a:extLst>
          </p:cNvPr>
          <p:cNvSpPr txBox="1">
            <a:spLocks/>
          </p:cNvSpPr>
          <p:nvPr/>
        </p:nvSpPr>
        <p:spPr>
          <a:xfrm>
            <a:off x="642937" y="271463"/>
            <a:ext cx="10906125" cy="949424"/>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Confidential Computing so</a:t>
            </a:r>
            <a:r>
              <a:rPr kumimoji="0" lang="en-US" b="1" i="0" u="none" strike="noStrike" kern="0" cap="none" spc="0" normalizeH="0" baseline="0" noProof="0" err="1">
                <a:ln>
                  <a:noFill/>
                </a:ln>
                <a:solidFill>
                  <a:srgbClr val="292929"/>
                </a:solidFill>
                <a:effectLst/>
                <a:uLnTx/>
                <a:uFillTx/>
                <a:latin typeface="Arial"/>
                <a:cs typeface="Arial"/>
                <a:sym typeface="Arial"/>
              </a:rPr>
              <a:t>ftware</a:t>
            </a:r>
            <a:r>
              <a:rPr lang="en-US" kern="0"/>
              <a:t> tedium</a:t>
            </a:r>
            <a:endParaRPr lang="en-US" b="0" kern="0">
              <a:solidFill>
                <a:schemeClr val="accent1"/>
              </a:solidFill>
            </a:endParaRPr>
          </a:p>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endParaRPr lang="en-US" sz="3800" kern="0"/>
          </a:p>
        </p:txBody>
      </p:sp>
      <p:sp>
        <p:nvSpPr>
          <p:cNvPr id="5" name="Content Placeholder 7">
            <a:extLst>
              <a:ext uri="{FF2B5EF4-FFF2-40B4-BE49-F238E27FC236}">
                <a16:creationId xmlns:a16="http://schemas.microsoft.com/office/drawing/2014/main" id="{02501788-D651-E219-55AC-B027B7F41DC7}"/>
              </a:ext>
            </a:extLst>
          </p:cNvPr>
          <p:cNvSpPr txBox="1">
            <a:spLocks/>
          </p:cNvSpPr>
          <p:nvPr/>
        </p:nvSpPr>
        <p:spPr bwMode="ltGray">
          <a:xfrm>
            <a:off x="0" y="1220887"/>
            <a:ext cx="12192000"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Generating, rotating and managing lots of keys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Authoring, managing and enforcing program policy universally understood by all “trusted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Binding security policy to pre-authored program</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Verifying policy compliance with absolute assurance</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Securely storing and recovering secrets and data</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Securely communicating with other </a:t>
            </a:r>
            <a:r>
              <a:rPr dirty="0" err="1">
                <a:solidFill>
                  <a:srgbClr val="000000"/>
                </a:solidFill>
                <a:latin typeface="Arial"/>
                <a:cs typeface="Calibri" panose="020F0502020204030204" pitchFamily="34" charset="0"/>
                <a:sym typeface="Arial"/>
              </a:rPr>
              <a:t>unforgeably</a:t>
            </a:r>
            <a:r>
              <a:rPr dirty="0">
                <a:solidFill>
                  <a:srgbClr val="000000"/>
                </a:solidFill>
                <a:latin typeface="Arial"/>
                <a:cs typeface="Calibri" panose="020F0502020204030204" pitchFamily="34" charset="0"/>
                <a:sym typeface="Arial"/>
              </a:rPr>
              <a:t> identified Confidential Computing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Operating on different Confidential Computing platforms without application changes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Rapid CC enablement of existing “well written”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Preserving existing deployment models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Providing scalable support managing related distributed components (including upgrade and new components)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Enabling features with secure code and appropriate, agile logging, encryption and authentication primitives</a:t>
            </a:r>
          </a:p>
          <a:p>
            <a:pPr>
              <a:spcBef>
                <a:spcPts val="400"/>
              </a:spcBef>
              <a:buClr>
                <a:srgbClr val="000000">
                  <a:lumMod val="60000"/>
                  <a:lumOff val="40000"/>
                </a:srgbClr>
              </a:buClr>
              <a:buNone/>
            </a:pPr>
            <a:endParaRPr lang="en-US">
              <a:solidFill>
                <a:srgbClr val="000000"/>
              </a:solidFill>
              <a:latin typeface="Arial"/>
              <a:cs typeface="Calibri" panose="020F0502020204030204" pitchFamily="34" charset="0"/>
              <a:sym typeface="Arial"/>
            </a:endParaRPr>
          </a:p>
        </p:txBody>
      </p:sp>
      <p:sp>
        <p:nvSpPr>
          <p:cNvPr id="2" name="Subtitle 6">
            <a:extLst>
              <a:ext uri="{FF2B5EF4-FFF2-40B4-BE49-F238E27FC236}">
                <a16:creationId xmlns:a16="http://schemas.microsoft.com/office/drawing/2014/main" id="{AD3BFF4B-4484-EF1A-E9DA-9B1D503F10BD}"/>
              </a:ext>
            </a:extLst>
          </p:cNvPr>
          <p:cNvSpPr txBox="1">
            <a:spLocks/>
          </p:cNvSpPr>
          <p:nvPr/>
        </p:nvSpPr>
        <p:spPr>
          <a:xfrm>
            <a:off x="469427" y="5283989"/>
            <a:ext cx="11261300" cy="676117"/>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ctr" defTabSz="914400" rtl="0" eaLnBrk="1" fontAlgn="auto" latinLnBrk="0" hangingPunct="1">
              <a:lnSpc>
                <a:spcPct val="90000"/>
              </a:lnSpc>
              <a:spcBef>
                <a:spcPts val="200"/>
              </a:spcBef>
              <a:spcAft>
                <a:spcPts val="0"/>
              </a:spcAft>
              <a:buClr>
                <a:srgbClr val="000000"/>
              </a:buClr>
              <a:buSzPts val="2800"/>
              <a:buFont typeface="Arial"/>
              <a:buNone/>
              <a:tabLst/>
              <a:defRPr/>
            </a:pPr>
            <a:r>
              <a:rPr lang="en-US" sz="2400" kern="0">
                <a:solidFill>
                  <a:srgbClr val="00B0F0"/>
                </a:solidFill>
                <a:latin typeface="Calibri" panose="020F0502020204030204" pitchFamily="34" charset="0"/>
                <a:cs typeface="Calibri" panose="020F0502020204030204" pitchFamily="34" charset="0"/>
              </a:rPr>
              <a:t>Existing SDKs (Gramine, OE) help the CC developer but largely focus on orthogonal issues</a:t>
            </a:r>
            <a:endParaRPr kumimoji="0" lang="en-US" sz="2400" b="0" i="0" u="none" strike="noStrike" kern="0" cap="none" spc="0" normalizeH="0" baseline="0" noProof="0">
              <a:ln>
                <a:noFill/>
              </a:ln>
              <a:solidFill>
                <a:srgbClr val="00B0F0"/>
              </a:solidFill>
              <a:effectLst/>
              <a:uLnTx/>
              <a:uFillTx/>
              <a:latin typeface="Calibri" panose="020F0502020204030204" pitchFamily="34" charset="0"/>
              <a:cs typeface="Calibri" panose="020F0502020204030204" pitchFamily="34" charset="0"/>
              <a:sym typeface="Arial"/>
            </a:endParaRPr>
          </a:p>
        </p:txBody>
      </p:sp>
      <p:sp>
        <p:nvSpPr>
          <p:cNvPr id="3" name="TextBox 2">
            <a:extLst>
              <a:ext uri="{FF2B5EF4-FFF2-40B4-BE49-F238E27FC236}">
                <a16:creationId xmlns:a16="http://schemas.microsoft.com/office/drawing/2014/main" id="{E09E38DB-C1BB-99CD-F441-5B774AB1FE1A}"/>
              </a:ext>
            </a:extLst>
          </p:cNvPr>
          <p:cNvSpPr txBox="1"/>
          <p:nvPr/>
        </p:nvSpPr>
        <p:spPr>
          <a:xfrm>
            <a:off x="642937" y="746175"/>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All that work…</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304128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D71132-E390-829D-C315-6C362A600DBF}"/>
              </a:ext>
            </a:extLst>
          </p:cNvPr>
          <p:cNvSpPr txBox="1">
            <a:spLocks/>
          </p:cNvSpPr>
          <p:nvPr/>
        </p:nvSpPr>
        <p:spPr>
          <a:xfrm>
            <a:off x="664368" y="175347"/>
            <a:ext cx="10863263" cy="739051"/>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r>
              <a:rPr lang="en-US" kern="0">
                <a:latin typeface="Arial" panose="020B0604020202020204" pitchFamily="34" charset="0"/>
                <a:cs typeface="Arial" panose="020B0604020202020204" pitchFamily="34" charset="0"/>
              </a:rPr>
              <a:t>The certifier framework</a:t>
            </a:r>
          </a:p>
        </p:txBody>
      </p:sp>
      <p:sp>
        <p:nvSpPr>
          <p:cNvPr id="6" name="Content Placeholder 2">
            <a:extLst>
              <a:ext uri="{FF2B5EF4-FFF2-40B4-BE49-F238E27FC236}">
                <a16:creationId xmlns:a16="http://schemas.microsoft.com/office/drawing/2014/main" id="{0A3007A7-1260-6C9F-2862-931CB547FD59}"/>
              </a:ext>
            </a:extLst>
          </p:cNvPr>
          <p:cNvSpPr txBox="1">
            <a:spLocks/>
          </p:cNvSpPr>
          <p:nvPr/>
        </p:nvSpPr>
        <p:spPr>
          <a:xfrm>
            <a:off x="664368" y="1483030"/>
            <a:ext cx="10448132" cy="504507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Open-source community project</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Vastly decreases time to build applications</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Platform independent; avoid need to port applications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Already supports SGX (via Open Enclaves or Gramine), AMD-SEV-SNP, Arm CCA, RISC-V Keystone, and soon TDX.  Also supports recursive enclaves (applications within VM’s)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lang="en-US" sz="2000" kern="0">
                <a:latin typeface="+mn-lt"/>
                <a:cs typeface="Calibri" panose="020F0502020204030204" pitchFamily="34" charset="0"/>
              </a:rPr>
              <a:t>Supports VM and application protection</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Provides s</a:t>
            </a:r>
            <a:r>
              <a:rPr kumimoji="0" lang="en-US" sz="2000" b="0" i="0" u="none" strike="noStrike" kern="0" cap="none" spc="0" normalizeH="0" baseline="0" noProof="0" err="1">
                <a:ln>
                  <a:noFill/>
                </a:ln>
                <a:solidFill>
                  <a:srgbClr val="000000"/>
                </a:solidFill>
                <a:effectLst/>
                <a:uLnTx/>
                <a:uFillTx/>
                <a:latin typeface="+mn-lt"/>
                <a:cs typeface="Calibri" panose="020F0502020204030204" pitchFamily="34" charset="0"/>
                <a:sym typeface="Arial"/>
              </a:rPr>
              <a:t>imple</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 API for most applications but complete support for “edge” cases</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Avoids dependency on a central authority or differences in deployment models</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S</a:t>
            </a:r>
            <a:r>
              <a:rPr kumimoji="0" lang="en-US" sz="2000" b="0" i="0" u="none" strike="noStrike" kern="0" cap="none" spc="0" normalizeH="0" baseline="0" noProof="0" err="1">
                <a:ln>
                  <a:noFill/>
                </a:ln>
                <a:solidFill>
                  <a:srgbClr val="000000"/>
                </a:solidFill>
                <a:effectLst/>
                <a:uLnTx/>
                <a:uFillTx/>
                <a:latin typeface="+mn-lt"/>
                <a:cs typeface="Calibri" panose="020F0502020204030204" pitchFamily="34" charset="0"/>
                <a:sym typeface="Arial"/>
              </a:rPr>
              <a:t>ecure</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 </a:t>
            </a:r>
            <a:r>
              <a:rPr lang="en-US" sz="2000" kern="0">
                <a:solidFill>
                  <a:srgbClr val="000000"/>
                </a:solidFill>
                <a:latin typeface="+mn-lt"/>
                <a:cs typeface="Calibri" panose="020F0502020204030204" pitchFamily="34" charset="0"/>
              </a:rPr>
              <a:t>high-availability deployment with </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“embarrassingly parallel” server support</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Easy to use infrastructure to support policy management</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No deployment changes as policies evolve</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Audited, comprehensible, declarative policy and verification</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Efficient introduction of new components and upgrades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lang="en-US" sz="2000" kern="0">
                <a:latin typeface="+mn-lt"/>
                <a:cs typeface="Calibri" panose="020F0502020204030204" pitchFamily="34" charset="0"/>
              </a:rPr>
              <a:t>Scalable management</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Enable new  services and use models for Data Economy, high security applications and regulatory regimes</a:t>
            </a:r>
          </a:p>
        </p:txBody>
      </p:sp>
      <p:pic>
        <p:nvPicPr>
          <p:cNvPr id="7" name="Picture 2" descr="Confidential Computing, Part 3: The Certifier Framework">
            <a:extLst>
              <a:ext uri="{FF2B5EF4-FFF2-40B4-BE49-F238E27FC236}">
                <a16:creationId xmlns:a16="http://schemas.microsoft.com/office/drawing/2014/main" id="{297AA473-9A1C-07BD-6123-34393ACF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798" y="21485"/>
            <a:ext cx="4386063" cy="22958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C5A372-B18E-265D-F9D5-6BA425D13120}"/>
              </a:ext>
            </a:extLst>
          </p:cNvPr>
          <p:cNvSpPr txBox="1"/>
          <p:nvPr/>
        </p:nvSpPr>
        <p:spPr>
          <a:xfrm>
            <a:off x="655816" y="771933"/>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Design goals</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283826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9">
            <a:extLst>
              <a:ext uri="{FF2B5EF4-FFF2-40B4-BE49-F238E27FC236}">
                <a16:creationId xmlns:a16="http://schemas.microsoft.com/office/drawing/2014/main" id="{7F215DAC-2C0E-8C39-2938-141B10942A3D}"/>
              </a:ext>
            </a:extLst>
          </p:cNvPr>
          <p:cNvSpPr txBox="1">
            <a:spLocks/>
          </p:cNvSpPr>
          <p:nvPr/>
        </p:nvSpPr>
        <p:spPr>
          <a:xfrm>
            <a:off x="424543" y="653336"/>
            <a:ext cx="11767457" cy="533400"/>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b="1" i="0" u="none" strike="noStrike" kern="0" cap="none" spc="0" normalizeH="0" baseline="0" noProof="0">
                <a:ln>
                  <a:noFill/>
                </a:ln>
                <a:solidFill>
                  <a:srgbClr val="292929"/>
                </a:solidFill>
                <a:effectLst/>
                <a:uLnTx/>
                <a:uFillTx/>
                <a:latin typeface="Arial"/>
                <a:cs typeface="Arial"/>
                <a:sym typeface="Arial"/>
              </a:rPr>
              <a:t>Certifier Framework Architecture</a:t>
            </a:r>
          </a:p>
          <a:p>
            <a:pPr>
              <a:defRPr/>
            </a:pPr>
            <a:r>
              <a:rPr kumimoji="0" lang="en-US" sz="3100" b="0" i="0" u="none" strike="noStrike" kern="0" cap="none" spc="0" normalizeH="0" baseline="0" noProof="0">
                <a:ln>
                  <a:noFill/>
                </a:ln>
                <a:solidFill>
                  <a:srgbClr val="0070C0"/>
                </a:solidFill>
                <a:effectLst/>
                <a:uLnTx/>
                <a:uFillTx/>
                <a:latin typeface="+mn-lt"/>
                <a:cs typeface="Arial"/>
                <a:sym typeface="Arial"/>
              </a:rPr>
              <a:t>Taking the devil out of the details</a:t>
            </a:r>
          </a:p>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endParaRPr kumimoji="0" lang="en-US" b="1" i="0" u="none" strike="noStrike" kern="0" cap="none" spc="0" normalizeH="0" baseline="0" noProof="0">
              <a:ln>
                <a:noFill/>
              </a:ln>
              <a:solidFill>
                <a:srgbClr val="292929"/>
              </a:solidFill>
              <a:effectLst/>
              <a:uLnTx/>
              <a:uFillTx/>
              <a:latin typeface="Arial"/>
              <a:cs typeface="Arial"/>
              <a:sym typeface="Arial"/>
            </a:endParaRPr>
          </a:p>
        </p:txBody>
      </p:sp>
      <p:sp>
        <p:nvSpPr>
          <p:cNvPr id="45" name="Rectangle 44">
            <a:extLst>
              <a:ext uri="{FF2B5EF4-FFF2-40B4-BE49-F238E27FC236}">
                <a16:creationId xmlns:a16="http://schemas.microsoft.com/office/drawing/2014/main" id="{A70E18CE-2F25-A605-75B2-AD3059C12A82}"/>
              </a:ext>
            </a:extLst>
          </p:cNvPr>
          <p:cNvSpPr/>
          <p:nvPr/>
        </p:nvSpPr>
        <p:spPr>
          <a:xfrm>
            <a:off x="2921610"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Key Exchange</a:t>
            </a:r>
          </a:p>
        </p:txBody>
      </p:sp>
      <p:sp>
        <p:nvSpPr>
          <p:cNvPr id="46" name="Rectangle 45">
            <a:extLst>
              <a:ext uri="{FF2B5EF4-FFF2-40B4-BE49-F238E27FC236}">
                <a16:creationId xmlns:a16="http://schemas.microsoft.com/office/drawing/2014/main" id="{BD9CB844-5797-494D-3804-7514062C778A}"/>
              </a:ext>
            </a:extLst>
          </p:cNvPr>
          <p:cNvSpPr/>
          <p:nvPr/>
        </p:nvSpPr>
        <p:spPr>
          <a:xfrm>
            <a:off x="2921610"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Data Storage</a:t>
            </a:r>
          </a:p>
        </p:txBody>
      </p:sp>
      <p:sp>
        <p:nvSpPr>
          <p:cNvPr id="47" name="Rectangle 46">
            <a:extLst>
              <a:ext uri="{FF2B5EF4-FFF2-40B4-BE49-F238E27FC236}">
                <a16:creationId xmlns:a16="http://schemas.microsoft.com/office/drawing/2014/main" id="{5EC837B4-512A-7AD8-C156-CA5A81011DF8}"/>
              </a:ext>
            </a:extLst>
          </p:cNvPr>
          <p:cNvSpPr/>
          <p:nvPr/>
        </p:nvSpPr>
        <p:spPr>
          <a:xfrm>
            <a:off x="4544457"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Trust Negotiation</a:t>
            </a:r>
          </a:p>
        </p:txBody>
      </p:sp>
      <p:sp>
        <p:nvSpPr>
          <p:cNvPr id="48" name="Rectangle 47">
            <a:extLst>
              <a:ext uri="{FF2B5EF4-FFF2-40B4-BE49-F238E27FC236}">
                <a16:creationId xmlns:a16="http://schemas.microsoft.com/office/drawing/2014/main" id="{C27EF306-3815-9A98-539C-FDB5CEB99464}"/>
              </a:ext>
            </a:extLst>
          </p:cNvPr>
          <p:cNvSpPr/>
          <p:nvPr/>
        </p:nvSpPr>
        <p:spPr>
          <a:xfrm>
            <a:off x="1302416"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Policy Management</a:t>
            </a:r>
          </a:p>
        </p:txBody>
      </p:sp>
      <p:sp>
        <p:nvSpPr>
          <p:cNvPr id="49" name="Rectangle 48">
            <a:extLst>
              <a:ext uri="{FF2B5EF4-FFF2-40B4-BE49-F238E27FC236}">
                <a16:creationId xmlns:a16="http://schemas.microsoft.com/office/drawing/2014/main" id="{DD82D9D4-F5C6-8013-1E08-B1333B6E063E}"/>
              </a:ext>
            </a:extLst>
          </p:cNvPr>
          <p:cNvSpPr/>
          <p:nvPr/>
        </p:nvSpPr>
        <p:spPr>
          <a:xfrm>
            <a:off x="2921610"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Application Upgrade</a:t>
            </a:r>
          </a:p>
        </p:txBody>
      </p:sp>
      <p:sp>
        <p:nvSpPr>
          <p:cNvPr id="50" name="Rectangle 49">
            <a:extLst>
              <a:ext uri="{FF2B5EF4-FFF2-40B4-BE49-F238E27FC236}">
                <a16:creationId xmlns:a16="http://schemas.microsoft.com/office/drawing/2014/main" id="{90047809-BD1C-19B0-891D-DFA882378452}"/>
              </a:ext>
            </a:extLst>
          </p:cNvPr>
          <p:cNvSpPr/>
          <p:nvPr/>
        </p:nvSpPr>
        <p:spPr>
          <a:xfrm>
            <a:off x="4544457"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Application Migration</a:t>
            </a:r>
          </a:p>
        </p:txBody>
      </p:sp>
      <p:sp>
        <p:nvSpPr>
          <p:cNvPr id="51" name="Rectangle 50">
            <a:extLst>
              <a:ext uri="{FF2B5EF4-FFF2-40B4-BE49-F238E27FC236}">
                <a16:creationId xmlns:a16="http://schemas.microsoft.com/office/drawing/2014/main" id="{BE8AAD12-4D7A-0CED-AC80-B6720180ED2C}"/>
              </a:ext>
            </a:extLst>
          </p:cNvPr>
          <p:cNvSpPr/>
          <p:nvPr/>
        </p:nvSpPr>
        <p:spPr>
          <a:xfrm>
            <a:off x="4544457"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Channel</a:t>
            </a:r>
          </a:p>
        </p:txBody>
      </p:sp>
      <p:sp>
        <p:nvSpPr>
          <p:cNvPr id="52" name="Rectangle 51">
            <a:extLst>
              <a:ext uri="{FF2B5EF4-FFF2-40B4-BE49-F238E27FC236}">
                <a16:creationId xmlns:a16="http://schemas.microsoft.com/office/drawing/2014/main" id="{1B1465ED-0756-C04A-FBDD-4B1A23CECE54}"/>
              </a:ext>
            </a:extLst>
          </p:cNvPr>
          <p:cNvSpPr/>
          <p:nvPr/>
        </p:nvSpPr>
        <p:spPr>
          <a:xfrm>
            <a:off x="1302416"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Identity Management</a:t>
            </a:r>
          </a:p>
        </p:txBody>
      </p:sp>
      <p:sp>
        <p:nvSpPr>
          <p:cNvPr id="53" name="Rectangle 52">
            <a:extLst>
              <a:ext uri="{FF2B5EF4-FFF2-40B4-BE49-F238E27FC236}">
                <a16:creationId xmlns:a16="http://schemas.microsoft.com/office/drawing/2014/main" id="{EFAD1B72-20E6-D65E-A517-E85119F143A1}"/>
              </a:ext>
            </a:extLst>
          </p:cNvPr>
          <p:cNvSpPr/>
          <p:nvPr/>
        </p:nvSpPr>
        <p:spPr>
          <a:xfrm>
            <a:off x="4544457"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Attest/Verify</a:t>
            </a:r>
          </a:p>
        </p:txBody>
      </p:sp>
      <p:sp>
        <p:nvSpPr>
          <p:cNvPr id="54" name="Rectangle 53">
            <a:extLst>
              <a:ext uri="{FF2B5EF4-FFF2-40B4-BE49-F238E27FC236}">
                <a16:creationId xmlns:a16="http://schemas.microsoft.com/office/drawing/2014/main" id="{7242D349-E852-8B2E-6D40-23BA72979057}"/>
              </a:ext>
            </a:extLst>
          </p:cNvPr>
          <p:cNvSpPr/>
          <p:nvPr/>
        </p:nvSpPr>
        <p:spPr>
          <a:xfrm>
            <a:off x="2921610"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Sealing</a:t>
            </a:r>
          </a:p>
        </p:txBody>
      </p:sp>
      <p:sp>
        <p:nvSpPr>
          <p:cNvPr id="55" name="Rectangle 54">
            <a:extLst>
              <a:ext uri="{FF2B5EF4-FFF2-40B4-BE49-F238E27FC236}">
                <a16:creationId xmlns:a16="http://schemas.microsoft.com/office/drawing/2014/main" id="{2D69DC50-8EBD-19B8-4259-1B1A3EDB523B}"/>
              </a:ext>
            </a:extLst>
          </p:cNvPr>
          <p:cNvSpPr/>
          <p:nvPr/>
        </p:nvSpPr>
        <p:spPr>
          <a:xfrm>
            <a:off x="1302416"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Measurement</a:t>
            </a:r>
          </a:p>
        </p:txBody>
      </p:sp>
      <p:cxnSp>
        <p:nvCxnSpPr>
          <p:cNvPr id="56" name="Straight Arrow Connector 55">
            <a:extLst>
              <a:ext uri="{FF2B5EF4-FFF2-40B4-BE49-F238E27FC236}">
                <a16:creationId xmlns:a16="http://schemas.microsoft.com/office/drawing/2014/main" id="{092CE5A5-BBE9-2551-F6B5-8A68654E644B}"/>
              </a:ext>
            </a:extLst>
          </p:cNvPr>
          <p:cNvCxnSpPr>
            <a:cxnSpLocks/>
          </p:cNvCxnSpPr>
          <p:nvPr/>
        </p:nvCxnSpPr>
        <p:spPr bwMode="gray">
          <a:xfrm flipH="1">
            <a:off x="3752362" y="2019611"/>
            <a:ext cx="2648" cy="417127"/>
          </a:xfrm>
          <a:prstGeom prst="straightConnector1">
            <a:avLst/>
          </a:prstGeom>
          <a:noFill/>
          <a:ln w="25400" cap="flat" cmpd="sng" algn="ctr">
            <a:solidFill>
              <a:srgbClr val="000000"/>
            </a:solidFill>
            <a:prstDash val="solid"/>
            <a:miter lim="800000"/>
            <a:headEnd type="triangle"/>
            <a:tailEnd type="triangle"/>
          </a:ln>
          <a:effectLst/>
        </p:spPr>
      </p:cxnSp>
      <p:sp>
        <p:nvSpPr>
          <p:cNvPr id="57" name="Rectangle 56">
            <a:extLst>
              <a:ext uri="{FF2B5EF4-FFF2-40B4-BE49-F238E27FC236}">
                <a16:creationId xmlns:a16="http://schemas.microsoft.com/office/drawing/2014/main" id="{BDF582DD-5A01-F1BE-E369-5DCD6B718B25}"/>
              </a:ext>
            </a:extLst>
          </p:cNvPr>
          <p:cNvSpPr/>
          <p:nvPr/>
        </p:nvSpPr>
        <p:spPr>
          <a:xfrm>
            <a:off x="2336363" y="1366832"/>
            <a:ext cx="2975427" cy="602140"/>
          </a:xfrm>
          <a:prstGeom prst="rect">
            <a:avLst/>
          </a:prstGeom>
          <a:solidFill>
            <a:srgbClr val="FFFFFF"/>
          </a:solid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ea typeface="+mn-ea"/>
                <a:cs typeface="+mn-cs"/>
                <a:sym typeface="Arial"/>
              </a:rPr>
              <a:t>Application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ea typeface="+mn-ea"/>
                <a:cs typeface="+mn-cs"/>
                <a:sym typeface="Arial"/>
              </a:rPr>
              <a:t>with policy enforcement</a:t>
            </a:r>
          </a:p>
        </p:txBody>
      </p:sp>
      <p:sp>
        <p:nvSpPr>
          <p:cNvPr id="58" name="Rectangle 57">
            <a:extLst>
              <a:ext uri="{FF2B5EF4-FFF2-40B4-BE49-F238E27FC236}">
                <a16:creationId xmlns:a16="http://schemas.microsoft.com/office/drawing/2014/main" id="{19D3C4D2-B37F-24BD-43BF-74E1B916ED4C}"/>
              </a:ext>
            </a:extLst>
          </p:cNvPr>
          <p:cNvSpPr/>
          <p:nvPr/>
        </p:nvSpPr>
        <p:spPr>
          <a:xfrm>
            <a:off x="1302416"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Crypto</a:t>
            </a:r>
          </a:p>
        </p:txBody>
      </p:sp>
      <p:sp>
        <p:nvSpPr>
          <p:cNvPr id="59" name="Rectangle 58">
            <a:extLst>
              <a:ext uri="{FF2B5EF4-FFF2-40B4-BE49-F238E27FC236}">
                <a16:creationId xmlns:a16="http://schemas.microsoft.com/office/drawing/2014/main" id="{64261037-8F60-F61B-F9AC-5083E0B19D08}"/>
              </a:ext>
            </a:extLst>
          </p:cNvPr>
          <p:cNvSpPr/>
          <p:nvPr/>
        </p:nvSpPr>
        <p:spPr>
          <a:xfrm>
            <a:off x="1038980" y="2449073"/>
            <a:ext cx="5359284" cy="2532527"/>
          </a:xfrm>
          <a:prstGeom prst="rect">
            <a:avLst/>
          </a:prstGeom>
          <a:noFill/>
          <a:ln w="25400" cap="flat" cmpd="sng" algn="ctr">
            <a:solidFill>
              <a:srgbClr val="0070C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TextBox 59">
            <a:extLst>
              <a:ext uri="{FF2B5EF4-FFF2-40B4-BE49-F238E27FC236}">
                <a16:creationId xmlns:a16="http://schemas.microsoft.com/office/drawing/2014/main" id="{4F2AF5BB-EA7F-D0EF-02C6-2B00EA4B7E17}"/>
              </a:ext>
            </a:extLst>
          </p:cNvPr>
          <p:cNvSpPr txBox="1"/>
          <p:nvPr/>
        </p:nvSpPr>
        <p:spPr>
          <a:xfrm>
            <a:off x="7234322" y="2857247"/>
            <a:ext cx="1720834" cy="276999"/>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Certifier Service</a:t>
            </a:r>
          </a:p>
        </p:txBody>
      </p:sp>
      <p:cxnSp>
        <p:nvCxnSpPr>
          <p:cNvPr id="61" name="Straight Arrow Connector 60">
            <a:extLst>
              <a:ext uri="{FF2B5EF4-FFF2-40B4-BE49-F238E27FC236}">
                <a16:creationId xmlns:a16="http://schemas.microsoft.com/office/drawing/2014/main" id="{01E9034D-AD33-4D0F-CEB0-BE8BBD9FE00B}"/>
              </a:ext>
            </a:extLst>
          </p:cNvPr>
          <p:cNvCxnSpPr>
            <a:cxnSpLocks/>
          </p:cNvCxnSpPr>
          <p:nvPr/>
        </p:nvCxnSpPr>
        <p:spPr bwMode="gray">
          <a:xfrm>
            <a:off x="3804930" y="5007287"/>
            <a:ext cx="0" cy="321793"/>
          </a:xfrm>
          <a:prstGeom prst="straightConnector1">
            <a:avLst/>
          </a:prstGeom>
          <a:noFill/>
          <a:ln w="25400" cap="flat" cmpd="sng" algn="ctr">
            <a:solidFill>
              <a:srgbClr val="000000"/>
            </a:solidFill>
            <a:prstDash val="solid"/>
            <a:miter lim="800000"/>
            <a:headEnd type="triangle"/>
            <a:tailEnd type="triangle"/>
          </a:ln>
          <a:effectLst/>
        </p:spPr>
      </p:cxnSp>
      <p:sp>
        <p:nvSpPr>
          <p:cNvPr id="62" name="Rectangle 61">
            <a:extLst>
              <a:ext uri="{FF2B5EF4-FFF2-40B4-BE49-F238E27FC236}">
                <a16:creationId xmlns:a16="http://schemas.microsoft.com/office/drawing/2014/main" id="{AF4538AC-AACC-A339-E6F8-ADA76D99561E}"/>
              </a:ext>
            </a:extLst>
          </p:cNvPr>
          <p:cNvSpPr/>
          <p:nvPr/>
        </p:nvSpPr>
        <p:spPr>
          <a:xfrm>
            <a:off x="7019129" y="2519222"/>
            <a:ext cx="2086947" cy="946972"/>
          </a:xfrm>
          <a:prstGeom prst="rect">
            <a:avLst/>
          </a:prstGeom>
          <a:noFill/>
          <a:ln w="25400" cap="flat" cmpd="sng" algn="ctr">
            <a:solidFill>
              <a:srgbClr val="00B05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00B050"/>
              </a:solidFill>
              <a:effectLst/>
              <a:uLnTx/>
              <a:uFillTx/>
              <a:latin typeface="Arial"/>
              <a:ea typeface="+mn-ea"/>
              <a:cs typeface="+mn-cs"/>
              <a:sym typeface="Arial"/>
            </a:endParaRPr>
          </a:p>
        </p:txBody>
      </p:sp>
      <p:cxnSp>
        <p:nvCxnSpPr>
          <p:cNvPr id="63" name="Straight Arrow Connector 62">
            <a:extLst>
              <a:ext uri="{FF2B5EF4-FFF2-40B4-BE49-F238E27FC236}">
                <a16:creationId xmlns:a16="http://schemas.microsoft.com/office/drawing/2014/main" id="{2F0E7F32-62F5-73DF-DBA7-10CF286C4847}"/>
              </a:ext>
            </a:extLst>
          </p:cNvPr>
          <p:cNvCxnSpPr>
            <a:cxnSpLocks/>
          </p:cNvCxnSpPr>
          <p:nvPr/>
        </p:nvCxnSpPr>
        <p:spPr bwMode="gray">
          <a:xfrm>
            <a:off x="6452198" y="3058431"/>
            <a:ext cx="540885" cy="0"/>
          </a:xfrm>
          <a:prstGeom prst="straightConnector1">
            <a:avLst/>
          </a:prstGeom>
          <a:noFill/>
          <a:ln w="25400" cap="flat" cmpd="sng" algn="ctr">
            <a:solidFill>
              <a:srgbClr val="0070C0"/>
            </a:solidFill>
            <a:prstDash val="solid"/>
            <a:miter lim="800000"/>
            <a:headEnd type="triangle"/>
            <a:tailEnd type="triangle"/>
          </a:ln>
          <a:effectLst/>
        </p:spPr>
      </p:cxnSp>
      <p:sp>
        <p:nvSpPr>
          <p:cNvPr id="64" name="Rectangle 63">
            <a:extLst>
              <a:ext uri="{FF2B5EF4-FFF2-40B4-BE49-F238E27FC236}">
                <a16:creationId xmlns:a16="http://schemas.microsoft.com/office/drawing/2014/main" id="{6A70B0DD-9B5D-EF34-E4FD-9B67CD2121B9}"/>
              </a:ext>
            </a:extLst>
          </p:cNvPr>
          <p:cNvSpPr/>
          <p:nvPr/>
        </p:nvSpPr>
        <p:spPr>
          <a:xfrm>
            <a:off x="7162719" y="3993863"/>
            <a:ext cx="1536453" cy="946972"/>
          </a:xfrm>
          <a:prstGeom prst="rect">
            <a:avLst/>
          </a:prstGeom>
          <a:noFill/>
          <a:ln w="25400" cap="flat" cmpd="sng" algn="ctr">
            <a:solidFill>
              <a:srgbClr val="0070C0"/>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00B050"/>
              </a:solidFill>
              <a:effectLst/>
              <a:uLnTx/>
              <a:uFillTx/>
              <a:latin typeface="Arial"/>
              <a:ea typeface="+mn-ea"/>
              <a:cs typeface="+mn-cs"/>
              <a:sym typeface="Arial"/>
            </a:endParaRPr>
          </a:p>
        </p:txBody>
      </p:sp>
      <p:sp>
        <p:nvSpPr>
          <p:cNvPr id="65" name="TextBox 64">
            <a:extLst>
              <a:ext uri="{FF2B5EF4-FFF2-40B4-BE49-F238E27FC236}">
                <a16:creationId xmlns:a16="http://schemas.microsoft.com/office/drawing/2014/main" id="{C2FC9161-03DA-452B-BFDB-A9751CF64740}"/>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70C0"/>
                </a:solidFill>
                <a:latin typeface="Arial"/>
                <a:cs typeface="Arial"/>
                <a:sym typeface="Arial"/>
              </a:rPr>
              <a:t>Certifier Library</a:t>
            </a:r>
          </a:p>
        </p:txBody>
      </p:sp>
      <p:sp>
        <p:nvSpPr>
          <p:cNvPr id="66" name="TextBox 65">
            <a:extLst>
              <a:ext uri="{FF2B5EF4-FFF2-40B4-BE49-F238E27FC236}">
                <a16:creationId xmlns:a16="http://schemas.microsoft.com/office/drawing/2014/main" id="{054DAE9F-ED7E-34D2-3989-EBED2CC98DAA}"/>
              </a:ext>
            </a:extLst>
          </p:cNvPr>
          <p:cNvSpPr txBox="1"/>
          <p:nvPr/>
        </p:nvSpPr>
        <p:spPr>
          <a:xfrm>
            <a:off x="7423981" y="4088959"/>
            <a:ext cx="1113730" cy="830997"/>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Platform Attestation Service</a:t>
            </a:r>
          </a:p>
        </p:txBody>
      </p:sp>
      <p:cxnSp>
        <p:nvCxnSpPr>
          <p:cNvPr id="67" name="Straight Arrow Connector 66">
            <a:extLst>
              <a:ext uri="{FF2B5EF4-FFF2-40B4-BE49-F238E27FC236}">
                <a16:creationId xmlns:a16="http://schemas.microsoft.com/office/drawing/2014/main" id="{BA0EFE5A-50A8-9F97-DCCA-EB814966C156}"/>
              </a:ext>
            </a:extLst>
          </p:cNvPr>
          <p:cNvCxnSpPr>
            <a:cxnSpLocks/>
          </p:cNvCxnSpPr>
          <p:nvPr/>
        </p:nvCxnSpPr>
        <p:spPr bwMode="gray">
          <a:xfrm flipH="1">
            <a:off x="8008964" y="3521398"/>
            <a:ext cx="2648" cy="417127"/>
          </a:xfrm>
          <a:prstGeom prst="straightConnector1">
            <a:avLst/>
          </a:prstGeom>
          <a:noFill/>
          <a:ln w="25400" cap="flat" cmpd="sng" algn="ctr">
            <a:solidFill>
              <a:srgbClr val="0070C0"/>
            </a:solidFill>
            <a:prstDash val="solid"/>
            <a:miter lim="800000"/>
            <a:headEnd type="triangle"/>
            <a:tailEnd type="triangle"/>
          </a:ln>
          <a:effectLst/>
        </p:spPr>
      </p:cxnSp>
      <p:sp>
        <p:nvSpPr>
          <p:cNvPr id="68" name="Rectangle 67">
            <a:extLst>
              <a:ext uri="{FF2B5EF4-FFF2-40B4-BE49-F238E27FC236}">
                <a16:creationId xmlns:a16="http://schemas.microsoft.com/office/drawing/2014/main" id="{95BBC57F-4522-FF61-3FD1-E5722F37CD81}"/>
              </a:ext>
            </a:extLst>
          </p:cNvPr>
          <p:cNvSpPr/>
          <p:nvPr/>
        </p:nvSpPr>
        <p:spPr>
          <a:xfrm>
            <a:off x="507911" y="5352643"/>
            <a:ext cx="6476268" cy="717487"/>
          </a:xfrm>
          <a:prstGeom prst="rect">
            <a:avLst/>
          </a:prstGeom>
          <a:noFill/>
          <a:ln w="2857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9" name="Rectangle 68">
            <a:extLst>
              <a:ext uri="{FF2B5EF4-FFF2-40B4-BE49-F238E27FC236}">
                <a16:creationId xmlns:a16="http://schemas.microsoft.com/office/drawing/2014/main" id="{D1A06027-CA48-62F8-2DCF-5E25D6EAC9C5}"/>
              </a:ext>
            </a:extLst>
          </p:cNvPr>
          <p:cNvSpPr/>
          <p:nvPr/>
        </p:nvSpPr>
        <p:spPr>
          <a:xfrm>
            <a:off x="616832"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TextBox 69">
            <a:extLst>
              <a:ext uri="{FF2B5EF4-FFF2-40B4-BE49-F238E27FC236}">
                <a16:creationId xmlns:a16="http://schemas.microsoft.com/office/drawing/2014/main" id="{127E710A-A14A-B901-A50D-3497D325BE85}"/>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buClr>
                <a:srgbClr val="000000"/>
              </a:buClr>
              <a:buFont typeface="Arial"/>
              <a:buNone/>
            </a:pPr>
            <a:r>
              <a:rPr lang="en-US" sz="1200" kern="0">
                <a:solidFill>
                  <a:srgbClr val="000000"/>
                </a:solidFill>
                <a:latin typeface="Arial"/>
                <a:cs typeface="Arial"/>
                <a:sym typeface="Arial"/>
              </a:rPr>
              <a:t>AMD SEV</a:t>
            </a:r>
          </a:p>
        </p:txBody>
      </p:sp>
      <p:sp>
        <p:nvSpPr>
          <p:cNvPr id="71" name="TextBox 70">
            <a:extLst>
              <a:ext uri="{FF2B5EF4-FFF2-40B4-BE49-F238E27FC236}">
                <a16:creationId xmlns:a16="http://schemas.microsoft.com/office/drawing/2014/main" id="{71818A66-457F-F784-5552-1CE333F84DFD}"/>
              </a:ext>
            </a:extLst>
          </p:cNvPr>
          <p:cNvSpPr txBox="1"/>
          <p:nvPr/>
        </p:nvSpPr>
        <p:spPr>
          <a:xfrm>
            <a:off x="1750733" y="5524984"/>
            <a:ext cx="558210"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Intel </a:t>
            </a:r>
          </a:p>
          <a:p>
            <a:pPr>
              <a:buClr>
                <a:srgbClr val="000000"/>
              </a:buClr>
              <a:buFont typeface="Arial"/>
              <a:buNone/>
            </a:pPr>
            <a:r>
              <a:rPr lang="en-US" sz="1200" kern="0">
                <a:solidFill>
                  <a:srgbClr val="000000"/>
                </a:solidFill>
                <a:latin typeface="Arial"/>
                <a:cs typeface="Arial"/>
                <a:sym typeface="Arial"/>
              </a:rPr>
              <a:t>SGX</a:t>
            </a:r>
          </a:p>
        </p:txBody>
      </p:sp>
      <p:sp>
        <p:nvSpPr>
          <p:cNvPr id="72" name="TextBox 71">
            <a:extLst>
              <a:ext uri="{FF2B5EF4-FFF2-40B4-BE49-F238E27FC236}">
                <a16:creationId xmlns:a16="http://schemas.microsoft.com/office/drawing/2014/main" id="{6552633D-1C25-3FC9-F8A5-E563A24D8C86}"/>
              </a:ext>
            </a:extLst>
          </p:cNvPr>
          <p:cNvSpPr txBox="1"/>
          <p:nvPr/>
        </p:nvSpPr>
        <p:spPr>
          <a:xfrm>
            <a:off x="2711674" y="5524984"/>
            <a:ext cx="558210"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Intel </a:t>
            </a:r>
          </a:p>
          <a:p>
            <a:pPr>
              <a:buClr>
                <a:srgbClr val="000000"/>
              </a:buClr>
              <a:buFont typeface="Arial"/>
              <a:buNone/>
            </a:pPr>
            <a:r>
              <a:rPr lang="en-US" sz="1200" kern="0">
                <a:solidFill>
                  <a:srgbClr val="000000"/>
                </a:solidFill>
                <a:latin typeface="Arial"/>
                <a:cs typeface="Arial"/>
                <a:sym typeface="Arial"/>
              </a:rPr>
              <a:t>TDX</a:t>
            </a:r>
          </a:p>
        </p:txBody>
      </p:sp>
      <p:sp>
        <p:nvSpPr>
          <p:cNvPr id="73" name="TextBox 72">
            <a:extLst>
              <a:ext uri="{FF2B5EF4-FFF2-40B4-BE49-F238E27FC236}">
                <a16:creationId xmlns:a16="http://schemas.microsoft.com/office/drawing/2014/main" id="{8CC29D20-C73A-AC3D-9276-1C2120823C89}"/>
              </a:ext>
            </a:extLst>
          </p:cNvPr>
          <p:cNvSpPr txBox="1"/>
          <p:nvPr/>
        </p:nvSpPr>
        <p:spPr>
          <a:xfrm>
            <a:off x="3632007" y="5449461"/>
            <a:ext cx="558210" cy="553998"/>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Arm</a:t>
            </a:r>
          </a:p>
          <a:p>
            <a:pPr>
              <a:buClr>
                <a:srgbClr val="000000"/>
              </a:buClr>
              <a:buFont typeface="Arial"/>
              <a:buNone/>
            </a:pPr>
            <a:r>
              <a:rPr lang="en-US" sz="1200" kern="0">
                <a:solidFill>
                  <a:srgbClr val="000000"/>
                </a:solidFill>
                <a:latin typeface="Arial"/>
                <a:cs typeface="Arial"/>
                <a:sym typeface="Arial"/>
              </a:rPr>
              <a:t>CCA</a:t>
            </a:r>
          </a:p>
          <a:p>
            <a:pPr>
              <a:buClr>
                <a:srgbClr val="000000"/>
              </a:buClr>
              <a:buFont typeface="Arial"/>
              <a:buNone/>
            </a:pPr>
            <a:r>
              <a:rPr lang="en-US" sz="1200" kern="0">
                <a:solidFill>
                  <a:srgbClr val="000000"/>
                </a:solidFill>
                <a:latin typeface="Arial"/>
                <a:cs typeface="Arial"/>
                <a:sym typeface="Arial"/>
              </a:rPr>
              <a:t>Islet</a:t>
            </a:r>
          </a:p>
        </p:txBody>
      </p:sp>
      <p:sp>
        <p:nvSpPr>
          <p:cNvPr id="74" name="TextBox 73">
            <a:extLst>
              <a:ext uri="{FF2B5EF4-FFF2-40B4-BE49-F238E27FC236}">
                <a16:creationId xmlns:a16="http://schemas.microsoft.com/office/drawing/2014/main" id="{2E0B38FC-3AB9-0EDE-6205-A3D8701B3C9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buClr>
                <a:srgbClr val="000000"/>
              </a:buClr>
              <a:buFont typeface="Arial"/>
              <a:buNone/>
            </a:pPr>
            <a:r>
              <a:rPr lang="en-US" sz="1200" kern="0">
                <a:solidFill>
                  <a:srgbClr val="000000"/>
                </a:solidFill>
                <a:latin typeface="Arial"/>
                <a:cs typeface="Arial"/>
                <a:sym typeface="Arial"/>
              </a:rPr>
              <a:t>RISC-V Keystone</a:t>
            </a:r>
          </a:p>
        </p:txBody>
      </p:sp>
      <p:sp>
        <p:nvSpPr>
          <p:cNvPr id="75" name="TextBox 74">
            <a:extLst>
              <a:ext uri="{FF2B5EF4-FFF2-40B4-BE49-F238E27FC236}">
                <a16:creationId xmlns:a16="http://schemas.microsoft.com/office/drawing/2014/main" id="{EDD4AAA3-7423-719F-7BD4-6654BF5DD033}"/>
              </a:ext>
            </a:extLst>
          </p:cNvPr>
          <p:cNvSpPr txBox="1"/>
          <p:nvPr/>
        </p:nvSpPr>
        <p:spPr>
          <a:xfrm>
            <a:off x="6184292" y="5538913"/>
            <a:ext cx="667398"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App Enclave</a:t>
            </a:r>
          </a:p>
        </p:txBody>
      </p:sp>
      <p:sp>
        <p:nvSpPr>
          <p:cNvPr id="76" name="TextBox 75">
            <a:extLst>
              <a:ext uri="{FF2B5EF4-FFF2-40B4-BE49-F238E27FC236}">
                <a16:creationId xmlns:a16="http://schemas.microsoft.com/office/drawing/2014/main" id="{8C9B7AA6-ED69-1937-5877-B8194D120A36}"/>
              </a:ext>
            </a:extLst>
          </p:cNvPr>
          <p:cNvSpPr txBox="1"/>
          <p:nvPr/>
        </p:nvSpPr>
        <p:spPr>
          <a:xfrm>
            <a:off x="9270390" y="3409161"/>
            <a:ext cx="2676100" cy="2323713"/>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Service runs anywhere:</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Under your desk</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In the cloud</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In a TEE or not </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At a “service provider”</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Selectable security control</a:t>
            </a:r>
          </a:p>
        </p:txBody>
      </p:sp>
      <p:sp>
        <p:nvSpPr>
          <p:cNvPr id="77" name="TextBox 76">
            <a:extLst>
              <a:ext uri="{FF2B5EF4-FFF2-40B4-BE49-F238E27FC236}">
                <a16:creationId xmlns:a16="http://schemas.microsoft.com/office/drawing/2014/main" id="{4E017893-92BC-435D-FE42-CE82F7CA858D}"/>
              </a:ext>
            </a:extLst>
          </p:cNvPr>
          <p:cNvSpPr txBox="1"/>
          <p:nvPr/>
        </p:nvSpPr>
        <p:spPr>
          <a:xfrm>
            <a:off x="5508279" y="1499068"/>
            <a:ext cx="5001369" cy="307777"/>
          </a:xfrm>
          <a:prstGeom prst="rect">
            <a:avLst/>
          </a:prstGeom>
        </p:spPr>
        <p:txBody>
          <a:bodyPr wrap="none" lIns="0" tIns="0" rIns="0" bIns="0" rtlCol="0">
            <a:spAutoFit/>
          </a:bodyPr>
          <a:lstStyle/>
          <a:p>
            <a:pPr>
              <a:spcAft>
                <a:spcPts val="600"/>
              </a:spcAft>
              <a:buClr>
                <a:srgbClr val="000000"/>
              </a:buClr>
              <a:buFont typeface="Arial"/>
              <a:buNone/>
            </a:pPr>
            <a:r>
              <a:rPr lang="en-US" sz="2000" kern="0">
                <a:solidFill>
                  <a:srgbClr val="000000"/>
                </a:solidFill>
                <a:latin typeface="Arial"/>
                <a:cs typeface="Arial"/>
                <a:sym typeface="Arial"/>
              </a:rPr>
              <a:t>CC enabled app or service runs everywhere</a:t>
            </a:r>
          </a:p>
        </p:txBody>
      </p:sp>
      <p:sp>
        <p:nvSpPr>
          <p:cNvPr id="78" name="Rectangle 77">
            <a:extLst>
              <a:ext uri="{FF2B5EF4-FFF2-40B4-BE49-F238E27FC236}">
                <a16:creationId xmlns:a16="http://schemas.microsoft.com/office/drawing/2014/main" id="{959A302B-A138-304B-B348-3E3A0234EC7F}"/>
              </a:ext>
            </a:extLst>
          </p:cNvPr>
          <p:cNvSpPr/>
          <p:nvPr/>
        </p:nvSpPr>
        <p:spPr>
          <a:xfrm>
            <a:off x="1559807"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9" name="Rectangle 78">
            <a:extLst>
              <a:ext uri="{FF2B5EF4-FFF2-40B4-BE49-F238E27FC236}">
                <a16:creationId xmlns:a16="http://schemas.microsoft.com/office/drawing/2014/main" id="{66424265-63F9-2AE6-DD52-220661E4A02F}"/>
              </a:ext>
            </a:extLst>
          </p:cNvPr>
          <p:cNvSpPr/>
          <p:nvPr/>
        </p:nvSpPr>
        <p:spPr>
          <a:xfrm>
            <a:off x="2514207" y="5422055"/>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0" name="Rectangle 79">
            <a:extLst>
              <a:ext uri="{FF2B5EF4-FFF2-40B4-BE49-F238E27FC236}">
                <a16:creationId xmlns:a16="http://schemas.microsoft.com/office/drawing/2014/main" id="{03F795B8-CA3F-AF58-1ACA-5BA406C0B628}"/>
              </a:ext>
            </a:extLst>
          </p:cNvPr>
          <p:cNvSpPr/>
          <p:nvPr/>
        </p:nvSpPr>
        <p:spPr>
          <a:xfrm>
            <a:off x="3433341" y="5416110"/>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Rectangle 80">
            <a:extLst>
              <a:ext uri="{FF2B5EF4-FFF2-40B4-BE49-F238E27FC236}">
                <a16:creationId xmlns:a16="http://schemas.microsoft.com/office/drawing/2014/main" id="{46C8559D-7E9E-EC13-576B-294EDDCBCCD2}"/>
              </a:ext>
            </a:extLst>
          </p:cNvPr>
          <p:cNvSpPr/>
          <p:nvPr/>
        </p:nvSpPr>
        <p:spPr>
          <a:xfrm>
            <a:off x="4373994"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2" name="Rectangle 81">
            <a:extLst>
              <a:ext uri="{FF2B5EF4-FFF2-40B4-BE49-F238E27FC236}">
                <a16:creationId xmlns:a16="http://schemas.microsoft.com/office/drawing/2014/main" id="{C477E0DA-3846-162C-BD3F-948EACCBB016}"/>
              </a:ext>
            </a:extLst>
          </p:cNvPr>
          <p:cNvSpPr/>
          <p:nvPr/>
        </p:nvSpPr>
        <p:spPr>
          <a:xfrm>
            <a:off x="6058514" y="5422055"/>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3" name="TextBox 82">
            <a:extLst>
              <a:ext uri="{FF2B5EF4-FFF2-40B4-BE49-F238E27FC236}">
                <a16:creationId xmlns:a16="http://schemas.microsoft.com/office/drawing/2014/main" id="{2ED9905F-DFB6-DF36-671B-58D423219831}"/>
              </a:ext>
            </a:extLst>
          </p:cNvPr>
          <p:cNvSpPr txBox="1"/>
          <p:nvPr/>
        </p:nvSpPr>
        <p:spPr>
          <a:xfrm>
            <a:off x="5323820" y="5403483"/>
            <a:ext cx="681597" cy="523220"/>
          </a:xfrm>
          <a:prstGeom prst="rect">
            <a:avLst/>
          </a:prstGeom>
          <a:noFill/>
        </p:spPr>
        <p:txBody>
          <a:bodyPr wrap="none" rtlCol="0">
            <a:spAutoFit/>
          </a:bodyPr>
          <a:lstStyle/>
          <a:p>
            <a:pPr>
              <a:buClr>
                <a:srgbClr val="000000"/>
              </a:buClr>
              <a:buFont typeface="Arial"/>
              <a:buNone/>
            </a:pPr>
            <a:r>
              <a:rPr lang="en-US" sz="2800" kern="0">
                <a:solidFill>
                  <a:srgbClr val="000000"/>
                </a:solidFill>
                <a:latin typeface="Arial"/>
                <a:cs typeface="Arial"/>
                <a:sym typeface="Arial"/>
              </a:rPr>
              <a:t>. . .</a:t>
            </a:r>
          </a:p>
        </p:txBody>
      </p:sp>
    </p:spTree>
    <p:extLst>
      <p:ext uri="{BB962C8B-B14F-4D97-AF65-F5344CB8AC3E}">
        <p14:creationId xmlns:p14="http://schemas.microsoft.com/office/powerpoint/2010/main" val="218855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281CD69-C698-D992-8823-DAF6E53F094F}"/>
              </a:ext>
            </a:extLst>
          </p:cNvPr>
          <p:cNvSpPr txBox="1">
            <a:spLocks/>
          </p:cNvSpPr>
          <p:nvPr/>
        </p:nvSpPr>
        <p:spPr>
          <a:xfrm>
            <a:off x="617220" y="152400"/>
            <a:ext cx="10552430"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Certifier Framework Concepts and API</a:t>
            </a:r>
          </a:p>
        </p:txBody>
      </p:sp>
      <p:sp>
        <p:nvSpPr>
          <p:cNvPr id="27" name="Content Placeholder 7">
            <a:extLst>
              <a:ext uri="{FF2B5EF4-FFF2-40B4-BE49-F238E27FC236}">
                <a16:creationId xmlns:a16="http://schemas.microsoft.com/office/drawing/2014/main" id="{FCE91128-5266-9989-0211-26A7251E038E}"/>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Clr>
                <a:srgbClr val="000000">
                  <a:lumMod val="60000"/>
                  <a:lumOff val="40000"/>
                </a:srgbClr>
              </a:buClr>
              <a:buFont typeface="Arial" panose="020B0604020202020204" pitchFamily="34" charset="0"/>
              <a:buNone/>
            </a:pPr>
            <a:r>
              <a:rPr sz="2000">
                <a:solidFill>
                  <a:srgbClr val="000000"/>
                </a:solidFill>
                <a:latin typeface="Arial"/>
                <a:cs typeface="Calibri" panose="020F0502020204030204" pitchFamily="34" charset="0"/>
                <a:sym typeface="Arial"/>
              </a:rPr>
              <a:t>Key Concepts: </a:t>
            </a:r>
          </a:p>
          <a:p>
            <a:pPr marL="800100" lvl="1" indent="-342900">
              <a:spcBef>
                <a:spcPts val="400"/>
              </a:spcBef>
              <a:buClr>
                <a:srgbClr val="FFFFFF"/>
              </a:buClr>
              <a:buFont typeface="Wingdings" pitchFamily="2" charset="2"/>
              <a:buChar char="§"/>
            </a:pPr>
            <a:endParaRPr sz="1800">
              <a:solidFill>
                <a:srgbClr val="535353"/>
              </a:solidFill>
              <a:cs typeface="Calibri" panose="020F0502020204030204" pitchFamily="34" charset="0"/>
              <a:sym typeface="Arial"/>
            </a:endParaRPr>
          </a:p>
        </p:txBody>
      </p:sp>
      <p:graphicFrame>
        <p:nvGraphicFramePr>
          <p:cNvPr id="28" name="Table 4">
            <a:extLst>
              <a:ext uri="{FF2B5EF4-FFF2-40B4-BE49-F238E27FC236}">
                <a16:creationId xmlns:a16="http://schemas.microsoft.com/office/drawing/2014/main" id="{992C10BD-54AF-41BE-296B-B691A83B701A}"/>
              </a:ext>
            </a:extLst>
          </p:cNvPr>
          <p:cNvGraphicFramePr>
            <a:graphicFrameLocks noGrp="1"/>
          </p:cNvGraphicFramePr>
          <p:nvPr>
            <p:extLst>
              <p:ext uri="{D42A27DB-BD31-4B8C-83A1-F6EECF244321}">
                <p14:modId xmlns:p14="http://schemas.microsoft.com/office/powerpoint/2010/main" val="2591943232"/>
              </p:ext>
            </p:extLst>
          </p:nvPr>
        </p:nvGraphicFramePr>
        <p:xfrm>
          <a:off x="3037840" y="1420428"/>
          <a:ext cx="8064500" cy="2407920"/>
        </p:xfrm>
        <a:graphic>
          <a:graphicData uri="http://schemas.openxmlformats.org/drawingml/2006/table">
            <a:tbl>
              <a:tblPr firstRow="1" bandRow="1"/>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Security Domain </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Identified by a public key associated with all application code within a trusted environment.  Programs are in a primary domain but can certify to secondary domains.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9579186"/>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Certification</a:t>
                      </a:r>
                      <a:endParaRPr lang="en-US" sz="1600">
                        <a:solidFill>
                          <a:srgbClr val="C00000"/>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Refers to the verification of all properties in the security domain (including program identity, involving attestation) resulting in an x509 certificate for trust.</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09551292"/>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Trust and Policy </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Should not be hard-coded in an application which should be able to operate in compliance in different security domains.  Don’t complicate program development or deployment.</a:t>
                      </a:r>
                    </a:p>
                    <a:p>
                      <a:endParaRPr lang="en-US" sz="1400" dirty="0"/>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945821551"/>
                  </a:ext>
                </a:extLst>
              </a:tr>
            </a:tbl>
          </a:graphicData>
        </a:graphic>
      </p:graphicFrame>
      <p:sp>
        <p:nvSpPr>
          <p:cNvPr id="29" name="Content Placeholder 7">
            <a:extLst>
              <a:ext uri="{FF2B5EF4-FFF2-40B4-BE49-F238E27FC236}">
                <a16:creationId xmlns:a16="http://schemas.microsoft.com/office/drawing/2014/main" id="{B90B46D4-8CC2-1704-3874-3D33AE16360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Clr>
                <a:srgbClr val="000000">
                  <a:lumMod val="60000"/>
                  <a:lumOff val="40000"/>
                </a:srgbClr>
              </a:buClr>
              <a:buFont typeface="Arial" panose="020B0604020202020204" pitchFamily="34" charset="0"/>
              <a:buNone/>
            </a:pPr>
            <a:r>
              <a:rPr sz="2000">
                <a:solidFill>
                  <a:srgbClr val="000000"/>
                </a:solidFill>
                <a:latin typeface="Arial"/>
                <a:cs typeface="Calibri" panose="020F0502020204030204" pitchFamily="34" charset="0"/>
                <a:sym typeface="Arial"/>
              </a:rPr>
              <a:t>C++ Classes: </a:t>
            </a:r>
            <a:endParaRPr>
              <a:solidFill>
                <a:srgbClr val="535353"/>
              </a:solidFill>
              <a:cs typeface="Calibri" panose="020F0502020204030204" pitchFamily="34" charset="0"/>
              <a:sym typeface="Arial"/>
            </a:endParaRPr>
          </a:p>
        </p:txBody>
      </p:sp>
      <p:graphicFrame>
        <p:nvGraphicFramePr>
          <p:cNvPr id="30" name="Table 11">
            <a:extLst>
              <a:ext uri="{FF2B5EF4-FFF2-40B4-BE49-F238E27FC236}">
                <a16:creationId xmlns:a16="http://schemas.microsoft.com/office/drawing/2014/main" id="{2AD3B888-855B-28DE-7BDB-E086E48E744F}"/>
              </a:ext>
            </a:extLst>
          </p:cNvPr>
          <p:cNvGraphicFramePr>
            <a:graphicFrameLocks noGrp="1"/>
          </p:cNvGraphicFramePr>
          <p:nvPr>
            <p:extLst>
              <p:ext uri="{D42A27DB-BD31-4B8C-83A1-F6EECF244321}">
                <p14:modId xmlns:p14="http://schemas.microsoft.com/office/powerpoint/2010/main" val="612818077"/>
              </p:ext>
            </p:extLst>
          </p:nvPr>
        </p:nvGraphicFramePr>
        <p:xfrm>
          <a:off x="2621858" y="3785872"/>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b="1" dirty="0" err="1">
                          <a:solidFill>
                            <a:schemeClr val="accent1"/>
                          </a:solidFill>
                          <a:latin typeface="Courier New" panose="02070309020205020404" pitchFamily="49" charset="0"/>
                          <a:cs typeface="Courier New" panose="02070309020205020404" pitchFamily="49" charset="0"/>
                        </a:rPr>
                        <a:t>cc_trust_manager</a:t>
                      </a:r>
                      <a:endParaRPr lang="en-US" b="1" dirty="0">
                        <a:solidFill>
                          <a:schemeClr val="accent1"/>
                        </a:solidFill>
                        <a:latin typeface="Courier New" panose="02070309020205020404" pitchFamily="49" charset="0"/>
                        <a:cs typeface="Courier New" panose="02070309020205020404" pitchFamily="49" charset="0"/>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Basic interface to establish keys, policy and manage certification with the Certifier Service.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graphicFrame>
        <p:nvGraphicFramePr>
          <p:cNvPr id="31" name="Table 30">
            <a:extLst>
              <a:ext uri="{FF2B5EF4-FFF2-40B4-BE49-F238E27FC236}">
                <a16:creationId xmlns:a16="http://schemas.microsoft.com/office/drawing/2014/main" id="{4381C8A6-8672-D53B-FE2B-E0AE84E6B75A}"/>
              </a:ext>
            </a:extLst>
          </p:cNvPr>
          <p:cNvGraphicFramePr>
            <a:graphicFrameLocks noGrp="1"/>
          </p:cNvGraphicFramePr>
          <p:nvPr>
            <p:extLst>
              <p:ext uri="{D42A27DB-BD31-4B8C-83A1-F6EECF244321}">
                <p14:modId xmlns:p14="http://schemas.microsoft.com/office/powerpoint/2010/main" val="2753786238"/>
              </p:ext>
            </p:extLst>
          </p:nvPr>
        </p:nvGraphicFramePr>
        <p:xfrm>
          <a:off x="2621858" y="4345871"/>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b="1">
                          <a:solidFill>
                            <a:schemeClr val="accent1"/>
                          </a:solidFill>
                          <a:latin typeface="Courier New" panose="02070309020205020404" pitchFamily="49" charset="0"/>
                          <a:cs typeface="Courier New" panose="02070309020205020404" pitchFamily="49" charset="0"/>
                        </a:rPr>
                        <a:t>secure_authenticated_channel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solidFill>
                            <a:schemeClr val="tx1"/>
                          </a:solidFill>
                          <a:cs typeface="Calibri" panose="020F0502020204030204" pitchFamily="34" charset="0"/>
                        </a:rPr>
                        <a:t>Establishes secure channel with an “authenticated program in security domain</a:t>
                      </a:r>
                      <a:endParaRPr lang="en-US"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graphicFrame>
        <p:nvGraphicFramePr>
          <p:cNvPr id="32" name="Table 11">
            <a:extLst>
              <a:ext uri="{FF2B5EF4-FFF2-40B4-BE49-F238E27FC236}">
                <a16:creationId xmlns:a16="http://schemas.microsoft.com/office/drawing/2014/main" id="{4EED4F9D-A4CF-9436-0C0A-544015D6EA52}"/>
              </a:ext>
            </a:extLst>
          </p:cNvPr>
          <p:cNvGraphicFramePr>
            <a:graphicFrameLocks noGrp="1"/>
          </p:cNvGraphicFramePr>
          <p:nvPr>
            <p:extLst>
              <p:ext uri="{D42A27DB-BD31-4B8C-83A1-F6EECF244321}">
                <p14:modId xmlns:p14="http://schemas.microsoft.com/office/powerpoint/2010/main" val="8546639"/>
              </p:ext>
            </p:extLst>
          </p:nvPr>
        </p:nvGraphicFramePr>
        <p:xfrm>
          <a:off x="2621858" y="4905870"/>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Stores policy, keys, communications endpoints securely. Additional helper function APIs for complicated applications.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sp>
        <p:nvSpPr>
          <p:cNvPr id="33" name="TextBox 32">
            <a:extLst>
              <a:ext uri="{FF2B5EF4-FFF2-40B4-BE49-F238E27FC236}">
                <a16:creationId xmlns:a16="http://schemas.microsoft.com/office/drawing/2014/main" id="{A2017D3B-C140-02C7-BCFE-AA59BCB51157}"/>
              </a:ext>
            </a:extLst>
          </p:cNvPr>
          <p:cNvSpPr txBox="1"/>
          <p:nvPr/>
        </p:nvSpPr>
        <p:spPr>
          <a:xfrm>
            <a:off x="2506427" y="5614535"/>
            <a:ext cx="8949526" cy="369332"/>
          </a:xfrm>
          <a:prstGeom prst="rect">
            <a:avLst/>
          </a:prstGeom>
          <a:noFill/>
        </p:spPr>
        <p:txBody>
          <a:bodyPr wrap="square" rtlCol="0">
            <a:spAutoFit/>
          </a:bodyPr>
          <a:lstStyle/>
          <a:p>
            <a:pPr>
              <a:buClr>
                <a:srgbClr val="000000"/>
              </a:buClr>
              <a:buFont typeface="Arial"/>
              <a:buNone/>
            </a:pPr>
            <a:r>
              <a:rPr lang="en-US" kern="0" dirty="0">
                <a:solidFill>
                  <a:srgbClr val="000000"/>
                </a:solidFill>
                <a:latin typeface="Arial"/>
                <a:cs typeface="Arial"/>
                <a:sym typeface="Arial"/>
              </a:rPr>
              <a:t>Additional helper function APIs provided for use by more complicated applications. </a:t>
            </a:r>
          </a:p>
        </p:txBody>
      </p:sp>
    </p:spTree>
    <p:extLst>
      <p:ext uri="{BB962C8B-B14F-4D97-AF65-F5344CB8AC3E}">
        <p14:creationId xmlns:p14="http://schemas.microsoft.com/office/powerpoint/2010/main" val="251092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6364A59-C5EB-CE27-EC49-EC276B33152B}"/>
              </a:ext>
            </a:extLst>
          </p:cNvPr>
          <p:cNvSpPr/>
          <p:nvPr/>
        </p:nvSpPr>
        <p:spPr>
          <a:xfrm>
            <a:off x="643404" y="2448911"/>
            <a:ext cx="10790714" cy="1397876"/>
          </a:xfrm>
          <a:prstGeom prst="roundRect">
            <a:avLst/>
          </a:prstGeom>
          <a:solidFill>
            <a:srgbClr val="4472C4"/>
          </a:solidFill>
          <a:ln w="25400" cap="flat" cmpd="sng" algn="ctr">
            <a:solidFill>
              <a:srgbClr val="4472C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Title 1">
            <a:extLst>
              <a:ext uri="{FF2B5EF4-FFF2-40B4-BE49-F238E27FC236}">
                <a16:creationId xmlns:a16="http://schemas.microsoft.com/office/drawing/2014/main" id="{C9DF2BFC-258F-723E-96F6-A458DB809CEE}"/>
              </a:ext>
            </a:extLst>
          </p:cNvPr>
          <p:cNvSpPr txBox="1">
            <a:spLocks/>
          </p:cNvSpPr>
          <p:nvPr/>
        </p:nvSpPr>
        <p:spPr>
          <a:xfrm>
            <a:off x="419100" y="375639"/>
            <a:ext cx="11353800" cy="606167"/>
          </a:xfrm>
          <a:prstGeom prst="rect">
            <a:avLst/>
          </a:prstGeom>
          <a:noFill/>
          <a:ln>
            <a:noFill/>
          </a:ln>
        </p:spPr>
        <p:txBody>
          <a:bodyPr spcFirstLastPara="1" wrap="square" lIns="45700" tIns="45700" rIns="45700" bIns="45700" anchor="ctr" anchorCtr="0">
            <a:normAutofit fontScale="7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Simple API: Most applications will use exactly this (and nothing else)</a:t>
            </a:r>
          </a:p>
        </p:txBody>
      </p:sp>
      <p:sp>
        <p:nvSpPr>
          <p:cNvPr id="7" name="TextBox 6">
            <a:extLst>
              <a:ext uri="{FF2B5EF4-FFF2-40B4-BE49-F238E27FC236}">
                <a16:creationId xmlns:a16="http://schemas.microsoft.com/office/drawing/2014/main" id="{6108D47E-3C14-E06E-293A-0BF23B3ED0B4}"/>
              </a:ext>
            </a:extLst>
          </p:cNvPr>
          <p:cNvSpPr txBox="1"/>
          <p:nvPr/>
        </p:nvSpPr>
        <p:spPr>
          <a:xfrm>
            <a:off x="643404" y="1720840"/>
            <a:ext cx="11015018" cy="3416320"/>
          </a:xfrm>
          <a:prstGeom prst="rect">
            <a:avLst/>
          </a:prstGeom>
          <a:noFill/>
        </p:spPr>
        <p:txBody>
          <a:bodyPr wrap="square">
            <a:spAutoFit/>
          </a:bodyPr>
          <a:lstStyle/>
          <a:p>
            <a:pPr>
              <a:buClr>
                <a:srgbClr val="000000"/>
              </a:buClr>
              <a:buFont typeface="Arial"/>
              <a:buNone/>
            </a:pPr>
            <a:r>
              <a:rPr lang="en-US" kern="0" dirty="0">
                <a:solidFill>
                  <a:srgbClr val="4EC9B0"/>
                </a:solidFill>
                <a:latin typeface="Menlo" panose="020B0609030804020204" pitchFamily="49" charset="0"/>
                <a:cs typeface="Arial"/>
                <a:sym typeface="Arial"/>
              </a:rPr>
              <a:t>string</a:t>
            </a:r>
            <a:r>
              <a:rPr lang="en-US" kern="0" dirty="0">
                <a:solidFill>
                  <a:srgbClr val="CCCCCC"/>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public_key_alg</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E9178"/>
                </a:solidFill>
                <a:latin typeface="Menlo" panose="020B0609030804020204" pitchFamily="49" charset="0"/>
                <a:cs typeface="Arial"/>
                <a:sym typeface="Arial"/>
              </a:rPr>
              <a:t>"rsa-2048"</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string</a:t>
            </a:r>
            <a:r>
              <a:rPr lang="en-US" kern="0" dirty="0">
                <a:solidFill>
                  <a:srgbClr val="CCCCCC"/>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symmetric_key_alg</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E9178"/>
                </a:solidFill>
                <a:latin typeface="Menlo" panose="020B0609030804020204" pitchFamily="49" charset="0"/>
                <a:cs typeface="Arial"/>
                <a:sym typeface="Arial"/>
              </a:rPr>
              <a:t>"aes-256-gcm"</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4EC9B0"/>
                </a:solidFill>
                <a:latin typeface="Menlo" panose="020B0609030804020204" pitchFamily="49" charset="0"/>
                <a:cs typeface="Arial"/>
                <a:sym typeface="Arial"/>
              </a:rPr>
              <a:t>cc_trust_manager</a:t>
            </a:r>
            <a:r>
              <a:rPr lang="en-US" kern="0" dirty="0">
                <a:solidFill>
                  <a:srgbClr val="4EC9B0"/>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trust_mgr</a:t>
            </a:r>
            <a:r>
              <a:rPr lang="en-US" kern="0" dirty="0">
                <a:solidFill>
                  <a:srgbClr val="000000">
                    <a:lumMod val="50000"/>
                    <a:lumOff val="50000"/>
                  </a:srgbClr>
                </a:solidFill>
                <a:latin typeface="Menlo" panose="020B0609030804020204" pitchFamily="49" charset="0"/>
                <a:cs typeface="Arial"/>
                <a:sym typeface="Arial"/>
              </a:rPr>
              <a:t>(“</a:t>
            </a:r>
            <a:r>
              <a:rPr lang="en-US" kern="0" dirty="0" err="1">
                <a:solidFill>
                  <a:srgbClr val="4EC9B0"/>
                </a:solidFill>
                <a:latin typeface="Menlo" panose="020B0609030804020204" pitchFamily="49" charset="0"/>
                <a:cs typeface="Arial"/>
                <a:sym typeface="Arial"/>
              </a:rPr>
              <a:t>sev</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4EC9B0"/>
                </a:solidFill>
                <a:latin typeface="Menlo" panose="020B0609030804020204" pitchFamily="49" charset="0"/>
                <a:cs typeface="Arial"/>
                <a:sym typeface="Arial"/>
              </a:rPr>
              <a:t>enclave</a:t>
            </a:r>
            <a:r>
              <a:rPr lang="en-US" kern="0" dirty="0">
                <a:solidFill>
                  <a:srgbClr val="000000">
                    <a:lumMod val="50000"/>
                    <a:lumOff val="50000"/>
                  </a:srgbClr>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authentication</a:t>
            </a:r>
            <a:r>
              <a:rPr lang="en-US" kern="0" dirty="0">
                <a:solidFill>
                  <a:srgbClr val="000000">
                    <a:lumMod val="50000"/>
                    <a:lumOff val="50000"/>
                  </a:srgbClr>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store</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br>
              <a:rPr lang="en-US" kern="0" dirty="0">
                <a:solidFill>
                  <a:srgbClr val="CCCCCC"/>
                </a:solidFill>
                <a:latin typeface="Menlo" panose="020B0609030804020204" pitchFamily="49" charset="0"/>
                <a:cs typeface="Arial"/>
                <a:sym typeface="Arial"/>
              </a:rPr>
            </a:b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initialize_enclave</a:t>
            </a:r>
            <a:r>
              <a:rPr lang="en-US" kern="0" dirty="0">
                <a:solidFill>
                  <a:srgbClr val="CCCCCC"/>
                </a:solidFill>
                <a:latin typeface="Menlo" panose="020B0609030804020204" pitchFamily="49" charset="0"/>
                <a:cs typeface="Arial"/>
                <a:sym typeface="Arial"/>
              </a:rPr>
              <a:t>(NULL);</a:t>
            </a:r>
            <a:r>
              <a:rPr lang="en-US" kern="0" dirty="0">
                <a:solidFill>
                  <a:srgbClr val="6A9955"/>
                </a:solidFill>
                <a:latin typeface="Menlo" panose="020B0609030804020204" pitchFamily="49" charset="0"/>
                <a:cs typeface="Arial"/>
                <a:sym typeface="Arial"/>
              </a:rPr>
              <a:t> </a:t>
            </a:r>
            <a:r>
              <a:rPr lang="en-US" kern="0" dirty="0">
                <a:solidFill>
                  <a:srgbClr val="70AD47">
                    <a:lumMod val="40000"/>
                    <a:lumOff val="60000"/>
                  </a:srgbClr>
                </a:solidFill>
                <a:latin typeface="Menlo" panose="020B0609030804020204" pitchFamily="49" charset="0"/>
                <a:cs typeface="Arial"/>
                <a:sym typeface="Arial"/>
              </a:rPr>
              <a:t>// </a:t>
            </a:r>
            <a:r>
              <a:rPr lang="en-US" kern="0" dirty="0" err="1">
                <a:solidFill>
                  <a:srgbClr val="70AD47">
                    <a:lumMod val="40000"/>
                    <a:lumOff val="60000"/>
                  </a:srgbClr>
                </a:solidFill>
                <a:latin typeface="Menlo" panose="020B0609030804020204" pitchFamily="49" charset="0"/>
                <a:cs typeface="Arial"/>
                <a:sym typeface="Arial"/>
              </a:rPr>
              <a:t>init</a:t>
            </a:r>
            <a:r>
              <a:rPr lang="en-US" kern="0" dirty="0">
                <a:solidFill>
                  <a:srgbClr val="70AD47">
                    <a:lumMod val="40000"/>
                    <a:lumOff val="60000"/>
                  </a:srgbClr>
                </a:solidFill>
                <a:latin typeface="Menlo" panose="020B0609030804020204" pitchFamily="49" charset="0"/>
                <a:cs typeface="Arial"/>
                <a:sym typeface="Arial"/>
              </a:rPr>
              <a:t> enclave</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init_policy_key</a:t>
            </a:r>
            <a:r>
              <a:rPr lang="en-US" kern="0" dirty="0">
                <a:solidFill>
                  <a:srgbClr val="CCCCCC"/>
                </a:solidFill>
                <a:latin typeface="Menlo" panose="020B0609030804020204" pitchFamily="49" charset="0"/>
                <a:cs typeface="Arial"/>
                <a:sym typeface="Arial"/>
              </a:rPr>
              <a:t>(</a:t>
            </a:r>
            <a:r>
              <a:rPr lang="en-US" kern="0" dirty="0" err="1">
                <a:solidFill>
                  <a:srgbClr val="CCCCCC"/>
                </a:solidFill>
                <a:latin typeface="Menlo" panose="020B0609030804020204" pitchFamily="49" charset="0"/>
                <a:cs typeface="Arial"/>
                <a:sym typeface="Arial"/>
              </a:rPr>
              <a:t>initialized_cert_size</a:t>
            </a:r>
            <a:r>
              <a:rPr lang="en-US" kern="0" dirty="0">
                <a:solidFill>
                  <a:srgbClr val="CCCCCC"/>
                </a:solidFill>
                <a:latin typeface="Menlo" panose="020B0609030804020204" pitchFamily="49" charset="0"/>
                <a:cs typeface="Arial"/>
                <a:sym typeface="Arial"/>
              </a:rPr>
              <a:t>, </a:t>
            </a:r>
            <a:r>
              <a:rPr lang="en-US" kern="0" dirty="0" err="1">
                <a:solidFill>
                  <a:srgbClr val="CCCCCC"/>
                </a:solidFill>
                <a:latin typeface="Menlo" panose="020B0609030804020204" pitchFamily="49" charset="0"/>
                <a:cs typeface="Arial"/>
                <a:sym typeface="Arial"/>
              </a:rPr>
              <a:t>initialized_cert</a:t>
            </a:r>
            <a:r>
              <a:rPr lang="en-US" kern="0" dirty="0">
                <a:solidFill>
                  <a:srgbClr val="CCCCCC"/>
                </a:solidFill>
                <a:latin typeface="Menlo" panose="020B0609030804020204" pitchFamily="49" charset="0"/>
                <a:cs typeface="Arial"/>
                <a:sym typeface="Arial"/>
              </a:rPr>
              <a:t>)</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cold_init</a:t>
            </a:r>
            <a:r>
              <a:rPr lang="en-US" kern="0" dirty="0">
                <a:solidFill>
                  <a:srgbClr val="CCCCCC"/>
                </a:solidFill>
                <a:latin typeface="Menlo" panose="020B0609030804020204" pitchFamily="49" charset="0"/>
                <a:cs typeface="Arial"/>
                <a:sym typeface="Arial"/>
              </a:rPr>
              <a:t>(</a:t>
            </a:r>
            <a:r>
              <a:rPr lang="en-US" kern="0" dirty="0" err="1">
                <a:solidFill>
                  <a:srgbClr val="CCCCCC"/>
                </a:solidFill>
                <a:latin typeface="Menlo" panose="020B0609030804020204" pitchFamily="49" charset="0"/>
                <a:cs typeface="Arial"/>
                <a:sym typeface="Arial"/>
              </a:rPr>
              <a:t>public_key_alg</a:t>
            </a:r>
            <a:r>
              <a:rPr lang="en-US" kern="0" dirty="0">
                <a:solidFill>
                  <a:srgbClr val="CCCCCC"/>
                </a:solidFill>
                <a:latin typeface="Menlo" panose="020B0609030804020204" pitchFamily="49" charset="0"/>
                <a:cs typeface="Arial"/>
                <a:sym typeface="Arial"/>
              </a:rPr>
              <a:t>, </a:t>
            </a:r>
            <a:r>
              <a:rPr lang="en-US" kern="0" dirty="0" err="1">
                <a:solidFill>
                  <a:srgbClr val="CCCCCC"/>
                </a:solidFill>
                <a:latin typeface="Menlo" panose="020B0609030804020204" pitchFamily="49" charset="0"/>
                <a:cs typeface="Arial"/>
                <a:sym typeface="Arial"/>
              </a:rPr>
              <a:t>symmetric_key_alg</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certify_me</a:t>
            </a:r>
            <a:r>
              <a:rPr lang="en-US" kern="0" dirty="0">
                <a:solidFill>
                  <a:srgbClr val="CCCCCC"/>
                </a:solidFill>
                <a:latin typeface="Menlo" panose="020B0609030804020204" pitchFamily="49" charset="0"/>
                <a:cs typeface="Arial"/>
                <a:sym typeface="Arial"/>
              </a:rPr>
              <a:t>();</a:t>
            </a:r>
            <a:r>
              <a:rPr lang="en-US" kern="0" dirty="0">
                <a:solidFill>
                  <a:srgbClr val="6A9955"/>
                </a:solidFill>
                <a:latin typeface="Menlo" panose="020B0609030804020204" pitchFamily="49" charset="0"/>
                <a:cs typeface="Arial"/>
                <a:sym typeface="Arial"/>
              </a:rPr>
              <a:t> </a:t>
            </a:r>
            <a:r>
              <a:rPr lang="en-US" kern="0" dirty="0">
                <a:solidFill>
                  <a:srgbClr val="70AD47">
                    <a:lumMod val="40000"/>
                    <a:lumOff val="60000"/>
                  </a:srgbClr>
                </a:solidFill>
                <a:latin typeface="Menlo" panose="020B0609030804020204" pitchFamily="49" charset="0"/>
                <a:cs typeface="Arial"/>
                <a:sym typeface="Arial"/>
              </a:rPr>
              <a:t>// Get admission certificate</a:t>
            </a:r>
          </a:p>
          <a:p>
            <a:pPr>
              <a:buClr>
                <a:srgbClr val="000000"/>
              </a:buClr>
              <a:buFont typeface="Arial"/>
              <a:buNone/>
            </a:pPr>
            <a:br>
              <a:rPr lang="en-US" kern="0" dirty="0">
                <a:solidFill>
                  <a:srgbClr val="CCCCCC"/>
                </a:solidFill>
                <a:latin typeface="Menlo" panose="020B0609030804020204" pitchFamily="49" charset="0"/>
                <a:cs typeface="Arial"/>
                <a:sym typeface="Arial"/>
              </a:rPr>
            </a:br>
            <a:r>
              <a:rPr lang="en-US" kern="0" dirty="0" err="1">
                <a:solidFill>
                  <a:srgbClr val="4EC9B0"/>
                </a:solidFill>
                <a:latin typeface="Menlo" panose="020B0609030804020204" pitchFamily="49" charset="0"/>
                <a:cs typeface="Arial"/>
                <a:sym typeface="Arial"/>
              </a:rPr>
              <a:t>secure_authenticated_channel</a:t>
            </a:r>
            <a:r>
              <a:rPr lang="en-US" kern="0" dirty="0">
                <a:solidFill>
                  <a:srgbClr val="CCCCCC"/>
                </a:solidFill>
                <a:latin typeface="Menlo" panose="020B0609030804020204" pitchFamily="49" charset="0"/>
                <a:cs typeface="Arial"/>
                <a:sym typeface="Arial"/>
              </a:rPr>
              <a:t> </a:t>
            </a:r>
            <a:r>
              <a:rPr lang="en-US" kern="0" dirty="0">
                <a:solidFill>
                  <a:srgbClr val="ED7D31"/>
                </a:solidFill>
                <a:latin typeface="Menlo" panose="020B0609030804020204" pitchFamily="49" charset="0"/>
                <a:cs typeface="Arial"/>
                <a:sym typeface="Arial"/>
              </a:rPr>
              <a:t>channel</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4EC9B0"/>
                </a:solidFill>
                <a:latin typeface="Menlo" panose="020B0609030804020204" pitchFamily="49" charset="0"/>
                <a:cs typeface="Arial"/>
                <a:sym typeface="Arial"/>
              </a:rPr>
              <a:t>client</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4472C4"/>
                </a:solidFill>
                <a:latin typeface="Menlo" panose="020B0609030804020204" pitchFamily="49" charset="0"/>
                <a:cs typeface="Arial"/>
                <a:sym typeface="Arial"/>
              </a:rPr>
              <a:t>channel</a:t>
            </a:r>
            <a:r>
              <a:rPr lang="en-US" kern="0" dirty="0" err="1">
                <a:solidFill>
                  <a:srgbClr val="000000">
                    <a:lumMod val="50000"/>
                    <a:lumOff val="50000"/>
                  </a:srgbClr>
                </a:solidFill>
                <a:latin typeface="Menlo" panose="020B0609030804020204" pitchFamily="49" charset="0"/>
                <a:cs typeface="Arial"/>
                <a:sym typeface="Arial"/>
              </a:rPr>
              <a:t>.</a:t>
            </a:r>
            <a:r>
              <a:rPr lang="en-US" kern="0" dirty="0" err="1">
                <a:solidFill>
                  <a:srgbClr val="ED7D31"/>
                </a:solidFill>
                <a:latin typeface="Menlo" panose="020B0609030804020204" pitchFamily="49" charset="0"/>
                <a:cs typeface="Arial"/>
                <a:sym typeface="Arial"/>
              </a:rPr>
              <a:t>init_client_ssl</a:t>
            </a:r>
            <a:r>
              <a:rPr lang="en-US" kern="0" dirty="0">
                <a:solidFill>
                  <a:srgbClr val="000000">
                    <a:lumMod val="50000"/>
                    <a:lumOff val="50000"/>
                  </a:srgbClr>
                </a:solidFill>
                <a:latin typeface="Menlo" panose="020B0609030804020204" pitchFamily="49" charset="0"/>
                <a:cs typeface="Arial"/>
                <a:sym typeface="Arial"/>
              </a:rPr>
              <a:t>(host, port, policy-key, </a:t>
            </a:r>
            <a:r>
              <a:rPr lang="en-US" kern="0" dirty="0" err="1">
                <a:solidFill>
                  <a:srgbClr val="000000">
                    <a:lumMod val="50000"/>
                    <a:lumOff val="50000"/>
                  </a:srgbClr>
                </a:solidFill>
                <a:latin typeface="Menlo" panose="020B0609030804020204" pitchFamily="49" charset="0"/>
                <a:cs typeface="Arial"/>
                <a:sym typeface="Arial"/>
              </a:rPr>
              <a:t>auth_key</a:t>
            </a:r>
            <a:r>
              <a:rPr lang="en-US" kern="0" dirty="0">
                <a:solidFill>
                  <a:srgbClr val="000000">
                    <a:lumMod val="50000"/>
                    <a:lumOff val="50000"/>
                  </a:srgbClr>
                </a:solidFill>
                <a:latin typeface="Menlo" panose="020B0609030804020204" pitchFamily="49" charset="0"/>
                <a:cs typeface="Arial"/>
                <a:sym typeface="Arial"/>
              </a:rPr>
              <a:t>, admissions-cert);</a:t>
            </a:r>
          </a:p>
          <a:p>
            <a:pPr>
              <a:buClr>
                <a:srgbClr val="000000"/>
              </a:buClr>
              <a:buFont typeface="Arial"/>
              <a:buNone/>
            </a:pPr>
            <a:br>
              <a:rPr lang="en-US" kern="0" dirty="0">
                <a:solidFill>
                  <a:srgbClr val="000000">
                    <a:lumMod val="50000"/>
                    <a:lumOff val="50000"/>
                  </a:srgbClr>
                </a:solidFill>
                <a:latin typeface="Menlo" panose="020B0609030804020204" pitchFamily="49" charset="0"/>
                <a:cs typeface="Arial"/>
                <a:sym typeface="Arial"/>
              </a:rPr>
            </a:br>
            <a:r>
              <a:rPr lang="en-US" kern="0" dirty="0">
                <a:solidFill>
                  <a:srgbClr val="6A9955"/>
                </a:solidFill>
                <a:latin typeface="Menlo" panose="020B0609030804020204" pitchFamily="49" charset="0"/>
                <a:cs typeface="Arial"/>
                <a:sym typeface="Arial"/>
              </a:rPr>
              <a:t>// Your application here</a:t>
            </a:r>
            <a:endParaRPr lang="en-US" kern="0" dirty="0">
              <a:solidFill>
                <a:srgbClr val="CCCCCC"/>
              </a:solidFill>
              <a:latin typeface="Menlo" panose="020B0609030804020204" pitchFamily="49" charset="0"/>
              <a:cs typeface="Arial"/>
              <a:sym typeface="Arial"/>
            </a:endParaRPr>
          </a:p>
        </p:txBody>
      </p:sp>
    </p:spTree>
    <p:extLst>
      <p:ext uri="{BB962C8B-B14F-4D97-AF65-F5344CB8AC3E}">
        <p14:creationId xmlns:p14="http://schemas.microsoft.com/office/powerpoint/2010/main" val="23773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CE02C8-3CAD-5ADB-A492-5FD5F36F243F}"/>
              </a:ext>
            </a:extLst>
          </p:cNvPr>
          <p:cNvSpPr/>
          <p:nvPr/>
        </p:nvSpPr>
        <p:spPr>
          <a:xfrm>
            <a:off x="6912024" y="3831053"/>
            <a:ext cx="3249097" cy="2481660"/>
          </a:xfrm>
          <a:prstGeom prst="rect">
            <a:avLst/>
          </a:prstGeom>
          <a:solidFill>
            <a:srgbClr val="FFFFFF"/>
          </a:solid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30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Works on all CC platforms:</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Simulated enclave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AMD </a:t>
            </a:r>
            <a:r>
              <a:rPr kumimoji="0" lang="en-US" sz="1600" b="0" i="0" u="none" strike="noStrike" kern="0" cap="none" spc="0" normalizeH="0" baseline="0" noProof="0">
                <a:ln>
                  <a:noFill/>
                </a:ln>
                <a:solidFill>
                  <a:srgbClr val="535353"/>
                </a:solidFill>
                <a:effectLst/>
                <a:uLnTx/>
                <a:uFillTx/>
                <a:latin typeface="Arial"/>
                <a:ea typeface="+mn-ea"/>
                <a:cs typeface="Calibri" panose="020F0502020204030204" pitchFamily="34" charset="0"/>
                <a:sym typeface="Arial"/>
              </a:rPr>
              <a:t>SEV-SNP</a:t>
            </a:r>
            <a:endPar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endParaRP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Intel SGX (Gramine and OE)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Arm CCA (Samsung Islet)</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RISC-V Keystone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Intel TDX (when it’s ready)</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Application enclave service</a:t>
            </a:r>
          </a:p>
        </p:txBody>
      </p:sp>
      <p:sp>
        <p:nvSpPr>
          <p:cNvPr id="13" name="Title 1">
            <a:extLst>
              <a:ext uri="{FF2B5EF4-FFF2-40B4-BE49-F238E27FC236}">
                <a16:creationId xmlns:a16="http://schemas.microsoft.com/office/drawing/2014/main" id="{B9916862-CC8D-D00A-ADAA-CE15F575CE8B}"/>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a:ln>
                  <a:noFill/>
                </a:ln>
                <a:solidFill>
                  <a:srgbClr val="000000"/>
                </a:solidFill>
                <a:effectLst/>
                <a:uLnTx/>
                <a:uFillTx/>
                <a:latin typeface="Arial"/>
                <a:cs typeface="Arial"/>
                <a:sym typeface="Arial"/>
              </a:rPr>
              <a:t>Certifier: “Simple Example” App</a:t>
            </a:r>
          </a:p>
        </p:txBody>
      </p:sp>
      <p:sp>
        <p:nvSpPr>
          <p:cNvPr id="14" name="Content Placeholder 7">
            <a:extLst>
              <a:ext uri="{FF2B5EF4-FFF2-40B4-BE49-F238E27FC236}">
                <a16:creationId xmlns:a16="http://schemas.microsoft.com/office/drawing/2014/main" id="{1831A8AD-0FD9-EA12-EA7C-A6CAF957C40F}"/>
              </a:ext>
            </a:extLst>
          </p:cNvPr>
          <p:cNvSpPr txBox="1">
            <a:spLocks/>
          </p:cNvSpPr>
          <p:nvPr/>
        </p:nvSpPr>
        <p:spPr>
          <a:xfrm>
            <a:off x="842158" y="1118136"/>
            <a:ext cx="8552969" cy="1178640"/>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marR="0" lvl="0" indent="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Running App as server</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Client peer id is Measured</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8522d8e996e0089b26cb5dde06341c728e3017fa78974e3dce364bef56bdd307</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SSL server read: Hi from your secret client</a:t>
            </a:r>
          </a:p>
        </p:txBody>
      </p:sp>
      <p:sp>
        <p:nvSpPr>
          <p:cNvPr id="15" name="Content Placeholder 7">
            <a:extLst>
              <a:ext uri="{FF2B5EF4-FFF2-40B4-BE49-F238E27FC236}">
                <a16:creationId xmlns:a16="http://schemas.microsoft.com/office/drawing/2014/main" id="{FACB03FD-580D-0272-51E5-F593B8992383}"/>
              </a:ext>
            </a:extLst>
          </p:cNvPr>
          <p:cNvSpPr txBox="1">
            <a:spLocks/>
          </p:cNvSpPr>
          <p:nvPr/>
        </p:nvSpPr>
        <p:spPr>
          <a:xfrm>
            <a:off x="842158" y="2346727"/>
            <a:ext cx="8552969" cy="1178640"/>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marR="0" lvl="0" indent="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Running App as client</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Server peer id : Measured</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8522d8e996e0089b26cb5dde06341c728e3017fa78974e3dce364bef56bdd307</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SSL client read: Hi from your secret server</a:t>
            </a:r>
          </a:p>
        </p:txBody>
      </p:sp>
      <p:sp>
        <p:nvSpPr>
          <p:cNvPr id="16" name="Content Placeholder 7">
            <a:extLst>
              <a:ext uri="{FF2B5EF4-FFF2-40B4-BE49-F238E27FC236}">
                <a16:creationId xmlns:a16="http://schemas.microsoft.com/office/drawing/2014/main" id="{D8BF95BA-D581-ABA1-C857-5D4B968FA4BE}"/>
              </a:ext>
            </a:extLst>
          </p:cNvPr>
          <p:cNvSpPr txBox="1">
            <a:spLocks/>
          </p:cNvSpPr>
          <p:nvPr/>
        </p:nvSpPr>
        <p:spPr bwMode="ltGray">
          <a:xfrm>
            <a:off x="542276" y="3786835"/>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Clr>
                <a:srgbClr val="000000">
                  <a:lumMod val="60000"/>
                  <a:lumOff val="40000"/>
                </a:srgbClr>
              </a:buClr>
              <a:buFont typeface="Arial" panose="020B0604020202020204" pitchFamily="34" charset="0"/>
              <a:buNone/>
            </a:pPr>
            <a:r>
              <a:rPr>
                <a:solidFill>
                  <a:srgbClr val="535353"/>
                </a:solidFill>
                <a:latin typeface="Arial"/>
                <a:cs typeface="Calibri" panose="020F0502020204030204" pitchFamily="34" charset="0"/>
                <a:sym typeface="Arial"/>
              </a:rPr>
              <a:t>You may want to add:</a:t>
            </a:r>
          </a:p>
          <a:p>
            <a:pPr marL="342900" indent="-342900" fontAlgn="base">
              <a:spcBef>
                <a:spcPts val="200"/>
              </a:spcBef>
              <a:buClr>
                <a:srgbClr val="000000">
                  <a:lumMod val="60000"/>
                  <a:lumOff val="40000"/>
                </a:srgbClr>
              </a:buClr>
              <a:buFont typeface="Courier New" panose="02070309020205020404" pitchFamily="49" charset="0"/>
              <a:buChar char="o"/>
            </a:pPr>
            <a:r>
              <a:rPr sz="1600">
                <a:solidFill>
                  <a:srgbClr val="535353"/>
                </a:solidFill>
                <a:latin typeface="Arial"/>
                <a:cs typeface="Calibri" panose="020F0502020204030204" pitchFamily="34" charset="0"/>
                <a:sym typeface="Arial"/>
              </a:rPr>
              <a:t>API serialization</a:t>
            </a:r>
          </a:p>
          <a:p>
            <a:pPr marL="342900" indent="-342900" fontAlgn="base">
              <a:spcBef>
                <a:spcPts val="200"/>
              </a:spcBef>
              <a:buClr>
                <a:srgbClr val="000000">
                  <a:lumMod val="60000"/>
                  <a:lumOff val="40000"/>
                </a:srgbClr>
              </a:buClr>
              <a:buFont typeface="Courier New" panose="02070309020205020404" pitchFamily="49" charset="0"/>
              <a:buChar char="o"/>
            </a:pPr>
            <a:r>
              <a:rPr sz="1600">
                <a:solidFill>
                  <a:srgbClr val="535353"/>
                </a:solidFill>
                <a:latin typeface="Arial"/>
                <a:cs typeface="Calibri" panose="020F0502020204030204" pitchFamily="34" charset="0"/>
                <a:sym typeface="Arial"/>
              </a:rPr>
              <a:t>ACLs for differentiated access</a:t>
            </a:r>
          </a:p>
          <a:p>
            <a:pPr marL="342900" indent="-342900" fontAlgn="base">
              <a:spcBef>
                <a:spcPts val="200"/>
              </a:spcBef>
              <a:buClr>
                <a:srgbClr val="000000">
                  <a:lumMod val="60000"/>
                  <a:lumOff val="40000"/>
                </a:srgbClr>
              </a:buClr>
              <a:buFont typeface="Courier New" panose="02070309020205020404" pitchFamily="49" charset="0"/>
              <a:buChar char="o"/>
            </a:pPr>
            <a:r>
              <a:rPr lang="en-US" sz="1600">
                <a:solidFill>
                  <a:srgbClr val="535353"/>
                </a:solidFill>
                <a:latin typeface="Arial"/>
                <a:cs typeface="Calibri" panose="020F0502020204030204" pitchFamily="34" charset="0"/>
                <a:sym typeface="Arial"/>
              </a:rPr>
              <a:t>Standard “distributed programming” primitives like Byzantine agreement</a:t>
            </a:r>
          </a:p>
        </p:txBody>
      </p:sp>
    </p:spTree>
    <p:extLst>
      <p:ext uri="{BB962C8B-B14F-4D97-AF65-F5344CB8AC3E}">
        <p14:creationId xmlns:p14="http://schemas.microsoft.com/office/powerpoint/2010/main" val="412353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5B07F1-6B06-B463-2A49-DE40E64BF4DC}"/>
              </a:ext>
            </a:extLst>
          </p:cNvPr>
          <p:cNvSpPr txBox="1">
            <a:spLocks/>
          </p:cNvSpPr>
          <p:nvPr/>
        </p:nvSpPr>
        <p:spPr>
          <a:xfrm>
            <a:off x="571824" y="164972"/>
            <a:ext cx="11025187"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dirty="0">
                <a:ln>
                  <a:noFill/>
                </a:ln>
                <a:solidFill>
                  <a:srgbClr val="292929"/>
                </a:solidFill>
                <a:effectLst/>
                <a:uLnTx/>
                <a:uFillTx/>
                <a:latin typeface="Arial"/>
                <a:cs typeface="Arial"/>
                <a:sym typeface="Arial"/>
              </a:rPr>
              <a:t>Certifier Framework API: Observations</a:t>
            </a:r>
          </a:p>
        </p:txBody>
      </p:sp>
      <p:sp>
        <p:nvSpPr>
          <p:cNvPr id="6" name="Content Placeholder 7">
            <a:extLst>
              <a:ext uri="{FF2B5EF4-FFF2-40B4-BE49-F238E27FC236}">
                <a16:creationId xmlns:a16="http://schemas.microsoft.com/office/drawing/2014/main" id="{403F4B9D-EA36-3665-DE4D-5C018538FFA7}"/>
              </a:ext>
            </a:extLst>
          </p:cNvPr>
          <p:cNvSpPr txBox="1">
            <a:spLocks/>
          </p:cNvSpPr>
          <p:nvPr/>
        </p:nvSpPr>
        <p:spPr bwMode="ltGray">
          <a:xfrm>
            <a:off x="365457" y="1473119"/>
            <a:ext cx="11025187" cy="3498126"/>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Clr>
                <a:srgbClr val="000000">
                  <a:lumMod val="60000"/>
                  <a:lumOff val="40000"/>
                </a:srgbClr>
              </a:buClr>
              <a:buFont typeface="+mj-lt"/>
              <a:buAutoNum type="arabicPeriod"/>
            </a:pPr>
            <a:r>
              <a:rPr sz="2400" b="1">
                <a:solidFill>
                  <a:srgbClr val="7030A0"/>
                </a:solidFill>
                <a:latin typeface="Arial"/>
                <a:ea typeface="Times New Roman" panose="02020603050405020304" pitchFamily="18" charset="0"/>
                <a:sym typeface="Arial"/>
              </a:rPr>
              <a:t>Simple </a:t>
            </a:r>
            <a:r>
              <a:rPr sz="2400">
                <a:solidFill>
                  <a:srgbClr val="000000"/>
                </a:solidFill>
                <a:latin typeface="Arial"/>
                <a:ea typeface="Times New Roman" panose="02020603050405020304" pitchFamily="18" charset="0"/>
                <a:sym typeface="Arial"/>
              </a:rPr>
              <a:t>for most applications (and </a:t>
            </a:r>
            <a:r>
              <a:rPr sz="2400" b="1">
                <a:solidFill>
                  <a:srgbClr val="7030A0"/>
                </a:solidFill>
                <a:latin typeface="Arial"/>
                <a:ea typeface="Times New Roman" panose="02020603050405020304" pitchFamily="18" charset="0"/>
                <a:sym typeface="Arial"/>
              </a:rPr>
              <a:t>adequate</a:t>
            </a:r>
            <a:r>
              <a:rPr sz="2400">
                <a:solidFill>
                  <a:srgbClr val="000000"/>
                </a:solidFill>
                <a:latin typeface="Arial"/>
                <a:ea typeface="Times New Roman" panose="02020603050405020304" pitchFamily="18" charset="0"/>
                <a:sym typeface="Arial"/>
              </a:rPr>
              <a:t> for complex ones)</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Abstracts underlying </a:t>
            </a:r>
            <a:r>
              <a:rPr sz="2400" b="1">
                <a:solidFill>
                  <a:srgbClr val="4472C4"/>
                </a:solidFill>
                <a:latin typeface="Arial"/>
                <a:ea typeface="Times New Roman" panose="02020603050405020304" pitchFamily="18" charset="0"/>
                <a:sym typeface="Arial"/>
              </a:rPr>
              <a:t>isolate</a:t>
            </a:r>
            <a:r>
              <a:rPr sz="2400" b="1">
                <a:solidFill>
                  <a:srgbClr val="000000"/>
                </a:solidFill>
                <a:latin typeface="Arial"/>
                <a:ea typeface="Times New Roman" panose="02020603050405020304" pitchFamily="18" charset="0"/>
                <a:sym typeface="Arial"/>
              </a:rPr>
              <a:t>, </a:t>
            </a:r>
            <a:r>
              <a:rPr sz="2400" b="1">
                <a:solidFill>
                  <a:srgbClr val="4472C4"/>
                </a:solidFill>
                <a:latin typeface="Arial"/>
                <a:ea typeface="Times New Roman" panose="02020603050405020304" pitchFamily="18" charset="0"/>
                <a:sym typeface="Arial"/>
              </a:rPr>
              <a:t>measure</a:t>
            </a:r>
            <a:r>
              <a:rPr sz="2400" b="1">
                <a:solidFill>
                  <a:srgbClr val="000000"/>
                </a:solidFill>
                <a:latin typeface="Arial"/>
                <a:ea typeface="Times New Roman" panose="02020603050405020304" pitchFamily="18" charset="0"/>
                <a:sym typeface="Arial"/>
              </a:rPr>
              <a:t>, </a:t>
            </a:r>
            <a:r>
              <a:rPr sz="2400" b="1">
                <a:solidFill>
                  <a:srgbClr val="4472C4"/>
                </a:solidFill>
                <a:latin typeface="Arial"/>
                <a:ea typeface="Times New Roman" panose="02020603050405020304" pitchFamily="18" charset="0"/>
                <a:sym typeface="Arial"/>
              </a:rPr>
              <a:t>seal/unseal</a:t>
            </a:r>
            <a:r>
              <a:rPr sz="2400">
                <a:solidFill>
                  <a:srgbClr val="000000"/>
                </a:solidFill>
                <a:latin typeface="Arial"/>
                <a:ea typeface="Times New Roman" panose="02020603050405020304" pitchFamily="18" charset="0"/>
                <a:sym typeface="Arial"/>
              </a:rPr>
              <a:t>, and </a:t>
            </a:r>
            <a:r>
              <a:rPr sz="2400" b="1">
                <a:solidFill>
                  <a:srgbClr val="4472C4"/>
                </a:solidFill>
                <a:latin typeface="Arial"/>
                <a:ea typeface="Times New Roman" panose="02020603050405020304" pitchFamily="18" charset="0"/>
                <a:sym typeface="Arial"/>
              </a:rPr>
              <a:t>attest</a:t>
            </a:r>
            <a:r>
              <a:rPr sz="2400">
                <a:solidFill>
                  <a:srgbClr val="000000"/>
                </a:solidFill>
                <a:latin typeface="Arial"/>
                <a:ea typeface="Times New Roman" panose="02020603050405020304" pitchFamily="18" charset="0"/>
                <a:sym typeface="Arial"/>
              </a:rPr>
              <a:t> primitives</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Provides a </a:t>
            </a:r>
            <a:r>
              <a:rPr sz="2400" b="1">
                <a:solidFill>
                  <a:srgbClr val="00B050"/>
                </a:solidFill>
                <a:latin typeface="Arial"/>
                <a:ea typeface="Times New Roman" panose="02020603050405020304" pitchFamily="18" charset="0"/>
                <a:sym typeface="Arial"/>
              </a:rPr>
              <a:t>secure store </a:t>
            </a:r>
            <a:r>
              <a:rPr sz="2400">
                <a:solidFill>
                  <a:srgbClr val="000000"/>
                </a:solidFill>
                <a:latin typeface="Arial"/>
                <a:ea typeface="Times New Roman" panose="02020603050405020304" pitchFamily="18" charset="0"/>
                <a:sym typeface="Arial"/>
              </a:rPr>
              <a:t>for save/recovery operations (in one statement!). </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Includes mechanism to establish a </a:t>
            </a:r>
            <a:r>
              <a:rPr sz="2400" b="1">
                <a:solidFill>
                  <a:srgbClr val="C00000"/>
                </a:solidFill>
                <a:latin typeface="Arial"/>
                <a:ea typeface="Times New Roman" panose="02020603050405020304" pitchFamily="18" charset="0"/>
                <a:sym typeface="Arial"/>
              </a:rPr>
              <a:t>secure channel </a:t>
            </a:r>
            <a:r>
              <a:rPr sz="2400">
                <a:solidFill>
                  <a:srgbClr val="000000"/>
                </a:solidFill>
                <a:latin typeface="Arial"/>
                <a:ea typeface="Times New Roman" panose="02020603050405020304" pitchFamily="18" charset="0"/>
                <a:sym typeface="Arial"/>
              </a:rPr>
              <a:t>within security domain</a:t>
            </a:r>
          </a:p>
          <a:p>
            <a:pPr marL="1087438" lvl="2" indent="-342900">
              <a:spcBef>
                <a:spcPts val="0"/>
              </a:spcBef>
              <a:spcAft>
                <a:spcPts val="800"/>
              </a:spcAft>
              <a:buClr>
                <a:srgbClr val="000000"/>
              </a:buClr>
              <a:buFont typeface="Courier New" panose="02070309020205020404" pitchFamily="49" charset="0"/>
              <a:buChar char="o"/>
            </a:pPr>
            <a:r>
              <a:rPr sz="2000">
                <a:solidFill>
                  <a:srgbClr val="000000"/>
                </a:solidFill>
                <a:latin typeface="Arial"/>
                <a:ea typeface="Times New Roman" panose="02020603050405020304" pitchFamily="18" charset="0"/>
                <a:sym typeface="Arial"/>
              </a:rPr>
              <a:t>Encrypted, integrity protected, bi-directional, with authenticated trusted enclave named by their measurements</a:t>
            </a:r>
            <a:endParaRPr lang="en-US" sz="2000">
              <a:solidFill>
                <a:srgbClr val="000000"/>
              </a:solidFill>
              <a:latin typeface="Arial"/>
              <a:ea typeface="Times New Roman" panose="02020603050405020304" pitchFamily="18" charset="0"/>
              <a:sym typeface="Arial"/>
            </a:endParaRPr>
          </a:p>
        </p:txBody>
      </p:sp>
      <p:sp>
        <p:nvSpPr>
          <p:cNvPr id="7" name="Content Placeholder 7">
            <a:extLst>
              <a:ext uri="{FF2B5EF4-FFF2-40B4-BE49-F238E27FC236}">
                <a16:creationId xmlns:a16="http://schemas.microsoft.com/office/drawing/2014/main" id="{261EE9B4-481D-931D-69A4-997723804DDC}"/>
              </a:ext>
            </a:extLst>
          </p:cNvPr>
          <p:cNvSpPr txBox="1">
            <a:spLocks/>
          </p:cNvSpPr>
          <p:nvPr/>
        </p:nvSpPr>
        <p:spPr bwMode="ltGray">
          <a:xfrm>
            <a:off x="365457" y="4401990"/>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Clr>
                <a:srgbClr val="000000">
                  <a:lumMod val="60000"/>
                  <a:lumOff val="40000"/>
                </a:srgbClr>
              </a:buClr>
              <a:buFont typeface="+mj-lt"/>
              <a:buAutoNum type="arabicPeriod" startAt="5"/>
            </a:pPr>
            <a:r>
              <a:rPr sz="2400">
                <a:solidFill>
                  <a:srgbClr val="000000"/>
                </a:solidFill>
                <a:latin typeface="Arial"/>
                <a:ea typeface="Times New Roman" panose="02020603050405020304" pitchFamily="18" charset="0"/>
                <a:sym typeface="Arial"/>
              </a:rPr>
              <a:t>Almost as simple as </a:t>
            </a:r>
            <a:r>
              <a:rPr sz="2400" b="1">
                <a:solidFill>
                  <a:srgbClr val="ED7D31">
                    <a:lumMod val="75000"/>
                  </a:srgbClr>
                </a:solidFill>
                <a:latin typeface="Arial"/>
                <a:ea typeface="Times New Roman" panose="02020603050405020304" pitchFamily="18" charset="0"/>
                <a:sym typeface="Arial"/>
              </a:rPr>
              <a:t>“Hello world”</a:t>
            </a:r>
          </a:p>
        </p:txBody>
      </p:sp>
    </p:spTree>
    <p:extLst>
      <p:ext uri="{BB962C8B-B14F-4D97-AF65-F5344CB8AC3E}">
        <p14:creationId xmlns:p14="http://schemas.microsoft.com/office/powerpoint/2010/main" val="3402120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3" ma:contentTypeDescription="Create a new document." ma:contentTypeScope="" ma:versionID="a2b276c0d94ecedbbbd31beef7f92291">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dcef641001f8833cd1b5d41fe44c7501"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8481bb3-5299-45df-98e4-9eda10c473f6">
      <UserInfo>
        <DisplayName>John Manferdelli</DisplayName>
        <AccountId>16</AccountId>
        <AccountType/>
      </UserInfo>
      <UserInfo>
        <DisplayName>Aditya Gurajada</DisplayName>
        <AccountId>48</AccountId>
        <AccountType/>
      </UserInfo>
      <UserInfo>
        <DisplayName>Chris Ramming</DisplayName>
        <AccountId>23</AccountId>
        <AccountType/>
      </UserInfo>
      <UserInfo>
        <DisplayName>Sung Lee</DisplayName>
        <AccountId>82</AccountId>
        <AccountType/>
      </UserInfo>
      <UserInfo>
        <DisplayName>Radoslav Gerganov</DisplayName>
        <AccountId>17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0C09D2-4AFD-4468-8460-F270BE2D63C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2DF4F91-F5B5-4094-B601-C57B168258E0}">
  <ds:schemaRefs>
    <ds:schemaRef ds:uri="28481bb3-5299-45df-98e4-9eda10c473f6"/>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d31f2ad2-e472-44ee-9b91-cb098f6c1beb"/>
    <ds:schemaRef ds:uri="http://www.w3.org/XML/1998/namespace"/>
  </ds:schemaRefs>
</ds:datastoreItem>
</file>

<file path=customXml/itemProps3.xml><?xml version="1.0" encoding="utf-8"?>
<ds:datastoreItem xmlns:ds="http://schemas.openxmlformats.org/officeDocument/2006/customXml" ds:itemID="{4DBBC6C3-9264-4AC9-A6FD-7C51DE1397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TotalTime>
  <Words>2639</Words>
  <Application>Microsoft Macintosh PowerPoint</Application>
  <PresentationFormat>Widescreen</PresentationFormat>
  <Paragraphs>351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Courier New</vt:lpstr>
      <vt:lpstr>Menlo</vt:lpstr>
      <vt:lpstr>Roboto</vt:lpstr>
      <vt:lpstr>Wingdings</vt:lpstr>
      <vt:lpstr>Office Theme</vt:lpstr>
      <vt:lpstr>The Certifier Framework for Confidential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 Li</dc:creator>
  <cp:lastModifiedBy>John Manferdelli</cp:lastModifiedBy>
  <cp:revision>9</cp:revision>
  <dcterms:created xsi:type="dcterms:W3CDTF">2023-09-27T16:49:06Z</dcterms:created>
  <dcterms:modified xsi:type="dcterms:W3CDTF">2023-11-30T19:28:49Z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