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9" r:id="rId6"/>
    <p:sldId id="260" r:id="rId7"/>
    <p:sldId id="261" r:id="rId8"/>
    <p:sldId id="262" r:id="rId9"/>
    <p:sldId id="265" r:id="rId10"/>
    <p:sldId id="267" r:id="rId11"/>
    <p:sldId id="279" r:id="rId12"/>
    <p:sldId id="266" r:id="rId13"/>
    <p:sldId id="268" r:id="rId14"/>
    <p:sldId id="269" r:id="rId15"/>
    <p:sldId id="270" r:id="rId16"/>
    <p:sldId id="271" r:id="rId17"/>
    <p:sldId id="272" r:id="rId18"/>
    <p:sldId id="274" r:id="rId19"/>
    <p:sldId id="263" r:id="rId20"/>
    <p:sldId id="273" r:id="rId21"/>
    <p:sldId id="275" r:id="rId22"/>
    <p:sldId id="276" r:id="rId23"/>
    <p:sldId id="264" r:id="rId24"/>
    <p:sldId id="277" r:id="rId25"/>
    <p:sldId id="257" r:id="rId26"/>
    <p:sldId id="278" r:id="rId27"/>
    <p:sldId id="25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43ED59-20C7-4FDF-8DCA-8A14D1AA1C8C}" name="Microsoft Office User" initials="MOU" userId="Microsoft Office User" providerId="None"/>
  <p188:author id="{D4134785-E0EF-5F95-B71C-A2B7F9F47C73}" name="Chris Ramming" initials="CR" userId="S::chrisramming@vmware.com::3d35cccf-6672-4c88-a989-5381d970abfd" providerId="AD"/>
  <p188:author id="{D03BBFFB-1EAE-30FD-6E4D-DB26C62237D2}" name="Sung Lee" initials="" userId="S::lsung@vmware.com::ac47072e-94f8-4897-8be3-8cdbc53d1ee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193B"/>
    <a:srgbClr val="FF12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FA75C5-DA18-994C-BE3F-5AE5A9D06E60}" v="517" dt="2023-09-29T20:47:48.960"/>
    <p1510:client id="{97A05BE8-08C3-49BE-9D03-727B2A07EFEF}" v="370" vWet="374" dt="2023-09-29T20:08:20.031"/>
    <p1510:client id="{C099D9E9-4495-D24B-86A4-31938FB339DB}" v="5" dt="2023-09-30T14:09:09.303"/>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6"/>
    <p:restoredTop sz="96327"/>
  </p:normalViewPr>
  <p:slideViewPr>
    <p:cSldViewPr snapToGrid="0">
      <p:cViewPr varScale="1">
        <p:scale>
          <a:sx n="93" d="100"/>
          <a:sy n="93" d="100"/>
        </p:scale>
        <p:origin x="1328"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E48020A-E258-680B-19E4-A333A98E8E2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p:spPr>
      </p:pic>
      <p:sp>
        <p:nvSpPr>
          <p:cNvPr id="2" name="Title 1">
            <a:extLst>
              <a:ext uri="{FF2B5EF4-FFF2-40B4-BE49-F238E27FC236}">
                <a16:creationId xmlns:a16="http://schemas.microsoft.com/office/drawing/2014/main" id="{7A6248B5-E8A3-A16A-6256-B90F64465CAB}"/>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4C51E7E8-14F7-1B05-419C-AAF4A83D7F7C}"/>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B7F4269-4563-C826-2D3F-8EA51D584777}"/>
              </a:ext>
            </a:extLst>
          </p:cNvPr>
          <p:cNvSpPr>
            <a:spLocks noGrp="1"/>
          </p:cNvSpPr>
          <p:nvPr>
            <p:ph type="dt" sz="half" idx="10"/>
          </p:nvPr>
        </p:nvSpPr>
        <p:spPr/>
        <p:txBody>
          <a:bodyPr/>
          <a:lstStyle/>
          <a:p>
            <a:fld id="{D11DF394-111B-DC42-A2EF-5BAC25F95CBA}" type="datetimeFigureOut">
              <a:rPr lang="en-US" smtClean="0"/>
              <a:t>9/9/25</a:t>
            </a:fld>
            <a:endParaRPr lang="en-US"/>
          </a:p>
        </p:txBody>
      </p:sp>
      <p:sp>
        <p:nvSpPr>
          <p:cNvPr id="5" name="Footer Placeholder 4">
            <a:extLst>
              <a:ext uri="{FF2B5EF4-FFF2-40B4-BE49-F238E27FC236}">
                <a16:creationId xmlns:a16="http://schemas.microsoft.com/office/drawing/2014/main" id="{04C1D6C3-643B-E2AF-E62A-74749E2D4A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47239F-6FE7-CB2D-F2B9-A8D44FC05050}"/>
              </a:ext>
            </a:extLst>
          </p:cNvPr>
          <p:cNvSpPr>
            <a:spLocks noGrp="1"/>
          </p:cNvSpPr>
          <p:nvPr>
            <p:ph type="sldNum" sz="quarter" idx="12"/>
          </p:nvPr>
        </p:nvSpPr>
        <p:spPr/>
        <p:txBody>
          <a:bodyPr/>
          <a:lstStyle/>
          <a:p>
            <a:fld id="{936920A9-9884-CE4E-95B2-DDBEF14179BB}" type="slidenum">
              <a:rPr lang="en-US" smtClean="0"/>
              <a:t>‹#›</a:t>
            </a:fld>
            <a:endParaRPr lang="en-US"/>
          </a:p>
        </p:txBody>
      </p:sp>
    </p:spTree>
    <p:extLst>
      <p:ext uri="{BB962C8B-B14F-4D97-AF65-F5344CB8AC3E}">
        <p14:creationId xmlns:p14="http://schemas.microsoft.com/office/powerpoint/2010/main" val="125685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377E-CD5E-B2F1-A7A5-638528C8F7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617DFD-B0DF-1E01-6166-BB1E0D4729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8F779-F336-4646-F0C1-479B1F2E1B66}"/>
              </a:ext>
            </a:extLst>
          </p:cNvPr>
          <p:cNvSpPr>
            <a:spLocks noGrp="1"/>
          </p:cNvSpPr>
          <p:nvPr>
            <p:ph type="dt" sz="half" idx="10"/>
          </p:nvPr>
        </p:nvSpPr>
        <p:spPr/>
        <p:txBody>
          <a:bodyPr/>
          <a:lstStyle/>
          <a:p>
            <a:fld id="{D11DF394-111B-DC42-A2EF-5BAC25F95CBA}" type="datetimeFigureOut">
              <a:rPr lang="en-US" smtClean="0"/>
              <a:t>9/9/25</a:t>
            </a:fld>
            <a:endParaRPr lang="en-US"/>
          </a:p>
        </p:txBody>
      </p:sp>
      <p:sp>
        <p:nvSpPr>
          <p:cNvPr id="5" name="Footer Placeholder 4">
            <a:extLst>
              <a:ext uri="{FF2B5EF4-FFF2-40B4-BE49-F238E27FC236}">
                <a16:creationId xmlns:a16="http://schemas.microsoft.com/office/drawing/2014/main" id="{96CDB34B-A035-8BB5-D71F-4DD10F2FB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6617B-6D26-1A8E-986D-E695B8548F86}"/>
              </a:ext>
            </a:extLst>
          </p:cNvPr>
          <p:cNvSpPr>
            <a:spLocks noGrp="1"/>
          </p:cNvSpPr>
          <p:nvPr>
            <p:ph type="sldNum" sz="quarter" idx="12"/>
          </p:nvPr>
        </p:nvSpPr>
        <p:spPr/>
        <p:txBody>
          <a:bodyPr/>
          <a:lstStyle/>
          <a:p>
            <a:fld id="{936920A9-9884-CE4E-95B2-DDBEF14179BB}" type="slidenum">
              <a:rPr lang="en-US" smtClean="0"/>
              <a:t>‹#›</a:t>
            </a:fld>
            <a:endParaRPr lang="en-US"/>
          </a:p>
        </p:txBody>
      </p:sp>
    </p:spTree>
    <p:extLst>
      <p:ext uri="{BB962C8B-B14F-4D97-AF65-F5344CB8AC3E}">
        <p14:creationId xmlns:p14="http://schemas.microsoft.com/office/powerpoint/2010/main" val="2330240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5646D0-7D37-3D91-AE05-42ECE9D6F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6699B2-ECE4-67B7-9CC4-7DF71C0A0D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3EFFC-4885-45F8-E5E6-515358211C8D}"/>
              </a:ext>
            </a:extLst>
          </p:cNvPr>
          <p:cNvSpPr>
            <a:spLocks noGrp="1"/>
          </p:cNvSpPr>
          <p:nvPr>
            <p:ph type="dt" sz="half" idx="10"/>
          </p:nvPr>
        </p:nvSpPr>
        <p:spPr/>
        <p:txBody>
          <a:bodyPr/>
          <a:lstStyle/>
          <a:p>
            <a:fld id="{D11DF394-111B-DC42-A2EF-5BAC25F95CBA}" type="datetimeFigureOut">
              <a:rPr lang="en-US" smtClean="0"/>
              <a:t>9/9/25</a:t>
            </a:fld>
            <a:endParaRPr lang="en-US"/>
          </a:p>
        </p:txBody>
      </p:sp>
      <p:sp>
        <p:nvSpPr>
          <p:cNvPr id="5" name="Footer Placeholder 4">
            <a:extLst>
              <a:ext uri="{FF2B5EF4-FFF2-40B4-BE49-F238E27FC236}">
                <a16:creationId xmlns:a16="http://schemas.microsoft.com/office/drawing/2014/main" id="{D9602CFD-A585-5FE1-88E0-BBC81323D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F242E-61A1-9C31-9EE4-891E44126339}"/>
              </a:ext>
            </a:extLst>
          </p:cNvPr>
          <p:cNvSpPr>
            <a:spLocks noGrp="1"/>
          </p:cNvSpPr>
          <p:nvPr>
            <p:ph type="sldNum" sz="quarter" idx="12"/>
          </p:nvPr>
        </p:nvSpPr>
        <p:spPr/>
        <p:txBody>
          <a:bodyPr/>
          <a:lstStyle/>
          <a:p>
            <a:fld id="{936920A9-9884-CE4E-95B2-DDBEF14179BB}" type="slidenum">
              <a:rPr lang="en-US" smtClean="0"/>
              <a:t>‹#›</a:t>
            </a:fld>
            <a:endParaRPr lang="en-US"/>
          </a:p>
        </p:txBody>
      </p:sp>
    </p:spTree>
    <p:extLst>
      <p:ext uri="{BB962C8B-B14F-4D97-AF65-F5344CB8AC3E}">
        <p14:creationId xmlns:p14="http://schemas.microsoft.com/office/powerpoint/2010/main" val="34143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7097-9C45-4EB3-A562-6FBB5805B1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24639D-5097-4F6C-7F10-8BCDEFAC5E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050" name="Picture 2" descr="OC3 | Open Confidential Computing Conference 2023">
            <a:extLst>
              <a:ext uri="{FF2B5EF4-FFF2-40B4-BE49-F238E27FC236}">
                <a16:creationId xmlns:a16="http://schemas.microsoft.com/office/drawing/2014/main" id="{C9B3B89D-9C1A-D21A-C239-EAE33E6E8F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31972" y="6073423"/>
            <a:ext cx="1753018" cy="48330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02D333-A7A8-2D07-ACBF-65A8614EFF0D}"/>
              </a:ext>
            </a:extLst>
          </p:cNvPr>
          <p:cNvSpPr/>
          <p:nvPr userDrawn="1"/>
        </p:nvSpPr>
        <p:spPr>
          <a:xfrm>
            <a:off x="-11290" y="6592710"/>
            <a:ext cx="12216384" cy="293511"/>
          </a:xfrm>
          <a:prstGeom prst="rect">
            <a:avLst/>
          </a:prstGeom>
          <a:gradFill flip="none" rotWithShape="1">
            <a:gsLst>
              <a:gs pos="0">
                <a:srgbClr val="FF193B"/>
              </a:gs>
              <a:gs pos="25000">
                <a:srgbClr val="FF193B"/>
              </a:gs>
              <a:gs pos="75000">
                <a:srgbClr val="0070C0"/>
              </a:gs>
              <a:gs pos="100000">
                <a:srgbClr val="0070C0"/>
              </a:gs>
            </a:gsLst>
            <a:lin ang="0" scaled="1"/>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2619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3C215-25C4-12BA-3A0F-6F6E1BCD24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E73F55-B24E-3928-81AB-F4AA957648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2" name="Picture 2" descr="OC3 | Open Confidential Computing Conference 2023">
            <a:extLst>
              <a:ext uri="{FF2B5EF4-FFF2-40B4-BE49-F238E27FC236}">
                <a16:creationId xmlns:a16="http://schemas.microsoft.com/office/drawing/2014/main" id="{CC9942B9-0817-C695-18B2-97A5A972BE4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31972" y="6073423"/>
            <a:ext cx="1753018" cy="48330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99796743-891B-E9BA-3CC7-D50DC865A70A}"/>
              </a:ext>
            </a:extLst>
          </p:cNvPr>
          <p:cNvSpPr/>
          <p:nvPr userDrawn="1"/>
        </p:nvSpPr>
        <p:spPr>
          <a:xfrm>
            <a:off x="-11290" y="6592710"/>
            <a:ext cx="12216384" cy="293511"/>
          </a:xfrm>
          <a:prstGeom prst="rect">
            <a:avLst/>
          </a:prstGeom>
          <a:gradFill flip="none" rotWithShape="1">
            <a:gsLst>
              <a:gs pos="0">
                <a:srgbClr val="FF193B"/>
              </a:gs>
              <a:gs pos="25000">
                <a:srgbClr val="FF193B"/>
              </a:gs>
              <a:gs pos="75000">
                <a:srgbClr val="0070C0"/>
              </a:gs>
              <a:gs pos="100000">
                <a:srgbClr val="0070C0"/>
              </a:gs>
            </a:gsLst>
            <a:lin ang="0" scaled="1"/>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3756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D1761-00ED-3680-5F7C-2433905027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6EA08A-A9C2-03AD-A673-5EB827691B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244A08-E282-2949-1F2F-C38C4244E5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2" descr="OC3 | Open Confidential Computing Conference 2023">
            <a:extLst>
              <a:ext uri="{FF2B5EF4-FFF2-40B4-BE49-F238E27FC236}">
                <a16:creationId xmlns:a16="http://schemas.microsoft.com/office/drawing/2014/main" id="{1F3A525C-841D-4EDA-4A23-DBB3521EF3F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31972" y="6073423"/>
            <a:ext cx="1753018" cy="48330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E44BDE9-C76D-792D-9A82-38B3A5FEE035}"/>
              </a:ext>
            </a:extLst>
          </p:cNvPr>
          <p:cNvSpPr/>
          <p:nvPr userDrawn="1"/>
        </p:nvSpPr>
        <p:spPr>
          <a:xfrm>
            <a:off x="-11290" y="6592710"/>
            <a:ext cx="12216384" cy="293511"/>
          </a:xfrm>
          <a:prstGeom prst="rect">
            <a:avLst/>
          </a:prstGeom>
          <a:gradFill flip="none" rotWithShape="1">
            <a:gsLst>
              <a:gs pos="0">
                <a:srgbClr val="FF193B"/>
              </a:gs>
              <a:gs pos="25000">
                <a:srgbClr val="FF193B"/>
              </a:gs>
              <a:gs pos="75000">
                <a:srgbClr val="0070C0"/>
              </a:gs>
              <a:gs pos="100000">
                <a:srgbClr val="0070C0"/>
              </a:gs>
            </a:gsLst>
            <a:lin ang="0" scaled="1"/>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902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6836-246D-D730-8B20-4C5B06EB2E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F274B3-3757-8766-46D7-1E109F874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ABB85B-03BC-DFCE-2F01-0E74B333A3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3143C5-F956-A7D2-9088-D6ADAF8683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66AE86-8D35-9529-3AF1-BF1D939E14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2" descr="OC3 | Open Confidential Computing Conference 2023">
            <a:extLst>
              <a:ext uri="{FF2B5EF4-FFF2-40B4-BE49-F238E27FC236}">
                <a16:creationId xmlns:a16="http://schemas.microsoft.com/office/drawing/2014/main" id="{6F1E0FCB-181D-1490-A892-0E79B9C91BE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31972" y="6073423"/>
            <a:ext cx="1753018" cy="48330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C9C9AB9-ADF4-CB6B-B99F-5971FD62A6ED}"/>
              </a:ext>
            </a:extLst>
          </p:cNvPr>
          <p:cNvSpPr/>
          <p:nvPr userDrawn="1"/>
        </p:nvSpPr>
        <p:spPr>
          <a:xfrm>
            <a:off x="-11290" y="6592710"/>
            <a:ext cx="12216384" cy="293511"/>
          </a:xfrm>
          <a:prstGeom prst="rect">
            <a:avLst/>
          </a:prstGeom>
          <a:gradFill flip="none" rotWithShape="1">
            <a:gsLst>
              <a:gs pos="0">
                <a:srgbClr val="FF193B"/>
              </a:gs>
              <a:gs pos="25000">
                <a:srgbClr val="FF193B"/>
              </a:gs>
              <a:gs pos="75000">
                <a:srgbClr val="0070C0"/>
              </a:gs>
              <a:gs pos="100000">
                <a:srgbClr val="0070C0"/>
              </a:gs>
            </a:gsLst>
            <a:lin ang="0" scaled="1"/>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31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7C1B-037E-B187-1E2A-3B63705F5FA8}"/>
              </a:ext>
            </a:extLst>
          </p:cNvPr>
          <p:cNvSpPr>
            <a:spLocks noGrp="1"/>
          </p:cNvSpPr>
          <p:nvPr>
            <p:ph type="title"/>
          </p:nvPr>
        </p:nvSpPr>
        <p:spPr/>
        <p:txBody>
          <a:bodyPr/>
          <a:lstStyle/>
          <a:p>
            <a:r>
              <a:rPr lang="en-US"/>
              <a:t>Click to edit Master title style</a:t>
            </a:r>
          </a:p>
        </p:txBody>
      </p:sp>
      <p:pic>
        <p:nvPicPr>
          <p:cNvPr id="9" name="Picture 2" descr="OC3 | Open Confidential Computing Conference 2023">
            <a:extLst>
              <a:ext uri="{FF2B5EF4-FFF2-40B4-BE49-F238E27FC236}">
                <a16:creationId xmlns:a16="http://schemas.microsoft.com/office/drawing/2014/main" id="{5F6C234A-73FD-432A-AE65-0F08E8E4A8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31972" y="6073423"/>
            <a:ext cx="1753018" cy="48330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F5865DF-2710-6E7D-1506-E2DFA7512AD4}"/>
              </a:ext>
            </a:extLst>
          </p:cNvPr>
          <p:cNvSpPr/>
          <p:nvPr userDrawn="1"/>
        </p:nvSpPr>
        <p:spPr>
          <a:xfrm>
            <a:off x="-11290" y="6592710"/>
            <a:ext cx="12216384" cy="293511"/>
          </a:xfrm>
          <a:prstGeom prst="rect">
            <a:avLst/>
          </a:prstGeom>
          <a:gradFill flip="none" rotWithShape="1">
            <a:gsLst>
              <a:gs pos="0">
                <a:srgbClr val="FF193B"/>
              </a:gs>
              <a:gs pos="25000">
                <a:srgbClr val="FF193B"/>
              </a:gs>
              <a:gs pos="75000">
                <a:srgbClr val="0070C0"/>
              </a:gs>
              <a:gs pos="100000">
                <a:srgbClr val="0070C0"/>
              </a:gs>
            </a:gsLst>
            <a:lin ang="0" scaled="1"/>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0093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D977FB-389D-DF69-E66F-64063E409249}"/>
              </a:ext>
            </a:extLst>
          </p:cNvPr>
          <p:cNvSpPr>
            <a:spLocks noGrp="1"/>
          </p:cNvSpPr>
          <p:nvPr>
            <p:ph type="dt" sz="half" idx="10"/>
          </p:nvPr>
        </p:nvSpPr>
        <p:spPr/>
        <p:txBody>
          <a:bodyPr/>
          <a:lstStyle/>
          <a:p>
            <a:fld id="{D11DF394-111B-DC42-A2EF-5BAC25F95CBA}" type="datetimeFigureOut">
              <a:rPr lang="en-US" smtClean="0"/>
              <a:t>9/9/25</a:t>
            </a:fld>
            <a:endParaRPr lang="en-US"/>
          </a:p>
        </p:txBody>
      </p:sp>
      <p:sp>
        <p:nvSpPr>
          <p:cNvPr id="3" name="Footer Placeholder 2">
            <a:extLst>
              <a:ext uri="{FF2B5EF4-FFF2-40B4-BE49-F238E27FC236}">
                <a16:creationId xmlns:a16="http://schemas.microsoft.com/office/drawing/2014/main" id="{56BEFB26-6E78-1294-2A42-9C0AE22D19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2734D4-FC05-DA54-A88A-6E8DAF1BAED6}"/>
              </a:ext>
            </a:extLst>
          </p:cNvPr>
          <p:cNvSpPr>
            <a:spLocks noGrp="1"/>
          </p:cNvSpPr>
          <p:nvPr>
            <p:ph type="sldNum" sz="quarter" idx="12"/>
          </p:nvPr>
        </p:nvSpPr>
        <p:spPr/>
        <p:txBody>
          <a:bodyPr/>
          <a:lstStyle/>
          <a:p>
            <a:fld id="{936920A9-9884-CE4E-95B2-DDBEF14179BB}" type="slidenum">
              <a:rPr lang="en-US" smtClean="0"/>
              <a:t>‹#›</a:t>
            </a:fld>
            <a:endParaRPr lang="en-US"/>
          </a:p>
        </p:txBody>
      </p:sp>
    </p:spTree>
    <p:extLst>
      <p:ext uri="{BB962C8B-B14F-4D97-AF65-F5344CB8AC3E}">
        <p14:creationId xmlns:p14="http://schemas.microsoft.com/office/powerpoint/2010/main" val="80632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CF2D-944C-1E89-2130-72968E075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EE7190-0B4A-E1FD-8907-0F92DF11E3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24330A-7839-8694-BBF4-C05C0FC4C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30BC9-DC4E-5A60-D472-B3F96E4FEB63}"/>
              </a:ext>
            </a:extLst>
          </p:cNvPr>
          <p:cNvSpPr>
            <a:spLocks noGrp="1"/>
          </p:cNvSpPr>
          <p:nvPr>
            <p:ph type="dt" sz="half" idx="10"/>
          </p:nvPr>
        </p:nvSpPr>
        <p:spPr/>
        <p:txBody>
          <a:bodyPr/>
          <a:lstStyle/>
          <a:p>
            <a:fld id="{D11DF394-111B-DC42-A2EF-5BAC25F95CBA}" type="datetimeFigureOut">
              <a:rPr lang="en-US" smtClean="0"/>
              <a:t>9/9/25</a:t>
            </a:fld>
            <a:endParaRPr lang="en-US"/>
          </a:p>
        </p:txBody>
      </p:sp>
      <p:sp>
        <p:nvSpPr>
          <p:cNvPr id="6" name="Footer Placeholder 5">
            <a:extLst>
              <a:ext uri="{FF2B5EF4-FFF2-40B4-BE49-F238E27FC236}">
                <a16:creationId xmlns:a16="http://schemas.microsoft.com/office/drawing/2014/main" id="{39D7F802-ADA9-6500-6FCA-4705F3693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2D31C-A79D-DC5F-255F-B776CDA4744B}"/>
              </a:ext>
            </a:extLst>
          </p:cNvPr>
          <p:cNvSpPr>
            <a:spLocks noGrp="1"/>
          </p:cNvSpPr>
          <p:nvPr>
            <p:ph type="sldNum" sz="quarter" idx="12"/>
          </p:nvPr>
        </p:nvSpPr>
        <p:spPr/>
        <p:txBody>
          <a:bodyPr/>
          <a:lstStyle/>
          <a:p>
            <a:fld id="{936920A9-9884-CE4E-95B2-DDBEF14179BB}" type="slidenum">
              <a:rPr lang="en-US" smtClean="0"/>
              <a:t>‹#›</a:t>
            </a:fld>
            <a:endParaRPr lang="en-US"/>
          </a:p>
        </p:txBody>
      </p:sp>
    </p:spTree>
    <p:extLst>
      <p:ext uri="{BB962C8B-B14F-4D97-AF65-F5344CB8AC3E}">
        <p14:creationId xmlns:p14="http://schemas.microsoft.com/office/powerpoint/2010/main" val="75958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5002-E888-4977-10E7-5B0724508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A71F05-DF46-641D-8F83-F0B4D33ED4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60A8C0-20CA-C294-A3BD-2B6204B55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C09D5-E983-928E-96F5-33F97B8C3ECD}"/>
              </a:ext>
            </a:extLst>
          </p:cNvPr>
          <p:cNvSpPr>
            <a:spLocks noGrp="1"/>
          </p:cNvSpPr>
          <p:nvPr>
            <p:ph type="dt" sz="half" idx="10"/>
          </p:nvPr>
        </p:nvSpPr>
        <p:spPr/>
        <p:txBody>
          <a:bodyPr/>
          <a:lstStyle/>
          <a:p>
            <a:fld id="{D11DF394-111B-DC42-A2EF-5BAC25F95CBA}" type="datetimeFigureOut">
              <a:rPr lang="en-US" smtClean="0"/>
              <a:t>9/9/25</a:t>
            </a:fld>
            <a:endParaRPr lang="en-US"/>
          </a:p>
        </p:txBody>
      </p:sp>
      <p:sp>
        <p:nvSpPr>
          <p:cNvPr id="6" name="Footer Placeholder 5">
            <a:extLst>
              <a:ext uri="{FF2B5EF4-FFF2-40B4-BE49-F238E27FC236}">
                <a16:creationId xmlns:a16="http://schemas.microsoft.com/office/drawing/2014/main" id="{252C563E-6164-0B88-7B38-1205B748B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42C9EE-5B2C-41F2-390E-FB3DE375F808}"/>
              </a:ext>
            </a:extLst>
          </p:cNvPr>
          <p:cNvSpPr>
            <a:spLocks noGrp="1"/>
          </p:cNvSpPr>
          <p:nvPr>
            <p:ph type="sldNum" sz="quarter" idx="12"/>
          </p:nvPr>
        </p:nvSpPr>
        <p:spPr/>
        <p:txBody>
          <a:bodyPr/>
          <a:lstStyle/>
          <a:p>
            <a:fld id="{936920A9-9884-CE4E-95B2-DDBEF14179BB}" type="slidenum">
              <a:rPr lang="en-US" smtClean="0"/>
              <a:t>‹#›</a:t>
            </a:fld>
            <a:endParaRPr lang="en-US"/>
          </a:p>
        </p:txBody>
      </p:sp>
    </p:spTree>
    <p:extLst>
      <p:ext uri="{BB962C8B-B14F-4D97-AF65-F5344CB8AC3E}">
        <p14:creationId xmlns:p14="http://schemas.microsoft.com/office/powerpoint/2010/main" val="3243268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F2B351-27E6-A45F-DF2A-6758BAC283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64AF21-9830-9ECD-1A37-BB79FB376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091F1-87FC-00EA-F5C7-32CB5DC886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1DF394-111B-DC42-A2EF-5BAC25F95CBA}" type="datetimeFigureOut">
              <a:rPr lang="en-US" smtClean="0"/>
              <a:t>9/9/25</a:t>
            </a:fld>
            <a:endParaRPr lang="en-US"/>
          </a:p>
        </p:txBody>
      </p:sp>
      <p:sp>
        <p:nvSpPr>
          <p:cNvPr id="5" name="Footer Placeholder 4">
            <a:extLst>
              <a:ext uri="{FF2B5EF4-FFF2-40B4-BE49-F238E27FC236}">
                <a16:creationId xmlns:a16="http://schemas.microsoft.com/office/drawing/2014/main" id="{EC5955DC-3C51-4A13-461C-9EF5F3B7F9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ACD9C4-F71F-37C7-9196-48CA0D09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920A9-9884-CE4E-95B2-DDBEF14179BB}" type="slidenum">
              <a:rPr lang="en-US" smtClean="0"/>
              <a:t>‹#›</a:t>
            </a:fld>
            <a:endParaRPr lang="en-US"/>
          </a:p>
        </p:txBody>
      </p:sp>
    </p:spTree>
    <p:extLst>
      <p:ext uri="{BB962C8B-B14F-4D97-AF65-F5344CB8AC3E}">
        <p14:creationId xmlns:p14="http://schemas.microsoft.com/office/powerpoint/2010/main" val="2609521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887F-9066-3293-E943-A23D86BD1BFE}"/>
              </a:ext>
            </a:extLst>
          </p:cNvPr>
          <p:cNvSpPr>
            <a:spLocks noGrp="1"/>
          </p:cNvSpPr>
          <p:nvPr>
            <p:ph type="ctrTitle"/>
          </p:nvPr>
        </p:nvSpPr>
        <p:spPr/>
        <p:txBody>
          <a:bodyPr>
            <a:normAutofit/>
          </a:bodyPr>
          <a:lstStyle/>
          <a:p>
            <a:r>
              <a:rPr lang="en-US"/>
              <a:t>The Certifier Framework for </a:t>
            </a:r>
            <a:r>
              <a:rPr lang="en-US" dirty="0"/>
              <a:t>Confidential Computing</a:t>
            </a:r>
          </a:p>
        </p:txBody>
      </p:sp>
      <p:sp>
        <p:nvSpPr>
          <p:cNvPr id="3" name="Subtitle 2">
            <a:extLst>
              <a:ext uri="{FF2B5EF4-FFF2-40B4-BE49-F238E27FC236}">
                <a16:creationId xmlns:a16="http://schemas.microsoft.com/office/drawing/2014/main" id="{DA071FC3-E8F2-FE45-3EC2-EF6CC9378605}"/>
              </a:ext>
            </a:extLst>
          </p:cNvPr>
          <p:cNvSpPr>
            <a:spLocks noGrp="1"/>
          </p:cNvSpPr>
          <p:nvPr>
            <p:ph type="subTitle" idx="1"/>
          </p:nvPr>
        </p:nvSpPr>
        <p:spPr/>
        <p:txBody>
          <a:bodyPr/>
          <a:lstStyle/>
          <a:p>
            <a:r>
              <a:rPr lang="en-US" sz="2400" dirty="0"/>
              <a:t>John </a:t>
            </a:r>
            <a:r>
              <a:rPr lang="en-US" sz="2400"/>
              <a:t>Manferdelli</a:t>
            </a:r>
            <a:endParaRPr lang="en-US" sz="2400" dirty="0"/>
          </a:p>
          <a:p>
            <a:r>
              <a:rPr lang="en-US" sz="2000" dirty="0" err="1">
                <a:solidFill>
                  <a:schemeClr val="accent1">
                    <a:lumMod val="60000"/>
                    <a:lumOff val="40000"/>
                  </a:schemeClr>
                </a:solidFill>
              </a:rPr>
              <a:t>johnmanferdelli@Hotmail.com</a:t>
            </a:r>
            <a:endParaRPr lang="en-US" sz="2000" dirty="0">
              <a:solidFill>
                <a:schemeClr val="accent1">
                  <a:lumMod val="60000"/>
                  <a:lumOff val="40000"/>
                </a:schemeClr>
              </a:solidFill>
            </a:endParaRPr>
          </a:p>
          <a:p>
            <a:r>
              <a:rPr lang="en-US" dirty="0"/>
              <a:t>October 5, 2023</a:t>
            </a:r>
          </a:p>
        </p:txBody>
      </p:sp>
    </p:spTree>
    <p:extLst>
      <p:ext uri="{BB962C8B-B14F-4D97-AF65-F5344CB8AC3E}">
        <p14:creationId xmlns:p14="http://schemas.microsoft.com/office/powerpoint/2010/main" val="1386443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05B07F1-6B06-B463-2A49-DE40E64BF4DC}"/>
              </a:ext>
            </a:extLst>
          </p:cNvPr>
          <p:cNvSpPr txBox="1">
            <a:spLocks/>
          </p:cNvSpPr>
          <p:nvPr/>
        </p:nvSpPr>
        <p:spPr>
          <a:xfrm>
            <a:off x="571824" y="164972"/>
            <a:ext cx="11025187" cy="793750"/>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200" b="1" i="0" u="none" strike="noStrike" kern="0" cap="none" spc="0" normalizeH="0" baseline="0" noProof="0" dirty="0">
                <a:ln>
                  <a:noFill/>
                </a:ln>
                <a:solidFill>
                  <a:srgbClr val="292929"/>
                </a:solidFill>
                <a:effectLst/>
                <a:uLnTx/>
                <a:uFillTx/>
                <a:latin typeface="Arial"/>
                <a:cs typeface="Arial"/>
                <a:sym typeface="Arial"/>
              </a:rPr>
              <a:t>Certifier Framework API: Observations</a:t>
            </a:r>
          </a:p>
        </p:txBody>
      </p:sp>
      <p:sp>
        <p:nvSpPr>
          <p:cNvPr id="6" name="Content Placeholder 7">
            <a:extLst>
              <a:ext uri="{FF2B5EF4-FFF2-40B4-BE49-F238E27FC236}">
                <a16:creationId xmlns:a16="http://schemas.microsoft.com/office/drawing/2014/main" id="{403F4B9D-EA36-3665-DE4D-5C018538FFA7}"/>
              </a:ext>
            </a:extLst>
          </p:cNvPr>
          <p:cNvSpPr txBox="1">
            <a:spLocks/>
          </p:cNvSpPr>
          <p:nvPr/>
        </p:nvSpPr>
        <p:spPr bwMode="ltGray">
          <a:xfrm>
            <a:off x="365457" y="1473119"/>
            <a:ext cx="11025187" cy="3498126"/>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342900" indent="-342900">
              <a:spcBef>
                <a:spcPts val="0"/>
              </a:spcBef>
              <a:spcAft>
                <a:spcPts val="800"/>
              </a:spcAft>
              <a:buClr>
                <a:srgbClr val="000000">
                  <a:lumMod val="60000"/>
                  <a:lumOff val="40000"/>
                </a:srgbClr>
              </a:buClr>
              <a:buFont typeface="+mj-lt"/>
              <a:buAutoNum type="arabicPeriod"/>
            </a:pPr>
            <a:r>
              <a:rPr sz="2400" b="1">
                <a:solidFill>
                  <a:srgbClr val="7030A0"/>
                </a:solidFill>
                <a:latin typeface="Arial"/>
                <a:ea typeface="Times New Roman" panose="02020603050405020304" pitchFamily="18" charset="0"/>
                <a:sym typeface="Arial"/>
              </a:rPr>
              <a:t>Simple </a:t>
            </a:r>
            <a:r>
              <a:rPr sz="2400">
                <a:solidFill>
                  <a:srgbClr val="000000"/>
                </a:solidFill>
                <a:latin typeface="Arial"/>
                <a:ea typeface="Times New Roman" panose="02020603050405020304" pitchFamily="18" charset="0"/>
                <a:sym typeface="Arial"/>
              </a:rPr>
              <a:t>for most applications (and </a:t>
            </a:r>
            <a:r>
              <a:rPr sz="2400" b="1">
                <a:solidFill>
                  <a:srgbClr val="7030A0"/>
                </a:solidFill>
                <a:latin typeface="Arial"/>
                <a:ea typeface="Times New Roman" panose="02020603050405020304" pitchFamily="18" charset="0"/>
                <a:sym typeface="Arial"/>
              </a:rPr>
              <a:t>adequate</a:t>
            </a:r>
            <a:r>
              <a:rPr sz="2400">
                <a:solidFill>
                  <a:srgbClr val="000000"/>
                </a:solidFill>
                <a:latin typeface="Arial"/>
                <a:ea typeface="Times New Roman" panose="02020603050405020304" pitchFamily="18" charset="0"/>
                <a:sym typeface="Arial"/>
              </a:rPr>
              <a:t> for complex ones)</a:t>
            </a:r>
          </a:p>
          <a:p>
            <a:pPr marL="342900" indent="-342900">
              <a:spcBef>
                <a:spcPts val="0"/>
              </a:spcBef>
              <a:spcAft>
                <a:spcPts val="800"/>
              </a:spcAft>
              <a:buClr>
                <a:srgbClr val="000000">
                  <a:lumMod val="60000"/>
                  <a:lumOff val="40000"/>
                </a:srgbClr>
              </a:buClr>
              <a:buFont typeface="+mj-lt"/>
              <a:buAutoNum type="arabicPeriod"/>
            </a:pPr>
            <a:r>
              <a:rPr sz="2400">
                <a:solidFill>
                  <a:srgbClr val="000000"/>
                </a:solidFill>
                <a:latin typeface="Arial"/>
                <a:ea typeface="Times New Roman" panose="02020603050405020304" pitchFamily="18" charset="0"/>
                <a:sym typeface="Arial"/>
              </a:rPr>
              <a:t>Abstracts underlying </a:t>
            </a:r>
            <a:r>
              <a:rPr sz="2400" b="1">
                <a:solidFill>
                  <a:srgbClr val="4472C4"/>
                </a:solidFill>
                <a:latin typeface="Arial"/>
                <a:ea typeface="Times New Roman" panose="02020603050405020304" pitchFamily="18" charset="0"/>
                <a:sym typeface="Arial"/>
              </a:rPr>
              <a:t>isolate</a:t>
            </a:r>
            <a:r>
              <a:rPr sz="2400" b="1">
                <a:solidFill>
                  <a:srgbClr val="000000"/>
                </a:solidFill>
                <a:latin typeface="Arial"/>
                <a:ea typeface="Times New Roman" panose="02020603050405020304" pitchFamily="18" charset="0"/>
                <a:sym typeface="Arial"/>
              </a:rPr>
              <a:t>, </a:t>
            </a:r>
            <a:r>
              <a:rPr sz="2400" b="1">
                <a:solidFill>
                  <a:srgbClr val="4472C4"/>
                </a:solidFill>
                <a:latin typeface="Arial"/>
                <a:ea typeface="Times New Roman" panose="02020603050405020304" pitchFamily="18" charset="0"/>
                <a:sym typeface="Arial"/>
              </a:rPr>
              <a:t>measure</a:t>
            </a:r>
            <a:r>
              <a:rPr sz="2400" b="1">
                <a:solidFill>
                  <a:srgbClr val="000000"/>
                </a:solidFill>
                <a:latin typeface="Arial"/>
                <a:ea typeface="Times New Roman" panose="02020603050405020304" pitchFamily="18" charset="0"/>
                <a:sym typeface="Arial"/>
              </a:rPr>
              <a:t>, </a:t>
            </a:r>
            <a:r>
              <a:rPr sz="2400" b="1">
                <a:solidFill>
                  <a:srgbClr val="4472C4"/>
                </a:solidFill>
                <a:latin typeface="Arial"/>
                <a:ea typeface="Times New Roman" panose="02020603050405020304" pitchFamily="18" charset="0"/>
                <a:sym typeface="Arial"/>
              </a:rPr>
              <a:t>seal/unseal</a:t>
            </a:r>
            <a:r>
              <a:rPr sz="2400">
                <a:solidFill>
                  <a:srgbClr val="000000"/>
                </a:solidFill>
                <a:latin typeface="Arial"/>
                <a:ea typeface="Times New Roman" panose="02020603050405020304" pitchFamily="18" charset="0"/>
                <a:sym typeface="Arial"/>
              </a:rPr>
              <a:t>, and </a:t>
            </a:r>
            <a:r>
              <a:rPr sz="2400" b="1">
                <a:solidFill>
                  <a:srgbClr val="4472C4"/>
                </a:solidFill>
                <a:latin typeface="Arial"/>
                <a:ea typeface="Times New Roman" panose="02020603050405020304" pitchFamily="18" charset="0"/>
                <a:sym typeface="Arial"/>
              </a:rPr>
              <a:t>attest</a:t>
            </a:r>
            <a:r>
              <a:rPr sz="2400">
                <a:solidFill>
                  <a:srgbClr val="000000"/>
                </a:solidFill>
                <a:latin typeface="Arial"/>
                <a:ea typeface="Times New Roman" panose="02020603050405020304" pitchFamily="18" charset="0"/>
                <a:sym typeface="Arial"/>
              </a:rPr>
              <a:t> primitives</a:t>
            </a:r>
          </a:p>
          <a:p>
            <a:pPr marL="342900" indent="-342900">
              <a:spcBef>
                <a:spcPts val="0"/>
              </a:spcBef>
              <a:spcAft>
                <a:spcPts val="800"/>
              </a:spcAft>
              <a:buClr>
                <a:srgbClr val="000000">
                  <a:lumMod val="60000"/>
                  <a:lumOff val="40000"/>
                </a:srgbClr>
              </a:buClr>
              <a:buFont typeface="+mj-lt"/>
              <a:buAutoNum type="arabicPeriod"/>
            </a:pPr>
            <a:r>
              <a:rPr sz="2400">
                <a:solidFill>
                  <a:srgbClr val="000000"/>
                </a:solidFill>
                <a:latin typeface="Arial"/>
                <a:ea typeface="Times New Roman" panose="02020603050405020304" pitchFamily="18" charset="0"/>
                <a:sym typeface="Arial"/>
              </a:rPr>
              <a:t>Provides a </a:t>
            </a:r>
            <a:r>
              <a:rPr sz="2400" b="1">
                <a:solidFill>
                  <a:srgbClr val="00B050"/>
                </a:solidFill>
                <a:latin typeface="Arial"/>
                <a:ea typeface="Times New Roman" panose="02020603050405020304" pitchFamily="18" charset="0"/>
                <a:sym typeface="Arial"/>
              </a:rPr>
              <a:t>secure store </a:t>
            </a:r>
            <a:r>
              <a:rPr sz="2400">
                <a:solidFill>
                  <a:srgbClr val="000000"/>
                </a:solidFill>
                <a:latin typeface="Arial"/>
                <a:ea typeface="Times New Roman" panose="02020603050405020304" pitchFamily="18" charset="0"/>
                <a:sym typeface="Arial"/>
              </a:rPr>
              <a:t>for save/recovery operations (in one statement!). </a:t>
            </a:r>
          </a:p>
          <a:p>
            <a:pPr marL="342900" indent="-342900">
              <a:spcBef>
                <a:spcPts val="0"/>
              </a:spcBef>
              <a:spcAft>
                <a:spcPts val="800"/>
              </a:spcAft>
              <a:buClr>
                <a:srgbClr val="000000">
                  <a:lumMod val="60000"/>
                  <a:lumOff val="40000"/>
                </a:srgbClr>
              </a:buClr>
              <a:buFont typeface="+mj-lt"/>
              <a:buAutoNum type="arabicPeriod"/>
            </a:pPr>
            <a:r>
              <a:rPr sz="2400">
                <a:solidFill>
                  <a:srgbClr val="000000"/>
                </a:solidFill>
                <a:latin typeface="Arial"/>
                <a:ea typeface="Times New Roman" panose="02020603050405020304" pitchFamily="18" charset="0"/>
                <a:sym typeface="Arial"/>
              </a:rPr>
              <a:t>Includes mechanism to establish a </a:t>
            </a:r>
            <a:r>
              <a:rPr sz="2400" b="1">
                <a:solidFill>
                  <a:srgbClr val="C00000"/>
                </a:solidFill>
                <a:latin typeface="Arial"/>
                <a:ea typeface="Times New Roman" panose="02020603050405020304" pitchFamily="18" charset="0"/>
                <a:sym typeface="Arial"/>
              </a:rPr>
              <a:t>secure channel </a:t>
            </a:r>
            <a:r>
              <a:rPr sz="2400">
                <a:solidFill>
                  <a:srgbClr val="000000"/>
                </a:solidFill>
                <a:latin typeface="Arial"/>
                <a:ea typeface="Times New Roman" panose="02020603050405020304" pitchFamily="18" charset="0"/>
                <a:sym typeface="Arial"/>
              </a:rPr>
              <a:t>within security domain</a:t>
            </a:r>
          </a:p>
          <a:p>
            <a:pPr marL="1087438" lvl="2" indent="-342900">
              <a:spcBef>
                <a:spcPts val="0"/>
              </a:spcBef>
              <a:spcAft>
                <a:spcPts val="800"/>
              </a:spcAft>
              <a:buClr>
                <a:srgbClr val="000000"/>
              </a:buClr>
              <a:buFont typeface="Courier New" panose="02070309020205020404" pitchFamily="49" charset="0"/>
              <a:buChar char="o"/>
            </a:pPr>
            <a:r>
              <a:rPr sz="2000">
                <a:solidFill>
                  <a:srgbClr val="000000"/>
                </a:solidFill>
                <a:latin typeface="Arial"/>
                <a:ea typeface="Times New Roman" panose="02020603050405020304" pitchFamily="18" charset="0"/>
                <a:sym typeface="Arial"/>
              </a:rPr>
              <a:t>Encrypted, integrity protected, bi-directional, with authenticated trusted enclave named by their measurements</a:t>
            </a:r>
            <a:endParaRPr lang="en-US" sz="2000">
              <a:solidFill>
                <a:srgbClr val="000000"/>
              </a:solidFill>
              <a:latin typeface="Arial"/>
              <a:ea typeface="Times New Roman" panose="02020603050405020304" pitchFamily="18" charset="0"/>
              <a:sym typeface="Arial"/>
            </a:endParaRPr>
          </a:p>
        </p:txBody>
      </p:sp>
      <p:sp>
        <p:nvSpPr>
          <p:cNvPr id="7" name="Content Placeholder 7">
            <a:extLst>
              <a:ext uri="{FF2B5EF4-FFF2-40B4-BE49-F238E27FC236}">
                <a16:creationId xmlns:a16="http://schemas.microsoft.com/office/drawing/2014/main" id="{261EE9B4-481D-931D-69A4-997723804DDC}"/>
              </a:ext>
            </a:extLst>
          </p:cNvPr>
          <p:cNvSpPr txBox="1">
            <a:spLocks/>
          </p:cNvSpPr>
          <p:nvPr/>
        </p:nvSpPr>
        <p:spPr bwMode="ltGray">
          <a:xfrm>
            <a:off x="365457" y="4401990"/>
            <a:ext cx="9327183" cy="736681"/>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457200" indent="-457200">
              <a:spcBef>
                <a:spcPts val="0"/>
              </a:spcBef>
              <a:buClr>
                <a:srgbClr val="000000">
                  <a:lumMod val="60000"/>
                  <a:lumOff val="40000"/>
                </a:srgbClr>
              </a:buClr>
              <a:buFont typeface="+mj-lt"/>
              <a:buAutoNum type="arabicPeriod" startAt="5"/>
            </a:pPr>
            <a:r>
              <a:rPr sz="2400">
                <a:solidFill>
                  <a:srgbClr val="000000"/>
                </a:solidFill>
                <a:latin typeface="Arial"/>
                <a:ea typeface="Times New Roman" panose="02020603050405020304" pitchFamily="18" charset="0"/>
                <a:sym typeface="Arial"/>
              </a:rPr>
              <a:t>Almost as simple as </a:t>
            </a:r>
            <a:r>
              <a:rPr sz="2400" b="1">
                <a:solidFill>
                  <a:srgbClr val="ED7D31">
                    <a:lumMod val="75000"/>
                  </a:srgbClr>
                </a:solidFill>
                <a:latin typeface="Arial"/>
                <a:ea typeface="Times New Roman" panose="02020603050405020304" pitchFamily="18" charset="0"/>
                <a:sym typeface="Arial"/>
              </a:rPr>
              <a:t>“Hello world”</a:t>
            </a:r>
          </a:p>
        </p:txBody>
      </p:sp>
    </p:spTree>
    <p:extLst>
      <p:ext uri="{BB962C8B-B14F-4D97-AF65-F5344CB8AC3E}">
        <p14:creationId xmlns:p14="http://schemas.microsoft.com/office/powerpoint/2010/main" val="340212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54BF357E-D2AF-8149-01CF-FCD46760B4DF}"/>
              </a:ext>
            </a:extLst>
          </p:cNvPr>
          <p:cNvSpPr txBox="1">
            <a:spLocks/>
          </p:cNvSpPr>
          <p:nvPr/>
        </p:nvSpPr>
        <p:spPr>
          <a:xfrm>
            <a:off x="511447" y="281374"/>
            <a:ext cx="4931249" cy="679450"/>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200" b="1" i="0" u="none" strike="noStrike" kern="0" cap="none" spc="0" normalizeH="0" baseline="0" noProof="0">
                <a:ln>
                  <a:noFill/>
                </a:ln>
                <a:solidFill>
                  <a:srgbClr val="292929"/>
                </a:solidFill>
                <a:effectLst/>
                <a:uLnTx/>
                <a:uFillTx/>
                <a:latin typeface="Arial"/>
                <a:cs typeface="Arial"/>
                <a:sym typeface="Arial"/>
              </a:rPr>
              <a:t>Certifier Service</a:t>
            </a:r>
          </a:p>
        </p:txBody>
      </p:sp>
      <p:sp>
        <p:nvSpPr>
          <p:cNvPr id="16" name="Content Placeholder 2">
            <a:extLst>
              <a:ext uri="{FF2B5EF4-FFF2-40B4-BE49-F238E27FC236}">
                <a16:creationId xmlns:a16="http://schemas.microsoft.com/office/drawing/2014/main" id="{BA500F03-EB11-545F-3361-0BF0FFFEDE3E}"/>
              </a:ext>
            </a:extLst>
          </p:cNvPr>
          <p:cNvSpPr txBox="1">
            <a:spLocks/>
          </p:cNvSpPr>
          <p:nvPr/>
        </p:nvSpPr>
        <p:spPr>
          <a:xfrm>
            <a:off x="-157155" y="2486946"/>
            <a:ext cx="6834433" cy="2617628"/>
          </a:xfrm>
          <a:prstGeom prst="rect">
            <a:avLst/>
          </a:prstGeom>
          <a:noFill/>
          <a:ln>
            <a:no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522288" lvl="1" indent="-233363">
              <a:spcBef>
                <a:spcPts val="600"/>
              </a:spcBef>
              <a:buSzPct val="75000"/>
              <a:buFont typeface="Courier New" panose="02070309020205020404" pitchFamily="49" charset="0"/>
              <a:buChar char="o"/>
            </a:pPr>
            <a:r>
              <a:rPr lang="en-US" sz="1900" kern="0" dirty="0">
                <a:cs typeface="Calibri" panose="020F0502020204030204" pitchFamily="34" charset="0"/>
              </a:rPr>
              <a:t>Policy-driven (rooted in key associated with application)</a:t>
            </a:r>
          </a:p>
          <a:p>
            <a:pPr marL="522288" lvl="1" indent="-233363">
              <a:spcBef>
                <a:spcPts val="600"/>
              </a:spcBef>
              <a:buSzPct val="75000"/>
              <a:buFont typeface="Courier New" panose="02070309020205020404" pitchFamily="49" charset="0"/>
              <a:buChar char="o"/>
            </a:pPr>
            <a:r>
              <a:rPr lang="en-US" sz="1900" kern="0" dirty="0">
                <a:cs typeface="Calibri" panose="020F0502020204030204" pitchFamily="34" charset="0"/>
              </a:rPr>
              <a:t>Admits new components without changing old ones</a:t>
            </a:r>
          </a:p>
          <a:p>
            <a:pPr marL="522288" lvl="1" indent="-233363">
              <a:spcBef>
                <a:spcPts val="600"/>
              </a:spcBef>
              <a:buSzPct val="75000"/>
              <a:buFont typeface="Courier New" panose="02070309020205020404" pitchFamily="49" charset="0"/>
              <a:buChar char="o"/>
            </a:pPr>
            <a:r>
              <a:rPr lang="en-US" sz="1900" kern="0" dirty="0">
                <a:cs typeface="Calibri" panose="020F0502020204030204" pitchFamily="34" charset="0"/>
              </a:rPr>
              <a:t>Application upgrade without changing other applications</a:t>
            </a:r>
          </a:p>
          <a:p>
            <a:pPr marL="522288" lvl="1" indent="-233363">
              <a:spcBef>
                <a:spcPts val="600"/>
              </a:spcBef>
              <a:buSzPct val="75000"/>
              <a:buFont typeface="Courier New" panose="02070309020205020404" pitchFamily="49" charset="0"/>
              <a:buChar char="o"/>
            </a:pPr>
            <a:r>
              <a:rPr lang="en-US" sz="1900" kern="0" dirty="0">
                <a:cs typeface="Calibri" panose="020F0502020204030204" pitchFamily="34" charset="0"/>
              </a:rPr>
              <a:t>Facilitates data migration and sharing in a domain</a:t>
            </a:r>
          </a:p>
          <a:p>
            <a:pPr marL="522288" lvl="1" indent="-233363">
              <a:spcBef>
                <a:spcPts val="600"/>
              </a:spcBef>
              <a:buSzPct val="75000"/>
              <a:buFont typeface="Courier New" panose="02070309020205020404" pitchFamily="49" charset="0"/>
              <a:buChar char="o"/>
            </a:pPr>
            <a:r>
              <a:rPr lang="en-US" sz="1900" kern="0" dirty="0">
                <a:cs typeface="Calibri" panose="020F0502020204030204" pitchFamily="34" charset="0"/>
              </a:rPr>
              <a:t>Enforce security domain wide policy</a:t>
            </a:r>
          </a:p>
          <a:p>
            <a:pPr marL="522288" lvl="2" indent="-233363">
              <a:spcBef>
                <a:spcPts val="600"/>
              </a:spcBef>
              <a:buSzPct val="75000"/>
              <a:buFont typeface="Courier New" panose="02070309020205020404" pitchFamily="49" charset="0"/>
              <a:buChar char="o"/>
            </a:pPr>
            <a:r>
              <a:rPr lang="en-US" sz="1900" kern="0" dirty="0">
                <a:cs typeface="Calibri" panose="020F0502020204030204" pitchFamily="34" charset="0"/>
              </a:rPr>
              <a:t>Machine capabilities</a:t>
            </a:r>
          </a:p>
          <a:p>
            <a:pPr marL="522288" lvl="2" indent="-233363">
              <a:spcBef>
                <a:spcPts val="600"/>
              </a:spcBef>
              <a:buSzPct val="75000"/>
              <a:buFont typeface="Courier New" panose="02070309020205020404" pitchFamily="49" charset="0"/>
              <a:buChar char="o"/>
            </a:pPr>
            <a:r>
              <a:rPr lang="en-US" sz="1900" kern="0" dirty="0">
                <a:cs typeface="Calibri" panose="020F0502020204030204" pitchFamily="34" charset="0"/>
              </a:rPr>
              <a:t>Revocation</a:t>
            </a:r>
          </a:p>
        </p:txBody>
      </p:sp>
      <p:sp>
        <p:nvSpPr>
          <p:cNvPr id="18" name="Rectangle 17">
            <a:extLst>
              <a:ext uri="{FF2B5EF4-FFF2-40B4-BE49-F238E27FC236}">
                <a16:creationId xmlns:a16="http://schemas.microsoft.com/office/drawing/2014/main" id="{97DEAAC1-EB91-13C6-434B-5B6B00A9D110}"/>
              </a:ext>
            </a:extLst>
          </p:cNvPr>
          <p:cNvSpPr/>
          <p:nvPr/>
        </p:nvSpPr>
        <p:spPr>
          <a:xfrm>
            <a:off x="6749305" y="274851"/>
            <a:ext cx="3186213" cy="1423866"/>
          </a:xfrm>
          <a:prstGeom prst="rect">
            <a:avLst/>
          </a:prstGeom>
          <a:noFill/>
          <a:ln w="25400" cap="flat" cmpd="sng" algn="ctr">
            <a:solidFill>
              <a:srgbClr val="7030A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7030A0"/>
              </a:solidFill>
              <a:effectLst/>
              <a:uLnTx/>
              <a:uFillTx/>
              <a:latin typeface="Arial"/>
              <a:ea typeface="+mn-ea"/>
              <a:cs typeface="+mn-cs"/>
              <a:sym typeface="Arial"/>
            </a:endParaRPr>
          </a:p>
        </p:txBody>
      </p:sp>
      <p:sp>
        <p:nvSpPr>
          <p:cNvPr id="19" name="TextBox 18">
            <a:extLst>
              <a:ext uri="{FF2B5EF4-FFF2-40B4-BE49-F238E27FC236}">
                <a16:creationId xmlns:a16="http://schemas.microsoft.com/office/drawing/2014/main" id="{267B5251-2613-3AF7-320A-2B287AED8717}"/>
              </a:ext>
            </a:extLst>
          </p:cNvPr>
          <p:cNvSpPr txBox="1"/>
          <p:nvPr/>
        </p:nvSpPr>
        <p:spPr>
          <a:xfrm>
            <a:off x="10456093" y="522594"/>
            <a:ext cx="1416871" cy="215444"/>
          </a:xfrm>
          <a:prstGeom prst="rect">
            <a:avLst/>
          </a:prstGeom>
        </p:spPr>
        <p:txBody>
          <a:bodyPr wrap="square" lIns="0" tIns="0" rIns="0" bIns="0" rtlCol="0">
            <a:spAutoFit/>
          </a:bodyPr>
          <a:lstStyle/>
          <a:p>
            <a:pPr algn="ctr">
              <a:spcAft>
                <a:spcPts val="600"/>
              </a:spcAft>
              <a:buClr>
                <a:srgbClr val="000000"/>
              </a:buClr>
              <a:buFont typeface="Arial"/>
              <a:buNone/>
            </a:pPr>
            <a:r>
              <a:rPr lang="en-US" sz="1400" kern="0">
                <a:solidFill>
                  <a:srgbClr val="000000"/>
                </a:solidFill>
                <a:latin typeface="Arial"/>
                <a:cs typeface="Arial"/>
                <a:sym typeface="Arial"/>
              </a:rPr>
              <a:t>Certifier Service</a:t>
            </a:r>
          </a:p>
        </p:txBody>
      </p:sp>
      <p:sp>
        <p:nvSpPr>
          <p:cNvPr id="20" name="Rectangle 19">
            <a:extLst>
              <a:ext uri="{FF2B5EF4-FFF2-40B4-BE49-F238E27FC236}">
                <a16:creationId xmlns:a16="http://schemas.microsoft.com/office/drawing/2014/main" id="{4C1BAC18-BC3A-F5BA-6D63-19F927D98BA1}"/>
              </a:ext>
            </a:extLst>
          </p:cNvPr>
          <p:cNvSpPr/>
          <p:nvPr/>
        </p:nvSpPr>
        <p:spPr>
          <a:xfrm>
            <a:off x="10400406" y="274851"/>
            <a:ext cx="1528245" cy="694049"/>
          </a:xfrm>
          <a:prstGeom prst="rect">
            <a:avLst/>
          </a:prstGeom>
          <a:noFill/>
          <a:ln w="25400" cap="flat" cmpd="sng" algn="ctr">
            <a:solidFill>
              <a:srgbClr val="0070C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21" name="Straight Arrow Connector 20">
            <a:extLst>
              <a:ext uri="{FF2B5EF4-FFF2-40B4-BE49-F238E27FC236}">
                <a16:creationId xmlns:a16="http://schemas.microsoft.com/office/drawing/2014/main" id="{1663E33C-FC84-7462-B506-F10809584691}"/>
              </a:ext>
            </a:extLst>
          </p:cNvPr>
          <p:cNvCxnSpPr>
            <a:cxnSpLocks/>
          </p:cNvCxnSpPr>
          <p:nvPr/>
        </p:nvCxnSpPr>
        <p:spPr bwMode="gray">
          <a:xfrm>
            <a:off x="9975013" y="621099"/>
            <a:ext cx="396083" cy="0"/>
          </a:xfrm>
          <a:prstGeom prst="straightConnector1">
            <a:avLst/>
          </a:prstGeom>
          <a:noFill/>
          <a:ln w="25400" cap="flat" cmpd="sng" algn="ctr">
            <a:solidFill>
              <a:srgbClr val="000000"/>
            </a:solidFill>
            <a:prstDash val="solid"/>
            <a:miter lim="800000"/>
            <a:headEnd type="triangle"/>
            <a:tailEnd type="triangle"/>
          </a:ln>
          <a:effectLst/>
        </p:spPr>
      </p:cxnSp>
      <p:sp>
        <p:nvSpPr>
          <p:cNvPr id="22" name="Rectangle 21">
            <a:extLst>
              <a:ext uri="{FF2B5EF4-FFF2-40B4-BE49-F238E27FC236}">
                <a16:creationId xmlns:a16="http://schemas.microsoft.com/office/drawing/2014/main" id="{D2B89D24-765F-A001-F0D1-332A4FEE236F}"/>
              </a:ext>
            </a:extLst>
          </p:cNvPr>
          <p:cNvSpPr/>
          <p:nvPr/>
        </p:nvSpPr>
        <p:spPr>
          <a:xfrm>
            <a:off x="10579726" y="1355636"/>
            <a:ext cx="1201155" cy="801797"/>
          </a:xfrm>
          <a:prstGeom prst="rect">
            <a:avLst/>
          </a:prstGeom>
          <a:noFill/>
          <a:ln w="12700" cap="flat" cmpd="sng" algn="ctr">
            <a:solidFill>
              <a:srgbClr val="000000"/>
            </a:solidFill>
            <a:prstDash val="sys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3" name="TextBox 22">
            <a:extLst>
              <a:ext uri="{FF2B5EF4-FFF2-40B4-BE49-F238E27FC236}">
                <a16:creationId xmlns:a16="http://schemas.microsoft.com/office/drawing/2014/main" id="{C9470C5B-3A55-BCEC-1164-419139C6DF59}"/>
              </a:ext>
            </a:extLst>
          </p:cNvPr>
          <p:cNvSpPr txBox="1"/>
          <p:nvPr/>
        </p:nvSpPr>
        <p:spPr>
          <a:xfrm>
            <a:off x="6874696" y="879062"/>
            <a:ext cx="3079896" cy="215444"/>
          </a:xfrm>
          <a:prstGeom prst="rect">
            <a:avLst/>
          </a:prstGeom>
        </p:spPr>
        <p:txBody>
          <a:bodyPr wrap="square" lIns="0" tIns="0" rIns="0" bIns="0" rtlCol="0">
            <a:spAutoFit/>
          </a:bodyPr>
          <a:lstStyle/>
          <a:p>
            <a:pPr algn="ctr">
              <a:spcAft>
                <a:spcPts val="600"/>
              </a:spcAft>
              <a:buClr>
                <a:srgbClr val="000000"/>
              </a:buClr>
              <a:buFont typeface="Arial"/>
              <a:buNone/>
            </a:pPr>
            <a:r>
              <a:rPr lang="en-US" sz="1400" kern="0">
                <a:solidFill>
                  <a:srgbClr val="000000"/>
                </a:solidFill>
                <a:latin typeface="Arial"/>
                <a:cs typeface="Arial"/>
                <a:sym typeface="Arial"/>
              </a:rPr>
              <a:t>Application with Certifier Library</a:t>
            </a:r>
          </a:p>
        </p:txBody>
      </p:sp>
      <p:sp>
        <p:nvSpPr>
          <p:cNvPr id="24" name="TextBox 23">
            <a:extLst>
              <a:ext uri="{FF2B5EF4-FFF2-40B4-BE49-F238E27FC236}">
                <a16:creationId xmlns:a16="http://schemas.microsoft.com/office/drawing/2014/main" id="{ED5DC245-EAEC-323B-1CE6-2DF3B7699853}"/>
              </a:ext>
            </a:extLst>
          </p:cNvPr>
          <p:cNvSpPr txBox="1"/>
          <p:nvPr/>
        </p:nvSpPr>
        <p:spPr>
          <a:xfrm>
            <a:off x="10659507" y="1425333"/>
            <a:ext cx="1041499" cy="646331"/>
          </a:xfrm>
          <a:prstGeom prst="rect">
            <a:avLst/>
          </a:prstGeom>
        </p:spPr>
        <p:txBody>
          <a:bodyPr wrap="square" lIns="0" tIns="0" rIns="0" bIns="0" rtlCol="0">
            <a:spAutoFit/>
          </a:bodyPr>
          <a:lstStyle/>
          <a:p>
            <a:pPr algn="ctr">
              <a:spcAft>
                <a:spcPts val="600"/>
              </a:spcAft>
              <a:buClr>
                <a:srgbClr val="000000"/>
              </a:buClr>
              <a:buFont typeface="Arial"/>
              <a:buNone/>
            </a:pPr>
            <a:r>
              <a:rPr lang="en-US" sz="1400" kern="0">
                <a:solidFill>
                  <a:srgbClr val="000000"/>
                </a:solidFill>
                <a:latin typeface="Arial"/>
                <a:cs typeface="Arial"/>
                <a:sym typeface="Arial"/>
              </a:rPr>
              <a:t>Platform Attestation Service</a:t>
            </a:r>
          </a:p>
        </p:txBody>
      </p:sp>
      <p:cxnSp>
        <p:nvCxnSpPr>
          <p:cNvPr id="25" name="Straight Arrow Connector 24">
            <a:extLst>
              <a:ext uri="{FF2B5EF4-FFF2-40B4-BE49-F238E27FC236}">
                <a16:creationId xmlns:a16="http://schemas.microsoft.com/office/drawing/2014/main" id="{7EBC7815-7628-0037-FF3B-B9087E3B5DCF}"/>
              </a:ext>
            </a:extLst>
          </p:cNvPr>
          <p:cNvCxnSpPr>
            <a:cxnSpLocks/>
          </p:cNvCxnSpPr>
          <p:nvPr/>
        </p:nvCxnSpPr>
        <p:spPr bwMode="gray">
          <a:xfrm flipH="1">
            <a:off x="11125250" y="1009360"/>
            <a:ext cx="1939" cy="305718"/>
          </a:xfrm>
          <a:prstGeom prst="straightConnector1">
            <a:avLst/>
          </a:prstGeom>
          <a:noFill/>
          <a:ln w="25400" cap="flat" cmpd="sng" algn="ctr">
            <a:solidFill>
              <a:srgbClr val="000000"/>
            </a:solidFill>
            <a:prstDash val="solid"/>
            <a:miter lim="800000"/>
            <a:headEnd type="triangle"/>
            <a:tailEnd type="triangle"/>
          </a:ln>
          <a:effectLst/>
        </p:spPr>
      </p:cxnSp>
      <p:sp>
        <p:nvSpPr>
          <p:cNvPr id="26" name="Content Placeholder 2">
            <a:extLst>
              <a:ext uri="{FF2B5EF4-FFF2-40B4-BE49-F238E27FC236}">
                <a16:creationId xmlns:a16="http://schemas.microsoft.com/office/drawing/2014/main" id="{AE0143FD-8FEB-A554-034C-78F25EE6E15E}"/>
              </a:ext>
            </a:extLst>
          </p:cNvPr>
          <p:cNvSpPr txBox="1">
            <a:spLocks/>
          </p:cNvSpPr>
          <p:nvPr/>
        </p:nvSpPr>
        <p:spPr>
          <a:xfrm>
            <a:off x="6447352" y="2634010"/>
            <a:ext cx="5734709" cy="3325792"/>
          </a:xfrm>
          <a:prstGeom prst="rect">
            <a:avLst/>
          </a:prstGeom>
          <a:solidFill>
            <a:srgbClr val="FFFFFF">
              <a:lumMod val="95000"/>
            </a:srgbClr>
          </a:solidFill>
          <a:ln>
            <a:solidFill>
              <a:srgbClr val="000000"/>
            </a:solidFill>
          </a:ln>
        </p:spPr>
        <p:txBody>
          <a:bodyPr vert="horz" lIns="91440" tIns="91440" rIns="91440" bIns="91440" rtlCol="0" anchor="t">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sz="2000" kern="120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
                <a:srgbClr val="F7F7F7"/>
              </a:buClr>
              <a:buSzPct val="90000"/>
              <a:buFont typeface="Arial" panose="020B0604020202020204" pitchFamily="34" charset="0"/>
              <a:buNone/>
              <a:tabLst/>
              <a:defRPr/>
            </a:pPr>
            <a:r>
              <a:rPr kumimoji="0" lang="en-US" sz="2000" b="0" i="0" u="none" strike="noStrike" kern="1200" cap="none" spc="0" normalizeH="0" baseline="0" noProof="0">
                <a:ln>
                  <a:noFill/>
                </a:ln>
                <a:solidFill>
                  <a:srgbClr val="535353"/>
                </a:solidFill>
                <a:effectLst/>
                <a:uLnTx/>
                <a:uFillTx/>
                <a:latin typeface="Arial"/>
                <a:ea typeface="+mn-lt"/>
                <a:cs typeface="Calibri" panose="020F0502020204030204" pitchFamily="34" charset="0"/>
                <a:sym typeface="Arial"/>
              </a:rPr>
              <a:t>Policy example</a:t>
            </a:r>
          </a:p>
          <a:p>
            <a:pPr marL="285750" marR="0" lvl="0" indent="-285750" algn="l" defTabSz="914400" rtl="0" eaLnBrk="1" fontAlgn="auto" latinLnBrk="0" hangingPunct="1">
              <a:lnSpc>
                <a:spcPct val="100000"/>
              </a:lnSpc>
              <a:spcBef>
                <a:spcPts val="1200"/>
              </a:spcBef>
              <a:spcAft>
                <a:spcPts val="0"/>
              </a:spcAft>
              <a:buClr>
                <a:srgbClr val="F7F7F7"/>
              </a:buClr>
              <a:buSzPct val="90000"/>
              <a:buFont typeface="Arial" panose="020B0604020202020204" pitchFamily="34" charset="0"/>
              <a:buChar char="​"/>
              <a:tabLst/>
              <a:defRPr/>
            </a:pP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1. Key[</a:t>
            </a:r>
            <a:r>
              <a:rPr kumimoji="0" lang="en-US" sz="1400" b="0" i="0" u="none" strike="noStrike" kern="1200" cap="none" spc="0" normalizeH="0" baseline="0" noProof="0" err="1">
                <a:ln>
                  <a:noFill/>
                </a:ln>
                <a:solidFill>
                  <a:srgbClr val="535353"/>
                </a:solidFill>
                <a:effectLst/>
                <a:uLnTx/>
                <a:uFillTx/>
                <a:latin typeface="Courier New" panose="02070309020205020404" pitchFamily="49" charset="0"/>
                <a:ea typeface="+mn-lt"/>
                <a:cs typeface="Courier New" panose="02070309020205020404" pitchFamily="49" charset="0"/>
                <a:sym typeface="Arial"/>
              </a:rPr>
              <a:t>rsa</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a:t>
            </a:r>
            <a:r>
              <a:rPr kumimoji="0" lang="en-US" sz="1400" b="0" i="0" u="none" strike="noStrike" kern="1200" cap="none" spc="0" normalizeH="0" baseline="0" noProof="0" err="1">
                <a:ln>
                  <a:noFill/>
                </a:ln>
                <a:solidFill>
                  <a:srgbClr val="FF0000"/>
                </a:solidFill>
                <a:effectLst/>
                <a:uLnTx/>
                <a:uFillTx/>
                <a:latin typeface="Courier New" panose="02070309020205020404" pitchFamily="49" charset="0"/>
                <a:ea typeface="+mn-lt"/>
                <a:cs typeface="Courier New" panose="02070309020205020404" pitchFamily="49" charset="0"/>
                <a:sym typeface="Arial"/>
              </a:rPr>
              <a:t>policyKey</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a5fc2b7e629fbbfb04b056a993a473af3540bbfe] is-trusted </a:t>
            </a:r>
          </a:p>
          <a:p>
            <a:pPr marL="285750" marR="0" lvl="0" indent="-285750" algn="l" defTabSz="914400" rtl="0" eaLnBrk="1" fontAlgn="auto" latinLnBrk="0" hangingPunct="1">
              <a:lnSpc>
                <a:spcPct val="100000"/>
              </a:lnSpc>
              <a:spcBef>
                <a:spcPts val="1200"/>
              </a:spcBef>
              <a:spcAft>
                <a:spcPts val="0"/>
              </a:spcAft>
              <a:buClr>
                <a:srgbClr val="F7F7F7"/>
              </a:buClr>
              <a:buSzPct val="90000"/>
              <a:buFont typeface="Arial" panose="020B0604020202020204" pitchFamily="34" charset="0"/>
              <a:buChar char="​"/>
              <a:tabLst/>
              <a:defRPr/>
            </a:pP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2. Key[</a:t>
            </a:r>
            <a:r>
              <a:rPr kumimoji="0" lang="en-US" sz="1400" b="0" i="0" u="none" strike="noStrike" kern="1200" cap="none" spc="0" normalizeH="0" baseline="0" noProof="0" err="1">
                <a:ln>
                  <a:noFill/>
                </a:ln>
                <a:solidFill>
                  <a:srgbClr val="535353"/>
                </a:solidFill>
                <a:effectLst/>
                <a:uLnTx/>
                <a:uFillTx/>
                <a:latin typeface="Courier New" panose="02070309020205020404" pitchFamily="49" charset="0"/>
                <a:ea typeface="+mn-lt"/>
                <a:cs typeface="Courier New" panose="02070309020205020404" pitchFamily="49" charset="0"/>
                <a:sym typeface="Arial"/>
              </a:rPr>
              <a:t>rsa</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a:t>
            </a:r>
            <a:r>
              <a:rPr kumimoji="0" lang="en-US" sz="1400" b="0" i="0" u="none" strike="noStrike" kern="1200" cap="none" spc="0" normalizeH="0" baseline="0" noProof="0" err="1">
                <a:ln>
                  <a:noFill/>
                </a:ln>
                <a:solidFill>
                  <a:srgbClr val="FF0000"/>
                </a:solidFill>
                <a:effectLst/>
                <a:uLnTx/>
                <a:uFillTx/>
                <a:latin typeface="Courier New" panose="02070309020205020404" pitchFamily="49" charset="0"/>
                <a:ea typeface="+mn-lt"/>
                <a:cs typeface="Courier New" panose="02070309020205020404" pitchFamily="49" charset="0"/>
                <a:sym typeface="Arial"/>
              </a:rPr>
              <a:t>policyKey</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 ] says </a:t>
            </a:r>
            <a:r>
              <a:rPr kumimoji="0" lang="en-US" sz="1400" b="0" i="0" u="none" strike="noStrike" kern="1200" cap="none" spc="0" normalizeH="0" baseline="0" noProof="0">
                <a:ln>
                  <a:noFill/>
                </a:ln>
                <a:solidFill>
                  <a:srgbClr val="FF0000"/>
                </a:solidFill>
                <a:effectLst/>
                <a:uLnTx/>
                <a:uFillTx/>
                <a:latin typeface="Courier New" panose="02070309020205020404" pitchFamily="49" charset="0"/>
                <a:ea typeface="+mn-lt"/>
                <a:cs typeface="Courier New" panose="02070309020205020404" pitchFamily="49" charset="0"/>
                <a:sym typeface="Arial"/>
              </a:rPr>
              <a:t>Measurement</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[a051a41593ced366462caea392830628742943c3e81892ac17b70dab6fff0e10] is-trusted</a:t>
            </a:r>
          </a:p>
          <a:p>
            <a:pPr marL="285750" marR="0" lvl="0" indent="-285750" algn="l" defTabSz="914400" rtl="0" eaLnBrk="1" fontAlgn="auto" latinLnBrk="0" hangingPunct="1">
              <a:lnSpc>
                <a:spcPct val="100000"/>
              </a:lnSpc>
              <a:spcBef>
                <a:spcPts val="1200"/>
              </a:spcBef>
              <a:spcAft>
                <a:spcPts val="0"/>
              </a:spcAft>
              <a:buClr>
                <a:srgbClr val="F7F7F7"/>
              </a:buClr>
              <a:buSzPct val="90000"/>
              <a:buFont typeface="Arial" panose="020B0604020202020204" pitchFamily="34" charset="0"/>
              <a:buChar char="​"/>
              <a:tabLst/>
              <a:defRPr/>
            </a:pP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3. Key[</a:t>
            </a:r>
            <a:r>
              <a:rPr kumimoji="0" lang="en-US" sz="1400" b="0" i="0" u="none" strike="noStrike" kern="1200" cap="none" spc="0" normalizeH="0" baseline="0" noProof="0" err="1">
                <a:ln>
                  <a:noFill/>
                </a:ln>
                <a:solidFill>
                  <a:srgbClr val="535353"/>
                </a:solidFill>
                <a:effectLst/>
                <a:uLnTx/>
                <a:uFillTx/>
                <a:latin typeface="Courier New" panose="02070309020205020404" pitchFamily="49" charset="0"/>
                <a:ea typeface="+mn-lt"/>
                <a:cs typeface="Courier New" panose="02070309020205020404" pitchFamily="49" charset="0"/>
                <a:sym typeface="Arial"/>
              </a:rPr>
              <a:t>rsa</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a:t>
            </a:r>
            <a:r>
              <a:rPr kumimoji="0" lang="en-US" sz="1400" b="0" i="0" u="none" strike="noStrike" kern="1200" cap="none" spc="0" normalizeH="0" baseline="0" noProof="0" err="1">
                <a:ln>
                  <a:noFill/>
                </a:ln>
                <a:solidFill>
                  <a:srgbClr val="FF0000"/>
                </a:solidFill>
                <a:effectLst/>
                <a:uLnTx/>
                <a:uFillTx/>
                <a:latin typeface="Courier New" panose="02070309020205020404" pitchFamily="49" charset="0"/>
                <a:ea typeface="+mn-lt"/>
                <a:cs typeface="Courier New" panose="02070309020205020404" pitchFamily="49" charset="0"/>
                <a:sym typeface="Arial"/>
              </a:rPr>
              <a:t>policyKey</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 says Key[</a:t>
            </a:r>
            <a:r>
              <a:rPr kumimoji="0" lang="en-US" sz="1400" b="0" i="0" u="none" strike="noStrike" kern="1200" cap="none" spc="0" normalizeH="0" baseline="0" noProof="0" err="1">
                <a:ln>
                  <a:noFill/>
                </a:ln>
                <a:solidFill>
                  <a:srgbClr val="535353"/>
                </a:solidFill>
                <a:effectLst/>
                <a:uLnTx/>
                <a:uFillTx/>
                <a:latin typeface="Courier New" panose="02070309020205020404" pitchFamily="49" charset="0"/>
                <a:ea typeface="+mn-lt"/>
                <a:cs typeface="Courier New" panose="02070309020205020404" pitchFamily="49" charset="0"/>
                <a:sym typeface="Arial"/>
              </a:rPr>
              <a:t>rsa</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a:t>
            </a:r>
            <a:r>
              <a:rPr kumimoji="0" lang="en-US" sz="1400" b="0" i="0" u="none" strike="noStrike" kern="1200" cap="none" spc="0" normalizeH="0" baseline="0" noProof="0" err="1">
                <a:ln>
                  <a:noFill/>
                </a:ln>
                <a:solidFill>
                  <a:srgbClr val="FF0000"/>
                </a:solidFill>
                <a:effectLst/>
                <a:uLnTx/>
                <a:uFillTx/>
                <a:latin typeface="Courier New" panose="02070309020205020404" pitchFamily="49" charset="0"/>
                <a:ea typeface="+mn-lt"/>
                <a:cs typeface="Courier New" panose="02070309020205020404" pitchFamily="49" charset="0"/>
                <a:sym typeface="Arial"/>
              </a:rPr>
              <a:t>platformKey</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 is-trusted-for-attestation</a:t>
            </a:r>
          </a:p>
          <a:p>
            <a:pPr marL="285750" marR="0" lvl="0" indent="-285750" algn="l" defTabSz="914400" rtl="0" eaLnBrk="1" fontAlgn="auto" latinLnBrk="0" hangingPunct="1">
              <a:lnSpc>
                <a:spcPct val="100000"/>
              </a:lnSpc>
              <a:spcBef>
                <a:spcPts val="1200"/>
              </a:spcBef>
              <a:spcAft>
                <a:spcPts val="0"/>
              </a:spcAft>
              <a:buClr>
                <a:srgbClr val="F7F7F7"/>
              </a:buClr>
              <a:buSzPct val="90000"/>
              <a:buFont typeface="Arial" panose="020B0604020202020204" pitchFamily="34" charset="0"/>
              <a:buChar char="​"/>
              <a:tabLst/>
              <a:defRPr/>
            </a:pP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4. Key[</a:t>
            </a:r>
            <a:r>
              <a:rPr kumimoji="0" lang="en-US" sz="1400" b="0" i="0" u="none" strike="noStrike" kern="1200" cap="none" spc="0" normalizeH="0" baseline="0" noProof="0" err="1">
                <a:ln>
                  <a:noFill/>
                </a:ln>
                <a:solidFill>
                  <a:srgbClr val="535353"/>
                </a:solidFill>
                <a:effectLst/>
                <a:uLnTx/>
                <a:uFillTx/>
                <a:latin typeface="Courier New" panose="02070309020205020404" pitchFamily="49" charset="0"/>
                <a:ea typeface="+mn-lt"/>
                <a:cs typeface="Courier New" panose="02070309020205020404" pitchFamily="49" charset="0"/>
                <a:sym typeface="Arial"/>
              </a:rPr>
              <a:t>rsa</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a:t>
            </a:r>
            <a:r>
              <a:rPr kumimoji="0" lang="en-US" sz="1400" b="0" i="0" u="none" strike="noStrike" kern="1200" cap="none" spc="0" normalizeH="0" baseline="0" noProof="0" err="1">
                <a:ln>
                  <a:noFill/>
                </a:ln>
                <a:solidFill>
                  <a:srgbClr val="FF0000"/>
                </a:solidFill>
                <a:effectLst/>
                <a:uLnTx/>
                <a:uFillTx/>
                <a:latin typeface="Courier New" panose="02070309020205020404" pitchFamily="49" charset="0"/>
                <a:ea typeface="+mn-lt"/>
                <a:cs typeface="Courier New" panose="02070309020205020404" pitchFamily="49" charset="0"/>
                <a:sym typeface="Arial"/>
              </a:rPr>
              <a:t>platformKey</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 says Key[</a:t>
            </a:r>
            <a:r>
              <a:rPr kumimoji="0" lang="en-US" sz="1400" b="0" i="0" u="none" strike="noStrike" kern="1200" cap="none" spc="0" normalizeH="0" baseline="0" noProof="0" err="1">
                <a:ln>
                  <a:noFill/>
                </a:ln>
                <a:solidFill>
                  <a:srgbClr val="535353"/>
                </a:solidFill>
                <a:effectLst/>
                <a:uLnTx/>
                <a:uFillTx/>
                <a:latin typeface="Courier New" panose="02070309020205020404" pitchFamily="49" charset="0"/>
                <a:ea typeface="+mn-lt"/>
                <a:cs typeface="Courier New" panose="02070309020205020404" pitchFamily="49" charset="0"/>
                <a:sym typeface="Arial"/>
              </a:rPr>
              <a:t>rsa</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a:t>
            </a:r>
            <a:r>
              <a:rPr kumimoji="0" lang="en-US" sz="1400" b="0" i="0" u="none" strike="noStrike" kern="1200" cap="none" spc="0" normalizeH="0" baseline="0" noProof="0" err="1">
                <a:ln>
                  <a:noFill/>
                </a:ln>
                <a:solidFill>
                  <a:srgbClr val="FF0000"/>
                </a:solidFill>
                <a:effectLst/>
                <a:uLnTx/>
                <a:uFillTx/>
                <a:latin typeface="Courier New" panose="02070309020205020404" pitchFamily="49" charset="0"/>
                <a:ea typeface="+mn-lt"/>
                <a:cs typeface="Courier New" panose="02070309020205020404" pitchFamily="49" charset="0"/>
                <a:sym typeface="Arial"/>
              </a:rPr>
              <a:t>attestKey</a:t>
            </a:r>
            <a:r>
              <a:rPr kumimoji="0" lang="en-US" sz="1400" b="0" i="0" u="none" strike="noStrike" kern="1200" cap="none" spc="0" normalizeH="0" baseline="0" noProof="0">
                <a:ln>
                  <a:noFill/>
                </a:ln>
                <a:solidFill>
                  <a:srgbClr val="535353"/>
                </a:solidFill>
                <a:effectLst/>
                <a:uLnTx/>
                <a:uFillTx/>
                <a:latin typeface="Courier New" panose="02070309020205020404" pitchFamily="49" charset="0"/>
                <a:ea typeface="+mn-lt"/>
                <a:cs typeface="Courier New" panose="02070309020205020404" pitchFamily="49" charset="0"/>
                <a:sym typeface="Arial"/>
              </a:rPr>
              <a:t>, ...] is-trusted-for-attestation</a:t>
            </a:r>
          </a:p>
          <a:p>
            <a:pPr marL="0" marR="0" lvl="0" indent="0" algn="l" defTabSz="914400" rtl="0" eaLnBrk="1" fontAlgn="auto" latinLnBrk="0" hangingPunct="1">
              <a:lnSpc>
                <a:spcPct val="100000"/>
              </a:lnSpc>
              <a:spcBef>
                <a:spcPts val="1200"/>
              </a:spcBef>
              <a:spcAft>
                <a:spcPts val="0"/>
              </a:spcAft>
              <a:buClr>
                <a:srgbClr val="F7F7F7"/>
              </a:buClr>
              <a:buSzPct val="90000"/>
              <a:buFont typeface="Arial" panose="020B0604020202020204" pitchFamily="34" charset="0"/>
              <a:buNone/>
              <a:tabLst/>
              <a:defRPr/>
            </a:pPr>
            <a:endParaRPr kumimoji="0" lang="en-US" sz="2000" b="0" i="0" u="none" strike="noStrike" kern="1200" cap="none" spc="0" normalizeH="0" baseline="0" noProof="0">
              <a:ln>
                <a:noFill/>
              </a:ln>
              <a:solidFill>
                <a:srgbClr val="535353"/>
              </a:solidFill>
              <a:effectLst/>
              <a:uLnTx/>
              <a:uFillTx/>
              <a:latin typeface="Arial"/>
              <a:ea typeface="+mn-ea"/>
              <a:cs typeface="+mn-cs"/>
              <a:sym typeface="Arial"/>
            </a:endParaRPr>
          </a:p>
        </p:txBody>
      </p:sp>
      <p:sp>
        <p:nvSpPr>
          <p:cNvPr id="27" name="Content Placeholder 2">
            <a:extLst>
              <a:ext uri="{FF2B5EF4-FFF2-40B4-BE49-F238E27FC236}">
                <a16:creationId xmlns:a16="http://schemas.microsoft.com/office/drawing/2014/main" id="{746813AF-A18E-A824-7325-63F1C8AF3952}"/>
              </a:ext>
            </a:extLst>
          </p:cNvPr>
          <p:cNvSpPr txBox="1">
            <a:spLocks/>
          </p:cNvSpPr>
          <p:nvPr/>
        </p:nvSpPr>
        <p:spPr>
          <a:xfrm>
            <a:off x="395536" y="765079"/>
            <a:ext cx="5105325" cy="1062927"/>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76213" indent="-168275">
              <a:buClr>
                <a:srgbClr val="535353"/>
              </a:buClr>
            </a:pPr>
            <a:r>
              <a:rPr lang="en-US" sz="3100" kern="0">
                <a:solidFill>
                  <a:srgbClr val="4472C4"/>
                </a:solidFill>
                <a:latin typeface="+mn-lt"/>
                <a:cs typeface="Calibri" panose="020F0502020204030204" pitchFamily="34" charset="0"/>
              </a:rPr>
              <a:t>“Centralized” management for a security domain</a:t>
            </a:r>
          </a:p>
        </p:txBody>
      </p:sp>
      <p:sp>
        <p:nvSpPr>
          <p:cNvPr id="2" name="Subtitle 6">
            <a:extLst>
              <a:ext uri="{FF2B5EF4-FFF2-40B4-BE49-F238E27FC236}">
                <a16:creationId xmlns:a16="http://schemas.microsoft.com/office/drawing/2014/main" id="{D6CB439B-2B90-8A8A-B5D1-1B4BD38A2D51}"/>
              </a:ext>
            </a:extLst>
          </p:cNvPr>
          <p:cNvSpPr txBox="1">
            <a:spLocks/>
          </p:cNvSpPr>
          <p:nvPr/>
        </p:nvSpPr>
        <p:spPr>
          <a:xfrm>
            <a:off x="149813" y="5132906"/>
            <a:ext cx="6220495" cy="842031"/>
          </a:xfrm>
          <a:prstGeom prst="rect">
            <a:avLst/>
          </a:prstGeom>
          <a:solidFill>
            <a:srgbClr val="FFC000">
              <a:lumMod val="20000"/>
              <a:lumOff val="80000"/>
            </a:srgbClr>
          </a:solidFill>
          <a:ln>
            <a:solidFill>
              <a:srgbClr val="0070C0"/>
            </a:solid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algn="ctr">
              <a:buClr>
                <a:srgbClr val="000000"/>
              </a:buClr>
              <a:buFont typeface="Arial"/>
              <a:buNone/>
            </a:pPr>
            <a:r>
              <a:rPr lang="en-US" sz="2400" kern="0" dirty="0">
                <a:solidFill>
                  <a:srgbClr val="00B0F0"/>
                </a:solidFill>
                <a:latin typeface="+mn-lt"/>
                <a:cs typeface="Arial"/>
                <a:sym typeface="Arial"/>
              </a:rPr>
              <a:t>Scalable, resilient deployment supporting all environments</a:t>
            </a:r>
          </a:p>
        </p:txBody>
      </p:sp>
    </p:spTree>
    <p:extLst>
      <p:ext uri="{BB962C8B-B14F-4D97-AF65-F5344CB8AC3E}">
        <p14:creationId xmlns:p14="http://schemas.microsoft.com/office/powerpoint/2010/main" val="3977300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5B1862F-F41F-34BC-4203-5DFDF2CE1CB0}"/>
              </a:ext>
            </a:extLst>
          </p:cNvPr>
          <p:cNvSpPr txBox="1">
            <a:spLocks/>
          </p:cNvSpPr>
          <p:nvPr/>
        </p:nvSpPr>
        <p:spPr>
          <a:xfrm>
            <a:off x="838200" y="333493"/>
            <a:ext cx="10515600" cy="606167"/>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600" b="1" i="0" u="none" strike="noStrike" kern="0" cap="none" spc="0" normalizeH="0" baseline="0" noProof="0">
                <a:ln>
                  <a:noFill/>
                </a:ln>
                <a:solidFill>
                  <a:srgbClr val="292929"/>
                </a:solidFill>
                <a:effectLst/>
                <a:uLnTx/>
                <a:uFillTx/>
                <a:latin typeface="Arial"/>
                <a:cs typeface="Arial"/>
                <a:sym typeface="Arial"/>
              </a:rPr>
              <a:t>Proof from the Certifier Service</a:t>
            </a:r>
          </a:p>
        </p:txBody>
      </p:sp>
      <p:graphicFrame>
        <p:nvGraphicFramePr>
          <p:cNvPr id="12" name="Table 3">
            <a:extLst>
              <a:ext uri="{FF2B5EF4-FFF2-40B4-BE49-F238E27FC236}">
                <a16:creationId xmlns:a16="http://schemas.microsoft.com/office/drawing/2014/main" id="{77707AB1-C8C5-F9B4-6CDE-57727B2A9E09}"/>
              </a:ext>
            </a:extLst>
          </p:cNvPr>
          <p:cNvGraphicFramePr>
            <a:graphicFrameLocks noGrp="1"/>
          </p:cNvGraphicFramePr>
          <p:nvPr>
            <p:extLst>
              <p:ext uri="{D42A27DB-BD31-4B8C-83A1-F6EECF244321}">
                <p14:modId xmlns:p14="http://schemas.microsoft.com/office/powerpoint/2010/main" val="3731816945"/>
              </p:ext>
            </p:extLst>
          </p:nvPr>
        </p:nvGraphicFramePr>
        <p:xfrm>
          <a:off x="838200" y="1268263"/>
          <a:ext cx="10754710" cy="3481726"/>
        </p:xfrm>
        <a:graphic>
          <a:graphicData uri="http://schemas.openxmlformats.org/drawingml/2006/table">
            <a:tbl>
              <a:tblPr bandRow="1"/>
              <a:tblGrid>
                <a:gridCol w="10754710">
                  <a:extLst>
                    <a:ext uri="{9D8B030D-6E8A-4147-A177-3AD203B41FA5}">
                      <a16:colId xmlns:a16="http://schemas.microsoft.com/office/drawing/2014/main" val="836165321"/>
                    </a:ext>
                  </a:extLst>
                </a:gridCol>
              </a:tblGrid>
              <a:tr h="643583">
                <a:tc>
                  <a:txBody>
                    <a:bodyPr/>
                    <a:lstStyle>
                      <a:lvl1pPr marL="0" algn="l" defTabSz="914400" rtl="0" eaLnBrk="1" latinLnBrk="0" hangingPunct="1">
                        <a:defRPr sz="1800" kern="1200">
                          <a:solidFill>
                            <a:schemeClr val="lt1"/>
                          </a:solidFill>
                          <a:latin typeface="Arial"/>
                        </a:defRPr>
                      </a:lvl1pPr>
                      <a:lvl2pPr marL="457200" algn="l" defTabSz="914400" rtl="0" eaLnBrk="1" latinLnBrk="0" hangingPunct="1">
                        <a:defRPr sz="1800" kern="1200">
                          <a:solidFill>
                            <a:schemeClr val="lt1"/>
                          </a:solidFill>
                          <a:latin typeface="Arial"/>
                        </a:defRPr>
                      </a:lvl2pPr>
                      <a:lvl3pPr marL="914400" algn="l" defTabSz="914400" rtl="0" eaLnBrk="1" latinLnBrk="0" hangingPunct="1">
                        <a:defRPr sz="1800" kern="1200">
                          <a:solidFill>
                            <a:schemeClr val="lt1"/>
                          </a:solidFill>
                          <a:latin typeface="Arial"/>
                        </a:defRPr>
                      </a:lvl3pPr>
                      <a:lvl4pPr marL="1371600" algn="l" defTabSz="914400" rtl="0" eaLnBrk="1" latinLnBrk="0" hangingPunct="1">
                        <a:defRPr sz="1800" kern="1200">
                          <a:solidFill>
                            <a:schemeClr val="lt1"/>
                          </a:solidFill>
                          <a:latin typeface="Arial"/>
                        </a:defRPr>
                      </a:lvl4pPr>
                      <a:lvl5pPr marL="1828800" algn="l" defTabSz="914400" rtl="0" eaLnBrk="1" latinLnBrk="0" hangingPunct="1">
                        <a:defRPr sz="1800" kern="1200">
                          <a:solidFill>
                            <a:schemeClr val="lt1"/>
                          </a:solidFill>
                          <a:latin typeface="Arial"/>
                        </a:defRPr>
                      </a:lvl5pPr>
                      <a:lvl6pPr marL="2286000" algn="l" defTabSz="914400" rtl="0" eaLnBrk="1" latinLnBrk="0" hangingPunct="1">
                        <a:defRPr sz="1800" kern="1200">
                          <a:solidFill>
                            <a:schemeClr val="lt1"/>
                          </a:solidFill>
                          <a:latin typeface="Arial"/>
                        </a:defRPr>
                      </a:lvl6pPr>
                      <a:lvl7pPr marL="2743200" algn="l" defTabSz="914400" rtl="0" eaLnBrk="1" latinLnBrk="0" hangingPunct="1">
                        <a:defRPr sz="1800" kern="1200">
                          <a:solidFill>
                            <a:schemeClr val="lt1"/>
                          </a:solidFill>
                          <a:latin typeface="Arial"/>
                        </a:defRPr>
                      </a:lvl7pPr>
                      <a:lvl8pPr marL="3200400" algn="l" defTabSz="914400" rtl="0" eaLnBrk="1" latinLnBrk="0" hangingPunct="1">
                        <a:defRPr sz="1800" kern="1200">
                          <a:solidFill>
                            <a:schemeClr val="lt1"/>
                          </a:solidFill>
                          <a:latin typeface="Arial"/>
                        </a:defRPr>
                      </a:lvl8pPr>
                      <a:lvl9pPr marL="3657600" algn="l" defTabSz="914400" rtl="0" eaLnBrk="1" latinLnBrk="0" hangingPunct="1">
                        <a:defRPr sz="1800" kern="1200">
                          <a:solidFill>
                            <a:schemeClr val="lt1"/>
                          </a:solidFill>
                          <a:latin typeface="Arial"/>
                        </a:defRPr>
                      </a:lvl9pPr>
                    </a:lstStyle>
                    <a:p>
                      <a:r>
                        <a:rPr lang="en-US" sz="1400" b="0" i="0" dirty="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dirty="0" err="1">
                          <a:solidFill>
                            <a:srgbClr val="CCCCCC"/>
                          </a:solidFill>
                          <a:effectLst/>
                          <a:latin typeface="Menlo" panose="020B0609030804020204" pitchFamily="49" charset="0"/>
                          <a:ea typeface="Menlo" panose="020B0609030804020204" pitchFamily="49" charset="0"/>
                          <a:cs typeface="Menlo" panose="020B0609030804020204" pitchFamily="49" charset="0"/>
                        </a:rPr>
                        <a:t>policyKey</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 is</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trusted </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dirty="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dirty="0" err="1">
                          <a:solidFill>
                            <a:srgbClr val="CCCCCC"/>
                          </a:solidFill>
                          <a:effectLst/>
                          <a:latin typeface="Menlo" panose="020B0609030804020204" pitchFamily="49" charset="0"/>
                          <a:ea typeface="Menlo" panose="020B0609030804020204" pitchFamily="49" charset="0"/>
                          <a:cs typeface="Menlo" panose="020B0609030804020204" pitchFamily="49" charset="0"/>
                        </a:rPr>
                        <a:t>policyKey</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 says </a:t>
                      </a:r>
                      <a:r>
                        <a:rPr lang="en-US" sz="1400" b="0" i="0" dirty="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[a051a41593ced366462caea392830628742943c3e81892ac17b70dab6fff0e10] is</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trusted, imply via rule </a:t>
                      </a:r>
                      <a:r>
                        <a:rPr lang="en-US" sz="1400" b="0" i="0" dirty="0">
                          <a:solidFill>
                            <a:srgbClr val="B5CEA8"/>
                          </a:solidFill>
                          <a:effectLst/>
                          <a:latin typeface="Menlo" panose="020B0609030804020204" pitchFamily="49" charset="0"/>
                          <a:ea typeface="Menlo" panose="020B0609030804020204" pitchFamily="49" charset="0"/>
                          <a:cs typeface="Menlo" panose="020B0609030804020204" pitchFamily="49" charset="0"/>
                        </a:rPr>
                        <a:t>3</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dirty="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is</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p>
                  </a:txBody>
                  <a:tcPr>
                    <a:lnL>
                      <a:noFill/>
                    </a:lnL>
                    <a:lnR>
                      <a:noFill/>
                    </a:lnR>
                    <a:lnT>
                      <a:noFill/>
                    </a:lnT>
                    <a:lnB>
                      <a:noFill/>
                    </a:lnB>
                    <a:lnTlToBr w="12700" cmpd="sng">
                      <a:noFill/>
                      <a:prstDash val="solid"/>
                    </a:lnTlToBr>
                    <a:lnBlToTr w="12700" cmpd="sng">
                      <a:noFill/>
                      <a:prstDash val="solid"/>
                    </a:lnBlToTr>
                    <a:solidFill>
                      <a:srgbClr val="4472C4">
                        <a:shade val="60000"/>
                      </a:srgbClr>
                    </a:solidFill>
                  </a:tcPr>
                </a:tc>
                <a:extLst>
                  <a:ext uri="{0D108BD9-81ED-4DB2-BD59-A6C34878D82A}">
                    <a16:rowId xmlns:a16="http://schemas.microsoft.com/office/drawing/2014/main" val="692108294"/>
                  </a:ext>
                </a:extLst>
              </a:tr>
              <a:tr h="643583">
                <a:tc>
                  <a:txBody>
                    <a:bodyPr/>
                    <a:lstStyle>
                      <a:lvl1pPr marL="0" algn="l" defTabSz="914400" rtl="0" eaLnBrk="1" latinLnBrk="0" hangingPunct="1">
                        <a:defRPr sz="1800" kern="1200">
                          <a:solidFill>
                            <a:schemeClr val="lt1"/>
                          </a:solidFill>
                          <a:latin typeface="Arial"/>
                        </a:defRPr>
                      </a:lvl1pPr>
                      <a:lvl2pPr marL="457200" algn="l" defTabSz="914400" rtl="0" eaLnBrk="1" latinLnBrk="0" hangingPunct="1">
                        <a:defRPr sz="1800" kern="1200">
                          <a:solidFill>
                            <a:schemeClr val="lt1"/>
                          </a:solidFill>
                          <a:latin typeface="Arial"/>
                        </a:defRPr>
                      </a:lvl2pPr>
                      <a:lvl3pPr marL="914400" algn="l" defTabSz="914400" rtl="0" eaLnBrk="1" latinLnBrk="0" hangingPunct="1">
                        <a:defRPr sz="1800" kern="1200">
                          <a:solidFill>
                            <a:schemeClr val="lt1"/>
                          </a:solidFill>
                          <a:latin typeface="Arial"/>
                        </a:defRPr>
                      </a:lvl3pPr>
                      <a:lvl4pPr marL="1371600" algn="l" defTabSz="914400" rtl="0" eaLnBrk="1" latinLnBrk="0" hangingPunct="1">
                        <a:defRPr sz="1800" kern="1200">
                          <a:solidFill>
                            <a:schemeClr val="lt1"/>
                          </a:solidFill>
                          <a:latin typeface="Arial"/>
                        </a:defRPr>
                      </a:lvl4pPr>
                      <a:lvl5pPr marL="1828800" algn="l" defTabSz="914400" rtl="0" eaLnBrk="1" latinLnBrk="0" hangingPunct="1">
                        <a:defRPr sz="1800" kern="1200">
                          <a:solidFill>
                            <a:schemeClr val="lt1"/>
                          </a:solidFill>
                          <a:latin typeface="Arial"/>
                        </a:defRPr>
                      </a:lvl5pPr>
                      <a:lvl6pPr marL="2286000" algn="l" defTabSz="914400" rtl="0" eaLnBrk="1" latinLnBrk="0" hangingPunct="1">
                        <a:defRPr sz="1800" kern="1200">
                          <a:solidFill>
                            <a:schemeClr val="lt1"/>
                          </a:solidFill>
                          <a:latin typeface="Arial"/>
                        </a:defRPr>
                      </a:lvl6pPr>
                      <a:lvl7pPr marL="2743200" algn="l" defTabSz="914400" rtl="0" eaLnBrk="1" latinLnBrk="0" hangingPunct="1">
                        <a:defRPr sz="1800" kern="1200">
                          <a:solidFill>
                            <a:schemeClr val="lt1"/>
                          </a:solidFill>
                          <a:latin typeface="Arial"/>
                        </a:defRPr>
                      </a:lvl7pPr>
                      <a:lvl8pPr marL="3200400" algn="l" defTabSz="914400" rtl="0" eaLnBrk="1" latinLnBrk="0" hangingPunct="1">
                        <a:defRPr sz="1800" kern="1200">
                          <a:solidFill>
                            <a:schemeClr val="lt1"/>
                          </a:solidFill>
                          <a:latin typeface="Arial"/>
                        </a:defRPr>
                      </a:lvl8pPr>
                      <a:lvl9pPr marL="3657600" algn="l" defTabSz="914400" rtl="0" eaLnBrk="1" latinLnBrk="0" hangingPunct="1">
                        <a:defRPr sz="1800" kern="1200">
                          <a:solidFill>
                            <a:schemeClr val="lt1"/>
                          </a:solidFill>
                          <a:latin typeface="Arial"/>
                        </a:defRPr>
                      </a:lvl9pPr>
                    </a:lstStyle>
                    <a:p>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policyKey, ...] is</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 </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policyKey, ...] says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is</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imply via rule </a:t>
                      </a:r>
                      <a:r>
                        <a:rPr lang="en-US" sz="1400" b="0" i="0">
                          <a:solidFill>
                            <a:srgbClr val="B5CEA8"/>
                          </a:solidFill>
                          <a:effectLst/>
                          <a:latin typeface="Menlo" panose="020B0609030804020204" pitchFamily="49" charset="0"/>
                          <a:ea typeface="Menlo" panose="020B0609030804020204" pitchFamily="49" charset="0"/>
                          <a:cs typeface="Menlo" panose="020B0609030804020204" pitchFamily="49" charset="0"/>
                        </a:rPr>
                        <a:t>5</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is</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a:t>
                      </a:r>
                    </a:p>
                  </a:txBody>
                  <a:tcPr>
                    <a:lnL>
                      <a:noFill/>
                    </a:lnL>
                    <a:lnR>
                      <a:noFill/>
                    </a:lnR>
                    <a:lnT>
                      <a:noFill/>
                    </a:lnT>
                    <a:lnB>
                      <a:no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2192684704"/>
                  </a:ext>
                </a:extLst>
              </a:tr>
              <a:tr h="643583">
                <a:tc>
                  <a:txBody>
                    <a:bodyPr/>
                    <a:lstStyle>
                      <a:lvl1pPr marL="0" algn="l" defTabSz="914400" rtl="0" eaLnBrk="1" latinLnBrk="0" hangingPunct="1">
                        <a:defRPr sz="1800" kern="1200">
                          <a:solidFill>
                            <a:schemeClr val="lt1"/>
                          </a:solidFill>
                          <a:latin typeface="Arial"/>
                        </a:defRPr>
                      </a:lvl1pPr>
                      <a:lvl2pPr marL="457200" algn="l" defTabSz="914400" rtl="0" eaLnBrk="1" latinLnBrk="0" hangingPunct="1">
                        <a:defRPr sz="1800" kern="1200">
                          <a:solidFill>
                            <a:schemeClr val="lt1"/>
                          </a:solidFill>
                          <a:latin typeface="Arial"/>
                        </a:defRPr>
                      </a:lvl2pPr>
                      <a:lvl3pPr marL="914400" algn="l" defTabSz="914400" rtl="0" eaLnBrk="1" latinLnBrk="0" hangingPunct="1">
                        <a:defRPr sz="1800" kern="1200">
                          <a:solidFill>
                            <a:schemeClr val="lt1"/>
                          </a:solidFill>
                          <a:latin typeface="Arial"/>
                        </a:defRPr>
                      </a:lvl3pPr>
                      <a:lvl4pPr marL="1371600" algn="l" defTabSz="914400" rtl="0" eaLnBrk="1" latinLnBrk="0" hangingPunct="1">
                        <a:defRPr sz="1800" kern="1200">
                          <a:solidFill>
                            <a:schemeClr val="lt1"/>
                          </a:solidFill>
                          <a:latin typeface="Arial"/>
                        </a:defRPr>
                      </a:lvl4pPr>
                      <a:lvl5pPr marL="1828800" algn="l" defTabSz="914400" rtl="0" eaLnBrk="1" latinLnBrk="0" hangingPunct="1">
                        <a:defRPr sz="1800" kern="1200">
                          <a:solidFill>
                            <a:schemeClr val="lt1"/>
                          </a:solidFill>
                          <a:latin typeface="Arial"/>
                        </a:defRPr>
                      </a:lvl5pPr>
                      <a:lvl6pPr marL="2286000" algn="l" defTabSz="914400" rtl="0" eaLnBrk="1" latinLnBrk="0" hangingPunct="1">
                        <a:defRPr sz="1800" kern="1200">
                          <a:solidFill>
                            <a:schemeClr val="lt1"/>
                          </a:solidFill>
                          <a:latin typeface="Arial"/>
                        </a:defRPr>
                      </a:lvl6pPr>
                      <a:lvl7pPr marL="2743200" algn="l" defTabSz="914400" rtl="0" eaLnBrk="1" latinLnBrk="0" hangingPunct="1">
                        <a:defRPr sz="1800" kern="1200">
                          <a:solidFill>
                            <a:schemeClr val="lt1"/>
                          </a:solidFill>
                          <a:latin typeface="Arial"/>
                        </a:defRPr>
                      </a:lvl7pPr>
                      <a:lvl8pPr marL="3200400" algn="l" defTabSz="914400" rtl="0" eaLnBrk="1" latinLnBrk="0" hangingPunct="1">
                        <a:defRPr sz="1800" kern="1200">
                          <a:solidFill>
                            <a:schemeClr val="lt1"/>
                          </a:solidFill>
                          <a:latin typeface="Arial"/>
                        </a:defRPr>
                      </a:lvl8pPr>
                      <a:lvl9pPr marL="3657600" algn="l" defTabSz="914400" rtl="0" eaLnBrk="1" latinLnBrk="0" hangingPunct="1">
                        <a:defRPr sz="1800" kern="1200">
                          <a:solidFill>
                            <a:schemeClr val="lt1"/>
                          </a:solidFill>
                          <a:latin typeface="Arial"/>
                        </a:defRPr>
                      </a:lvl9pPr>
                    </a:lstStyle>
                    <a:p>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is</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platformKey, ...] says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is</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imply via rule </a:t>
                      </a:r>
                      <a:r>
                        <a:rPr lang="en-US" sz="1400" b="0" i="0">
                          <a:solidFill>
                            <a:srgbClr val="B5CEA8"/>
                          </a:solidFill>
                          <a:effectLst/>
                          <a:latin typeface="Menlo" panose="020B0609030804020204" pitchFamily="49" charset="0"/>
                          <a:ea typeface="Menlo" panose="020B0609030804020204" pitchFamily="49" charset="0"/>
                          <a:cs typeface="Menlo" panose="020B0609030804020204" pitchFamily="49" charset="0"/>
                        </a:rPr>
                        <a:t>5</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is</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a:t>
                      </a:r>
                    </a:p>
                  </a:txBody>
                  <a:tcPr>
                    <a:lnL>
                      <a:noFill/>
                    </a:lnL>
                    <a:lnR>
                      <a:noFill/>
                    </a:lnR>
                    <a:lnT>
                      <a:noFill/>
                    </a:lnT>
                    <a:lnB>
                      <a:noFill/>
                    </a:lnB>
                    <a:lnTlToBr w="12700" cmpd="sng">
                      <a:noFill/>
                      <a:prstDash val="solid"/>
                    </a:lnTlToBr>
                    <a:lnBlToTr w="12700" cmpd="sng">
                      <a:noFill/>
                      <a:prstDash val="solid"/>
                    </a:lnBlToTr>
                    <a:solidFill>
                      <a:srgbClr val="4472C4">
                        <a:shade val="60000"/>
                      </a:srgbClr>
                    </a:solidFill>
                  </a:tcPr>
                </a:tc>
                <a:extLst>
                  <a:ext uri="{0D108BD9-81ED-4DB2-BD59-A6C34878D82A}">
                    <a16:rowId xmlns:a16="http://schemas.microsoft.com/office/drawing/2014/main" val="2336398889"/>
                  </a:ext>
                </a:extLst>
              </a:tr>
              <a:tr h="643583">
                <a:tc>
                  <a:txBody>
                    <a:bodyPr/>
                    <a:lstStyle>
                      <a:lvl1pPr marL="0" algn="l" defTabSz="914400" rtl="0" eaLnBrk="1" latinLnBrk="0" hangingPunct="1">
                        <a:defRPr sz="1800" kern="1200">
                          <a:solidFill>
                            <a:schemeClr val="lt1"/>
                          </a:solidFill>
                          <a:latin typeface="Arial"/>
                        </a:defRPr>
                      </a:lvl1pPr>
                      <a:lvl2pPr marL="457200" algn="l" defTabSz="914400" rtl="0" eaLnBrk="1" latinLnBrk="0" hangingPunct="1">
                        <a:defRPr sz="1800" kern="1200">
                          <a:solidFill>
                            <a:schemeClr val="lt1"/>
                          </a:solidFill>
                          <a:latin typeface="Arial"/>
                        </a:defRPr>
                      </a:lvl2pPr>
                      <a:lvl3pPr marL="914400" algn="l" defTabSz="914400" rtl="0" eaLnBrk="1" latinLnBrk="0" hangingPunct="1">
                        <a:defRPr sz="1800" kern="1200">
                          <a:solidFill>
                            <a:schemeClr val="lt1"/>
                          </a:solidFill>
                          <a:latin typeface="Arial"/>
                        </a:defRPr>
                      </a:lvl3pPr>
                      <a:lvl4pPr marL="1371600" algn="l" defTabSz="914400" rtl="0" eaLnBrk="1" latinLnBrk="0" hangingPunct="1">
                        <a:defRPr sz="1800" kern="1200">
                          <a:solidFill>
                            <a:schemeClr val="lt1"/>
                          </a:solidFill>
                          <a:latin typeface="Arial"/>
                        </a:defRPr>
                      </a:lvl4pPr>
                      <a:lvl5pPr marL="1828800" algn="l" defTabSz="914400" rtl="0" eaLnBrk="1" latinLnBrk="0" hangingPunct="1">
                        <a:defRPr sz="1800" kern="1200">
                          <a:solidFill>
                            <a:schemeClr val="lt1"/>
                          </a:solidFill>
                          <a:latin typeface="Arial"/>
                        </a:defRPr>
                      </a:lvl5pPr>
                      <a:lvl6pPr marL="2286000" algn="l" defTabSz="914400" rtl="0" eaLnBrk="1" latinLnBrk="0" hangingPunct="1">
                        <a:defRPr sz="1800" kern="1200">
                          <a:solidFill>
                            <a:schemeClr val="lt1"/>
                          </a:solidFill>
                          <a:latin typeface="Arial"/>
                        </a:defRPr>
                      </a:lvl6pPr>
                      <a:lvl7pPr marL="2743200" algn="l" defTabSz="914400" rtl="0" eaLnBrk="1" latinLnBrk="0" hangingPunct="1">
                        <a:defRPr sz="1800" kern="1200">
                          <a:solidFill>
                            <a:schemeClr val="lt1"/>
                          </a:solidFill>
                          <a:latin typeface="Arial"/>
                        </a:defRPr>
                      </a:lvl7pPr>
                      <a:lvl8pPr marL="3200400" algn="l" defTabSz="914400" rtl="0" eaLnBrk="1" latinLnBrk="0" hangingPunct="1">
                        <a:defRPr sz="1800" kern="1200">
                          <a:solidFill>
                            <a:schemeClr val="lt1"/>
                          </a:solidFill>
                          <a:latin typeface="Arial"/>
                        </a:defRPr>
                      </a:lvl8pPr>
                      <a:lvl9pPr marL="3657600" algn="l" defTabSz="914400" rtl="0" eaLnBrk="1" latinLnBrk="0" hangingPunct="1">
                        <a:defRPr sz="1800" kern="1200">
                          <a:solidFill>
                            <a:schemeClr val="lt1"/>
                          </a:solidFill>
                          <a:latin typeface="Arial"/>
                        </a:defRPr>
                      </a:lvl9pPr>
                    </a:lstStyle>
                    <a:p>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is</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attestation </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attestKey, ...] says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program</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key, ...] speaks</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 imply via rule </a:t>
                      </a:r>
                      <a:r>
                        <a:rPr lang="en-US" sz="1400" b="0" i="0">
                          <a:solidFill>
                            <a:srgbClr val="B5CEA8"/>
                          </a:solidFill>
                          <a:effectLst/>
                          <a:latin typeface="Menlo" panose="020B0609030804020204" pitchFamily="49" charset="0"/>
                          <a:ea typeface="Menlo" panose="020B0609030804020204" pitchFamily="49" charset="0"/>
                          <a:cs typeface="Menlo" panose="020B0609030804020204" pitchFamily="49" charset="0"/>
                        </a:rPr>
                        <a:t>6</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[rsa, program</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key, ...] speaks</a:t>
                      </a:r>
                      <a:r>
                        <a:rPr lang="en-US" sz="1400" b="0" i="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sz="1400" b="0" i="0">
                          <a:solidFill>
                            <a:srgbClr val="CCCCCC"/>
                          </a:solidFill>
                          <a:effectLst/>
                          <a:latin typeface="Menlo" panose="020B0609030804020204" pitchFamily="49" charset="0"/>
                          <a:ea typeface="Menlo" panose="020B0609030804020204" pitchFamily="49" charset="0"/>
                          <a:cs typeface="Menlo" panose="020B0609030804020204" pitchFamily="49" charset="0"/>
                        </a:rPr>
                        <a:t>[...]</a:t>
                      </a:r>
                    </a:p>
                  </a:txBody>
                  <a:tcPr>
                    <a:lnL>
                      <a:noFill/>
                    </a:lnL>
                    <a:lnR>
                      <a:noFill/>
                    </a:lnR>
                    <a:lnT>
                      <a:noFill/>
                    </a:lnT>
                    <a:lnB>
                      <a:no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2531919714"/>
                  </a:ext>
                </a:extLst>
              </a:tr>
              <a:tr h="643583">
                <a:tc>
                  <a:txBody>
                    <a:bodyPr/>
                    <a:lstStyle>
                      <a:lvl1pPr marL="0" algn="l" defTabSz="914400" rtl="0" eaLnBrk="1" latinLnBrk="0" hangingPunct="1">
                        <a:defRPr sz="1800" kern="1200">
                          <a:solidFill>
                            <a:schemeClr val="lt1"/>
                          </a:solidFill>
                          <a:latin typeface="Arial"/>
                        </a:defRPr>
                      </a:lvl1pPr>
                      <a:lvl2pPr marL="457200" algn="l" defTabSz="914400" rtl="0" eaLnBrk="1" latinLnBrk="0" hangingPunct="1">
                        <a:defRPr sz="1800" kern="1200">
                          <a:solidFill>
                            <a:schemeClr val="lt1"/>
                          </a:solidFill>
                          <a:latin typeface="Arial"/>
                        </a:defRPr>
                      </a:lvl2pPr>
                      <a:lvl3pPr marL="914400" algn="l" defTabSz="914400" rtl="0" eaLnBrk="1" latinLnBrk="0" hangingPunct="1">
                        <a:defRPr sz="1800" kern="1200">
                          <a:solidFill>
                            <a:schemeClr val="lt1"/>
                          </a:solidFill>
                          <a:latin typeface="Arial"/>
                        </a:defRPr>
                      </a:lvl3pPr>
                      <a:lvl4pPr marL="1371600" algn="l" defTabSz="914400" rtl="0" eaLnBrk="1" latinLnBrk="0" hangingPunct="1">
                        <a:defRPr sz="1800" kern="1200">
                          <a:solidFill>
                            <a:schemeClr val="lt1"/>
                          </a:solidFill>
                          <a:latin typeface="Arial"/>
                        </a:defRPr>
                      </a:lvl4pPr>
                      <a:lvl5pPr marL="1828800" algn="l" defTabSz="914400" rtl="0" eaLnBrk="1" latinLnBrk="0" hangingPunct="1">
                        <a:defRPr sz="1800" kern="1200">
                          <a:solidFill>
                            <a:schemeClr val="lt1"/>
                          </a:solidFill>
                          <a:latin typeface="Arial"/>
                        </a:defRPr>
                      </a:lvl5pPr>
                      <a:lvl6pPr marL="2286000" algn="l" defTabSz="914400" rtl="0" eaLnBrk="1" latinLnBrk="0" hangingPunct="1">
                        <a:defRPr sz="1800" kern="1200">
                          <a:solidFill>
                            <a:schemeClr val="lt1"/>
                          </a:solidFill>
                          <a:latin typeface="Arial"/>
                        </a:defRPr>
                      </a:lvl6pPr>
                      <a:lvl7pPr marL="2743200" algn="l" defTabSz="914400" rtl="0" eaLnBrk="1" latinLnBrk="0" hangingPunct="1">
                        <a:defRPr sz="1800" kern="1200">
                          <a:solidFill>
                            <a:schemeClr val="lt1"/>
                          </a:solidFill>
                          <a:latin typeface="Arial"/>
                        </a:defRPr>
                      </a:lvl7pPr>
                      <a:lvl8pPr marL="3200400" algn="l" defTabSz="914400" rtl="0" eaLnBrk="1" latinLnBrk="0" hangingPunct="1">
                        <a:defRPr sz="1800" kern="1200">
                          <a:solidFill>
                            <a:schemeClr val="lt1"/>
                          </a:solidFill>
                          <a:latin typeface="Arial"/>
                        </a:defRPr>
                      </a:lvl8pPr>
                      <a:lvl9pPr marL="3657600" algn="l" defTabSz="914400" rtl="0" eaLnBrk="1" latinLnBrk="0" hangingPunct="1">
                        <a:defRPr sz="1800" kern="1200">
                          <a:solidFill>
                            <a:schemeClr val="lt1"/>
                          </a:solidFill>
                          <a:latin typeface="Arial"/>
                        </a:defRPr>
                      </a:lvl9pPr>
                    </a:lstStyle>
                    <a:p>
                      <a:r>
                        <a:rPr lang="en-US" sz="1400" b="0" i="0" dirty="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[...]is</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trusted </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and</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dirty="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program</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key, ...] speaks</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dirty="0">
                          <a:solidFill>
                            <a:srgbClr val="9CDCFE"/>
                          </a:solidFill>
                          <a:effectLst/>
                          <a:latin typeface="Menlo" panose="020B0609030804020204" pitchFamily="49" charset="0"/>
                          <a:ea typeface="Menlo" panose="020B0609030804020204" pitchFamily="49" charset="0"/>
                          <a:cs typeface="Menlo" panose="020B0609030804020204" pitchFamily="49" charset="0"/>
                        </a:rPr>
                        <a:t>Measurement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imply via rule </a:t>
                      </a:r>
                      <a:r>
                        <a:rPr lang="en-US" sz="1400" b="0" i="0" dirty="0">
                          <a:solidFill>
                            <a:srgbClr val="B5CEA8"/>
                          </a:solidFill>
                          <a:effectLst/>
                          <a:latin typeface="Menlo" panose="020B0609030804020204" pitchFamily="49" charset="0"/>
                          <a:ea typeface="Menlo" panose="020B0609030804020204" pitchFamily="49" charset="0"/>
                          <a:cs typeface="Menlo" panose="020B0609030804020204" pitchFamily="49" charset="0"/>
                        </a:rPr>
                        <a:t>1</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a:t>
                      </a:r>
                      <a:r>
                        <a:rPr lang="en-US" sz="1400" b="0" i="0" dirty="0">
                          <a:solidFill>
                            <a:srgbClr val="9CDCFE"/>
                          </a:solidFill>
                          <a:effectLst/>
                          <a:latin typeface="Menlo" panose="020B0609030804020204" pitchFamily="49" charset="0"/>
                          <a:ea typeface="Menlo" panose="020B0609030804020204" pitchFamily="49" charset="0"/>
                          <a:cs typeface="Menlo" panose="020B0609030804020204" pitchFamily="49" charset="0"/>
                        </a:rPr>
                        <a:t>Key</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err="1">
                          <a:solidFill>
                            <a:srgbClr val="CCCCCC"/>
                          </a:solidFill>
                          <a:effectLst/>
                          <a:latin typeface="Menlo" panose="020B0609030804020204" pitchFamily="49" charset="0"/>
                          <a:ea typeface="Menlo" panose="020B0609030804020204" pitchFamily="49" charset="0"/>
                          <a:cs typeface="Menlo" panose="020B0609030804020204" pitchFamily="49" charset="0"/>
                        </a:rPr>
                        <a:t>rsa</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 program</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auth</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key, ...] is</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trusted</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586C0"/>
                          </a:solidFill>
                          <a:effectLst/>
                          <a:latin typeface="Menlo" panose="020B0609030804020204" pitchFamily="49" charset="0"/>
                          <a:ea typeface="Menlo" panose="020B0609030804020204" pitchFamily="49" charset="0"/>
                          <a:cs typeface="Menlo" panose="020B0609030804020204" pitchFamily="49" charset="0"/>
                        </a:rPr>
                        <a:t>for</a:t>
                      </a:r>
                      <a:r>
                        <a:rPr lang="en-US" sz="1400" b="0" i="0" dirty="0">
                          <a:solidFill>
                            <a:srgbClr val="D4D4D4"/>
                          </a:solidFill>
                          <a:effectLst/>
                          <a:latin typeface="Menlo" panose="020B0609030804020204" pitchFamily="49" charset="0"/>
                          <a:ea typeface="Menlo" panose="020B0609030804020204" pitchFamily="49" charset="0"/>
                          <a:cs typeface="Menlo" panose="020B0609030804020204" pitchFamily="49" charset="0"/>
                        </a:rPr>
                        <a:t>-</a:t>
                      </a:r>
                      <a:r>
                        <a:rPr lang="en-US" sz="1400" b="0" i="0" dirty="0">
                          <a:solidFill>
                            <a:srgbClr val="CCCCCC"/>
                          </a:solidFill>
                          <a:effectLst/>
                          <a:latin typeface="Menlo" panose="020B0609030804020204" pitchFamily="49" charset="0"/>
                          <a:ea typeface="Menlo" panose="020B0609030804020204" pitchFamily="49" charset="0"/>
                          <a:cs typeface="Menlo" panose="020B0609030804020204" pitchFamily="49" charset="0"/>
                        </a:rPr>
                        <a:t>authentication</a:t>
                      </a:r>
                    </a:p>
                  </a:txBody>
                  <a:tcPr>
                    <a:lnL>
                      <a:noFill/>
                    </a:lnL>
                    <a:lnR>
                      <a:noFill/>
                    </a:lnR>
                    <a:lnT>
                      <a:noFill/>
                    </a:lnT>
                    <a:lnB>
                      <a:noFill/>
                    </a:lnB>
                    <a:lnTlToBr w="12700" cmpd="sng">
                      <a:noFill/>
                      <a:prstDash val="solid"/>
                    </a:lnTlToBr>
                    <a:lnBlToTr w="12700" cmpd="sng">
                      <a:noFill/>
                      <a:prstDash val="solid"/>
                    </a:lnBlToTr>
                    <a:solidFill>
                      <a:srgbClr val="4472C4">
                        <a:shade val="60000"/>
                      </a:srgbClr>
                    </a:solidFill>
                  </a:tcPr>
                </a:tc>
                <a:extLst>
                  <a:ext uri="{0D108BD9-81ED-4DB2-BD59-A6C34878D82A}">
                    <a16:rowId xmlns:a16="http://schemas.microsoft.com/office/drawing/2014/main" val="4125143618"/>
                  </a:ext>
                </a:extLst>
              </a:tr>
            </a:tbl>
          </a:graphicData>
        </a:graphic>
      </p:graphicFrame>
      <p:sp>
        <p:nvSpPr>
          <p:cNvPr id="13" name="Horizontal Scroll 12">
            <a:extLst>
              <a:ext uri="{FF2B5EF4-FFF2-40B4-BE49-F238E27FC236}">
                <a16:creationId xmlns:a16="http://schemas.microsoft.com/office/drawing/2014/main" id="{0E822AD8-71C8-6804-7D29-1A47AEBA182A}"/>
              </a:ext>
            </a:extLst>
          </p:cNvPr>
          <p:cNvSpPr/>
          <p:nvPr/>
        </p:nvSpPr>
        <p:spPr>
          <a:xfrm>
            <a:off x="718645" y="5151589"/>
            <a:ext cx="10754709"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800" b="1" i="0" u="sng" strike="noStrike" kern="0" cap="none" spc="0" normalizeH="0" baseline="0" noProof="0">
                <a:ln>
                  <a:noFill/>
                </a:ln>
                <a:solidFill>
                  <a:srgbClr val="00B050"/>
                </a:solidFill>
                <a:effectLst/>
                <a:uLnTx/>
                <a:uFillTx/>
                <a:latin typeface="Menlo" panose="020B0609030804020204" pitchFamily="49" charset="0"/>
                <a:ea typeface="+mn-ea"/>
                <a:cs typeface="+mn-cs"/>
                <a:sym typeface="Arial"/>
              </a:rPr>
              <a:t>Proved</a:t>
            </a:r>
            <a:r>
              <a:rPr kumimoji="0" lang="en-US" sz="1800" b="1" i="0" u="none" strike="noStrike" kern="0" cap="none" spc="0" normalizeH="0" baseline="0" noProof="0">
                <a:ln>
                  <a:noFill/>
                </a:ln>
                <a:solidFill>
                  <a:srgbClr val="00B050"/>
                </a:solidFill>
                <a:effectLst/>
                <a:uLnTx/>
                <a:uFillTx/>
                <a:latin typeface="Menlo" panose="020B0609030804020204" pitchFamily="49" charset="0"/>
                <a:ea typeface="+mn-ea"/>
                <a:cs typeface="+mn-cs"/>
                <a:sym typeface="Arial"/>
              </a:rPr>
              <a:t>: </a:t>
            </a:r>
            <a:r>
              <a:rPr kumimoji="0" lang="en-US" sz="1800" b="1" i="0" u="none" strike="noStrike" kern="0" cap="none" spc="0" normalizeH="0" baseline="0" noProof="0">
                <a:ln>
                  <a:noFill/>
                </a:ln>
                <a:solidFill>
                  <a:srgbClr val="0070C0"/>
                </a:solidFill>
                <a:effectLst/>
                <a:uLnTx/>
                <a:uFillTx/>
                <a:latin typeface="Menlo" panose="020B0609030804020204" pitchFamily="49" charset="0"/>
                <a:ea typeface="+mn-ea"/>
                <a:cs typeface="+mn-cs"/>
                <a:sym typeface="Arial"/>
              </a:rPr>
              <a:t>Key</a:t>
            </a:r>
            <a:r>
              <a:rPr kumimoji="0" lang="en-US" sz="1800" b="1" i="0" u="none" strike="noStrike" kern="0" cap="none" spc="0" normalizeH="0" baseline="0" noProof="0">
                <a:ln>
                  <a:noFill/>
                </a:ln>
                <a:solidFill>
                  <a:srgbClr val="000000">
                    <a:lumMod val="50000"/>
                    <a:lumOff val="50000"/>
                  </a:srgbClr>
                </a:solidFill>
                <a:effectLst/>
                <a:uLnTx/>
                <a:uFillTx/>
                <a:latin typeface="Menlo" panose="020B0609030804020204" pitchFamily="49" charset="0"/>
                <a:ea typeface="+mn-ea"/>
                <a:cs typeface="+mn-cs"/>
                <a:sym typeface="Arial"/>
              </a:rPr>
              <a:t>[</a:t>
            </a:r>
            <a:r>
              <a:rPr kumimoji="0" lang="en-US" sz="1800" b="1" i="0" u="none" strike="noStrike" kern="0" cap="none" spc="0" normalizeH="0" baseline="0" noProof="0" err="1">
                <a:ln>
                  <a:noFill/>
                </a:ln>
                <a:solidFill>
                  <a:srgbClr val="000000">
                    <a:lumMod val="50000"/>
                    <a:lumOff val="50000"/>
                  </a:srgbClr>
                </a:solidFill>
                <a:effectLst/>
                <a:uLnTx/>
                <a:uFillTx/>
                <a:latin typeface="Menlo" panose="020B0609030804020204" pitchFamily="49" charset="0"/>
                <a:ea typeface="+mn-ea"/>
                <a:cs typeface="+mn-cs"/>
                <a:sym typeface="Arial"/>
              </a:rPr>
              <a:t>rsa</a:t>
            </a:r>
            <a:r>
              <a:rPr kumimoji="0" lang="en-US" sz="1800" b="1" i="0" u="none" strike="noStrike" kern="0" cap="none" spc="0" normalizeH="0" baseline="0" noProof="0">
                <a:ln>
                  <a:noFill/>
                </a:ln>
                <a:solidFill>
                  <a:srgbClr val="000000">
                    <a:lumMod val="50000"/>
                    <a:lumOff val="50000"/>
                  </a:srgbClr>
                </a:solidFill>
                <a:effectLst/>
                <a:uLnTx/>
                <a:uFillTx/>
                <a:latin typeface="Menlo" panose="020B0609030804020204" pitchFamily="49" charset="0"/>
                <a:ea typeface="+mn-ea"/>
                <a:cs typeface="+mn-cs"/>
                <a:sym typeface="Arial"/>
              </a:rPr>
              <a:t>, program-auth-key, ...]</a:t>
            </a:r>
            <a:r>
              <a:rPr kumimoji="0" lang="en-US" sz="1800" b="1" i="0" u="none" strike="noStrike" kern="0" cap="none" spc="0" normalizeH="0" baseline="0" noProof="0">
                <a:ln>
                  <a:noFill/>
                </a:ln>
                <a:solidFill>
                  <a:srgbClr val="CCCCCC"/>
                </a:solidFill>
                <a:effectLst/>
                <a:uLnTx/>
                <a:uFillTx/>
                <a:latin typeface="Menlo" panose="020B0609030804020204" pitchFamily="49" charset="0"/>
                <a:ea typeface="+mn-ea"/>
                <a:cs typeface="+mn-cs"/>
                <a:sym typeface="Arial"/>
              </a:rPr>
              <a:t> </a:t>
            </a:r>
            <a:r>
              <a:rPr kumimoji="0" lang="en-US" sz="1800" b="1" i="0" u="none" strike="noStrike" kern="0" cap="none" spc="0" normalizeH="0" baseline="0" noProof="0">
                <a:ln>
                  <a:noFill/>
                </a:ln>
                <a:solidFill>
                  <a:srgbClr val="000000">
                    <a:lumMod val="50000"/>
                    <a:lumOff val="50000"/>
                  </a:srgbClr>
                </a:solidFill>
                <a:effectLst/>
                <a:uLnTx/>
                <a:uFillTx/>
                <a:latin typeface="Menlo" panose="020B0609030804020204" pitchFamily="49" charset="0"/>
                <a:ea typeface="+mn-ea"/>
                <a:cs typeface="+mn-cs"/>
                <a:sym typeface="Arial"/>
              </a:rPr>
              <a:t>is-trusted-</a:t>
            </a:r>
            <a:r>
              <a:rPr kumimoji="0" lang="en-US" sz="1800" b="1" i="0" u="none" strike="noStrike" kern="0" cap="none" spc="0" normalizeH="0" baseline="0" noProof="0">
                <a:ln>
                  <a:noFill/>
                </a:ln>
                <a:solidFill>
                  <a:srgbClr val="C586C0"/>
                </a:solidFill>
                <a:effectLst/>
                <a:uLnTx/>
                <a:uFillTx/>
                <a:latin typeface="Menlo" panose="020B0609030804020204" pitchFamily="49" charset="0"/>
                <a:ea typeface="+mn-ea"/>
                <a:cs typeface="+mn-cs"/>
                <a:sym typeface="Arial"/>
              </a:rPr>
              <a:t>for</a:t>
            </a:r>
            <a:r>
              <a:rPr kumimoji="0" lang="en-US" sz="1800" b="1" i="0" u="none" strike="noStrike" kern="0" cap="none" spc="0" normalizeH="0" baseline="0" noProof="0">
                <a:ln>
                  <a:noFill/>
                </a:ln>
                <a:solidFill>
                  <a:srgbClr val="000000">
                    <a:lumMod val="50000"/>
                    <a:lumOff val="50000"/>
                  </a:srgbClr>
                </a:solidFill>
                <a:effectLst/>
                <a:uLnTx/>
                <a:uFillTx/>
                <a:latin typeface="Menlo" panose="020B0609030804020204" pitchFamily="49" charset="0"/>
                <a:ea typeface="+mn-ea"/>
                <a:cs typeface="+mn-cs"/>
                <a:sym typeface="Arial"/>
              </a:rPr>
              <a:t>-authentication</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FFFFFF"/>
                </a:solidFill>
                <a:effectLst/>
                <a:uLnTx/>
                <a:uFillTx/>
                <a:latin typeface="Menlo" panose="020B0609030804020204" pitchFamily="49" charset="0"/>
                <a:ea typeface="Menlo" panose="020B0609030804020204" pitchFamily="49" charset="0"/>
                <a:cs typeface="Menlo" panose="020B0609030804020204" pitchFamily="49" charset="0"/>
                <a:sym typeface="Arial"/>
              </a:rPr>
              <a:t>5 Steps</a:t>
            </a:r>
          </a:p>
        </p:txBody>
      </p:sp>
      <p:sp>
        <p:nvSpPr>
          <p:cNvPr id="14" name="Down Arrow 13">
            <a:extLst>
              <a:ext uri="{FF2B5EF4-FFF2-40B4-BE49-F238E27FC236}">
                <a16:creationId xmlns:a16="http://schemas.microsoft.com/office/drawing/2014/main" id="{1C96D14E-EBD8-087A-8789-0B37056F13AB}"/>
              </a:ext>
            </a:extLst>
          </p:cNvPr>
          <p:cNvSpPr/>
          <p:nvPr/>
        </p:nvSpPr>
        <p:spPr>
          <a:xfrm>
            <a:off x="5973238" y="4970711"/>
            <a:ext cx="484632" cy="337382"/>
          </a:xfrm>
          <a:prstGeom prst="downArrow">
            <a:avLst/>
          </a:prstGeom>
          <a:solidFill>
            <a:srgbClr val="4472C4"/>
          </a:solidFill>
          <a:ln w="25400" cap="flat" cmpd="sng" algn="ctr">
            <a:solidFill>
              <a:srgbClr val="4472C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TextBox 14">
            <a:extLst>
              <a:ext uri="{FF2B5EF4-FFF2-40B4-BE49-F238E27FC236}">
                <a16:creationId xmlns:a16="http://schemas.microsoft.com/office/drawing/2014/main" id="{B85E1E30-D4B7-743C-3FAE-3BFDCF4A1A1D}"/>
              </a:ext>
            </a:extLst>
          </p:cNvPr>
          <p:cNvSpPr txBox="1"/>
          <p:nvPr/>
        </p:nvSpPr>
        <p:spPr>
          <a:xfrm>
            <a:off x="305727" y="1430377"/>
            <a:ext cx="356188" cy="338554"/>
          </a:xfrm>
          <a:prstGeom prst="rect">
            <a:avLst/>
          </a:prstGeom>
          <a:noFill/>
        </p:spPr>
        <p:txBody>
          <a:bodyPr wrap="none" rtlCol="0">
            <a:spAutoFit/>
          </a:bodyPr>
          <a:lstStyle/>
          <a:p>
            <a:pPr>
              <a:buClr>
                <a:srgbClr val="000000"/>
              </a:buClr>
              <a:buFont typeface="Arial"/>
              <a:buNone/>
            </a:pPr>
            <a:r>
              <a:rPr lang="en-US" sz="1600" kern="0">
                <a:solidFill>
                  <a:srgbClr val="000000"/>
                </a:solidFill>
                <a:latin typeface="Arial"/>
                <a:cs typeface="Arial"/>
                <a:sym typeface="Arial"/>
              </a:rPr>
              <a:t>1.</a:t>
            </a:r>
          </a:p>
        </p:txBody>
      </p:sp>
      <p:sp>
        <p:nvSpPr>
          <p:cNvPr id="16" name="TextBox 15">
            <a:extLst>
              <a:ext uri="{FF2B5EF4-FFF2-40B4-BE49-F238E27FC236}">
                <a16:creationId xmlns:a16="http://schemas.microsoft.com/office/drawing/2014/main" id="{B35B0445-9BB3-814B-7BAE-5BF83E6BB40C}"/>
              </a:ext>
            </a:extLst>
          </p:cNvPr>
          <p:cNvSpPr txBox="1"/>
          <p:nvPr/>
        </p:nvSpPr>
        <p:spPr>
          <a:xfrm>
            <a:off x="277499" y="2030355"/>
            <a:ext cx="356188" cy="338554"/>
          </a:xfrm>
          <a:prstGeom prst="rect">
            <a:avLst/>
          </a:prstGeom>
          <a:noFill/>
        </p:spPr>
        <p:txBody>
          <a:bodyPr wrap="none" rtlCol="0">
            <a:spAutoFit/>
          </a:bodyPr>
          <a:lstStyle/>
          <a:p>
            <a:pPr>
              <a:buClr>
                <a:srgbClr val="000000"/>
              </a:buClr>
              <a:buFont typeface="Arial"/>
              <a:buNone/>
            </a:pPr>
            <a:r>
              <a:rPr lang="en-US" sz="1600" kern="0">
                <a:solidFill>
                  <a:srgbClr val="000000"/>
                </a:solidFill>
                <a:latin typeface="Arial"/>
                <a:cs typeface="Arial"/>
                <a:sym typeface="Arial"/>
              </a:rPr>
              <a:t>2.</a:t>
            </a:r>
          </a:p>
        </p:txBody>
      </p:sp>
      <p:sp>
        <p:nvSpPr>
          <p:cNvPr id="17" name="TextBox 16">
            <a:extLst>
              <a:ext uri="{FF2B5EF4-FFF2-40B4-BE49-F238E27FC236}">
                <a16:creationId xmlns:a16="http://schemas.microsoft.com/office/drawing/2014/main" id="{4FF79691-EFA7-3B9F-0AA4-1A968E56CF3C}"/>
              </a:ext>
            </a:extLst>
          </p:cNvPr>
          <p:cNvSpPr txBox="1"/>
          <p:nvPr/>
        </p:nvSpPr>
        <p:spPr>
          <a:xfrm>
            <a:off x="277499" y="2736111"/>
            <a:ext cx="356188" cy="338554"/>
          </a:xfrm>
          <a:prstGeom prst="rect">
            <a:avLst/>
          </a:prstGeom>
          <a:noFill/>
        </p:spPr>
        <p:txBody>
          <a:bodyPr wrap="none" rtlCol="0">
            <a:spAutoFit/>
          </a:bodyPr>
          <a:lstStyle/>
          <a:p>
            <a:pPr>
              <a:buClr>
                <a:srgbClr val="000000"/>
              </a:buClr>
              <a:buFont typeface="Arial"/>
              <a:buNone/>
            </a:pPr>
            <a:r>
              <a:rPr lang="en-US" sz="1600" kern="0">
                <a:solidFill>
                  <a:srgbClr val="000000"/>
                </a:solidFill>
                <a:latin typeface="Arial"/>
                <a:cs typeface="Arial"/>
                <a:sym typeface="Arial"/>
              </a:rPr>
              <a:t>3.</a:t>
            </a:r>
          </a:p>
        </p:txBody>
      </p:sp>
      <p:sp>
        <p:nvSpPr>
          <p:cNvPr id="18" name="TextBox 17">
            <a:extLst>
              <a:ext uri="{FF2B5EF4-FFF2-40B4-BE49-F238E27FC236}">
                <a16:creationId xmlns:a16="http://schemas.microsoft.com/office/drawing/2014/main" id="{F0B453EC-504A-2FC6-B8D0-A5467ACE0D02}"/>
              </a:ext>
            </a:extLst>
          </p:cNvPr>
          <p:cNvSpPr txBox="1"/>
          <p:nvPr/>
        </p:nvSpPr>
        <p:spPr>
          <a:xfrm>
            <a:off x="263248" y="3450578"/>
            <a:ext cx="356188" cy="338554"/>
          </a:xfrm>
          <a:prstGeom prst="rect">
            <a:avLst/>
          </a:prstGeom>
          <a:noFill/>
        </p:spPr>
        <p:txBody>
          <a:bodyPr wrap="none" rtlCol="0">
            <a:spAutoFit/>
          </a:bodyPr>
          <a:lstStyle/>
          <a:p>
            <a:pPr>
              <a:buClr>
                <a:srgbClr val="000000"/>
              </a:buClr>
              <a:buFont typeface="Arial"/>
              <a:buNone/>
            </a:pPr>
            <a:r>
              <a:rPr lang="en-US" sz="1600" kern="0">
                <a:solidFill>
                  <a:srgbClr val="000000"/>
                </a:solidFill>
                <a:latin typeface="Arial"/>
                <a:cs typeface="Arial"/>
                <a:sym typeface="Arial"/>
              </a:rPr>
              <a:t>4.</a:t>
            </a:r>
          </a:p>
        </p:txBody>
      </p:sp>
      <p:sp>
        <p:nvSpPr>
          <p:cNvPr id="19" name="TextBox 18">
            <a:extLst>
              <a:ext uri="{FF2B5EF4-FFF2-40B4-BE49-F238E27FC236}">
                <a16:creationId xmlns:a16="http://schemas.microsoft.com/office/drawing/2014/main" id="{53B359A0-7804-7613-C0CD-EA07E4415A5F}"/>
              </a:ext>
            </a:extLst>
          </p:cNvPr>
          <p:cNvSpPr txBox="1"/>
          <p:nvPr/>
        </p:nvSpPr>
        <p:spPr>
          <a:xfrm>
            <a:off x="263248" y="4173667"/>
            <a:ext cx="356188" cy="338554"/>
          </a:xfrm>
          <a:prstGeom prst="rect">
            <a:avLst/>
          </a:prstGeom>
          <a:noFill/>
        </p:spPr>
        <p:txBody>
          <a:bodyPr wrap="none" rtlCol="0">
            <a:spAutoFit/>
          </a:bodyPr>
          <a:lstStyle/>
          <a:p>
            <a:pPr>
              <a:buClr>
                <a:srgbClr val="000000"/>
              </a:buClr>
              <a:buFont typeface="Arial"/>
              <a:buNone/>
            </a:pPr>
            <a:r>
              <a:rPr lang="en-US" sz="1600" kern="0">
                <a:solidFill>
                  <a:srgbClr val="000000"/>
                </a:solidFill>
                <a:latin typeface="Arial"/>
                <a:cs typeface="Arial"/>
                <a:sym typeface="Arial"/>
              </a:rPr>
              <a:t>5.</a:t>
            </a:r>
          </a:p>
        </p:txBody>
      </p:sp>
    </p:spTree>
    <p:extLst>
      <p:ext uri="{BB962C8B-B14F-4D97-AF65-F5344CB8AC3E}">
        <p14:creationId xmlns:p14="http://schemas.microsoft.com/office/powerpoint/2010/main" val="1579587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8F4C4D1-4308-9451-D317-961D3FDC8BC0}"/>
              </a:ext>
            </a:extLst>
          </p:cNvPr>
          <p:cNvSpPr txBox="1">
            <a:spLocks/>
          </p:cNvSpPr>
          <p:nvPr/>
        </p:nvSpPr>
        <p:spPr>
          <a:xfrm>
            <a:off x="829560" y="316910"/>
            <a:ext cx="8540684" cy="793750"/>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600" b="1" i="0" u="none" strike="noStrike" kern="0" cap="none" spc="0" normalizeH="0" baseline="0" noProof="0">
                <a:ln>
                  <a:noFill/>
                </a:ln>
                <a:solidFill>
                  <a:srgbClr val="292929"/>
                </a:solidFill>
                <a:effectLst/>
                <a:uLnTx/>
                <a:uFillTx/>
                <a:latin typeface="Arial"/>
                <a:cs typeface="Arial"/>
                <a:sym typeface="Arial"/>
              </a:rPr>
              <a:t>Platform Policy</a:t>
            </a:r>
          </a:p>
        </p:txBody>
      </p:sp>
      <p:sp>
        <p:nvSpPr>
          <p:cNvPr id="7" name="Content Placeholder 7">
            <a:extLst>
              <a:ext uri="{FF2B5EF4-FFF2-40B4-BE49-F238E27FC236}">
                <a16:creationId xmlns:a16="http://schemas.microsoft.com/office/drawing/2014/main" id="{2459E6B4-A029-2CE5-1073-DA0A8748925A}"/>
              </a:ext>
            </a:extLst>
          </p:cNvPr>
          <p:cNvSpPr txBox="1">
            <a:spLocks/>
          </p:cNvSpPr>
          <p:nvPr/>
        </p:nvSpPr>
        <p:spPr bwMode="ltGray">
          <a:xfrm>
            <a:off x="511333" y="1302767"/>
            <a:ext cx="11169333" cy="1110660"/>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fontAlgn="base">
              <a:buClr>
                <a:srgbClr val="000000">
                  <a:lumMod val="60000"/>
                  <a:lumOff val="40000"/>
                </a:srgbClr>
              </a:buClr>
            </a:pPr>
            <a:r>
              <a:rPr sz="2400">
                <a:solidFill>
                  <a:srgbClr val="535353"/>
                </a:solidFill>
                <a:latin typeface="Arial"/>
                <a:sym typeface="Arial"/>
              </a:rPr>
              <a:t>Used to verify platform characteristics</a:t>
            </a:r>
            <a:endParaRPr sz="2000">
              <a:solidFill>
                <a:srgbClr val="00B050"/>
              </a:solidFill>
              <a:latin typeface="Arial"/>
              <a:cs typeface="Calibri" panose="020F0502020204030204" pitchFamily="34" charset="0"/>
              <a:sym typeface="Arial"/>
            </a:endParaRPr>
          </a:p>
        </p:txBody>
      </p:sp>
      <p:sp>
        <p:nvSpPr>
          <p:cNvPr id="8" name="Content Placeholder 2">
            <a:extLst>
              <a:ext uri="{FF2B5EF4-FFF2-40B4-BE49-F238E27FC236}">
                <a16:creationId xmlns:a16="http://schemas.microsoft.com/office/drawing/2014/main" id="{D4D4D136-2C37-6796-E487-848A027A02D5}"/>
              </a:ext>
            </a:extLst>
          </p:cNvPr>
          <p:cNvSpPr txBox="1">
            <a:spLocks/>
          </p:cNvSpPr>
          <p:nvPr/>
        </p:nvSpPr>
        <p:spPr>
          <a:xfrm>
            <a:off x="948964" y="2408298"/>
            <a:ext cx="10294069" cy="2041404"/>
          </a:xfrm>
          <a:prstGeom prst="rect">
            <a:avLst/>
          </a:prstGeom>
          <a:solidFill>
            <a:srgbClr val="FFFFFF">
              <a:lumMod val="95000"/>
            </a:srgbClr>
          </a:solidFill>
          <a:ln>
            <a:solidFill>
              <a:srgbClr val="000000"/>
            </a:solidFill>
          </a:ln>
        </p:spPr>
        <p:txBody>
          <a:bodyPr vert="horz" lIns="91440" tIns="91440" rIns="91440" bIns="91440" rtlCol="0" anchor="t">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sz="2000" kern="120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400" kern="1200">
                <a:solidFill>
                  <a:schemeClr val="tx2"/>
                </a:solidFill>
                <a:latin typeface="+mn-lt"/>
                <a:ea typeface="+mn-ea"/>
                <a:cs typeface="+mn-cs"/>
              </a:defRPr>
            </a:lvl9pPr>
          </a:lstStyle>
          <a:p>
            <a:pPr marL="342900" marR="0" lvl="0" indent="-342900" algn="l" defTabSz="914400" rtl="0" eaLnBrk="1" fontAlgn="base" latinLnBrk="0" hangingPunct="1">
              <a:lnSpc>
                <a:spcPct val="100000"/>
              </a:lnSpc>
              <a:spcBef>
                <a:spcPts val="1200"/>
              </a:spcBef>
              <a:spcAft>
                <a:spcPts val="0"/>
              </a:spcAft>
              <a:buClr>
                <a:srgbClr val="000000">
                  <a:lumMod val="60000"/>
                  <a:lumOff val="40000"/>
                </a:srgbClr>
              </a:buClr>
              <a:buSzPct val="90000"/>
              <a:buFont typeface="Arial" panose="020B0604020202020204" pitchFamily="34" charset="0"/>
              <a:buChar char="•"/>
              <a:tabLst/>
              <a:defRPr/>
            </a:pP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Key[</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rsa</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 </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policyKey</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 a5fc2b7e629fbbfb04b056a993a473af3540bbfe] says Key[</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rsa</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 </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ARKKey</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 aeb214025256a56863fe9aa9c9f1cca153af4416] is-trusted-for-attestation</a:t>
            </a:r>
          </a:p>
          <a:p>
            <a:pPr marL="342900" marR="0" lvl="0" indent="-342900" algn="l" defTabSz="914400" rtl="0" eaLnBrk="1" fontAlgn="base" latinLnBrk="0" hangingPunct="1">
              <a:lnSpc>
                <a:spcPct val="100000"/>
              </a:lnSpc>
              <a:spcBef>
                <a:spcPts val="1200"/>
              </a:spcBef>
              <a:spcAft>
                <a:spcPts val="0"/>
              </a:spcAft>
              <a:buClr>
                <a:srgbClr val="000000">
                  <a:lumMod val="60000"/>
                  <a:lumOff val="40000"/>
                </a:srgbClr>
              </a:buClr>
              <a:buSzPct val="90000"/>
              <a:buFont typeface="Arial" panose="020B0604020202020204" pitchFamily="34" charset="0"/>
              <a:buChar char="•"/>
              <a:tabLst/>
              <a:defRPr/>
            </a:pP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Key[</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rsa</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 </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policyKey</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 a5fc2b7e629fbbfb04b056a993a473af3540bbfe] says platform[</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amd-sev-snp</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 debug:  no, migrate:  no, </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api</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-major:  &gt;= 0, </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api</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-minor:  &gt;= 0, </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smt</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  no, </a:t>
            </a:r>
            <a:r>
              <a:rPr kumimoji="0" lang="en-US" sz="2000" b="0" i="0" u="none" strike="noStrike" kern="1200" cap="none" spc="0" normalizeH="0" baseline="0" noProof="0" err="1">
                <a:ln>
                  <a:noFill/>
                </a:ln>
                <a:solidFill>
                  <a:srgbClr val="535353"/>
                </a:solidFill>
                <a:effectLst/>
                <a:uLnTx/>
                <a:uFillTx/>
                <a:latin typeface="Arial"/>
                <a:ea typeface="+mn-ea"/>
                <a:cs typeface="+mn-cs"/>
                <a:sym typeface="Arial"/>
              </a:rPr>
              <a:t>tcb</a:t>
            </a:r>
            <a:r>
              <a:rPr kumimoji="0" lang="en-US" sz="2000" b="0" i="0" u="none" strike="noStrike" kern="1200" cap="none" spc="0" normalizeH="0" baseline="0" noProof="0">
                <a:ln>
                  <a:noFill/>
                </a:ln>
                <a:solidFill>
                  <a:srgbClr val="535353"/>
                </a:solidFill>
                <a:effectLst/>
                <a:uLnTx/>
                <a:uFillTx/>
                <a:latin typeface="Arial"/>
                <a:ea typeface="+mn-ea"/>
                <a:cs typeface="+mn-cs"/>
                <a:sym typeface="Arial"/>
              </a:rPr>
              <a:t>-version:  = 3458764513820573973] has-trusted-platform-property</a:t>
            </a:r>
          </a:p>
          <a:p>
            <a:pPr marL="0" marR="0" lvl="0" indent="0" algn="l" defTabSz="914400" rtl="0" eaLnBrk="1" fontAlgn="auto" latinLnBrk="0" hangingPunct="1">
              <a:lnSpc>
                <a:spcPct val="100000"/>
              </a:lnSpc>
              <a:spcBef>
                <a:spcPts val="1200"/>
              </a:spcBef>
              <a:spcAft>
                <a:spcPts val="0"/>
              </a:spcAft>
              <a:buClr>
                <a:srgbClr val="F7F7F7"/>
              </a:buClr>
              <a:buSzPct val="90000"/>
              <a:buFont typeface="Arial" panose="020B0604020202020204" pitchFamily="34" charset="0"/>
              <a:buNone/>
              <a:tabLst/>
              <a:defRPr/>
            </a:pPr>
            <a:endParaRPr kumimoji="0" lang="en-US" sz="2000" b="0" i="0" u="none" strike="noStrike" kern="1200" cap="none" spc="0" normalizeH="0" baseline="0" noProof="0">
              <a:ln>
                <a:noFill/>
              </a:ln>
              <a:solidFill>
                <a:srgbClr val="535353"/>
              </a:solidFill>
              <a:effectLst/>
              <a:uLnTx/>
              <a:uFillTx/>
              <a:latin typeface="Arial"/>
              <a:ea typeface="+mn-ea"/>
              <a:cs typeface="+mn-cs"/>
              <a:sym typeface="Arial"/>
            </a:endParaRPr>
          </a:p>
        </p:txBody>
      </p:sp>
      <p:sp>
        <p:nvSpPr>
          <p:cNvPr id="2" name="Subtitle 6">
            <a:extLst>
              <a:ext uri="{FF2B5EF4-FFF2-40B4-BE49-F238E27FC236}">
                <a16:creationId xmlns:a16="http://schemas.microsoft.com/office/drawing/2014/main" id="{59EFBF77-350D-3C89-D868-D8B18B4DA3EE}"/>
              </a:ext>
            </a:extLst>
          </p:cNvPr>
          <p:cNvSpPr txBox="1">
            <a:spLocks/>
          </p:cNvSpPr>
          <p:nvPr/>
        </p:nvSpPr>
        <p:spPr>
          <a:xfrm>
            <a:off x="511333" y="5138530"/>
            <a:ext cx="11421937" cy="567509"/>
          </a:xfrm>
          <a:prstGeom prst="rect">
            <a:avLst/>
          </a:prstGeom>
          <a:solidFill>
            <a:srgbClr val="FFC000">
              <a:lumMod val="20000"/>
              <a:lumOff val="80000"/>
            </a:srgbClr>
          </a:solidFill>
          <a:ln>
            <a:solidFill>
              <a:srgbClr val="0070C0"/>
            </a:solid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algn="ctr">
              <a:buClr>
                <a:srgbClr val="000000">
                  <a:lumMod val="60000"/>
                  <a:lumOff val="40000"/>
                </a:srgbClr>
              </a:buClr>
              <a:buFont typeface="Arial" panose="020B0604020202020204" pitchFamily="34" charset="0"/>
              <a:buNone/>
            </a:pPr>
            <a:r>
              <a:rPr lang="en-US" sz="2400" dirty="0">
                <a:solidFill>
                  <a:srgbClr val="00B0F0"/>
                </a:solidFill>
                <a:latin typeface="+mn-lt"/>
                <a:cs typeface="Calibri" panose="020F0502020204030204" pitchFamily="34" charset="0"/>
                <a:sym typeface="Arial"/>
              </a:rPr>
              <a:t>Supplants the need to use external attestation services and preserves privacy and control.</a:t>
            </a:r>
          </a:p>
        </p:txBody>
      </p:sp>
    </p:spTree>
    <p:extLst>
      <p:ext uri="{BB962C8B-B14F-4D97-AF65-F5344CB8AC3E}">
        <p14:creationId xmlns:p14="http://schemas.microsoft.com/office/powerpoint/2010/main" val="231044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4E5B43-467F-54E7-4765-79AD73D7B4A2}"/>
              </a:ext>
            </a:extLst>
          </p:cNvPr>
          <p:cNvSpPr txBox="1">
            <a:spLocks/>
          </p:cNvSpPr>
          <p:nvPr/>
        </p:nvSpPr>
        <p:spPr>
          <a:xfrm>
            <a:off x="703427" y="370451"/>
            <a:ext cx="11168062" cy="793750"/>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600" b="1" i="0" u="none" strike="noStrike" kern="0" cap="none" spc="0" normalizeH="0" baseline="0" noProof="0">
                <a:ln>
                  <a:noFill/>
                </a:ln>
                <a:solidFill>
                  <a:srgbClr val="292929"/>
                </a:solidFill>
                <a:effectLst/>
                <a:uLnTx/>
                <a:uFillTx/>
                <a:latin typeface="Arial"/>
                <a:cs typeface="Arial"/>
                <a:sym typeface="Arial"/>
              </a:rPr>
              <a:t>Certifier Service: Observations</a:t>
            </a:r>
          </a:p>
        </p:txBody>
      </p:sp>
      <p:sp>
        <p:nvSpPr>
          <p:cNvPr id="5" name="Content Placeholder 7">
            <a:extLst>
              <a:ext uri="{FF2B5EF4-FFF2-40B4-BE49-F238E27FC236}">
                <a16:creationId xmlns:a16="http://schemas.microsoft.com/office/drawing/2014/main" id="{EEFB772D-FE06-0114-582F-A75BA776150F}"/>
              </a:ext>
            </a:extLst>
          </p:cNvPr>
          <p:cNvSpPr txBox="1">
            <a:spLocks/>
          </p:cNvSpPr>
          <p:nvPr/>
        </p:nvSpPr>
        <p:spPr bwMode="ltGray">
          <a:xfrm>
            <a:off x="413068" y="1491184"/>
            <a:ext cx="11169333" cy="3875632"/>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342900" indent="-342900">
              <a:spcBef>
                <a:spcPts val="0"/>
              </a:spcBef>
              <a:spcAft>
                <a:spcPts val="800"/>
              </a:spcAft>
              <a:buClr>
                <a:srgbClr val="000000">
                  <a:lumMod val="60000"/>
                  <a:lumOff val="40000"/>
                </a:srgbClr>
              </a:buClr>
              <a:buFont typeface="+mj-lt"/>
              <a:buAutoNum type="arabicPeriod"/>
            </a:pPr>
            <a:r>
              <a:rPr sz="2400">
                <a:solidFill>
                  <a:srgbClr val="000000"/>
                </a:solidFill>
                <a:latin typeface="Arial"/>
                <a:ea typeface="Times New Roman" panose="02020603050405020304" pitchFamily="18" charset="0"/>
                <a:sym typeface="Arial"/>
              </a:rPr>
              <a:t>Service provides a </a:t>
            </a:r>
            <a:r>
              <a:rPr sz="2400" b="1">
                <a:solidFill>
                  <a:srgbClr val="7030A0"/>
                </a:solidFill>
                <a:latin typeface="Arial"/>
                <a:ea typeface="Times New Roman" panose="02020603050405020304" pitchFamily="18" charset="0"/>
                <a:sym typeface="Arial"/>
              </a:rPr>
              <a:t>policy language</a:t>
            </a:r>
            <a:r>
              <a:rPr sz="2400">
                <a:solidFill>
                  <a:srgbClr val="000000"/>
                </a:solidFill>
                <a:latin typeface="Arial"/>
                <a:ea typeface="Times New Roman" panose="02020603050405020304" pitchFamily="18" charset="0"/>
                <a:sym typeface="Arial"/>
              </a:rPr>
              <a:t>, </a:t>
            </a:r>
            <a:r>
              <a:rPr sz="2400" b="1">
                <a:solidFill>
                  <a:srgbClr val="7030A0"/>
                </a:solidFill>
                <a:latin typeface="Arial"/>
                <a:ea typeface="Times New Roman" panose="02020603050405020304" pitchFamily="18" charset="0"/>
                <a:sym typeface="Arial"/>
              </a:rPr>
              <a:t>evidence formats</a:t>
            </a:r>
            <a:r>
              <a:rPr sz="2400">
                <a:solidFill>
                  <a:srgbClr val="000000"/>
                </a:solidFill>
                <a:latin typeface="Arial"/>
                <a:ea typeface="Times New Roman" panose="02020603050405020304" pitchFamily="18" charset="0"/>
                <a:sym typeface="Arial"/>
              </a:rPr>
              <a:t>, and </a:t>
            </a:r>
            <a:r>
              <a:rPr sz="2400" b="1">
                <a:solidFill>
                  <a:srgbClr val="7030A0"/>
                </a:solidFill>
                <a:latin typeface="Arial"/>
                <a:ea typeface="Times New Roman" panose="02020603050405020304" pitchFamily="18" charset="0"/>
                <a:sym typeface="Arial"/>
              </a:rPr>
              <a:t>policy evaluation</a:t>
            </a:r>
            <a:r>
              <a:rPr sz="2400">
                <a:solidFill>
                  <a:srgbClr val="000000"/>
                </a:solidFill>
                <a:latin typeface="Arial"/>
                <a:ea typeface="Times New Roman" panose="02020603050405020304" pitchFamily="18" charset="0"/>
                <a:sym typeface="Arial"/>
              </a:rPr>
              <a:t> to determine when a Confidential Computing application should be trusted.  </a:t>
            </a:r>
          </a:p>
          <a:p>
            <a:pPr marL="800100" lvl="1" indent="-342900">
              <a:spcBef>
                <a:spcPts val="0"/>
              </a:spcBef>
              <a:spcAft>
                <a:spcPts val="800"/>
              </a:spcAft>
              <a:buClr>
                <a:srgbClr val="FFFFFF"/>
              </a:buClr>
              <a:buFont typeface="+mj-lt"/>
              <a:buAutoNum type="arabicPeriod"/>
            </a:pPr>
            <a:r>
              <a:rPr sz="2000">
                <a:solidFill>
                  <a:srgbClr val="000000"/>
                </a:solidFill>
                <a:latin typeface="Arial"/>
                <a:ea typeface="Times New Roman" panose="02020603050405020304" pitchFamily="18" charset="0"/>
                <a:sym typeface="Arial"/>
              </a:rPr>
              <a:t>Evidence submitted and evaluated includes platform attestation reports.  Other formats converted to “canonical form.”</a:t>
            </a:r>
          </a:p>
          <a:p>
            <a:pPr marL="342900" indent="-342900">
              <a:spcBef>
                <a:spcPts val="0"/>
              </a:spcBef>
              <a:spcAft>
                <a:spcPts val="800"/>
              </a:spcAft>
              <a:buClr>
                <a:srgbClr val="000000">
                  <a:lumMod val="60000"/>
                  <a:lumOff val="40000"/>
                </a:srgbClr>
              </a:buClr>
              <a:buFont typeface="+mj-lt"/>
              <a:buAutoNum type="arabicPeriod"/>
            </a:pPr>
            <a:r>
              <a:rPr sz="2400">
                <a:solidFill>
                  <a:srgbClr val="000000"/>
                </a:solidFill>
                <a:latin typeface="Arial"/>
                <a:ea typeface="Times New Roman" panose="02020603050405020304" pitchFamily="18" charset="0"/>
                <a:sym typeface="Arial"/>
              </a:rPr>
              <a:t>Utilities to </a:t>
            </a:r>
            <a:r>
              <a:rPr sz="2400" b="1">
                <a:solidFill>
                  <a:srgbClr val="4472C4"/>
                </a:solidFill>
                <a:latin typeface="Arial"/>
                <a:ea typeface="Times New Roman" panose="02020603050405020304" pitchFamily="18" charset="0"/>
                <a:sym typeface="Arial"/>
              </a:rPr>
              <a:t>generate keys </a:t>
            </a:r>
            <a:r>
              <a:rPr sz="2400">
                <a:solidFill>
                  <a:srgbClr val="000000"/>
                </a:solidFill>
                <a:latin typeface="Arial"/>
                <a:ea typeface="Times New Roman" panose="02020603050405020304" pitchFamily="18" charset="0"/>
                <a:sym typeface="Arial"/>
              </a:rPr>
              <a:t>and </a:t>
            </a:r>
            <a:r>
              <a:rPr sz="2400" b="1">
                <a:solidFill>
                  <a:srgbClr val="4472C4"/>
                </a:solidFill>
                <a:latin typeface="Arial"/>
                <a:ea typeface="Times New Roman" panose="02020603050405020304" pitchFamily="18" charset="0"/>
                <a:sym typeface="Arial"/>
              </a:rPr>
              <a:t>write policy</a:t>
            </a:r>
            <a:r>
              <a:rPr sz="2400">
                <a:solidFill>
                  <a:srgbClr val="000000"/>
                </a:solidFill>
                <a:latin typeface="Arial"/>
                <a:ea typeface="Times New Roman" panose="02020603050405020304" pitchFamily="18" charset="0"/>
                <a:sym typeface="Arial"/>
              </a:rPr>
              <a:t>.</a:t>
            </a:r>
          </a:p>
          <a:p>
            <a:pPr marL="342900" indent="-342900">
              <a:spcBef>
                <a:spcPts val="0"/>
              </a:spcBef>
              <a:spcAft>
                <a:spcPts val="800"/>
              </a:spcAft>
              <a:buClr>
                <a:srgbClr val="000000">
                  <a:lumMod val="60000"/>
                  <a:lumOff val="40000"/>
                </a:srgbClr>
              </a:buClr>
              <a:buFont typeface="+mj-lt"/>
              <a:buAutoNum type="arabicPeriod"/>
            </a:pPr>
            <a:r>
              <a:rPr sz="2400">
                <a:solidFill>
                  <a:srgbClr val="000000"/>
                </a:solidFill>
                <a:latin typeface="Arial"/>
                <a:ea typeface="Times New Roman" panose="02020603050405020304" pitchFamily="18" charset="0"/>
                <a:sym typeface="Arial"/>
              </a:rPr>
              <a:t>Checks </a:t>
            </a:r>
            <a:r>
              <a:rPr sz="2400" b="1">
                <a:solidFill>
                  <a:srgbClr val="00B050"/>
                </a:solidFill>
                <a:latin typeface="Arial"/>
                <a:ea typeface="Times New Roman" panose="02020603050405020304" pitchFamily="18" charset="0"/>
                <a:sym typeface="Arial"/>
              </a:rPr>
              <a:t>program</a:t>
            </a:r>
            <a:r>
              <a:rPr sz="2400">
                <a:solidFill>
                  <a:srgbClr val="000000"/>
                </a:solidFill>
                <a:latin typeface="Arial"/>
                <a:ea typeface="Times New Roman" panose="02020603050405020304" pitchFamily="18" charset="0"/>
                <a:sym typeface="Arial"/>
              </a:rPr>
              <a:t> and </a:t>
            </a:r>
            <a:r>
              <a:rPr sz="2400" b="1">
                <a:solidFill>
                  <a:srgbClr val="00B050"/>
                </a:solidFill>
                <a:latin typeface="Arial"/>
                <a:ea typeface="Times New Roman" panose="02020603050405020304" pitchFamily="18" charset="0"/>
                <a:sym typeface="Arial"/>
              </a:rPr>
              <a:t>platform policy</a:t>
            </a:r>
          </a:p>
          <a:p>
            <a:pPr marL="342900" indent="-342900">
              <a:spcBef>
                <a:spcPts val="0"/>
              </a:spcBef>
              <a:spcAft>
                <a:spcPts val="800"/>
              </a:spcAft>
              <a:buClr>
                <a:srgbClr val="000000">
                  <a:lumMod val="60000"/>
                  <a:lumOff val="40000"/>
                </a:srgbClr>
              </a:buClr>
              <a:buFont typeface="+mj-lt"/>
              <a:buAutoNum type="arabicPeriod"/>
            </a:pPr>
            <a:r>
              <a:rPr sz="2400">
                <a:solidFill>
                  <a:srgbClr val="000000"/>
                </a:solidFill>
                <a:latin typeface="Arial"/>
                <a:ea typeface="Times New Roman" panose="02020603050405020304" pitchFamily="18" charset="0"/>
                <a:sym typeface="Arial"/>
              </a:rPr>
              <a:t>Issues “</a:t>
            </a:r>
            <a:r>
              <a:rPr sz="2400" b="1">
                <a:solidFill>
                  <a:srgbClr val="C00000"/>
                </a:solidFill>
                <a:latin typeface="Arial"/>
                <a:ea typeface="Times New Roman" panose="02020603050405020304" pitchFamily="18" charset="0"/>
                <a:sym typeface="Arial"/>
              </a:rPr>
              <a:t>Admissions Certificate for Security Domain</a:t>
            </a:r>
            <a:r>
              <a:rPr sz="2400">
                <a:solidFill>
                  <a:srgbClr val="000000"/>
                </a:solidFill>
                <a:latin typeface="Arial"/>
                <a:ea typeface="Times New Roman" panose="02020603050405020304" pitchFamily="18" charset="0"/>
                <a:sym typeface="Arial"/>
              </a:rPr>
              <a:t>”</a:t>
            </a:r>
          </a:p>
        </p:txBody>
      </p:sp>
    </p:spTree>
    <p:extLst>
      <p:ext uri="{BB962C8B-B14F-4D97-AF65-F5344CB8AC3E}">
        <p14:creationId xmlns:p14="http://schemas.microsoft.com/office/powerpoint/2010/main" val="225596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5215CD1-7E7D-FA5A-09E0-4FA04964398E}"/>
              </a:ext>
            </a:extLst>
          </p:cNvPr>
          <p:cNvSpPr txBox="1">
            <a:spLocks/>
          </p:cNvSpPr>
          <p:nvPr/>
        </p:nvSpPr>
        <p:spPr>
          <a:xfrm>
            <a:off x="1020297" y="405353"/>
            <a:ext cx="10818656" cy="793750"/>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600" b="1" i="0" u="none" strike="noStrike" kern="0" cap="none" spc="0" normalizeH="0" baseline="0" noProof="0">
                <a:ln>
                  <a:noFill/>
                </a:ln>
                <a:solidFill>
                  <a:srgbClr val="292929"/>
                </a:solidFill>
                <a:effectLst/>
                <a:uLnTx/>
                <a:uFillTx/>
                <a:latin typeface="Arial"/>
                <a:cs typeface="Arial"/>
                <a:sym typeface="Arial"/>
              </a:rPr>
              <a:t>Feature roadmap</a:t>
            </a:r>
            <a:endParaRPr kumimoji="0" lang="en-US" sz="3600" b="1" i="0" u="none" strike="noStrike" kern="0" cap="none" spc="0" normalizeH="0" baseline="0" noProof="0" dirty="0">
              <a:ln>
                <a:noFill/>
              </a:ln>
              <a:solidFill>
                <a:srgbClr val="292929"/>
              </a:solidFill>
              <a:effectLst/>
              <a:uLnTx/>
              <a:uFillTx/>
              <a:latin typeface="Arial"/>
              <a:cs typeface="Arial"/>
              <a:sym typeface="Arial"/>
            </a:endParaRPr>
          </a:p>
        </p:txBody>
      </p:sp>
      <p:sp>
        <p:nvSpPr>
          <p:cNvPr id="5" name="Content Placeholder 7">
            <a:extLst>
              <a:ext uri="{FF2B5EF4-FFF2-40B4-BE49-F238E27FC236}">
                <a16:creationId xmlns:a16="http://schemas.microsoft.com/office/drawing/2014/main" id="{BEFAAA11-FF9E-4B7D-0074-94265ECB43B5}"/>
              </a:ext>
            </a:extLst>
          </p:cNvPr>
          <p:cNvSpPr txBox="1">
            <a:spLocks/>
          </p:cNvSpPr>
          <p:nvPr/>
        </p:nvSpPr>
        <p:spPr bwMode="ltGray">
          <a:xfrm>
            <a:off x="686672" y="1202181"/>
            <a:ext cx="10818655" cy="4453637"/>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cs typeface="Calibri" panose="020F0502020204030204" pitchFamily="34" charset="0"/>
                <a:sym typeface="Arial"/>
              </a:rPr>
              <a:t>Extended fields in tokens (Done)</a:t>
            </a:r>
          </a:p>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cs typeface="Calibri" panose="020F0502020204030204" pitchFamily="34" charset="0"/>
                <a:sym typeface="Arial"/>
              </a:rPr>
              <a:t>Python bindings (Almost done)</a:t>
            </a:r>
          </a:p>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cs typeface="Calibri" panose="020F0502020204030204" pitchFamily="34" charset="0"/>
                <a:sym typeface="Arial"/>
              </a:rPr>
              <a:t>GPU support (In progress)</a:t>
            </a:r>
          </a:p>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cs typeface="Calibri" panose="020F0502020204030204" pitchFamily="34" charset="0"/>
                <a:sym typeface="Arial"/>
              </a:rPr>
              <a:t>Example of running Certifier Service in TEE and provisioning it. (Done)</a:t>
            </a:r>
          </a:p>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cs typeface="Calibri" panose="020F0502020204030204" pitchFamily="34" charset="0"/>
                <a:sym typeface="Arial"/>
              </a:rPr>
              <a:t>Multi-security domain certification (Done)</a:t>
            </a:r>
          </a:p>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cs typeface="Calibri" panose="020F0502020204030204" pitchFamily="34" charset="0"/>
                <a:sym typeface="Arial"/>
              </a:rPr>
              <a:t>Encrypted clients (to protect code)</a:t>
            </a:r>
          </a:p>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ea typeface="Calibri" panose="020F0502020204030204" pitchFamily="34" charset="0"/>
                <a:cs typeface="Calibri" panose="020F0502020204030204" pitchFamily="34" charset="0"/>
                <a:sym typeface="Arial"/>
              </a:rPr>
              <a:t>Switch to </a:t>
            </a:r>
            <a:r>
              <a:rPr lang="en-US" sz="2000" dirty="0" err="1">
                <a:solidFill>
                  <a:srgbClr val="000000"/>
                </a:solidFill>
                <a:ea typeface="Calibri" panose="020F0502020204030204" pitchFamily="34" charset="0"/>
                <a:cs typeface="Calibri" panose="020F0502020204030204" pitchFamily="34" charset="0"/>
                <a:sym typeface="Arial"/>
              </a:rPr>
              <a:t>smphost</a:t>
            </a:r>
            <a:r>
              <a:rPr lang="en-US" sz="2000" dirty="0">
                <a:solidFill>
                  <a:srgbClr val="000000"/>
                </a:solidFill>
                <a:ea typeface="Calibri" panose="020F0502020204030204" pitchFamily="34" charset="0"/>
                <a:cs typeface="Calibri" panose="020F0502020204030204" pitchFamily="34" charset="0"/>
                <a:sym typeface="Arial"/>
              </a:rPr>
              <a:t> tools (https://</a:t>
            </a:r>
            <a:r>
              <a:rPr lang="en-US" sz="2000" dirty="0" err="1">
                <a:solidFill>
                  <a:srgbClr val="000000"/>
                </a:solidFill>
                <a:ea typeface="Calibri" panose="020F0502020204030204" pitchFamily="34" charset="0"/>
                <a:cs typeface="Calibri" panose="020F0502020204030204" pitchFamily="34" charset="0"/>
                <a:sym typeface="Arial"/>
              </a:rPr>
              <a:t>virtee.io</a:t>
            </a:r>
            <a:r>
              <a:rPr lang="en-US" sz="2000" dirty="0">
                <a:solidFill>
                  <a:srgbClr val="000000"/>
                </a:solidFill>
                <a:ea typeface="Calibri" panose="020F0502020204030204" pitchFamily="34" charset="0"/>
                <a:cs typeface="Calibri" panose="020F0502020204030204" pitchFamily="34" charset="0"/>
                <a:sym typeface="Arial"/>
              </a:rPr>
              <a:t>/) </a:t>
            </a:r>
          </a:p>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cs typeface="Calibri" panose="020F0502020204030204" pitchFamily="34" charset="0"/>
                <a:sym typeface="Arial"/>
              </a:rPr>
              <a:t>Nitro?</a:t>
            </a:r>
            <a:endParaRPr lang="en-US" sz="2000" dirty="0">
              <a:solidFill>
                <a:srgbClr val="000000"/>
              </a:solidFill>
              <a:ea typeface="Calibri" panose="020F0502020204030204" pitchFamily="34" charset="0"/>
              <a:cs typeface="Calibri" panose="020F0502020204030204" pitchFamily="34" charset="0"/>
              <a:sym typeface="Arial"/>
            </a:endParaRPr>
          </a:p>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cs typeface="Calibri" panose="020F0502020204030204" pitchFamily="34" charset="0"/>
                <a:sym typeface="Arial"/>
              </a:rPr>
              <a:t>Security review</a:t>
            </a:r>
          </a:p>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cs typeface="Calibri" panose="020F0502020204030204" pitchFamily="34" charset="0"/>
                <a:sym typeface="Arial"/>
              </a:rPr>
              <a:t>Rust Client</a:t>
            </a:r>
          </a:p>
          <a:p>
            <a:pPr marL="342900" indent="-342900" fontAlgn="base">
              <a:spcBef>
                <a:spcPts val="600"/>
              </a:spcBef>
              <a:buClr>
                <a:srgbClr val="000000">
                  <a:lumMod val="60000"/>
                  <a:lumOff val="40000"/>
                </a:srgbClr>
              </a:buClr>
              <a:buFont typeface="Wingdings" pitchFamily="2" charset="2"/>
              <a:buChar char="§"/>
            </a:pPr>
            <a:r>
              <a:rPr lang="en-US" sz="2000" dirty="0">
                <a:solidFill>
                  <a:srgbClr val="000000"/>
                </a:solidFill>
                <a:cs typeface="Calibri" panose="020F0502020204030204" pitchFamily="34" charset="0"/>
                <a:sym typeface="Arial"/>
              </a:rPr>
              <a:t>Highly efficient differentiated access control</a:t>
            </a:r>
          </a:p>
          <a:p>
            <a:pPr>
              <a:buClr>
                <a:srgbClr val="000000">
                  <a:lumMod val="60000"/>
                  <a:lumOff val="40000"/>
                </a:srgbClr>
              </a:buClr>
              <a:buFont typeface="Arial" panose="020B0604020202020204" pitchFamily="34" charset="0"/>
              <a:buNone/>
            </a:pPr>
            <a:endParaRPr sz="3200" dirty="0">
              <a:solidFill>
                <a:srgbClr val="535353"/>
              </a:solidFill>
              <a:cs typeface="Calibri" panose="020F0502020204030204" pitchFamily="34" charset="0"/>
              <a:sym typeface="Arial"/>
            </a:endParaRPr>
          </a:p>
        </p:txBody>
      </p:sp>
      <p:sp>
        <p:nvSpPr>
          <p:cNvPr id="2" name="Subtitle 6">
            <a:extLst>
              <a:ext uri="{FF2B5EF4-FFF2-40B4-BE49-F238E27FC236}">
                <a16:creationId xmlns:a16="http://schemas.microsoft.com/office/drawing/2014/main" id="{ACF8F4C7-E65A-27DD-873B-5B1754795326}"/>
              </a:ext>
            </a:extLst>
          </p:cNvPr>
          <p:cNvSpPr txBox="1">
            <a:spLocks/>
          </p:cNvSpPr>
          <p:nvPr/>
        </p:nvSpPr>
        <p:spPr>
          <a:xfrm>
            <a:off x="3603811" y="5744584"/>
            <a:ext cx="6137261" cy="576087"/>
          </a:xfrm>
          <a:prstGeom prst="rect">
            <a:avLst/>
          </a:prstGeom>
          <a:solidFill>
            <a:srgbClr val="FFC000">
              <a:lumMod val="20000"/>
              <a:lumOff val="80000"/>
            </a:srgbClr>
          </a:solidFill>
          <a:ln>
            <a:solidFill>
              <a:srgbClr val="0070C0"/>
            </a:solid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algn="ctr">
              <a:buClr>
                <a:srgbClr val="000000">
                  <a:lumMod val="60000"/>
                  <a:lumOff val="40000"/>
                </a:srgbClr>
              </a:buClr>
              <a:buFont typeface="Arial" panose="020B0604020202020204" pitchFamily="34" charset="0"/>
              <a:buNone/>
            </a:pPr>
            <a:r>
              <a:rPr lang="en-US" sz="2400" dirty="0">
                <a:solidFill>
                  <a:srgbClr val="00B0F0"/>
                </a:solidFill>
                <a:latin typeface="+mn-lt"/>
                <a:cs typeface="Calibri" panose="020F0502020204030204" pitchFamily="34" charset="0"/>
                <a:sym typeface="Arial"/>
              </a:rPr>
              <a:t>Community inputs and </a:t>
            </a:r>
            <a:r>
              <a:rPr lang="en-US" sz="2400" dirty="0">
                <a:solidFill>
                  <a:srgbClr val="00B0F0"/>
                </a:solidFill>
                <a:latin typeface="+mn-lt"/>
                <a:cs typeface="Calibri" panose="020F0502020204030204" pitchFamily="34" charset="0"/>
              </a:rPr>
              <a:t>c</a:t>
            </a:r>
            <a:r>
              <a:rPr lang="en-US" sz="2400" dirty="0">
                <a:solidFill>
                  <a:srgbClr val="00B0F0"/>
                </a:solidFill>
                <a:latin typeface="+mn-lt"/>
                <a:cs typeface="Calibri" panose="020F0502020204030204" pitchFamily="34" charset="0"/>
                <a:sym typeface="Arial"/>
              </a:rPr>
              <a:t>ontributions welcome</a:t>
            </a:r>
          </a:p>
        </p:txBody>
      </p:sp>
    </p:spTree>
    <p:extLst>
      <p:ext uri="{BB962C8B-B14F-4D97-AF65-F5344CB8AC3E}">
        <p14:creationId xmlns:p14="http://schemas.microsoft.com/office/powerpoint/2010/main" val="1195930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E191C0C-36E5-1990-2DD1-874CBE425D7E}"/>
              </a:ext>
            </a:extLst>
          </p:cNvPr>
          <p:cNvSpPr txBox="1">
            <a:spLocks/>
          </p:cNvSpPr>
          <p:nvPr/>
        </p:nvSpPr>
        <p:spPr>
          <a:xfrm>
            <a:off x="663879" y="27646"/>
            <a:ext cx="10512425" cy="774700"/>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200" b="1" i="0" u="none" strike="noStrike" kern="0" cap="none" spc="0" normalizeH="0" baseline="0" noProof="0">
                <a:ln>
                  <a:noFill/>
                </a:ln>
                <a:solidFill>
                  <a:srgbClr val="292929"/>
                </a:solidFill>
                <a:effectLst/>
                <a:uLnTx/>
                <a:uFillTx/>
                <a:latin typeface="Arial"/>
                <a:cs typeface="Arial"/>
                <a:sym typeface="Arial"/>
              </a:rPr>
              <a:t>Confidential Computing and the Certifier Framework</a:t>
            </a:r>
            <a:endParaRPr kumimoji="0" lang="en-US" sz="3200" b="1" i="0" u="none" strike="noStrike" kern="0" cap="none" spc="0" normalizeH="0" baseline="0" noProof="0" dirty="0">
              <a:ln>
                <a:noFill/>
              </a:ln>
              <a:solidFill>
                <a:srgbClr val="292929"/>
              </a:solidFill>
              <a:effectLst/>
              <a:uLnTx/>
              <a:uFillTx/>
              <a:latin typeface="Arial"/>
              <a:cs typeface="Arial"/>
              <a:sym typeface="Arial"/>
            </a:endParaRPr>
          </a:p>
        </p:txBody>
      </p:sp>
      <p:sp>
        <p:nvSpPr>
          <p:cNvPr id="9" name="Content Placeholder 3">
            <a:extLst>
              <a:ext uri="{FF2B5EF4-FFF2-40B4-BE49-F238E27FC236}">
                <a16:creationId xmlns:a16="http://schemas.microsoft.com/office/drawing/2014/main" id="{035458A3-1F4D-C2DE-43D1-381D9FC080FD}"/>
              </a:ext>
            </a:extLst>
          </p:cNvPr>
          <p:cNvSpPr txBox="1">
            <a:spLocks/>
          </p:cNvSpPr>
          <p:nvPr/>
        </p:nvSpPr>
        <p:spPr>
          <a:xfrm>
            <a:off x="663879" y="802346"/>
            <a:ext cx="11283616" cy="774540"/>
          </a:xfrm>
          <a:prstGeom prst="rect">
            <a:avLst/>
          </a:prstGeom>
          <a:solidFill>
            <a:srgbClr val="A5A5A5">
              <a:lumMod val="20000"/>
              <a:lumOff val="80000"/>
            </a:srgbClr>
          </a:solidFill>
          <a:ln>
            <a:solidFill>
              <a:srgbClr val="ED7D31"/>
            </a:solidFill>
          </a:ln>
        </p:spPr>
        <p:txBody>
          <a:bodyPr vert="horz" lIns="137124" tIns="137124" rIns="137124" bIns="137124"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marL="0" marR="0" lvl="0" indent="0" algn="l" defTabSz="914400" rtl="0" eaLnBrk="1" fontAlgn="auto" latinLnBrk="0" hangingPunct="1">
              <a:lnSpc>
                <a:spcPct val="100000"/>
              </a:lnSpc>
              <a:spcBef>
                <a:spcPts val="200"/>
              </a:spcBef>
              <a:spcAft>
                <a:spcPts val="0"/>
              </a:spcAft>
              <a:buClr>
                <a:srgbClr val="000000">
                  <a:lumMod val="60000"/>
                  <a:lumOff val="40000"/>
                </a:srgbClr>
              </a:buClr>
              <a:buSzPct val="90000"/>
              <a:buFont typeface="Arial" panose="020B0604020202020204" pitchFamily="34" charset="0"/>
              <a:buNone/>
              <a:tabLst/>
              <a:defRPr/>
            </a:pPr>
            <a:r>
              <a:rPr kumimoji="0" lang="en-US" sz="1799" b="0" i="0" u="none" strike="noStrike" kern="1200" cap="none" spc="0" normalizeH="0" baseline="0" noProof="0" dirty="0">
                <a:ln>
                  <a:noFill/>
                </a:ln>
                <a:solidFill>
                  <a:srgbClr val="535353"/>
                </a:solidFill>
                <a:effectLst/>
                <a:uLnTx/>
                <a:uFillTx/>
                <a:latin typeface="Arial"/>
                <a:ea typeface="+mn-ea"/>
                <a:cs typeface="Calibri" panose="020F0502020204030204" pitchFamily="34" charset="0"/>
                <a:sym typeface="Arial"/>
              </a:rPr>
              <a:t>Verifiably secure operational properties, including confidentiality, integrity and policy compliance, no matter where program runs.  Safe against malware and “insiders.”</a:t>
            </a:r>
          </a:p>
        </p:txBody>
      </p:sp>
      <p:sp>
        <p:nvSpPr>
          <p:cNvPr id="10" name="Content Placeholder 2">
            <a:extLst>
              <a:ext uri="{FF2B5EF4-FFF2-40B4-BE49-F238E27FC236}">
                <a16:creationId xmlns:a16="http://schemas.microsoft.com/office/drawing/2014/main" id="{42EDF66A-FB9E-319A-C483-156E885848FF}"/>
              </a:ext>
            </a:extLst>
          </p:cNvPr>
          <p:cNvSpPr txBox="1">
            <a:spLocks/>
          </p:cNvSpPr>
          <p:nvPr/>
        </p:nvSpPr>
        <p:spPr>
          <a:xfrm>
            <a:off x="103161" y="1860853"/>
            <a:ext cx="4615570" cy="4842831"/>
          </a:xfrm>
          <a:prstGeom prst="rect">
            <a:avLst/>
          </a:prstGeom>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Clr>
                <a:srgbClr val="000000"/>
              </a:buClr>
              <a:buFont typeface="Arial" pitchFamily="34" charset="0"/>
              <a:buNone/>
            </a:pPr>
            <a:r>
              <a:rPr lang="en-US" sz="1799" dirty="0">
                <a:solidFill>
                  <a:srgbClr val="000000"/>
                </a:solidFill>
                <a:cs typeface="Calibri" panose="020F0502020204030204" pitchFamily="34" charset="0"/>
                <a:sym typeface="Arial"/>
              </a:rPr>
              <a:t>Before CC: developer/deployer must:</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Write applications correctly</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Deploy the program safely (no changes)</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Configure operating environment correctly</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Ensure other programs can’t interfere with safe program execution </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Generate and deploy keys safely</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Protect keys during use and storage</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Ensure data is not visible to adversaries and can’t be changed in transmission or storage</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Ensure trust infrastructure is reliable </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Audit to verify this all happened</a:t>
            </a:r>
          </a:p>
          <a:p>
            <a:pPr>
              <a:spcBef>
                <a:spcPts val="200"/>
              </a:spcBef>
              <a:buClr>
                <a:srgbClr val="000000"/>
              </a:buClr>
            </a:pPr>
            <a:r>
              <a:rPr lang="en-US" sz="1600" dirty="0">
                <a:solidFill>
                  <a:srgbClr val="FF0000"/>
                </a:solidFill>
                <a:cs typeface="Calibri" panose="020F0502020204030204" pitchFamily="34" charset="0"/>
                <a:sym typeface="Arial"/>
              </a:rPr>
              <a:t>Consequence: App writer/deployer entirely reliant on provider for all security --- unverifiable</a:t>
            </a:r>
            <a:endParaRPr lang="en-US" sz="1400" dirty="0">
              <a:solidFill>
                <a:srgbClr val="FF0000"/>
              </a:solidFill>
              <a:cs typeface="Calibri" panose="020F0502020204030204" pitchFamily="34" charset="0"/>
              <a:sym typeface="Arial"/>
            </a:endParaRPr>
          </a:p>
        </p:txBody>
      </p:sp>
      <p:sp>
        <p:nvSpPr>
          <p:cNvPr id="11" name="Content Placeholder 2">
            <a:extLst>
              <a:ext uri="{FF2B5EF4-FFF2-40B4-BE49-F238E27FC236}">
                <a16:creationId xmlns:a16="http://schemas.microsoft.com/office/drawing/2014/main" id="{5BD95715-3507-C384-7439-0992ABCA8746}"/>
              </a:ext>
            </a:extLst>
          </p:cNvPr>
          <p:cNvSpPr txBox="1">
            <a:spLocks/>
          </p:cNvSpPr>
          <p:nvPr/>
        </p:nvSpPr>
        <p:spPr>
          <a:xfrm>
            <a:off x="4486502" y="1877688"/>
            <a:ext cx="4068838" cy="4438052"/>
          </a:xfrm>
          <a:prstGeom prst="rect">
            <a:avLst/>
          </a:prstGeom>
        </p:spPr>
        <p:txBody>
          <a:bodyPr vert="horz" lIns="91416" tIns="45708" rIns="91416" bIns="4570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Clr>
                <a:srgbClr val="000000"/>
              </a:buClr>
              <a:buFont typeface="Arial" pitchFamily="34" charset="0"/>
              <a:buNone/>
            </a:pPr>
            <a:r>
              <a:rPr lang="en-US" sz="1799" dirty="0">
                <a:solidFill>
                  <a:srgbClr val="000000"/>
                </a:solidFill>
                <a:cs typeface="Calibri" panose="020F0502020204030204" pitchFamily="34" charset="0"/>
                <a:sym typeface="Arial"/>
              </a:rPr>
              <a:t>With CC: developer / deployer must:</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Write the application correctly</a:t>
            </a:r>
          </a:p>
          <a:p>
            <a:pPr lvl="1">
              <a:spcBef>
                <a:spcPts val="200"/>
              </a:spcBef>
              <a:buClr>
                <a:srgbClr val="000000"/>
              </a:buClr>
            </a:pPr>
            <a:r>
              <a:rPr lang="en-US" sz="1400" dirty="0">
                <a:solidFill>
                  <a:srgbClr val="000000"/>
                </a:solidFill>
                <a:cs typeface="Calibri" panose="020F0502020204030204" pitchFamily="34" charset="0"/>
                <a:sym typeface="Arial"/>
              </a:rPr>
              <a:t>For every backend</a:t>
            </a:r>
          </a:p>
          <a:p>
            <a:pPr lvl="1">
              <a:spcBef>
                <a:spcPts val="200"/>
              </a:spcBef>
              <a:buClr>
                <a:srgbClr val="000000"/>
              </a:buClr>
            </a:pPr>
            <a:r>
              <a:rPr lang="en-US" sz="1400" dirty="0">
                <a:solidFill>
                  <a:srgbClr val="000000"/>
                </a:solidFill>
                <a:cs typeface="Calibri" panose="020F0502020204030204" pitchFamily="34" charset="0"/>
                <a:sym typeface="Arial"/>
              </a:rPr>
              <a:t>Manage migration</a:t>
            </a:r>
          </a:p>
          <a:p>
            <a:pPr lvl="1">
              <a:spcBef>
                <a:spcPts val="200"/>
              </a:spcBef>
              <a:buClr>
                <a:srgbClr val="000000"/>
              </a:buClr>
            </a:pPr>
            <a:r>
              <a:rPr lang="en-US" sz="1400" dirty="0">
                <a:solidFill>
                  <a:srgbClr val="000000"/>
                </a:solidFill>
                <a:cs typeface="Calibri" panose="020F0502020204030204" pitchFamily="34" charset="0"/>
                <a:sym typeface="Arial"/>
              </a:rPr>
              <a:t>Support each providers deployment model</a:t>
            </a:r>
          </a:p>
          <a:p>
            <a:pPr lvl="1">
              <a:spcBef>
                <a:spcPts val="200"/>
              </a:spcBef>
              <a:buClr>
                <a:srgbClr val="000000"/>
              </a:buClr>
            </a:pPr>
            <a:r>
              <a:rPr lang="en-US" sz="1400" dirty="0">
                <a:solidFill>
                  <a:srgbClr val="000000"/>
                </a:solidFill>
                <a:cs typeface="Calibri" panose="020F0502020204030204" pitchFamily="34" charset="0"/>
                <a:sym typeface="Arial"/>
              </a:rPr>
              <a:t>Implement all the crypto</a:t>
            </a:r>
          </a:p>
          <a:p>
            <a:pPr lvl="1">
              <a:spcBef>
                <a:spcPts val="200"/>
              </a:spcBef>
              <a:buClr>
                <a:srgbClr val="000000"/>
              </a:buClr>
            </a:pPr>
            <a:r>
              <a:rPr lang="en-US" sz="1400" dirty="0">
                <a:solidFill>
                  <a:srgbClr val="000000"/>
                </a:solidFill>
                <a:cs typeface="Calibri" panose="020F0502020204030204" pitchFamily="34" charset="0"/>
                <a:sym typeface="Arial"/>
              </a:rPr>
              <a:t>Implement secure communications and storage</a:t>
            </a:r>
          </a:p>
          <a:p>
            <a:pPr lvl="1">
              <a:spcBef>
                <a:spcPts val="200"/>
              </a:spcBef>
              <a:buClr>
                <a:srgbClr val="000000"/>
              </a:buClr>
            </a:pPr>
            <a:r>
              <a:rPr lang="en-US" sz="1400" dirty="0">
                <a:solidFill>
                  <a:srgbClr val="000000"/>
                </a:solidFill>
                <a:cs typeface="Calibri" panose="020F0502020204030204" pitchFamily="34" charset="0"/>
                <a:sym typeface="Arial"/>
              </a:rPr>
              <a:t>Make it scalable and upgradable</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Implement the trust policy</a:t>
            </a:r>
          </a:p>
          <a:p>
            <a:pPr lvl="1">
              <a:spcBef>
                <a:spcPts val="200"/>
              </a:spcBef>
              <a:buClr>
                <a:srgbClr val="000000"/>
              </a:buClr>
            </a:pPr>
            <a:r>
              <a:rPr lang="en-US" sz="1400" dirty="0">
                <a:solidFill>
                  <a:srgbClr val="000000"/>
                </a:solidFill>
                <a:cs typeface="Calibri" panose="020F0502020204030204" pitchFamily="34" charset="0"/>
                <a:sym typeface="Arial"/>
              </a:rPr>
              <a:t>Maintain trust policy</a:t>
            </a:r>
          </a:p>
          <a:p>
            <a:pPr lvl="1">
              <a:spcBef>
                <a:spcPts val="200"/>
              </a:spcBef>
              <a:buClr>
                <a:srgbClr val="000000"/>
              </a:buClr>
            </a:pPr>
            <a:r>
              <a:rPr lang="en-US" sz="1400" dirty="0">
                <a:solidFill>
                  <a:srgbClr val="000000"/>
                </a:solidFill>
                <a:cs typeface="Calibri" panose="020F0502020204030204" pitchFamily="34" charset="0"/>
                <a:sym typeface="Arial"/>
              </a:rPr>
              <a:t>Different for every app/deployer</a:t>
            </a:r>
          </a:p>
          <a:p>
            <a:pPr lvl="1">
              <a:spcBef>
                <a:spcPts val="200"/>
              </a:spcBef>
              <a:buClr>
                <a:srgbClr val="000000"/>
              </a:buClr>
            </a:pPr>
            <a:r>
              <a:rPr lang="en-US" sz="1400" dirty="0">
                <a:solidFill>
                  <a:srgbClr val="000000"/>
                </a:solidFill>
                <a:cs typeface="Calibri" panose="020F0502020204030204" pitchFamily="34" charset="0"/>
                <a:sym typeface="Arial"/>
              </a:rPr>
              <a:t>Make it scalable</a:t>
            </a:r>
          </a:p>
          <a:p>
            <a:pPr lvl="1">
              <a:spcBef>
                <a:spcPts val="200"/>
              </a:spcBef>
              <a:buClr>
                <a:srgbClr val="000000"/>
              </a:buClr>
            </a:pPr>
            <a:endParaRPr lang="en-US" sz="1400" dirty="0">
              <a:solidFill>
                <a:srgbClr val="000000"/>
              </a:solidFill>
              <a:cs typeface="Calibri" panose="020F0502020204030204" pitchFamily="34" charset="0"/>
              <a:sym typeface="Arial"/>
            </a:endParaRPr>
          </a:p>
          <a:p>
            <a:pPr>
              <a:spcBef>
                <a:spcPts val="200"/>
              </a:spcBef>
              <a:buClr>
                <a:srgbClr val="000000"/>
              </a:buClr>
            </a:pPr>
            <a:r>
              <a:rPr lang="en-US" sz="1600" dirty="0">
                <a:solidFill>
                  <a:srgbClr val="FF0000"/>
                </a:solidFill>
                <a:cs typeface="Calibri" panose="020F0502020204030204" pitchFamily="34" charset="0"/>
                <a:sym typeface="Arial"/>
              </a:rPr>
              <a:t>Consequence: You can have safe application but it’s platform dependent and a lot of work</a:t>
            </a:r>
            <a:endParaRPr lang="en-US" sz="1799" dirty="0">
              <a:solidFill>
                <a:srgbClr val="000000"/>
              </a:solidFill>
              <a:latin typeface="Arial"/>
              <a:sym typeface="Arial"/>
            </a:endParaRPr>
          </a:p>
          <a:p>
            <a:pPr>
              <a:spcBef>
                <a:spcPts val="200"/>
              </a:spcBef>
              <a:buClr>
                <a:srgbClr val="000000"/>
              </a:buClr>
            </a:pPr>
            <a:endParaRPr lang="en-US" sz="1799" dirty="0">
              <a:solidFill>
                <a:srgbClr val="000000"/>
              </a:solidFill>
              <a:latin typeface="Arial"/>
              <a:sym typeface="Arial"/>
            </a:endParaRPr>
          </a:p>
          <a:p>
            <a:pPr lvl="1">
              <a:spcBef>
                <a:spcPts val="200"/>
              </a:spcBef>
              <a:buClr>
                <a:srgbClr val="000000"/>
              </a:buClr>
            </a:pPr>
            <a:endParaRPr lang="en-US" sz="1400" dirty="0">
              <a:solidFill>
                <a:srgbClr val="000000"/>
              </a:solidFill>
              <a:latin typeface="Arial"/>
              <a:sym typeface="Arial"/>
            </a:endParaRPr>
          </a:p>
          <a:p>
            <a:pPr marL="0" indent="0">
              <a:spcBef>
                <a:spcPts val="200"/>
              </a:spcBef>
              <a:buClr>
                <a:srgbClr val="000000"/>
              </a:buClr>
              <a:buFont typeface="Arial" pitchFamily="34" charset="0"/>
              <a:buNone/>
            </a:pPr>
            <a:endParaRPr lang="en-US" sz="1799" dirty="0">
              <a:solidFill>
                <a:srgbClr val="000000"/>
              </a:solidFill>
              <a:latin typeface="Arial"/>
              <a:sym typeface="Arial"/>
            </a:endParaRPr>
          </a:p>
        </p:txBody>
      </p:sp>
      <p:sp>
        <p:nvSpPr>
          <p:cNvPr id="12" name="Content Placeholder 2">
            <a:extLst>
              <a:ext uri="{FF2B5EF4-FFF2-40B4-BE49-F238E27FC236}">
                <a16:creationId xmlns:a16="http://schemas.microsoft.com/office/drawing/2014/main" id="{5FE173F5-B39C-9F1E-9EEF-6A560557EF8E}"/>
              </a:ext>
            </a:extLst>
          </p:cNvPr>
          <p:cNvSpPr txBox="1">
            <a:spLocks/>
          </p:cNvSpPr>
          <p:nvPr/>
        </p:nvSpPr>
        <p:spPr>
          <a:xfrm>
            <a:off x="8493415" y="1866590"/>
            <a:ext cx="3696999" cy="4837613"/>
          </a:xfrm>
          <a:prstGeom prst="rect">
            <a:avLst/>
          </a:prstGeom>
        </p:spPr>
        <p:txBody>
          <a:bodyPr vert="horz" lIns="91416" tIns="45708" rIns="91416" bIns="45708"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00"/>
              </a:spcBef>
              <a:buClr>
                <a:srgbClr val="000000"/>
              </a:buClr>
              <a:buFont typeface="Arial" pitchFamily="34" charset="0"/>
              <a:buNone/>
            </a:pPr>
            <a:r>
              <a:rPr lang="en-US" sz="1799" dirty="0">
                <a:solidFill>
                  <a:srgbClr val="000000"/>
                </a:solidFill>
                <a:cs typeface="Calibri" panose="020F0502020204030204" pitchFamily="34" charset="0"/>
                <a:sym typeface="Arial"/>
              </a:rPr>
              <a:t>With CC &amp; Certifier Framework: developer/deployer must:</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Write the application correctly using Certifier APIs</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Write the trust policy</a:t>
            </a:r>
          </a:p>
          <a:p>
            <a:pPr>
              <a:spcBef>
                <a:spcPts val="200"/>
              </a:spcBef>
              <a:buClr>
                <a:srgbClr val="000000"/>
              </a:buClr>
              <a:buFont typeface="+mj-lt"/>
              <a:buAutoNum type="arabicPeriod"/>
            </a:pPr>
            <a:r>
              <a:rPr lang="en-US" sz="1600" dirty="0">
                <a:solidFill>
                  <a:srgbClr val="000000"/>
                </a:solidFill>
                <a:cs typeface="Calibri" panose="020F0502020204030204" pitchFamily="34" charset="0"/>
                <a:sym typeface="Arial"/>
              </a:rPr>
              <a:t>Use Certifier Service to manage it!</a:t>
            </a:r>
          </a:p>
          <a:p>
            <a:pPr marL="0" indent="0">
              <a:spcBef>
                <a:spcPts val="200"/>
              </a:spcBef>
              <a:buClr>
                <a:srgbClr val="000000"/>
              </a:buClr>
              <a:buFont typeface="Arial" pitchFamily="34" charset="0"/>
              <a:buNone/>
            </a:pPr>
            <a:endParaRPr lang="en-US" sz="1600" dirty="0">
              <a:solidFill>
                <a:srgbClr val="000000"/>
              </a:solidFill>
              <a:cs typeface="Calibri" panose="020F0502020204030204" pitchFamily="34" charset="0"/>
              <a:sym typeface="Arial"/>
            </a:endParaRPr>
          </a:p>
          <a:p>
            <a:pPr marL="0" indent="0">
              <a:spcBef>
                <a:spcPts val="200"/>
              </a:spcBef>
              <a:buClr>
                <a:srgbClr val="000000"/>
              </a:buClr>
              <a:buNone/>
            </a:pPr>
            <a:r>
              <a:rPr lang="en-US" sz="1600" b="1" dirty="0">
                <a:solidFill>
                  <a:srgbClr val="00B050"/>
                </a:solidFill>
                <a:cs typeface="Calibri" panose="020F0502020204030204" pitchFamily="34" charset="0"/>
                <a:sym typeface="Arial"/>
              </a:rPr>
              <a:t>Consequence</a:t>
            </a:r>
            <a:r>
              <a:rPr lang="en-US" sz="1600" dirty="0">
                <a:solidFill>
                  <a:srgbClr val="00B050"/>
                </a:solidFill>
                <a:cs typeface="Calibri" panose="020F0502020204030204" pitchFamily="34" charset="0"/>
                <a:sym typeface="Arial"/>
              </a:rPr>
              <a:t>: </a:t>
            </a:r>
          </a:p>
          <a:p>
            <a:pPr>
              <a:spcBef>
                <a:spcPts val="200"/>
              </a:spcBef>
              <a:buClr>
                <a:srgbClr val="000000"/>
              </a:buClr>
            </a:pPr>
            <a:r>
              <a:rPr lang="en-US" sz="1600" dirty="0">
                <a:solidFill>
                  <a:srgbClr val="00B050"/>
                </a:solidFill>
                <a:cs typeface="Calibri" panose="020F0502020204030204" pitchFamily="34" charset="0"/>
                <a:sym typeface="Arial"/>
              </a:rPr>
              <a:t>You write the application once. </a:t>
            </a:r>
          </a:p>
          <a:p>
            <a:pPr>
              <a:spcBef>
                <a:spcPts val="200"/>
              </a:spcBef>
              <a:buClr>
                <a:srgbClr val="000000"/>
              </a:buClr>
            </a:pPr>
            <a:r>
              <a:rPr lang="en-US" sz="1600" dirty="0">
                <a:solidFill>
                  <a:srgbClr val="00B050"/>
                </a:solidFill>
                <a:cs typeface="Calibri" panose="020F0502020204030204" pitchFamily="34" charset="0"/>
                <a:sym typeface="Arial"/>
              </a:rPr>
              <a:t>Need only add a few dozen lines of code to enable CC protection. </a:t>
            </a:r>
          </a:p>
          <a:p>
            <a:pPr>
              <a:spcBef>
                <a:spcPts val="200"/>
              </a:spcBef>
              <a:buClr>
                <a:srgbClr val="000000"/>
              </a:buClr>
            </a:pPr>
            <a:r>
              <a:rPr lang="en-US" sz="1600" dirty="0">
                <a:solidFill>
                  <a:srgbClr val="00B050"/>
                </a:solidFill>
                <a:cs typeface="Calibri" panose="020F0502020204030204" pitchFamily="34" charset="0"/>
                <a:sym typeface="Arial"/>
              </a:rPr>
              <a:t>Trust policy is independent of application. </a:t>
            </a:r>
          </a:p>
          <a:p>
            <a:pPr>
              <a:spcBef>
                <a:spcPts val="200"/>
              </a:spcBef>
              <a:buClr>
                <a:srgbClr val="000000"/>
              </a:buClr>
            </a:pPr>
            <a:r>
              <a:rPr lang="en-US" sz="1600" dirty="0">
                <a:solidFill>
                  <a:srgbClr val="00B050"/>
                </a:solidFill>
                <a:cs typeface="Calibri" panose="020F0502020204030204" pitchFamily="34" charset="0"/>
                <a:sym typeface="Arial"/>
              </a:rPr>
              <a:t>Can move to another “backend” effortlessly</a:t>
            </a:r>
          </a:p>
        </p:txBody>
      </p:sp>
      <p:sp>
        <p:nvSpPr>
          <p:cNvPr id="13" name="TextBox 12">
            <a:extLst>
              <a:ext uri="{FF2B5EF4-FFF2-40B4-BE49-F238E27FC236}">
                <a16:creationId xmlns:a16="http://schemas.microsoft.com/office/drawing/2014/main" id="{3F873D23-E0AA-B100-6274-1129A19281C6}"/>
              </a:ext>
            </a:extLst>
          </p:cNvPr>
          <p:cNvSpPr txBox="1"/>
          <p:nvPr/>
        </p:nvSpPr>
        <p:spPr>
          <a:xfrm>
            <a:off x="8555341" y="6315740"/>
            <a:ext cx="1797043" cy="184666"/>
          </a:xfrm>
          <a:prstGeom prst="rect">
            <a:avLst/>
          </a:prstGeom>
        </p:spPr>
        <p:txBody>
          <a:bodyPr wrap="square" lIns="0" tIns="0" rIns="0" bIns="0" rtlCol="0">
            <a:spAutoFit/>
          </a:bodyPr>
          <a:lstStyle/>
          <a:p>
            <a:pPr>
              <a:spcAft>
                <a:spcPts val="600"/>
              </a:spcAft>
              <a:buClr>
                <a:srgbClr val="000000"/>
              </a:buClr>
              <a:buFont typeface="Arial"/>
              <a:buNone/>
            </a:pPr>
            <a:r>
              <a:rPr lang="en-US" sz="1200" kern="0" dirty="0">
                <a:solidFill>
                  <a:srgbClr val="000000"/>
                </a:solidFill>
                <a:latin typeface="Arial"/>
                <a:cs typeface="Arial"/>
                <a:sym typeface="Arial"/>
              </a:rPr>
              <a:t>Thanks to David Wagner</a:t>
            </a:r>
          </a:p>
        </p:txBody>
      </p:sp>
    </p:spTree>
    <p:extLst>
      <p:ext uri="{BB962C8B-B14F-4D97-AF65-F5344CB8AC3E}">
        <p14:creationId xmlns:p14="http://schemas.microsoft.com/office/powerpoint/2010/main" val="104081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a:extLst>
              <a:ext uri="{FF2B5EF4-FFF2-40B4-BE49-F238E27FC236}">
                <a16:creationId xmlns:a16="http://schemas.microsoft.com/office/drawing/2014/main" id="{6973482A-FED0-3DFC-2381-3179744C992C}"/>
              </a:ext>
            </a:extLst>
          </p:cNvPr>
          <p:cNvSpPr txBox="1">
            <a:spLocks/>
          </p:cNvSpPr>
          <p:nvPr/>
        </p:nvSpPr>
        <p:spPr>
          <a:xfrm>
            <a:off x="151486" y="122015"/>
            <a:ext cx="10515600" cy="606167"/>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lang="en-US" kern="0"/>
              <a:t>Cross-platform</a:t>
            </a:r>
            <a:r>
              <a:rPr kumimoji="0" lang="en-US" sz="3600" b="1" i="0" u="none" strike="noStrike" kern="0" cap="none" spc="0" normalizeH="0" baseline="0" noProof="0" dirty="0">
                <a:ln>
                  <a:noFill/>
                </a:ln>
                <a:solidFill>
                  <a:srgbClr val="292929"/>
                </a:solidFill>
                <a:effectLst/>
                <a:uLnTx/>
                <a:uFillTx/>
                <a:latin typeface="Arial"/>
                <a:cs typeface="Arial"/>
                <a:sym typeface="Arial"/>
              </a:rPr>
              <a:t> </a:t>
            </a:r>
            <a:r>
              <a:rPr kumimoji="0" lang="en-US" sz="3600" b="1" i="0" u="none" strike="noStrike" kern="0" cap="none" spc="0" normalizeH="0" baseline="0" noProof="0">
                <a:ln>
                  <a:noFill/>
                </a:ln>
                <a:solidFill>
                  <a:srgbClr val="292929"/>
                </a:solidFill>
                <a:effectLst/>
                <a:uLnTx/>
                <a:uFillTx/>
                <a:latin typeface="Arial"/>
                <a:cs typeface="Arial"/>
                <a:sym typeface="Arial"/>
              </a:rPr>
              <a:t>ML PoC</a:t>
            </a:r>
            <a:endParaRPr kumimoji="0" lang="en-US" sz="3600" b="1" i="0" u="none" strike="noStrike" kern="0" cap="none" spc="0" normalizeH="0" baseline="0" noProof="0" dirty="0">
              <a:ln>
                <a:noFill/>
              </a:ln>
              <a:solidFill>
                <a:srgbClr val="292929"/>
              </a:solidFill>
              <a:effectLst/>
              <a:uLnTx/>
              <a:uFillTx/>
              <a:latin typeface="Arial"/>
              <a:cs typeface="Arial"/>
              <a:sym typeface="Arial"/>
            </a:endParaRPr>
          </a:p>
        </p:txBody>
      </p:sp>
      <p:sp>
        <p:nvSpPr>
          <p:cNvPr id="44" name="Content Placeholder 6">
            <a:extLst>
              <a:ext uri="{FF2B5EF4-FFF2-40B4-BE49-F238E27FC236}">
                <a16:creationId xmlns:a16="http://schemas.microsoft.com/office/drawing/2014/main" id="{BE3FA84F-3D37-D198-F150-ABCF94FADD47}"/>
              </a:ext>
            </a:extLst>
          </p:cNvPr>
          <p:cNvSpPr txBox="1">
            <a:spLocks/>
          </p:cNvSpPr>
          <p:nvPr/>
        </p:nvSpPr>
        <p:spPr>
          <a:xfrm>
            <a:off x="5818015" y="1904478"/>
            <a:ext cx="1656496" cy="2477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a:ln>
                  <a:noFill/>
                </a:ln>
                <a:solidFill>
                  <a:srgbClr val="535353"/>
                </a:solidFill>
                <a:effectLst/>
                <a:uLnTx/>
                <a:uFillTx/>
                <a:latin typeface="Arial"/>
                <a:cs typeface="Arial"/>
                <a:sym typeface="Arial"/>
              </a:rPr>
              <a:t>Certifier Service</a:t>
            </a:r>
          </a:p>
        </p:txBody>
      </p:sp>
      <p:sp>
        <p:nvSpPr>
          <p:cNvPr id="45" name="Rounded Rectangle 44">
            <a:extLst>
              <a:ext uri="{FF2B5EF4-FFF2-40B4-BE49-F238E27FC236}">
                <a16:creationId xmlns:a16="http://schemas.microsoft.com/office/drawing/2014/main" id="{DA642DFF-81C9-032D-D541-AA38AD7B3396}"/>
              </a:ext>
            </a:extLst>
          </p:cNvPr>
          <p:cNvSpPr/>
          <p:nvPr/>
        </p:nvSpPr>
        <p:spPr>
          <a:xfrm>
            <a:off x="9178393" y="5147817"/>
            <a:ext cx="1639956" cy="407504"/>
          </a:xfrm>
          <a:prstGeom prst="roundRect">
            <a:avLst/>
          </a:prstGeom>
          <a:solidFill>
            <a:srgbClr val="A5A5A5"/>
          </a:solidFill>
          <a:ln w="25400" cap="flat" cmpd="sng" algn="ctr">
            <a:solidFill>
              <a:srgbClr val="A5A5A5">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Intel SGX</a:t>
            </a:r>
          </a:p>
        </p:txBody>
      </p:sp>
      <p:sp>
        <p:nvSpPr>
          <p:cNvPr id="46" name="Rounded Rectangle 45">
            <a:extLst>
              <a:ext uri="{FF2B5EF4-FFF2-40B4-BE49-F238E27FC236}">
                <a16:creationId xmlns:a16="http://schemas.microsoft.com/office/drawing/2014/main" id="{01E4737A-3F47-63AE-C8FE-5E90AF2B7E59}"/>
              </a:ext>
            </a:extLst>
          </p:cNvPr>
          <p:cNvSpPr/>
          <p:nvPr/>
        </p:nvSpPr>
        <p:spPr>
          <a:xfrm>
            <a:off x="4723036" y="5292309"/>
            <a:ext cx="1639956" cy="407504"/>
          </a:xfrm>
          <a:prstGeom prst="roundRect">
            <a:avLst/>
          </a:prstGeom>
          <a:solidFill>
            <a:srgbClr val="A5A5A5"/>
          </a:solidFill>
          <a:ln w="25400" cap="flat" cmpd="sng" algn="ctr">
            <a:solidFill>
              <a:srgbClr val="A5A5A5">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AMD SEV-SNP</a:t>
            </a:r>
          </a:p>
        </p:txBody>
      </p:sp>
      <p:sp>
        <p:nvSpPr>
          <p:cNvPr id="47" name="Rounded Rectangle 46">
            <a:extLst>
              <a:ext uri="{FF2B5EF4-FFF2-40B4-BE49-F238E27FC236}">
                <a16:creationId xmlns:a16="http://schemas.microsoft.com/office/drawing/2014/main" id="{141562E8-7D1E-5091-1EDA-D42CB7356EEB}"/>
              </a:ext>
            </a:extLst>
          </p:cNvPr>
          <p:cNvSpPr/>
          <p:nvPr/>
        </p:nvSpPr>
        <p:spPr>
          <a:xfrm>
            <a:off x="9158190" y="4633259"/>
            <a:ext cx="1639956" cy="407504"/>
          </a:xfrm>
          <a:prstGeom prst="roundRect">
            <a:avLst/>
          </a:prstGeom>
          <a:solidFill>
            <a:srgbClr val="ED7D31"/>
          </a:solidFill>
          <a:ln w="25400" cap="flat" cmpd="sng" algn="ctr">
            <a:solidFill>
              <a:srgbClr val="ED7D31">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Gramine SDK</a:t>
            </a:r>
          </a:p>
        </p:txBody>
      </p:sp>
      <p:sp>
        <p:nvSpPr>
          <p:cNvPr id="48" name="Rounded Rectangle 47">
            <a:extLst>
              <a:ext uri="{FF2B5EF4-FFF2-40B4-BE49-F238E27FC236}">
                <a16:creationId xmlns:a16="http://schemas.microsoft.com/office/drawing/2014/main" id="{E9350D63-055F-EA66-976E-08FECF289B36}"/>
              </a:ext>
            </a:extLst>
          </p:cNvPr>
          <p:cNvSpPr/>
          <p:nvPr/>
        </p:nvSpPr>
        <p:spPr>
          <a:xfrm>
            <a:off x="9158190" y="4118701"/>
            <a:ext cx="1639956" cy="407504"/>
          </a:xfrm>
          <a:prstGeom prst="roundRect">
            <a:avLst/>
          </a:prstGeom>
          <a:solidFill>
            <a:srgbClr val="4472C4"/>
          </a:solidFill>
          <a:ln w="25400" cap="flat" cmpd="sng" algn="ctr">
            <a:solidFill>
              <a:srgbClr val="4472C4">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ML Model Server</a:t>
            </a:r>
          </a:p>
        </p:txBody>
      </p:sp>
      <p:sp>
        <p:nvSpPr>
          <p:cNvPr id="49" name="Rounded Rectangle 48">
            <a:extLst>
              <a:ext uri="{FF2B5EF4-FFF2-40B4-BE49-F238E27FC236}">
                <a16:creationId xmlns:a16="http://schemas.microsoft.com/office/drawing/2014/main" id="{5D39871F-3D97-3614-FD18-644C61D89A0C}"/>
              </a:ext>
            </a:extLst>
          </p:cNvPr>
          <p:cNvSpPr/>
          <p:nvPr/>
        </p:nvSpPr>
        <p:spPr>
          <a:xfrm>
            <a:off x="4723036" y="4777751"/>
            <a:ext cx="1639956" cy="407504"/>
          </a:xfrm>
          <a:prstGeom prst="roundRect">
            <a:avLst/>
          </a:prstGeom>
          <a:solidFill>
            <a:srgbClr val="ED7D31"/>
          </a:solidFill>
          <a:ln w="25400" cap="flat" cmpd="sng" algn="ctr">
            <a:solidFill>
              <a:srgbClr val="ED7D31">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Linux</a:t>
            </a:r>
          </a:p>
        </p:txBody>
      </p:sp>
      <p:sp>
        <p:nvSpPr>
          <p:cNvPr id="50" name="Rounded Rectangle 49">
            <a:extLst>
              <a:ext uri="{FF2B5EF4-FFF2-40B4-BE49-F238E27FC236}">
                <a16:creationId xmlns:a16="http://schemas.microsoft.com/office/drawing/2014/main" id="{CAAE78B9-C68E-0E1B-B7FD-15F6276E2FDC}"/>
              </a:ext>
            </a:extLst>
          </p:cNvPr>
          <p:cNvSpPr/>
          <p:nvPr/>
        </p:nvSpPr>
        <p:spPr>
          <a:xfrm>
            <a:off x="4723036" y="4266464"/>
            <a:ext cx="1639956" cy="407504"/>
          </a:xfrm>
          <a:prstGeom prst="roundRect">
            <a:avLst/>
          </a:prstGeom>
          <a:solidFill>
            <a:srgbClr val="4472C4"/>
          </a:solidFill>
          <a:ln w="25400" cap="flat" cmpd="sng" algn="ctr">
            <a:solidFill>
              <a:srgbClr val="4472C4">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ML Model Loader</a:t>
            </a:r>
          </a:p>
        </p:txBody>
      </p:sp>
      <p:sp>
        <p:nvSpPr>
          <p:cNvPr id="51" name="Rounded Rectangle 50">
            <a:extLst>
              <a:ext uri="{FF2B5EF4-FFF2-40B4-BE49-F238E27FC236}">
                <a16:creationId xmlns:a16="http://schemas.microsoft.com/office/drawing/2014/main" id="{90E6067A-84A5-9BC4-7160-4C101391C0D8}"/>
              </a:ext>
            </a:extLst>
          </p:cNvPr>
          <p:cNvSpPr/>
          <p:nvPr/>
        </p:nvSpPr>
        <p:spPr>
          <a:xfrm>
            <a:off x="9158190" y="3609977"/>
            <a:ext cx="1639956" cy="407504"/>
          </a:xfrm>
          <a:prstGeom prst="roundRect">
            <a:avLst/>
          </a:prstGeom>
          <a:solidFill>
            <a:srgbClr val="70AD47"/>
          </a:solidFill>
          <a:ln w="25400" cap="flat" cmpd="sng" algn="ctr">
            <a:solidFill>
              <a:srgbClr val="70AD47">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Whisper Models</a:t>
            </a:r>
          </a:p>
        </p:txBody>
      </p:sp>
      <p:sp>
        <p:nvSpPr>
          <p:cNvPr id="52" name="Rounded Rectangle 51">
            <a:extLst>
              <a:ext uri="{FF2B5EF4-FFF2-40B4-BE49-F238E27FC236}">
                <a16:creationId xmlns:a16="http://schemas.microsoft.com/office/drawing/2014/main" id="{5C8E5310-55E0-5CD5-36F3-C6C8396BE45E}"/>
              </a:ext>
            </a:extLst>
          </p:cNvPr>
          <p:cNvSpPr/>
          <p:nvPr/>
        </p:nvSpPr>
        <p:spPr>
          <a:xfrm>
            <a:off x="4723036" y="3754469"/>
            <a:ext cx="1639956" cy="407504"/>
          </a:xfrm>
          <a:prstGeom prst="roundRect">
            <a:avLst/>
          </a:prstGeom>
          <a:solidFill>
            <a:srgbClr val="70AD47"/>
          </a:solidFill>
          <a:ln w="25400" cap="flat" cmpd="sng" algn="ctr">
            <a:solidFill>
              <a:srgbClr val="70AD47">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Transcription UI</a:t>
            </a:r>
          </a:p>
        </p:txBody>
      </p:sp>
      <p:sp>
        <p:nvSpPr>
          <p:cNvPr id="53" name="Rounded Rectangle 52">
            <a:extLst>
              <a:ext uri="{FF2B5EF4-FFF2-40B4-BE49-F238E27FC236}">
                <a16:creationId xmlns:a16="http://schemas.microsoft.com/office/drawing/2014/main" id="{145F4876-77F8-FD52-1047-8B869D59502F}"/>
              </a:ext>
            </a:extLst>
          </p:cNvPr>
          <p:cNvSpPr/>
          <p:nvPr/>
        </p:nvSpPr>
        <p:spPr>
          <a:xfrm>
            <a:off x="4723036" y="3239911"/>
            <a:ext cx="1639956" cy="407504"/>
          </a:xfrm>
          <a:prstGeom prst="roundRect">
            <a:avLst/>
          </a:prstGeom>
          <a:solidFill>
            <a:srgbClr val="70AD47"/>
          </a:solidFill>
          <a:ln w="25400" cap="flat" cmpd="sng" algn="ctr">
            <a:solidFill>
              <a:srgbClr val="70AD47">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Whisper Model</a:t>
            </a:r>
          </a:p>
        </p:txBody>
      </p:sp>
      <p:sp>
        <p:nvSpPr>
          <p:cNvPr id="54" name="Rounded Rectangle 53">
            <a:extLst>
              <a:ext uri="{FF2B5EF4-FFF2-40B4-BE49-F238E27FC236}">
                <a16:creationId xmlns:a16="http://schemas.microsoft.com/office/drawing/2014/main" id="{5B000535-DC7C-9A5C-E9D1-3DC6DAA9C2EB}"/>
              </a:ext>
            </a:extLst>
          </p:cNvPr>
          <p:cNvSpPr/>
          <p:nvPr/>
        </p:nvSpPr>
        <p:spPr>
          <a:xfrm>
            <a:off x="5826285" y="1389919"/>
            <a:ext cx="1639956" cy="407504"/>
          </a:xfrm>
          <a:prstGeom prst="roundRect">
            <a:avLst/>
          </a:prstGeom>
          <a:solidFill>
            <a:srgbClr val="A5A5A5"/>
          </a:solidFill>
          <a:ln w="25400" cap="flat" cmpd="sng" algn="ctr">
            <a:solidFill>
              <a:srgbClr val="A5A5A5">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Any Platform</a:t>
            </a:r>
          </a:p>
        </p:txBody>
      </p:sp>
      <p:sp>
        <p:nvSpPr>
          <p:cNvPr id="55" name="Rounded Rectangle 54">
            <a:extLst>
              <a:ext uri="{FF2B5EF4-FFF2-40B4-BE49-F238E27FC236}">
                <a16:creationId xmlns:a16="http://schemas.microsoft.com/office/drawing/2014/main" id="{0ECB67C8-76AD-2E43-EB4A-0D54AEE10D0D}"/>
              </a:ext>
            </a:extLst>
          </p:cNvPr>
          <p:cNvSpPr/>
          <p:nvPr/>
        </p:nvSpPr>
        <p:spPr>
          <a:xfrm>
            <a:off x="5826285" y="875361"/>
            <a:ext cx="1639956" cy="407504"/>
          </a:xfrm>
          <a:prstGeom prst="roundRect">
            <a:avLst/>
          </a:prstGeom>
          <a:solidFill>
            <a:srgbClr val="ED7D31"/>
          </a:solidFill>
          <a:ln w="25400" cap="flat" cmpd="sng" algn="ctr">
            <a:solidFill>
              <a:srgbClr val="ED7D31">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Any OS</a:t>
            </a:r>
          </a:p>
        </p:txBody>
      </p:sp>
      <p:sp>
        <p:nvSpPr>
          <p:cNvPr id="56" name="Rounded Rectangle 55">
            <a:extLst>
              <a:ext uri="{FF2B5EF4-FFF2-40B4-BE49-F238E27FC236}">
                <a16:creationId xmlns:a16="http://schemas.microsoft.com/office/drawing/2014/main" id="{340DD03F-BABA-EC2A-8CD1-C08B9138212B}"/>
              </a:ext>
            </a:extLst>
          </p:cNvPr>
          <p:cNvSpPr/>
          <p:nvPr/>
        </p:nvSpPr>
        <p:spPr>
          <a:xfrm>
            <a:off x="5817745" y="360803"/>
            <a:ext cx="1639956" cy="407504"/>
          </a:xfrm>
          <a:prstGeom prst="roundRect">
            <a:avLst/>
          </a:prstGeom>
          <a:solidFill>
            <a:srgbClr val="4472C4"/>
          </a:solidFill>
          <a:ln w="25400" cap="flat" cmpd="sng" algn="ctr">
            <a:solidFill>
              <a:srgbClr val="4472C4">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Certifier Service</a:t>
            </a:r>
          </a:p>
        </p:txBody>
      </p:sp>
      <p:sp>
        <p:nvSpPr>
          <p:cNvPr id="57" name="Rounded Rectangle 56">
            <a:extLst>
              <a:ext uri="{FF2B5EF4-FFF2-40B4-BE49-F238E27FC236}">
                <a16:creationId xmlns:a16="http://schemas.microsoft.com/office/drawing/2014/main" id="{0EEB76D8-2D87-8952-6403-1E5E40FD8BCA}"/>
              </a:ext>
            </a:extLst>
          </p:cNvPr>
          <p:cNvSpPr/>
          <p:nvPr/>
        </p:nvSpPr>
        <p:spPr>
          <a:xfrm>
            <a:off x="5549579" y="176652"/>
            <a:ext cx="2136913" cy="2087217"/>
          </a:xfrm>
          <a:prstGeom prst="roundRect">
            <a:avLst/>
          </a:prstGeom>
          <a:noFill/>
          <a:ln w="22225" cap="flat" cmpd="sng" algn="ctr">
            <a:solidFill>
              <a:srgbClr val="535353"/>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8" name="Content Placeholder 6">
            <a:extLst>
              <a:ext uri="{FF2B5EF4-FFF2-40B4-BE49-F238E27FC236}">
                <a16:creationId xmlns:a16="http://schemas.microsoft.com/office/drawing/2014/main" id="{0CA8D894-76BF-FC98-4130-C5635FB96CDE}"/>
              </a:ext>
            </a:extLst>
          </p:cNvPr>
          <p:cNvSpPr txBox="1">
            <a:spLocks/>
          </p:cNvSpPr>
          <p:nvPr/>
        </p:nvSpPr>
        <p:spPr>
          <a:xfrm>
            <a:off x="9235681" y="5656541"/>
            <a:ext cx="1525381" cy="29850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a:buClr>
                <a:srgbClr val="000000">
                  <a:lumMod val="60000"/>
                  <a:lumOff val="40000"/>
                </a:srgbClr>
              </a:buClr>
            </a:pPr>
            <a:r>
              <a:rPr sz="1600">
                <a:solidFill>
                  <a:srgbClr val="535353"/>
                </a:solidFill>
                <a:latin typeface="Arial"/>
                <a:sym typeface="Arial"/>
              </a:rPr>
              <a:t>Model Provider</a:t>
            </a:r>
          </a:p>
        </p:txBody>
      </p:sp>
      <p:sp>
        <p:nvSpPr>
          <p:cNvPr id="59" name="Rounded Rectangle 58">
            <a:extLst>
              <a:ext uri="{FF2B5EF4-FFF2-40B4-BE49-F238E27FC236}">
                <a16:creationId xmlns:a16="http://schemas.microsoft.com/office/drawing/2014/main" id="{6D2C97F6-464D-6B5B-9202-D8CCDAD295F3}"/>
              </a:ext>
            </a:extLst>
          </p:cNvPr>
          <p:cNvSpPr/>
          <p:nvPr/>
        </p:nvSpPr>
        <p:spPr>
          <a:xfrm>
            <a:off x="8909712" y="3403587"/>
            <a:ext cx="2136913" cy="2634616"/>
          </a:xfrm>
          <a:prstGeom prst="roundRect">
            <a:avLst/>
          </a:prstGeom>
          <a:noFill/>
          <a:ln w="22225" cap="flat" cmpd="sng" algn="ctr">
            <a:solidFill>
              <a:srgbClr val="535353"/>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0" name="Content Placeholder 6">
            <a:extLst>
              <a:ext uri="{FF2B5EF4-FFF2-40B4-BE49-F238E27FC236}">
                <a16:creationId xmlns:a16="http://schemas.microsoft.com/office/drawing/2014/main" id="{B5189FDF-0CFD-31C7-58DC-4CEBE53D56B1}"/>
              </a:ext>
            </a:extLst>
          </p:cNvPr>
          <p:cNvSpPr txBox="1">
            <a:spLocks/>
          </p:cNvSpPr>
          <p:nvPr/>
        </p:nvSpPr>
        <p:spPr>
          <a:xfrm>
            <a:off x="4935503" y="5767717"/>
            <a:ext cx="1215023" cy="34563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a:buClr>
                <a:srgbClr val="000000">
                  <a:lumMod val="60000"/>
                  <a:lumOff val="40000"/>
                </a:srgbClr>
              </a:buClr>
            </a:pPr>
            <a:r>
              <a:rPr sz="1600">
                <a:solidFill>
                  <a:srgbClr val="535353"/>
                </a:solidFill>
                <a:latin typeface="Arial"/>
                <a:sym typeface="Arial"/>
              </a:rPr>
              <a:t>Service Host</a:t>
            </a:r>
          </a:p>
        </p:txBody>
      </p:sp>
      <p:sp>
        <p:nvSpPr>
          <p:cNvPr id="61" name="Rounded Rectangle 60">
            <a:extLst>
              <a:ext uri="{FF2B5EF4-FFF2-40B4-BE49-F238E27FC236}">
                <a16:creationId xmlns:a16="http://schemas.microsoft.com/office/drawing/2014/main" id="{ADAE93D7-5047-B264-526F-02F43CE33C38}"/>
              </a:ext>
            </a:extLst>
          </p:cNvPr>
          <p:cNvSpPr/>
          <p:nvPr/>
        </p:nvSpPr>
        <p:spPr>
          <a:xfrm>
            <a:off x="4479033" y="3079797"/>
            <a:ext cx="2136913" cy="3050592"/>
          </a:xfrm>
          <a:prstGeom prst="roundRect">
            <a:avLst/>
          </a:prstGeom>
          <a:noFill/>
          <a:ln w="22225" cap="flat" cmpd="sng" algn="ctr">
            <a:solidFill>
              <a:srgbClr val="535353"/>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2" name="Content Placeholder 6">
            <a:extLst>
              <a:ext uri="{FF2B5EF4-FFF2-40B4-BE49-F238E27FC236}">
                <a16:creationId xmlns:a16="http://schemas.microsoft.com/office/drawing/2014/main" id="{BB197D98-5F23-0BBD-B37E-9517CFA042A7}"/>
              </a:ext>
            </a:extLst>
          </p:cNvPr>
          <p:cNvSpPr txBox="1">
            <a:spLocks/>
          </p:cNvSpPr>
          <p:nvPr/>
        </p:nvSpPr>
        <p:spPr>
          <a:xfrm>
            <a:off x="8621479" y="1639408"/>
            <a:ext cx="3399374" cy="121951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startAt="2"/>
            </a:pPr>
            <a:r>
              <a:rPr sz="1600">
                <a:solidFill>
                  <a:srgbClr val="535353"/>
                </a:solidFill>
                <a:latin typeface="Arial"/>
                <a:sym typeface="Arial"/>
              </a:rPr>
              <a:t>Model Provider is deployed and certified by the Certifier Service. The model server starts serving models to trusted clients.</a:t>
            </a:r>
          </a:p>
        </p:txBody>
      </p:sp>
      <p:cxnSp>
        <p:nvCxnSpPr>
          <p:cNvPr id="63" name="Straight Arrow Connector 62">
            <a:extLst>
              <a:ext uri="{FF2B5EF4-FFF2-40B4-BE49-F238E27FC236}">
                <a16:creationId xmlns:a16="http://schemas.microsoft.com/office/drawing/2014/main" id="{A3837DEB-8B35-9E7A-D07E-57F66EAB8F21}"/>
              </a:ext>
            </a:extLst>
          </p:cNvPr>
          <p:cNvCxnSpPr>
            <a:cxnSpLocks/>
            <a:stCxn id="59" idx="0"/>
          </p:cNvCxnSpPr>
          <p:nvPr/>
        </p:nvCxnSpPr>
        <p:spPr bwMode="gray">
          <a:xfrm flipH="1" flipV="1">
            <a:off x="7622358" y="2210813"/>
            <a:ext cx="2355811" cy="1192774"/>
          </a:xfrm>
          <a:prstGeom prst="straightConnector1">
            <a:avLst/>
          </a:prstGeom>
          <a:noFill/>
          <a:ln w="25400" cap="flat" cmpd="sng" algn="ctr">
            <a:solidFill>
              <a:srgbClr val="535353"/>
            </a:solidFill>
            <a:prstDash val="solid"/>
            <a:miter lim="800000"/>
            <a:tailEnd type="triangle"/>
          </a:ln>
          <a:effectLst/>
        </p:spPr>
      </p:cxnSp>
      <p:sp>
        <p:nvSpPr>
          <p:cNvPr id="64" name="Content Placeholder 6">
            <a:extLst>
              <a:ext uri="{FF2B5EF4-FFF2-40B4-BE49-F238E27FC236}">
                <a16:creationId xmlns:a16="http://schemas.microsoft.com/office/drawing/2014/main" id="{551EFE64-C5ED-25BE-6A05-10359966FFEA}"/>
              </a:ext>
            </a:extLst>
          </p:cNvPr>
          <p:cNvSpPr txBox="1">
            <a:spLocks/>
          </p:cNvSpPr>
          <p:nvPr/>
        </p:nvSpPr>
        <p:spPr>
          <a:xfrm>
            <a:off x="7961034" y="641871"/>
            <a:ext cx="3399374" cy="6504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a:pPr>
            <a:r>
              <a:rPr sz="1600">
                <a:solidFill>
                  <a:srgbClr val="535353"/>
                </a:solidFill>
                <a:latin typeface="Arial"/>
                <a:sym typeface="Arial"/>
              </a:rPr>
              <a:t>Configure Security Domain and start the Certifier Service</a:t>
            </a:r>
          </a:p>
        </p:txBody>
      </p:sp>
      <p:cxnSp>
        <p:nvCxnSpPr>
          <p:cNvPr id="65" name="Straight Arrow Connector 64">
            <a:extLst>
              <a:ext uri="{FF2B5EF4-FFF2-40B4-BE49-F238E27FC236}">
                <a16:creationId xmlns:a16="http://schemas.microsoft.com/office/drawing/2014/main" id="{F6657F82-6CFC-A017-4F41-2A429FD96651}"/>
              </a:ext>
            </a:extLst>
          </p:cNvPr>
          <p:cNvCxnSpPr>
            <a:cxnSpLocks/>
            <a:stCxn id="61" idx="0"/>
          </p:cNvCxnSpPr>
          <p:nvPr/>
        </p:nvCxnSpPr>
        <p:spPr bwMode="gray">
          <a:xfrm flipV="1">
            <a:off x="5547489" y="2237927"/>
            <a:ext cx="96780" cy="841870"/>
          </a:xfrm>
          <a:prstGeom prst="straightConnector1">
            <a:avLst/>
          </a:prstGeom>
          <a:noFill/>
          <a:ln w="25400" cap="flat" cmpd="sng" algn="ctr">
            <a:solidFill>
              <a:srgbClr val="535353"/>
            </a:solidFill>
            <a:prstDash val="solid"/>
            <a:miter lim="800000"/>
            <a:tailEnd type="triangle"/>
          </a:ln>
          <a:effectLst/>
        </p:spPr>
      </p:cxnSp>
      <p:sp>
        <p:nvSpPr>
          <p:cNvPr id="66" name="Content Placeholder 6">
            <a:extLst>
              <a:ext uri="{FF2B5EF4-FFF2-40B4-BE49-F238E27FC236}">
                <a16:creationId xmlns:a16="http://schemas.microsoft.com/office/drawing/2014/main" id="{5E1CD50C-D19B-34F8-2149-790FA2C04F34}"/>
              </a:ext>
            </a:extLst>
          </p:cNvPr>
          <p:cNvSpPr txBox="1">
            <a:spLocks/>
          </p:cNvSpPr>
          <p:nvPr/>
        </p:nvSpPr>
        <p:spPr>
          <a:xfrm>
            <a:off x="6754227" y="4091575"/>
            <a:ext cx="2026465" cy="1276338"/>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startAt="4"/>
            </a:pPr>
            <a:r>
              <a:rPr sz="1600">
                <a:solidFill>
                  <a:srgbClr val="535353"/>
                </a:solidFill>
                <a:latin typeface="Arial"/>
                <a:sym typeface="Arial"/>
              </a:rPr>
              <a:t>Download model through secure channel setup by the Certifier.</a:t>
            </a:r>
          </a:p>
        </p:txBody>
      </p:sp>
      <p:cxnSp>
        <p:nvCxnSpPr>
          <p:cNvPr id="67" name="Straight Arrow Connector 66">
            <a:extLst>
              <a:ext uri="{FF2B5EF4-FFF2-40B4-BE49-F238E27FC236}">
                <a16:creationId xmlns:a16="http://schemas.microsoft.com/office/drawing/2014/main" id="{9D5AAA43-0B1C-AC21-DDE1-95E2652C257C}"/>
              </a:ext>
            </a:extLst>
          </p:cNvPr>
          <p:cNvCxnSpPr>
            <a:cxnSpLocks/>
          </p:cNvCxnSpPr>
          <p:nvPr/>
        </p:nvCxnSpPr>
        <p:spPr bwMode="gray">
          <a:xfrm flipH="1">
            <a:off x="6615946" y="3865142"/>
            <a:ext cx="2273885" cy="0"/>
          </a:xfrm>
          <a:prstGeom prst="straightConnector1">
            <a:avLst/>
          </a:prstGeom>
          <a:noFill/>
          <a:ln w="25400" cap="flat" cmpd="sng" algn="ctr">
            <a:solidFill>
              <a:srgbClr val="535353"/>
            </a:solidFill>
            <a:prstDash val="solid"/>
            <a:miter lim="800000"/>
            <a:tailEnd type="triangle"/>
          </a:ln>
          <a:effectLst/>
        </p:spPr>
      </p:cxnSp>
      <p:sp>
        <p:nvSpPr>
          <p:cNvPr id="68" name="Rounded Rectangle 67">
            <a:extLst>
              <a:ext uri="{FF2B5EF4-FFF2-40B4-BE49-F238E27FC236}">
                <a16:creationId xmlns:a16="http://schemas.microsoft.com/office/drawing/2014/main" id="{D250864F-B245-69A6-C93E-2D7A6878BD22}"/>
              </a:ext>
            </a:extLst>
          </p:cNvPr>
          <p:cNvSpPr/>
          <p:nvPr/>
        </p:nvSpPr>
        <p:spPr>
          <a:xfrm>
            <a:off x="779806" y="5039886"/>
            <a:ext cx="1639956" cy="407504"/>
          </a:xfrm>
          <a:prstGeom prst="roundRect">
            <a:avLst/>
          </a:prstGeom>
          <a:solidFill>
            <a:srgbClr val="A5A5A5"/>
          </a:solidFill>
          <a:ln w="25400" cap="flat" cmpd="sng" algn="ctr">
            <a:solidFill>
              <a:srgbClr val="A5A5A5">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Arm CCA</a:t>
            </a:r>
          </a:p>
        </p:txBody>
      </p:sp>
      <p:sp>
        <p:nvSpPr>
          <p:cNvPr id="69" name="Rounded Rectangle 68">
            <a:extLst>
              <a:ext uri="{FF2B5EF4-FFF2-40B4-BE49-F238E27FC236}">
                <a16:creationId xmlns:a16="http://schemas.microsoft.com/office/drawing/2014/main" id="{1F08A0D3-070F-D625-51DC-780F99D99E7A}"/>
              </a:ext>
            </a:extLst>
          </p:cNvPr>
          <p:cNvSpPr/>
          <p:nvPr/>
        </p:nvSpPr>
        <p:spPr>
          <a:xfrm>
            <a:off x="777833" y="4525328"/>
            <a:ext cx="1639956" cy="407504"/>
          </a:xfrm>
          <a:prstGeom prst="roundRect">
            <a:avLst/>
          </a:prstGeom>
          <a:solidFill>
            <a:srgbClr val="ED7D31"/>
          </a:solidFill>
          <a:ln w="25400" cap="flat" cmpd="sng" algn="ctr">
            <a:solidFill>
              <a:srgbClr val="ED7D31">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ISLET</a:t>
            </a:r>
          </a:p>
        </p:txBody>
      </p:sp>
      <p:sp>
        <p:nvSpPr>
          <p:cNvPr id="70" name="Rounded Rectangle 69">
            <a:extLst>
              <a:ext uri="{FF2B5EF4-FFF2-40B4-BE49-F238E27FC236}">
                <a16:creationId xmlns:a16="http://schemas.microsoft.com/office/drawing/2014/main" id="{CF75C1CA-8884-20A1-B3C8-DABA4BE7271B}"/>
              </a:ext>
            </a:extLst>
          </p:cNvPr>
          <p:cNvSpPr/>
          <p:nvPr/>
        </p:nvSpPr>
        <p:spPr>
          <a:xfrm>
            <a:off x="782870" y="4010770"/>
            <a:ext cx="1639956" cy="407504"/>
          </a:xfrm>
          <a:prstGeom prst="roundRect">
            <a:avLst/>
          </a:prstGeom>
          <a:solidFill>
            <a:srgbClr val="4472C4"/>
          </a:solidFill>
          <a:ln w="25400" cap="flat" cmpd="sng" algn="ctr">
            <a:solidFill>
              <a:srgbClr val="4472C4">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Transcription Client</a:t>
            </a:r>
          </a:p>
        </p:txBody>
      </p:sp>
      <p:sp>
        <p:nvSpPr>
          <p:cNvPr id="71" name="Rounded Rectangle 70">
            <a:extLst>
              <a:ext uri="{FF2B5EF4-FFF2-40B4-BE49-F238E27FC236}">
                <a16:creationId xmlns:a16="http://schemas.microsoft.com/office/drawing/2014/main" id="{BA4D5CD5-9EF6-9D8E-15E4-EBD67102109F}"/>
              </a:ext>
            </a:extLst>
          </p:cNvPr>
          <p:cNvSpPr/>
          <p:nvPr/>
        </p:nvSpPr>
        <p:spPr>
          <a:xfrm>
            <a:off x="772803" y="2276301"/>
            <a:ext cx="1639956" cy="407504"/>
          </a:xfrm>
          <a:prstGeom prst="roundRect">
            <a:avLst/>
          </a:prstGeom>
          <a:solidFill>
            <a:srgbClr val="A5A5A5"/>
          </a:solidFill>
          <a:ln w="25400" cap="flat" cmpd="sng" algn="ctr">
            <a:solidFill>
              <a:srgbClr val="A5A5A5">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RISC-V Keystone</a:t>
            </a:r>
          </a:p>
        </p:txBody>
      </p:sp>
      <p:sp>
        <p:nvSpPr>
          <p:cNvPr id="72" name="Rounded Rectangle 71">
            <a:extLst>
              <a:ext uri="{FF2B5EF4-FFF2-40B4-BE49-F238E27FC236}">
                <a16:creationId xmlns:a16="http://schemas.microsoft.com/office/drawing/2014/main" id="{E73AC097-A933-D0F9-983E-9E17CE9A3C65}"/>
              </a:ext>
            </a:extLst>
          </p:cNvPr>
          <p:cNvSpPr/>
          <p:nvPr/>
        </p:nvSpPr>
        <p:spPr>
          <a:xfrm>
            <a:off x="770830" y="1761743"/>
            <a:ext cx="1639956" cy="407504"/>
          </a:xfrm>
          <a:prstGeom prst="roundRect">
            <a:avLst/>
          </a:prstGeom>
          <a:solidFill>
            <a:srgbClr val="ED7D31"/>
          </a:solidFill>
          <a:ln w="25400" cap="flat" cmpd="sng" algn="ctr">
            <a:solidFill>
              <a:srgbClr val="ED7D31">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Keystone SDK</a:t>
            </a:r>
          </a:p>
        </p:txBody>
      </p:sp>
      <p:sp>
        <p:nvSpPr>
          <p:cNvPr id="73" name="Rounded Rectangle 72">
            <a:extLst>
              <a:ext uri="{FF2B5EF4-FFF2-40B4-BE49-F238E27FC236}">
                <a16:creationId xmlns:a16="http://schemas.microsoft.com/office/drawing/2014/main" id="{7CB0CED8-4977-CAF0-DD63-BB61E059A9CA}"/>
              </a:ext>
            </a:extLst>
          </p:cNvPr>
          <p:cNvSpPr/>
          <p:nvPr/>
        </p:nvSpPr>
        <p:spPr>
          <a:xfrm>
            <a:off x="770830" y="1247185"/>
            <a:ext cx="1639956" cy="407504"/>
          </a:xfrm>
          <a:prstGeom prst="roundRect">
            <a:avLst/>
          </a:prstGeom>
          <a:solidFill>
            <a:srgbClr val="4472C4"/>
          </a:solidFill>
          <a:ln w="25400" cap="flat" cmpd="sng" algn="ctr">
            <a:solidFill>
              <a:srgbClr val="4472C4">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Transcription Client</a:t>
            </a:r>
          </a:p>
        </p:txBody>
      </p:sp>
      <p:sp>
        <p:nvSpPr>
          <p:cNvPr id="74" name="Content Placeholder 6">
            <a:extLst>
              <a:ext uri="{FF2B5EF4-FFF2-40B4-BE49-F238E27FC236}">
                <a16:creationId xmlns:a16="http://schemas.microsoft.com/office/drawing/2014/main" id="{7DA1A6F5-F3AB-E020-CC38-C794E715E5CD}"/>
              </a:ext>
            </a:extLst>
          </p:cNvPr>
          <p:cNvSpPr txBox="1">
            <a:spLocks/>
          </p:cNvSpPr>
          <p:nvPr/>
        </p:nvSpPr>
        <p:spPr>
          <a:xfrm>
            <a:off x="871203" y="2733326"/>
            <a:ext cx="1447719"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a:buClr>
                <a:srgbClr val="000000">
                  <a:lumMod val="60000"/>
                  <a:lumOff val="40000"/>
                </a:srgbClr>
              </a:buClr>
            </a:pPr>
            <a:r>
              <a:rPr sz="1600">
                <a:solidFill>
                  <a:srgbClr val="535353"/>
                </a:solidFill>
                <a:latin typeface="Arial"/>
                <a:sym typeface="Arial"/>
              </a:rPr>
              <a:t>RISC-V Client</a:t>
            </a:r>
          </a:p>
        </p:txBody>
      </p:sp>
      <p:sp>
        <p:nvSpPr>
          <p:cNvPr id="75" name="Rounded Rectangle 74">
            <a:extLst>
              <a:ext uri="{FF2B5EF4-FFF2-40B4-BE49-F238E27FC236}">
                <a16:creationId xmlns:a16="http://schemas.microsoft.com/office/drawing/2014/main" id="{4CAC2E6B-FC92-7C68-A592-D1EA40BA60D2}"/>
              </a:ext>
            </a:extLst>
          </p:cNvPr>
          <p:cNvSpPr/>
          <p:nvPr/>
        </p:nvSpPr>
        <p:spPr>
          <a:xfrm>
            <a:off x="476912" y="1077370"/>
            <a:ext cx="2136913" cy="2005848"/>
          </a:xfrm>
          <a:prstGeom prst="roundRect">
            <a:avLst/>
          </a:prstGeom>
          <a:noFill/>
          <a:ln w="22225" cap="flat" cmpd="sng" algn="ctr">
            <a:solidFill>
              <a:srgbClr val="535353"/>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6" name="Content Placeholder 6">
            <a:extLst>
              <a:ext uri="{FF2B5EF4-FFF2-40B4-BE49-F238E27FC236}">
                <a16:creationId xmlns:a16="http://schemas.microsoft.com/office/drawing/2014/main" id="{7FB15A87-9030-9BAC-31E8-744A7AA3A0E9}"/>
              </a:ext>
            </a:extLst>
          </p:cNvPr>
          <p:cNvSpPr txBox="1">
            <a:spLocks/>
          </p:cNvSpPr>
          <p:nvPr/>
        </p:nvSpPr>
        <p:spPr>
          <a:xfrm>
            <a:off x="843450" y="5509631"/>
            <a:ext cx="1639956"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a:buClr>
                <a:srgbClr val="000000">
                  <a:lumMod val="60000"/>
                  <a:lumOff val="40000"/>
                </a:srgbClr>
              </a:buClr>
            </a:pPr>
            <a:r>
              <a:rPr sz="1600">
                <a:solidFill>
                  <a:srgbClr val="535353"/>
                </a:solidFill>
                <a:latin typeface="Arial"/>
                <a:sym typeface="Arial"/>
              </a:rPr>
              <a:t>Arm CCA Client</a:t>
            </a:r>
          </a:p>
        </p:txBody>
      </p:sp>
      <p:sp>
        <p:nvSpPr>
          <p:cNvPr id="77" name="Rounded Rectangle 76">
            <a:extLst>
              <a:ext uri="{FF2B5EF4-FFF2-40B4-BE49-F238E27FC236}">
                <a16:creationId xmlns:a16="http://schemas.microsoft.com/office/drawing/2014/main" id="{97949B14-A324-826B-0EAF-4301622D5792}"/>
              </a:ext>
            </a:extLst>
          </p:cNvPr>
          <p:cNvSpPr/>
          <p:nvPr/>
        </p:nvSpPr>
        <p:spPr>
          <a:xfrm>
            <a:off x="485644" y="3856110"/>
            <a:ext cx="2136913" cy="2005848"/>
          </a:xfrm>
          <a:prstGeom prst="roundRect">
            <a:avLst/>
          </a:prstGeom>
          <a:noFill/>
          <a:ln w="22225" cap="flat" cmpd="sng" algn="ctr">
            <a:solidFill>
              <a:srgbClr val="535353"/>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78" name="Straight Arrow Connector 77">
            <a:extLst>
              <a:ext uri="{FF2B5EF4-FFF2-40B4-BE49-F238E27FC236}">
                <a16:creationId xmlns:a16="http://schemas.microsoft.com/office/drawing/2014/main" id="{F132B385-2991-46A6-8032-889A57E77583}"/>
              </a:ext>
            </a:extLst>
          </p:cNvPr>
          <p:cNvCxnSpPr>
            <a:cxnSpLocks/>
          </p:cNvCxnSpPr>
          <p:nvPr/>
        </p:nvCxnSpPr>
        <p:spPr bwMode="gray">
          <a:xfrm flipV="1">
            <a:off x="2620226" y="4017482"/>
            <a:ext cx="1858806" cy="248983"/>
          </a:xfrm>
          <a:prstGeom prst="straightConnector1">
            <a:avLst/>
          </a:prstGeom>
          <a:noFill/>
          <a:ln w="25400" cap="flat" cmpd="sng" algn="ctr">
            <a:solidFill>
              <a:srgbClr val="535353"/>
            </a:solidFill>
            <a:prstDash val="solid"/>
            <a:miter lim="800000"/>
            <a:tailEnd type="triangle"/>
          </a:ln>
          <a:effectLst/>
        </p:spPr>
      </p:cxnSp>
      <p:cxnSp>
        <p:nvCxnSpPr>
          <p:cNvPr id="79" name="Straight Arrow Connector 78">
            <a:extLst>
              <a:ext uri="{FF2B5EF4-FFF2-40B4-BE49-F238E27FC236}">
                <a16:creationId xmlns:a16="http://schemas.microsoft.com/office/drawing/2014/main" id="{E84F18B6-2028-0E7C-2832-0D910ABFA58B}"/>
              </a:ext>
            </a:extLst>
          </p:cNvPr>
          <p:cNvCxnSpPr>
            <a:cxnSpLocks/>
          </p:cNvCxnSpPr>
          <p:nvPr/>
        </p:nvCxnSpPr>
        <p:spPr bwMode="gray">
          <a:xfrm>
            <a:off x="2483406" y="3063043"/>
            <a:ext cx="1995626" cy="688616"/>
          </a:xfrm>
          <a:prstGeom prst="straightConnector1">
            <a:avLst/>
          </a:prstGeom>
          <a:noFill/>
          <a:ln w="25400" cap="flat" cmpd="sng" algn="ctr">
            <a:solidFill>
              <a:srgbClr val="535353"/>
            </a:solidFill>
            <a:prstDash val="solid"/>
            <a:miter lim="800000"/>
            <a:tailEnd type="triangle"/>
          </a:ln>
          <a:effectLst/>
        </p:spPr>
      </p:cxnSp>
      <p:sp>
        <p:nvSpPr>
          <p:cNvPr id="80" name="Content Placeholder 6">
            <a:extLst>
              <a:ext uri="{FF2B5EF4-FFF2-40B4-BE49-F238E27FC236}">
                <a16:creationId xmlns:a16="http://schemas.microsoft.com/office/drawing/2014/main" id="{FC73BC8F-88CF-94F2-7B9B-25112F2EEC71}"/>
              </a:ext>
            </a:extLst>
          </p:cNvPr>
          <p:cNvSpPr txBox="1">
            <a:spLocks/>
          </p:cNvSpPr>
          <p:nvPr/>
        </p:nvSpPr>
        <p:spPr>
          <a:xfrm>
            <a:off x="2704412" y="4438829"/>
            <a:ext cx="1692765" cy="146366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startAt="6"/>
            </a:pPr>
            <a:r>
              <a:rPr sz="1600">
                <a:solidFill>
                  <a:srgbClr val="535353"/>
                </a:solidFill>
                <a:latin typeface="Arial"/>
                <a:sym typeface="Arial"/>
              </a:rPr>
              <a:t>Send out transcription requests over secure channel and get results</a:t>
            </a:r>
          </a:p>
        </p:txBody>
      </p:sp>
      <p:sp>
        <p:nvSpPr>
          <p:cNvPr id="81" name="Content Placeholder 6">
            <a:extLst>
              <a:ext uri="{FF2B5EF4-FFF2-40B4-BE49-F238E27FC236}">
                <a16:creationId xmlns:a16="http://schemas.microsoft.com/office/drawing/2014/main" id="{1FA00FC0-6115-C886-DE6D-610A03A0D395}"/>
              </a:ext>
            </a:extLst>
          </p:cNvPr>
          <p:cNvSpPr txBox="1">
            <a:spLocks/>
          </p:cNvSpPr>
          <p:nvPr/>
        </p:nvSpPr>
        <p:spPr>
          <a:xfrm>
            <a:off x="2487725" y="816303"/>
            <a:ext cx="3089725" cy="76824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startAt="5"/>
            </a:pPr>
            <a:r>
              <a:rPr sz="1600">
                <a:solidFill>
                  <a:srgbClr val="535353"/>
                </a:solidFill>
                <a:latin typeface="Arial"/>
                <a:sym typeface="Arial"/>
              </a:rPr>
              <a:t>CCA/Keystone clients starts and gets certified by the Certifier Service.</a:t>
            </a:r>
          </a:p>
        </p:txBody>
      </p:sp>
      <p:cxnSp>
        <p:nvCxnSpPr>
          <p:cNvPr id="82" name="Straight Arrow Connector 81">
            <a:extLst>
              <a:ext uri="{FF2B5EF4-FFF2-40B4-BE49-F238E27FC236}">
                <a16:creationId xmlns:a16="http://schemas.microsoft.com/office/drawing/2014/main" id="{BE128EDF-EC82-9334-CF1E-B25FE54B12F1}"/>
              </a:ext>
            </a:extLst>
          </p:cNvPr>
          <p:cNvCxnSpPr>
            <a:cxnSpLocks/>
          </p:cNvCxnSpPr>
          <p:nvPr/>
        </p:nvCxnSpPr>
        <p:spPr bwMode="gray">
          <a:xfrm>
            <a:off x="2629635" y="1644691"/>
            <a:ext cx="2895264" cy="0"/>
          </a:xfrm>
          <a:prstGeom prst="straightConnector1">
            <a:avLst/>
          </a:prstGeom>
          <a:noFill/>
          <a:ln w="25400" cap="flat" cmpd="sng" algn="ctr">
            <a:solidFill>
              <a:srgbClr val="535353"/>
            </a:solidFill>
            <a:prstDash val="solid"/>
            <a:miter lim="800000"/>
            <a:tailEnd type="triangle"/>
          </a:ln>
          <a:effectLst/>
        </p:spPr>
      </p:cxnSp>
      <p:sp>
        <p:nvSpPr>
          <p:cNvPr id="83" name="Content Placeholder 6">
            <a:extLst>
              <a:ext uri="{FF2B5EF4-FFF2-40B4-BE49-F238E27FC236}">
                <a16:creationId xmlns:a16="http://schemas.microsoft.com/office/drawing/2014/main" id="{C82A8AF6-3FE3-0521-78DD-FF3C24B8F9BD}"/>
              </a:ext>
            </a:extLst>
          </p:cNvPr>
          <p:cNvSpPr txBox="1">
            <a:spLocks/>
          </p:cNvSpPr>
          <p:nvPr/>
        </p:nvSpPr>
        <p:spPr>
          <a:xfrm>
            <a:off x="2723597" y="1760872"/>
            <a:ext cx="2853852" cy="155023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startAt="3"/>
            </a:pPr>
            <a:r>
              <a:rPr sz="1600">
                <a:solidFill>
                  <a:srgbClr val="535353"/>
                </a:solidFill>
                <a:latin typeface="Arial"/>
                <a:sym typeface="Arial"/>
              </a:rPr>
              <a:t>Service host is started and certified without the model. Model loader starts running and ready to download model via the secure channel.</a:t>
            </a:r>
          </a:p>
        </p:txBody>
      </p:sp>
    </p:spTree>
    <p:extLst>
      <p:ext uri="{BB962C8B-B14F-4D97-AF65-F5344CB8AC3E}">
        <p14:creationId xmlns:p14="http://schemas.microsoft.com/office/powerpoint/2010/main" val="1330228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7276C6-3405-5F35-2858-F3D5436C2B78}"/>
              </a:ext>
            </a:extLst>
          </p:cNvPr>
          <p:cNvSpPr txBox="1">
            <a:spLocks/>
          </p:cNvSpPr>
          <p:nvPr/>
        </p:nvSpPr>
        <p:spPr>
          <a:xfrm>
            <a:off x="687059" y="175325"/>
            <a:ext cx="10580927" cy="793750"/>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200" b="1" i="0" u="none" strike="noStrike" kern="0" cap="none" spc="0" normalizeH="0" baseline="0" noProof="0">
                <a:ln>
                  <a:noFill/>
                </a:ln>
                <a:solidFill>
                  <a:srgbClr val="292929"/>
                </a:solidFill>
                <a:effectLst/>
                <a:uLnTx/>
                <a:uFillTx/>
                <a:latin typeface="Arial"/>
                <a:cs typeface="Arial"/>
                <a:sym typeface="Arial"/>
              </a:rPr>
              <a:t>Can we join the CCC party?</a:t>
            </a:r>
          </a:p>
        </p:txBody>
      </p:sp>
      <p:sp>
        <p:nvSpPr>
          <p:cNvPr id="7" name="Content Placeholder 7">
            <a:extLst>
              <a:ext uri="{FF2B5EF4-FFF2-40B4-BE49-F238E27FC236}">
                <a16:creationId xmlns:a16="http://schemas.microsoft.com/office/drawing/2014/main" id="{C1CA7E6D-5803-36E5-2795-DBF822DAFE4A}"/>
              </a:ext>
            </a:extLst>
          </p:cNvPr>
          <p:cNvSpPr txBox="1">
            <a:spLocks/>
          </p:cNvSpPr>
          <p:nvPr/>
        </p:nvSpPr>
        <p:spPr bwMode="ltGray">
          <a:xfrm>
            <a:off x="390706" y="969075"/>
            <a:ext cx="11410587" cy="524060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11112">
              <a:spcBef>
                <a:spcPts val="400"/>
              </a:spcBef>
              <a:buClr>
                <a:srgbClr val="000000">
                  <a:lumMod val="60000"/>
                  <a:lumOff val="40000"/>
                </a:srgbClr>
              </a:buClr>
              <a:buFont typeface="Arial" panose="020B0604020202020204" pitchFamily="34" charset="0"/>
              <a:buNone/>
            </a:pPr>
            <a:r>
              <a:rPr sz="2400">
                <a:solidFill>
                  <a:srgbClr val="000000"/>
                </a:solidFill>
                <a:cs typeface="Calibri" panose="020F0502020204030204" pitchFamily="34" charset="0"/>
                <a:sym typeface="Arial"/>
              </a:rPr>
              <a:t>Open-Source project</a:t>
            </a:r>
          </a:p>
          <a:p>
            <a:pPr marL="615950" lvl="1" indent="-342900">
              <a:spcBef>
                <a:spcPts val="400"/>
              </a:spcBef>
              <a:buClr>
                <a:srgbClr val="FFFFFF"/>
              </a:buClr>
            </a:pPr>
            <a:r>
              <a:rPr sz="2000" err="1">
                <a:solidFill>
                  <a:srgbClr val="000000"/>
                </a:solidFill>
                <a:cs typeface="Calibri" panose="020F0502020204030204" pitchFamily="34" charset="0"/>
                <a:sym typeface="Arial"/>
              </a:rPr>
              <a:t>github.com</a:t>
            </a:r>
            <a:r>
              <a:rPr sz="2000">
                <a:solidFill>
                  <a:srgbClr val="000000"/>
                </a:solidFill>
                <a:cs typeface="Calibri" panose="020F0502020204030204" pitchFamily="34" charset="0"/>
                <a:sym typeface="Arial"/>
              </a:rPr>
              <a:t>/</a:t>
            </a:r>
            <a:r>
              <a:rPr sz="2000" err="1">
                <a:solidFill>
                  <a:srgbClr val="000000"/>
                </a:solidFill>
                <a:latin typeface="-apple-system"/>
                <a:sym typeface="Arial"/>
              </a:rPr>
              <a:t>vmware</a:t>
            </a:r>
            <a:r>
              <a:rPr sz="2000">
                <a:solidFill>
                  <a:srgbClr val="000000"/>
                </a:solidFill>
                <a:latin typeface="-apple-system"/>
                <a:sym typeface="Arial"/>
              </a:rPr>
              <a:t>-research/certifier-framework-for-confidential-computing</a:t>
            </a:r>
          </a:p>
          <a:p>
            <a:pPr marL="615950" lvl="1" indent="-342900">
              <a:spcBef>
                <a:spcPts val="400"/>
              </a:spcBef>
              <a:buClr>
                <a:srgbClr val="FFFFFF"/>
              </a:buClr>
            </a:pPr>
            <a:r>
              <a:rPr sz="2000">
                <a:solidFill>
                  <a:srgbClr val="000000"/>
                </a:solidFill>
                <a:latin typeface="-apple-system"/>
                <a:cs typeface="Calibri" panose="020F0502020204030204" pitchFamily="34" charset="0"/>
                <a:sym typeface="Arial"/>
              </a:rPr>
              <a:t>Apache license</a:t>
            </a:r>
          </a:p>
          <a:p>
            <a:pPr marL="615950" lvl="1" indent="-342900">
              <a:spcBef>
                <a:spcPts val="400"/>
              </a:spcBef>
              <a:buClr>
                <a:srgbClr val="FFFFFF"/>
              </a:buClr>
            </a:pPr>
            <a:r>
              <a:rPr sz="2000">
                <a:solidFill>
                  <a:srgbClr val="000000"/>
                </a:solidFill>
                <a:latin typeface="-apple-system"/>
                <a:cs typeface="Calibri" panose="020F0502020204030204" pitchFamily="34" charset="0"/>
                <a:sym typeface="Arial"/>
              </a:rPr>
              <a:t>Contributions and new contributors are welcome</a:t>
            </a:r>
          </a:p>
          <a:p>
            <a:pPr marL="615950" lvl="1" indent="-342900">
              <a:spcBef>
                <a:spcPts val="400"/>
              </a:spcBef>
              <a:buClr>
                <a:srgbClr val="FFFFFF"/>
              </a:buClr>
            </a:pPr>
            <a:r>
              <a:rPr sz="2000">
                <a:solidFill>
                  <a:srgbClr val="000000"/>
                </a:solidFill>
                <a:latin typeface="-apple-system"/>
                <a:cs typeface="Calibri" panose="020F0502020204030204" pitchFamily="34" charset="0"/>
                <a:sym typeface="Arial"/>
              </a:rPr>
              <a:t>Make Confidential Computing an open Universal Platform</a:t>
            </a:r>
            <a:endParaRPr sz="2000">
              <a:solidFill>
                <a:srgbClr val="000000"/>
              </a:solidFill>
              <a:cs typeface="Calibri" panose="020F0502020204030204" pitchFamily="34" charset="0"/>
              <a:sym typeface="Arial"/>
            </a:endParaRPr>
          </a:p>
          <a:p>
            <a:pPr lvl="1" indent="0">
              <a:spcBef>
                <a:spcPts val="400"/>
              </a:spcBef>
              <a:buClr>
                <a:srgbClr val="FFFFFF"/>
              </a:buClr>
              <a:buFont typeface="Arial" panose="020B0604020202020204" pitchFamily="34" charset="0"/>
              <a:buNone/>
            </a:pPr>
            <a:endParaRPr sz="1800">
              <a:solidFill>
                <a:srgbClr val="000000"/>
              </a:solidFill>
              <a:latin typeface="Arial"/>
              <a:sym typeface="Arial"/>
            </a:endParaRPr>
          </a:p>
        </p:txBody>
      </p:sp>
      <p:pic>
        <p:nvPicPr>
          <p:cNvPr id="8" name="Picture 2" descr="GitHub black logo landscape transparent PNG - StickPNG">
            <a:extLst>
              <a:ext uri="{FF2B5EF4-FFF2-40B4-BE49-F238E27FC236}">
                <a16:creationId xmlns:a16="http://schemas.microsoft.com/office/drawing/2014/main" id="{D4C599E0-66ED-16D9-0D3C-D895E10FD1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435" b="24585"/>
          <a:stretch/>
        </p:blipFill>
        <p:spPr bwMode="auto">
          <a:xfrm>
            <a:off x="8113632" y="247365"/>
            <a:ext cx="3473069" cy="9959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2A61457-E6D4-8949-FDEC-C1A114E32CF7}"/>
              </a:ext>
            </a:extLst>
          </p:cNvPr>
          <p:cNvPicPr>
            <a:picLocks noChangeAspect="1"/>
          </p:cNvPicPr>
          <p:nvPr/>
        </p:nvPicPr>
        <p:blipFill rotWithShape="1">
          <a:blip r:embed="rId3"/>
          <a:srcRect b="49222"/>
          <a:stretch/>
        </p:blipFill>
        <p:spPr>
          <a:xfrm>
            <a:off x="687059" y="3385829"/>
            <a:ext cx="10241071" cy="2616360"/>
          </a:xfrm>
          <a:prstGeom prst="rect">
            <a:avLst/>
          </a:prstGeom>
        </p:spPr>
      </p:pic>
    </p:spTree>
    <p:extLst>
      <p:ext uri="{BB962C8B-B14F-4D97-AF65-F5344CB8AC3E}">
        <p14:creationId xmlns:p14="http://schemas.microsoft.com/office/powerpoint/2010/main" val="2005566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EDE6FB-0ECE-2BFA-BDC5-4085A55F72BC}"/>
              </a:ext>
            </a:extLst>
          </p:cNvPr>
          <p:cNvSpPr txBox="1"/>
          <p:nvPr/>
        </p:nvSpPr>
        <p:spPr>
          <a:xfrm>
            <a:off x="3668486" y="2405744"/>
            <a:ext cx="3608680" cy="923330"/>
          </a:xfrm>
          <a:prstGeom prst="rect">
            <a:avLst/>
          </a:prstGeom>
          <a:noFill/>
        </p:spPr>
        <p:txBody>
          <a:bodyPr wrap="none" rtlCol="0">
            <a:spAutoFit/>
          </a:bodyPr>
          <a:lstStyle/>
          <a:p>
            <a:pPr>
              <a:buClr>
                <a:srgbClr val="000000"/>
              </a:buClr>
              <a:buFont typeface="Arial"/>
              <a:buNone/>
            </a:pPr>
            <a:r>
              <a:rPr lang="en-US" sz="5400" kern="0" dirty="0">
                <a:solidFill>
                  <a:srgbClr val="000000"/>
                </a:solidFill>
                <a:latin typeface="Arial"/>
                <a:cs typeface="Arial"/>
                <a:sym typeface="Arial"/>
              </a:rPr>
              <a:t>Thank you!</a:t>
            </a:r>
          </a:p>
        </p:txBody>
      </p:sp>
      <p:sp>
        <p:nvSpPr>
          <p:cNvPr id="5" name="Text Placeholder 4">
            <a:extLst>
              <a:ext uri="{FF2B5EF4-FFF2-40B4-BE49-F238E27FC236}">
                <a16:creationId xmlns:a16="http://schemas.microsoft.com/office/drawing/2014/main" id="{486D42B6-3108-26BC-9F47-24AA8C2B6C3A}"/>
              </a:ext>
            </a:extLst>
          </p:cNvPr>
          <p:cNvSpPr txBox="1">
            <a:spLocks/>
          </p:cNvSpPr>
          <p:nvPr/>
        </p:nvSpPr>
        <p:spPr>
          <a:xfrm>
            <a:off x="250371" y="5396911"/>
            <a:ext cx="9674290" cy="16557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John </a:t>
            </a:r>
            <a:r>
              <a:rPr kumimoji="0" lang="en-US" sz="2400" b="0" i="0" u="none" strike="noStrike" kern="0" cap="none" spc="0" normalizeH="0" baseline="0" noProof="0" dirty="0" err="1">
                <a:ln>
                  <a:noFill/>
                </a:ln>
                <a:solidFill>
                  <a:srgbClr val="000000"/>
                </a:solidFill>
                <a:effectLst/>
                <a:uLnTx/>
                <a:uFillTx/>
                <a:latin typeface="Arial"/>
                <a:cs typeface="Arial"/>
                <a:sym typeface="Arial"/>
              </a:rPr>
              <a:t>Manferdelli</a:t>
            </a:r>
            <a:r>
              <a:rPr kumimoji="0" lang="en-US" sz="2400" b="0" i="0" u="none" strike="noStrike" kern="0" cap="none" spc="0" normalizeH="0" baseline="0" noProof="0" dirty="0">
                <a:ln>
                  <a:noFill/>
                </a:ln>
                <a:solidFill>
                  <a:srgbClr val="000000"/>
                </a:solidFill>
                <a:effectLst/>
                <a:uLnTx/>
                <a:uFillTx/>
                <a:latin typeface="Arial"/>
                <a:cs typeface="Arial"/>
                <a:sym typeface="Arial"/>
              </a:rPr>
              <a:t> &lt;</a:t>
            </a:r>
            <a:r>
              <a:rPr kumimoji="0" lang="en-US" sz="2400" b="0" i="0" u="none" strike="noStrike" kern="0" cap="none" spc="0" normalizeH="0" baseline="0" noProof="0" dirty="0" err="1">
                <a:ln>
                  <a:noFill/>
                </a:ln>
                <a:solidFill>
                  <a:srgbClr val="000000"/>
                </a:solidFill>
                <a:effectLst/>
                <a:uLnTx/>
                <a:uFillTx/>
                <a:latin typeface="Arial"/>
                <a:cs typeface="Arial"/>
                <a:sym typeface="Arial"/>
              </a:rPr>
              <a:t>jmanferdelli@vmware.com</a:t>
            </a:r>
            <a:r>
              <a:rPr kumimoji="0" lang="en-US" sz="2400" b="0" i="0" u="none" strike="noStrike" kern="0" cap="none" spc="0" normalizeH="0" baseline="0" noProof="0" dirty="0">
                <a:ln>
                  <a:noFill/>
                </a:ln>
                <a:solidFill>
                  <a:srgbClr val="000000"/>
                </a:solidFill>
                <a:effectLst/>
                <a:uLnTx/>
                <a:uFillTx/>
                <a:latin typeface="Arial"/>
                <a:cs typeface="Arial"/>
                <a:sym typeface="Arial"/>
              </a:rPr>
              <a:t>&gt;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8879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EFF5A9B-358E-EBD5-4B41-703B3633A075}"/>
              </a:ext>
            </a:extLst>
          </p:cNvPr>
          <p:cNvSpPr txBox="1">
            <a:spLocks/>
          </p:cNvSpPr>
          <p:nvPr/>
        </p:nvSpPr>
        <p:spPr>
          <a:xfrm>
            <a:off x="630237" y="126308"/>
            <a:ext cx="10931525" cy="676117"/>
          </a:xfrm>
          <a:prstGeom prst="rect">
            <a:avLst/>
          </a:prstGeom>
          <a:noFill/>
          <a:ln>
            <a:no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lang="en-US" kern="0"/>
              <a:t>B</a:t>
            </a:r>
            <a:r>
              <a:rPr kumimoji="0" lang="en-US" b="1" i="0" u="none" strike="noStrike" kern="0" cap="none" spc="0" normalizeH="0" baseline="0" noProof="0" err="1">
                <a:ln>
                  <a:noFill/>
                </a:ln>
                <a:solidFill>
                  <a:srgbClr val="292929"/>
                </a:solidFill>
                <a:effectLst/>
                <a:uLnTx/>
                <a:uFillTx/>
                <a:latin typeface="Arial"/>
                <a:cs typeface="Arial"/>
                <a:sym typeface="Arial"/>
              </a:rPr>
              <a:t>arriers</a:t>
            </a:r>
            <a:r>
              <a:rPr kumimoji="0" lang="en-US" b="1" i="0" u="none" strike="noStrike" kern="0" cap="none" spc="0" normalizeH="0" baseline="0" noProof="0">
                <a:ln>
                  <a:noFill/>
                </a:ln>
                <a:solidFill>
                  <a:srgbClr val="292929"/>
                </a:solidFill>
                <a:effectLst/>
                <a:uLnTx/>
                <a:uFillTx/>
                <a:latin typeface="Arial"/>
                <a:cs typeface="Arial"/>
                <a:sym typeface="Arial"/>
              </a:rPr>
              <a:t> to Confidential Computing adoption</a:t>
            </a:r>
          </a:p>
        </p:txBody>
      </p:sp>
      <p:sp>
        <p:nvSpPr>
          <p:cNvPr id="11" name="Content Placeholder 7">
            <a:extLst>
              <a:ext uri="{FF2B5EF4-FFF2-40B4-BE49-F238E27FC236}">
                <a16:creationId xmlns:a16="http://schemas.microsoft.com/office/drawing/2014/main" id="{042F49F0-519A-7A50-31F7-470824FE1AE6}"/>
              </a:ext>
            </a:extLst>
          </p:cNvPr>
          <p:cNvSpPr txBox="1">
            <a:spLocks/>
          </p:cNvSpPr>
          <p:nvPr/>
        </p:nvSpPr>
        <p:spPr>
          <a:xfrm>
            <a:off x="651968" y="1825036"/>
            <a:ext cx="4130675" cy="3825844"/>
          </a:xfrm>
          <a:prstGeom prst="rect">
            <a:avLst/>
          </a:prstGeom>
          <a:solidFill>
            <a:srgbClr val="5B9BD5">
              <a:lumMod val="20000"/>
              <a:lumOff val="80000"/>
            </a:srgbClr>
          </a:solidFill>
          <a:ln>
            <a:solidFill>
              <a:srgbClr val="000000"/>
            </a:solid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571500" indent="-342900">
              <a:spcBef>
                <a:spcPts val="200"/>
              </a:spcBef>
              <a:buClr>
                <a:srgbClr val="535353"/>
              </a:buClr>
              <a:buFont typeface="Arial" panose="020B0604020202020204" pitchFamily="34" charset="0"/>
              <a:buChar char="•"/>
              <a:defRPr/>
            </a:pPr>
            <a:r>
              <a:rPr lang="en-US" sz="2000" kern="0" dirty="0">
                <a:solidFill>
                  <a:srgbClr val="000000"/>
                </a:solidFill>
                <a:latin typeface="Calibri" panose="020F0502020204030204" pitchFamily="34" charset="0"/>
                <a:cs typeface="Calibri" panose="020F0502020204030204" pitchFamily="34" charset="0"/>
              </a:rPr>
              <a:t>TEE mechanisms (attestation protocols, core capabilities, interfaces) are not consistent across vendors</a:t>
            </a:r>
          </a:p>
          <a:p>
            <a:pPr marL="11113" marR="0" lvl="1" indent="0" algn="l" defTabSz="914400" rtl="0" eaLnBrk="1" fontAlgn="auto" latinLnBrk="0" hangingPunct="1">
              <a:lnSpc>
                <a:spcPct val="90000"/>
              </a:lnSpc>
              <a:spcBef>
                <a:spcPts val="200"/>
              </a:spcBef>
              <a:spcAft>
                <a:spcPts val="0"/>
              </a:spcAft>
              <a:buClr>
                <a:srgbClr val="000000"/>
              </a:buClr>
              <a:buSzPts val="2800"/>
              <a:buFont typeface="Arial"/>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12" name="Content Placeholder 7">
            <a:extLst>
              <a:ext uri="{FF2B5EF4-FFF2-40B4-BE49-F238E27FC236}">
                <a16:creationId xmlns:a16="http://schemas.microsoft.com/office/drawing/2014/main" id="{EEFF8D86-8FC1-1066-1313-22CE3D975EAA}"/>
              </a:ext>
            </a:extLst>
          </p:cNvPr>
          <p:cNvSpPr txBox="1">
            <a:spLocks/>
          </p:cNvSpPr>
          <p:nvPr/>
        </p:nvSpPr>
        <p:spPr>
          <a:xfrm>
            <a:off x="4878647" y="1825036"/>
            <a:ext cx="6446119" cy="3825844"/>
          </a:xfrm>
          <a:prstGeom prst="rect">
            <a:avLst/>
          </a:prstGeom>
          <a:solidFill>
            <a:srgbClr val="70AD47">
              <a:lumMod val="20000"/>
              <a:lumOff val="80000"/>
            </a:srgbClr>
          </a:solidFill>
          <a:ln>
            <a:solidFill>
              <a:srgbClr val="000000"/>
            </a:solidFill>
          </a:ln>
        </p:spPr>
        <p:txBody>
          <a:bodyPr spcFirstLastPara="1" wrap="square" lIns="45700" tIns="45700" rIns="45700" bIns="45700" anchor="t" anchorCtr="0">
            <a:normAutofit lnSpcReduction="10000"/>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5715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Cooperating programs require flexible management infrastructure to support many program providers and different security requirements.</a:t>
            </a:r>
          </a:p>
          <a:p>
            <a:pPr marL="971550" marR="0" lvl="1" indent="-28575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Trust policy often embedded in program (Bad!)</a:t>
            </a:r>
          </a:p>
          <a:p>
            <a:pPr marL="971550" marR="0" lvl="1" indent="-28575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Policy difficult to write, understand or audit</a:t>
            </a:r>
          </a:p>
          <a:p>
            <a:pPr marL="971550" lvl="1" indent="-285750">
              <a:spcBef>
                <a:spcPts val="200"/>
              </a:spcBef>
              <a:buFont typeface="Arial" panose="020B0604020202020204" pitchFamily="34" charset="0"/>
              <a:buChar char="•"/>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Can make deployment on different platforms difficult</a:t>
            </a:r>
          </a:p>
          <a:p>
            <a:pPr marL="5715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Support </a:t>
            </a:r>
            <a:r>
              <a:rPr lang="en-US" sz="2000" kern="0" dirty="0">
                <a:solidFill>
                  <a:srgbClr val="000000"/>
                </a:solidFill>
                <a:latin typeface="Calibri" panose="020F0502020204030204" pitchFamily="34" charset="0"/>
                <a:cs typeface="Calibri" panose="020F0502020204030204" pitchFamily="34" charset="0"/>
              </a:rPr>
              <a:t>code for trust management involves extensive security-sensitive logic and requires deep security expertise</a:t>
            </a:r>
          </a:p>
          <a:p>
            <a:pPr marL="5715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No “hello world” exemplars for end-to-end secure system design that work in an hour.</a:t>
            </a:r>
          </a:p>
          <a:p>
            <a:pPr marL="571500" indent="-342900">
              <a:spcBef>
                <a:spcPts val="200"/>
              </a:spcBef>
              <a:buClr>
                <a:srgbClr val="535353"/>
              </a:buClr>
              <a:buFont typeface="Arial" panose="020B0604020202020204" pitchFamily="34" charset="0"/>
              <a:buChar char="•"/>
              <a:defRPr/>
            </a:pPr>
            <a:r>
              <a:rPr lang="en-US" sz="2000" kern="0" dirty="0">
                <a:solidFill>
                  <a:srgbClr val="000000"/>
                </a:solidFill>
                <a:latin typeface="Calibri" panose="020F0502020204030204" pitchFamily="34" charset="0"/>
                <a:cs typeface="Calibri" panose="020F0502020204030204" pitchFamily="34" charset="0"/>
              </a:rPr>
              <a:t>Most bespoke code is not scalable and requires rewriting between platforms</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514350" indent="-285750">
              <a:spcBef>
                <a:spcPts val="200"/>
              </a:spcBef>
              <a:buClr>
                <a:srgbClr val="000000"/>
              </a:buClr>
              <a:buFont typeface="Arial" panose="020B0604020202020204" pitchFamily="34" charset="0"/>
              <a:buChar char="•"/>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1371600" marR="0" lvl="2" indent="-228600" algn="l" defTabSz="914400" rtl="0" eaLnBrk="1" fontAlgn="auto" latinLnBrk="0" hangingPunct="1">
              <a:lnSpc>
                <a:spcPct val="90000"/>
              </a:lnSpc>
              <a:spcBef>
                <a:spcPts val="200"/>
              </a:spcBef>
              <a:spcAft>
                <a:spcPts val="0"/>
              </a:spcAft>
              <a:buClr>
                <a:srgbClr val="000000"/>
              </a:buClr>
              <a:buSzPts val="2800"/>
              <a:buFont typeface="Arial"/>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13" name="Content Placeholder 7">
            <a:extLst>
              <a:ext uri="{FF2B5EF4-FFF2-40B4-BE49-F238E27FC236}">
                <a16:creationId xmlns:a16="http://schemas.microsoft.com/office/drawing/2014/main" id="{BA82D43F-E115-359E-19CA-22181170E916}"/>
              </a:ext>
            </a:extLst>
          </p:cNvPr>
          <p:cNvSpPr txBox="1">
            <a:spLocks/>
          </p:cNvSpPr>
          <p:nvPr/>
        </p:nvSpPr>
        <p:spPr>
          <a:xfrm>
            <a:off x="651753" y="1202167"/>
            <a:ext cx="4130890" cy="504192"/>
          </a:xfrm>
          <a:prstGeom prst="rect">
            <a:avLst/>
          </a:prstGeom>
          <a:solidFill>
            <a:srgbClr val="5B9BD5">
              <a:lumMod val="20000"/>
              <a:lumOff val="80000"/>
            </a:srgbClr>
          </a:solidFill>
          <a:ln>
            <a:solidFill>
              <a:srgbClr val="000000"/>
            </a:solid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457200" marR="0" lvl="0" indent="-228600" algn="l" defTabSz="914400" rtl="0" eaLnBrk="1" fontAlgn="auto" latinLnBrk="0" hangingPunct="1">
              <a:lnSpc>
                <a:spcPct val="90000"/>
              </a:lnSpc>
              <a:spcBef>
                <a:spcPts val="200"/>
              </a:spcBef>
              <a:spcAft>
                <a:spcPts val="0"/>
              </a:spcAft>
              <a:buClr>
                <a:srgbClr val="535353"/>
              </a:buClr>
              <a:buSzPts val="2800"/>
              <a:buFont typeface="Arial"/>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Hardware</a:t>
            </a:r>
            <a:r>
              <a:rPr kumimoji="0" lang="en-US" sz="24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 diversity</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14" name="Content Placeholder 7">
            <a:extLst>
              <a:ext uri="{FF2B5EF4-FFF2-40B4-BE49-F238E27FC236}">
                <a16:creationId xmlns:a16="http://schemas.microsoft.com/office/drawing/2014/main" id="{B50FC0E4-3DF7-69AF-4467-895381BA10D1}"/>
              </a:ext>
            </a:extLst>
          </p:cNvPr>
          <p:cNvSpPr txBox="1">
            <a:spLocks/>
          </p:cNvSpPr>
          <p:nvPr/>
        </p:nvSpPr>
        <p:spPr>
          <a:xfrm>
            <a:off x="4878648" y="1202167"/>
            <a:ext cx="6446118" cy="504192"/>
          </a:xfrm>
          <a:prstGeom prst="rect">
            <a:avLst/>
          </a:prstGeom>
          <a:solidFill>
            <a:srgbClr val="70AD47">
              <a:lumMod val="20000"/>
              <a:lumOff val="80000"/>
            </a:srgbClr>
          </a:solidFill>
          <a:ln>
            <a:solidFill>
              <a:srgbClr val="000000"/>
            </a:solid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460375" marR="0" lvl="0" indent="-223838" algn="l" defTabSz="914400" rtl="0" eaLnBrk="1" fontAlgn="auto" latinLnBrk="0" hangingPunct="1">
              <a:lnSpc>
                <a:spcPct val="90000"/>
              </a:lnSpc>
              <a:spcBef>
                <a:spcPts val="200"/>
              </a:spcBef>
              <a:spcAft>
                <a:spcPts val="0"/>
              </a:spcAft>
              <a:buClr>
                <a:srgbClr val="535353"/>
              </a:buClr>
              <a:buSzPts val="2800"/>
              <a:buFont typeface="Arial"/>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Current software complexity</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15" name="Subtitle 6">
            <a:extLst>
              <a:ext uri="{FF2B5EF4-FFF2-40B4-BE49-F238E27FC236}">
                <a16:creationId xmlns:a16="http://schemas.microsoft.com/office/drawing/2014/main" id="{265889FD-D6DF-F3EA-ACED-26BC756D72C4}"/>
              </a:ext>
            </a:extLst>
          </p:cNvPr>
          <p:cNvSpPr txBox="1">
            <a:spLocks/>
          </p:cNvSpPr>
          <p:nvPr/>
        </p:nvSpPr>
        <p:spPr>
          <a:xfrm>
            <a:off x="1039027" y="5769557"/>
            <a:ext cx="9243883" cy="759853"/>
          </a:xfrm>
          <a:prstGeom prst="rect">
            <a:avLst/>
          </a:prstGeom>
          <a:solidFill>
            <a:srgbClr val="FFC000">
              <a:lumMod val="20000"/>
              <a:lumOff val="80000"/>
            </a:srgbClr>
          </a:solidFill>
          <a:ln>
            <a:solidFill>
              <a:srgbClr val="0070C0"/>
            </a:solid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marR="0" lvl="1" indent="0" algn="ctr" defTabSz="914400" rtl="0" eaLnBrk="1" fontAlgn="auto" latinLnBrk="0" hangingPunct="1">
              <a:lnSpc>
                <a:spcPct val="90000"/>
              </a:lnSpc>
              <a:spcBef>
                <a:spcPts val="200"/>
              </a:spcBef>
              <a:spcAft>
                <a:spcPts val="0"/>
              </a:spcAft>
              <a:buClr>
                <a:srgbClr val="000000"/>
              </a:buClr>
              <a:buSzPts val="2800"/>
              <a:buFont typeface="Arial"/>
              <a:buNone/>
              <a:tabLst/>
              <a:defRPr/>
            </a:pPr>
            <a:r>
              <a:rPr lang="en-US" sz="2400" kern="0">
                <a:solidFill>
                  <a:srgbClr val="00B0F0"/>
                </a:solidFill>
                <a:latin typeface="Calibri" panose="020F0502020204030204" pitchFamily="34" charset="0"/>
                <a:cs typeface="Calibri" panose="020F0502020204030204" pitchFamily="34" charset="0"/>
              </a:rPr>
              <a:t>G</a:t>
            </a:r>
            <a:r>
              <a:rPr kumimoji="0" lang="en-US" sz="2400" b="0" i="0" u="none" strike="noStrike" kern="0" cap="none" spc="0" normalizeH="0" baseline="0" noProof="0">
                <a:ln>
                  <a:noFill/>
                </a:ln>
                <a:solidFill>
                  <a:srgbClr val="00B0F0"/>
                </a:solidFill>
                <a:effectLst/>
                <a:uLnTx/>
                <a:uFillTx/>
                <a:latin typeface="Calibri" panose="020F0502020204030204" pitchFamily="34" charset="0"/>
                <a:cs typeface="Calibri" panose="020F0502020204030204" pitchFamily="34" charset="0"/>
                <a:sym typeface="Arial"/>
              </a:rPr>
              <a:t>ap filled by Certifier:  a standard, vendor-independent, easy-to-use framework for CC trust management for developers and deployers</a:t>
            </a:r>
          </a:p>
        </p:txBody>
      </p:sp>
      <p:sp>
        <p:nvSpPr>
          <p:cNvPr id="3" name="TextBox 2">
            <a:extLst>
              <a:ext uri="{FF2B5EF4-FFF2-40B4-BE49-F238E27FC236}">
                <a16:creationId xmlns:a16="http://schemas.microsoft.com/office/drawing/2014/main" id="{567B28C9-B84F-BDB3-9A94-E11E9A318638}"/>
              </a:ext>
            </a:extLst>
          </p:cNvPr>
          <p:cNvSpPr txBox="1"/>
          <p:nvPr/>
        </p:nvSpPr>
        <p:spPr>
          <a:xfrm>
            <a:off x="630237" y="621605"/>
            <a:ext cx="6111024" cy="521681"/>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100" b="0" i="0" u="none" strike="noStrike" kern="0" cap="none" spc="0" normalizeH="0" baseline="0" noProof="0">
                <a:ln>
                  <a:noFill/>
                </a:ln>
                <a:solidFill>
                  <a:srgbClr val="4472C4"/>
                </a:solidFill>
                <a:effectLst/>
                <a:uLnTx/>
                <a:uFillTx/>
                <a:latin typeface="Calibri" panose="020F0502020204030204"/>
                <a:ea typeface="+mn-ea"/>
                <a:cs typeface="+mn-cs"/>
              </a:rPr>
              <a:t>Motivating the certifier framework</a:t>
            </a:r>
            <a:endParaRPr kumimoji="0" lang="en-US" sz="2000" b="0" i="0" u="none" strike="noStrike" kern="0" cap="none" spc="0" normalizeH="0" baseline="0" noProof="0">
              <a:ln>
                <a:noFill/>
              </a:ln>
              <a:solidFill>
                <a:srgbClr val="4472C4"/>
              </a:solidFill>
              <a:effectLst/>
              <a:uLnTx/>
              <a:uFillTx/>
              <a:latin typeface="Arial"/>
              <a:ea typeface="+mn-ea"/>
              <a:cs typeface="Arial"/>
              <a:sym typeface="Arial"/>
            </a:endParaRPr>
          </a:p>
        </p:txBody>
      </p:sp>
    </p:spTree>
    <p:extLst>
      <p:ext uri="{BB962C8B-B14F-4D97-AF65-F5344CB8AC3E}">
        <p14:creationId xmlns:p14="http://schemas.microsoft.com/office/powerpoint/2010/main" val="934385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a:extLst>
              <a:ext uri="{FF2B5EF4-FFF2-40B4-BE49-F238E27FC236}">
                <a16:creationId xmlns:a16="http://schemas.microsoft.com/office/drawing/2014/main" id="{F0DFBF5C-E71D-A143-734D-4BDDFA2E78B6}"/>
              </a:ext>
            </a:extLst>
          </p:cNvPr>
          <p:cNvSpPr txBox="1">
            <a:spLocks/>
          </p:cNvSpPr>
          <p:nvPr/>
        </p:nvSpPr>
        <p:spPr>
          <a:xfrm>
            <a:off x="151486" y="122015"/>
            <a:ext cx="10515600" cy="606167"/>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600" b="1" i="0" u="none" strike="noStrike" kern="0" cap="none" spc="0" normalizeH="0" baseline="0" noProof="0" dirty="0">
                <a:ln>
                  <a:noFill/>
                </a:ln>
                <a:solidFill>
                  <a:srgbClr val="292929"/>
                </a:solidFill>
                <a:effectLst/>
                <a:uLnTx/>
                <a:uFillTx/>
                <a:latin typeface="Arial"/>
                <a:cs typeface="Arial"/>
                <a:sym typeface="Arial"/>
              </a:rPr>
              <a:t>Goal</a:t>
            </a:r>
          </a:p>
        </p:txBody>
      </p:sp>
      <p:sp>
        <p:nvSpPr>
          <p:cNvPr id="44" name="Content Placeholder 6">
            <a:extLst>
              <a:ext uri="{FF2B5EF4-FFF2-40B4-BE49-F238E27FC236}">
                <a16:creationId xmlns:a16="http://schemas.microsoft.com/office/drawing/2014/main" id="{E1F94146-40AE-A0CA-BCB3-837AED5E5D9F}"/>
              </a:ext>
            </a:extLst>
          </p:cNvPr>
          <p:cNvSpPr txBox="1">
            <a:spLocks/>
          </p:cNvSpPr>
          <p:nvPr/>
        </p:nvSpPr>
        <p:spPr>
          <a:xfrm>
            <a:off x="5818015" y="1904478"/>
            <a:ext cx="1656496" cy="24774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a:ln>
                  <a:noFill/>
                </a:ln>
                <a:solidFill>
                  <a:srgbClr val="535353"/>
                </a:solidFill>
                <a:effectLst/>
                <a:uLnTx/>
                <a:uFillTx/>
                <a:latin typeface="Arial"/>
                <a:cs typeface="Arial"/>
                <a:sym typeface="Arial"/>
              </a:rPr>
              <a:t>Certifier Service</a:t>
            </a:r>
          </a:p>
        </p:txBody>
      </p:sp>
      <p:sp>
        <p:nvSpPr>
          <p:cNvPr id="45" name="Rounded Rectangle 44">
            <a:extLst>
              <a:ext uri="{FF2B5EF4-FFF2-40B4-BE49-F238E27FC236}">
                <a16:creationId xmlns:a16="http://schemas.microsoft.com/office/drawing/2014/main" id="{40F91B73-F38A-0486-59E9-AE921E7A6E01}"/>
              </a:ext>
            </a:extLst>
          </p:cNvPr>
          <p:cNvSpPr/>
          <p:nvPr/>
        </p:nvSpPr>
        <p:spPr>
          <a:xfrm>
            <a:off x="9178393" y="5147817"/>
            <a:ext cx="1639956" cy="407504"/>
          </a:xfrm>
          <a:prstGeom prst="roundRect">
            <a:avLst/>
          </a:prstGeom>
          <a:solidFill>
            <a:srgbClr val="A5A5A5"/>
          </a:solidFill>
          <a:ln w="25400" cap="flat" cmpd="sng" algn="ctr">
            <a:solidFill>
              <a:srgbClr val="A5A5A5">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Intel SGX</a:t>
            </a:r>
          </a:p>
        </p:txBody>
      </p:sp>
      <p:sp>
        <p:nvSpPr>
          <p:cNvPr id="46" name="Rounded Rectangle 45">
            <a:extLst>
              <a:ext uri="{FF2B5EF4-FFF2-40B4-BE49-F238E27FC236}">
                <a16:creationId xmlns:a16="http://schemas.microsoft.com/office/drawing/2014/main" id="{57E39C52-2F4F-2C41-4874-2C5441C0FC45}"/>
              </a:ext>
            </a:extLst>
          </p:cNvPr>
          <p:cNvSpPr/>
          <p:nvPr/>
        </p:nvSpPr>
        <p:spPr>
          <a:xfrm>
            <a:off x="4723036" y="5292309"/>
            <a:ext cx="1639956" cy="407504"/>
          </a:xfrm>
          <a:prstGeom prst="roundRect">
            <a:avLst/>
          </a:prstGeom>
          <a:solidFill>
            <a:srgbClr val="A5A5A5"/>
          </a:solidFill>
          <a:ln w="25400" cap="flat" cmpd="sng" algn="ctr">
            <a:solidFill>
              <a:srgbClr val="A5A5A5">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AMD SEV-SNP</a:t>
            </a:r>
          </a:p>
        </p:txBody>
      </p:sp>
      <p:sp>
        <p:nvSpPr>
          <p:cNvPr id="47" name="Rounded Rectangle 46">
            <a:extLst>
              <a:ext uri="{FF2B5EF4-FFF2-40B4-BE49-F238E27FC236}">
                <a16:creationId xmlns:a16="http://schemas.microsoft.com/office/drawing/2014/main" id="{210B72CF-276D-36EF-38EF-6C52418944DF}"/>
              </a:ext>
            </a:extLst>
          </p:cNvPr>
          <p:cNvSpPr/>
          <p:nvPr/>
        </p:nvSpPr>
        <p:spPr>
          <a:xfrm>
            <a:off x="9158190" y="4633259"/>
            <a:ext cx="1639956" cy="407504"/>
          </a:xfrm>
          <a:prstGeom prst="roundRect">
            <a:avLst/>
          </a:prstGeom>
          <a:solidFill>
            <a:srgbClr val="ED7D31"/>
          </a:solidFill>
          <a:ln w="25400" cap="flat" cmpd="sng" algn="ctr">
            <a:solidFill>
              <a:srgbClr val="ED7D31">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Gramine SDK</a:t>
            </a:r>
          </a:p>
        </p:txBody>
      </p:sp>
      <p:sp>
        <p:nvSpPr>
          <p:cNvPr id="48" name="Rounded Rectangle 47">
            <a:extLst>
              <a:ext uri="{FF2B5EF4-FFF2-40B4-BE49-F238E27FC236}">
                <a16:creationId xmlns:a16="http://schemas.microsoft.com/office/drawing/2014/main" id="{E7A697E6-9E17-C118-E448-BBF00C2A3476}"/>
              </a:ext>
            </a:extLst>
          </p:cNvPr>
          <p:cNvSpPr/>
          <p:nvPr/>
        </p:nvSpPr>
        <p:spPr>
          <a:xfrm>
            <a:off x="9158190" y="4118701"/>
            <a:ext cx="1639956" cy="407504"/>
          </a:xfrm>
          <a:prstGeom prst="roundRect">
            <a:avLst/>
          </a:prstGeom>
          <a:solidFill>
            <a:srgbClr val="4472C4"/>
          </a:solidFill>
          <a:ln w="25400" cap="flat" cmpd="sng" algn="ctr">
            <a:solidFill>
              <a:srgbClr val="4472C4">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ML Model Server</a:t>
            </a:r>
          </a:p>
        </p:txBody>
      </p:sp>
      <p:sp>
        <p:nvSpPr>
          <p:cNvPr id="49" name="Rounded Rectangle 48">
            <a:extLst>
              <a:ext uri="{FF2B5EF4-FFF2-40B4-BE49-F238E27FC236}">
                <a16:creationId xmlns:a16="http://schemas.microsoft.com/office/drawing/2014/main" id="{E65696D0-F86D-1571-04E5-3E6E42651C8E}"/>
              </a:ext>
            </a:extLst>
          </p:cNvPr>
          <p:cNvSpPr/>
          <p:nvPr/>
        </p:nvSpPr>
        <p:spPr>
          <a:xfrm>
            <a:off x="4723036" y="4777751"/>
            <a:ext cx="1639956" cy="407504"/>
          </a:xfrm>
          <a:prstGeom prst="roundRect">
            <a:avLst/>
          </a:prstGeom>
          <a:solidFill>
            <a:srgbClr val="ED7D31"/>
          </a:solidFill>
          <a:ln w="25400" cap="flat" cmpd="sng" algn="ctr">
            <a:solidFill>
              <a:srgbClr val="ED7D31">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Linux</a:t>
            </a:r>
          </a:p>
        </p:txBody>
      </p:sp>
      <p:sp>
        <p:nvSpPr>
          <p:cNvPr id="50" name="Rounded Rectangle 49">
            <a:extLst>
              <a:ext uri="{FF2B5EF4-FFF2-40B4-BE49-F238E27FC236}">
                <a16:creationId xmlns:a16="http://schemas.microsoft.com/office/drawing/2014/main" id="{E1188370-FD33-6270-EF65-5A5E6018A1C2}"/>
              </a:ext>
            </a:extLst>
          </p:cNvPr>
          <p:cNvSpPr/>
          <p:nvPr/>
        </p:nvSpPr>
        <p:spPr>
          <a:xfrm>
            <a:off x="4723036" y="4266464"/>
            <a:ext cx="1639956" cy="407504"/>
          </a:xfrm>
          <a:prstGeom prst="roundRect">
            <a:avLst/>
          </a:prstGeom>
          <a:solidFill>
            <a:srgbClr val="4472C4"/>
          </a:solidFill>
          <a:ln w="25400" cap="flat" cmpd="sng" algn="ctr">
            <a:solidFill>
              <a:srgbClr val="4472C4">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ML Model Loader</a:t>
            </a:r>
          </a:p>
        </p:txBody>
      </p:sp>
      <p:sp>
        <p:nvSpPr>
          <p:cNvPr id="51" name="Rounded Rectangle 50">
            <a:extLst>
              <a:ext uri="{FF2B5EF4-FFF2-40B4-BE49-F238E27FC236}">
                <a16:creationId xmlns:a16="http://schemas.microsoft.com/office/drawing/2014/main" id="{09332EDE-B852-4CB2-3AA5-8F45C7A35E75}"/>
              </a:ext>
            </a:extLst>
          </p:cNvPr>
          <p:cNvSpPr/>
          <p:nvPr/>
        </p:nvSpPr>
        <p:spPr>
          <a:xfrm>
            <a:off x="9158190" y="3609977"/>
            <a:ext cx="1639956" cy="407504"/>
          </a:xfrm>
          <a:prstGeom prst="roundRect">
            <a:avLst/>
          </a:prstGeom>
          <a:solidFill>
            <a:srgbClr val="70AD47"/>
          </a:solidFill>
          <a:ln w="25400" cap="flat" cmpd="sng" algn="ctr">
            <a:solidFill>
              <a:srgbClr val="70AD47">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Whisper Models</a:t>
            </a:r>
          </a:p>
        </p:txBody>
      </p:sp>
      <p:sp>
        <p:nvSpPr>
          <p:cNvPr id="52" name="Rounded Rectangle 51">
            <a:extLst>
              <a:ext uri="{FF2B5EF4-FFF2-40B4-BE49-F238E27FC236}">
                <a16:creationId xmlns:a16="http://schemas.microsoft.com/office/drawing/2014/main" id="{330A7A8C-C66B-2B6D-C939-CB4377FDB89C}"/>
              </a:ext>
            </a:extLst>
          </p:cNvPr>
          <p:cNvSpPr/>
          <p:nvPr/>
        </p:nvSpPr>
        <p:spPr>
          <a:xfrm>
            <a:off x="4723036" y="3754469"/>
            <a:ext cx="1639956" cy="407504"/>
          </a:xfrm>
          <a:prstGeom prst="roundRect">
            <a:avLst/>
          </a:prstGeom>
          <a:solidFill>
            <a:srgbClr val="70AD47"/>
          </a:solidFill>
          <a:ln w="25400" cap="flat" cmpd="sng" algn="ctr">
            <a:solidFill>
              <a:srgbClr val="70AD47">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Transcription UI</a:t>
            </a:r>
          </a:p>
        </p:txBody>
      </p:sp>
      <p:sp>
        <p:nvSpPr>
          <p:cNvPr id="53" name="Rounded Rectangle 52">
            <a:extLst>
              <a:ext uri="{FF2B5EF4-FFF2-40B4-BE49-F238E27FC236}">
                <a16:creationId xmlns:a16="http://schemas.microsoft.com/office/drawing/2014/main" id="{57D13F3B-FB1F-A689-DC87-415B5423A634}"/>
              </a:ext>
            </a:extLst>
          </p:cNvPr>
          <p:cNvSpPr/>
          <p:nvPr/>
        </p:nvSpPr>
        <p:spPr>
          <a:xfrm>
            <a:off x="4723036" y="3239911"/>
            <a:ext cx="1639956" cy="407504"/>
          </a:xfrm>
          <a:prstGeom prst="roundRect">
            <a:avLst/>
          </a:prstGeom>
          <a:solidFill>
            <a:srgbClr val="70AD47"/>
          </a:solidFill>
          <a:ln w="25400" cap="flat" cmpd="sng" algn="ctr">
            <a:solidFill>
              <a:srgbClr val="70AD47">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Whisper Model</a:t>
            </a:r>
          </a:p>
        </p:txBody>
      </p:sp>
      <p:sp>
        <p:nvSpPr>
          <p:cNvPr id="54" name="Rounded Rectangle 53">
            <a:extLst>
              <a:ext uri="{FF2B5EF4-FFF2-40B4-BE49-F238E27FC236}">
                <a16:creationId xmlns:a16="http://schemas.microsoft.com/office/drawing/2014/main" id="{5092AD9E-CEB8-04BA-2E86-C05BAD5B487E}"/>
              </a:ext>
            </a:extLst>
          </p:cNvPr>
          <p:cNvSpPr/>
          <p:nvPr/>
        </p:nvSpPr>
        <p:spPr>
          <a:xfrm>
            <a:off x="5826285" y="1389919"/>
            <a:ext cx="1639956" cy="407504"/>
          </a:xfrm>
          <a:prstGeom prst="roundRect">
            <a:avLst/>
          </a:prstGeom>
          <a:solidFill>
            <a:srgbClr val="A5A5A5"/>
          </a:solidFill>
          <a:ln w="25400" cap="flat" cmpd="sng" algn="ctr">
            <a:solidFill>
              <a:srgbClr val="A5A5A5">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Any Platform</a:t>
            </a:r>
          </a:p>
        </p:txBody>
      </p:sp>
      <p:sp>
        <p:nvSpPr>
          <p:cNvPr id="55" name="Rounded Rectangle 54">
            <a:extLst>
              <a:ext uri="{FF2B5EF4-FFF2-40B4-BE49-F238E27FC236}">
                <a16:creationId xmlns:a16="http://schemas.microsoft.com/office/drawing/2014/main" id="{1D466A32-712F-708C-6D96-437B62712986}"/>
              </a:ext>
            </a:extLst>
          </p:cNvPr>
          <p:cNvSpPr/>
          <p:nvPr/>
        </p:nvSpPr>
        <p:spPr>
          <a:xfrm>
            <a:off x="5826285" y="875361"/>
            <a:ext cx="1639956" cy="407504"/>
          </a:xfrm>
          <a:prstGeom prst="roundRect">
            <a:avLst/>
          </a:prstGeom>
          <a:solidFill>
            <a:srgbClr val="ED7D31"/>
          </a:solidFill>
          <a:ln w="25400" cap="flat" cmpd="sng" algn="ctr">
            <a:solidFill>
              <a:srgbClr val="ED7D31">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Any OS</a:t>
            </a:r>
          </a:p>
        </p:txBody>
      </p:sp>
      <p:sp>
        <p:nvSpPr>
          <p:cNvPr id="56" name="Rounded Rectangle 55">
            <a:extLst>
              <a:ext uri="{FF2B5EF4-FFF2-40B4-BE49-F238E27FC236}">
                <a16:creationId xmlns:a16="http://schemas.microsoft.com/office/drawing/2014/main" id="{DD28EEAA-B742-EEDC-F6C9-6767B76CF84F}"/>
              </a:ext>
            </a:extLst>
          </p:cNvPr>
          <p:cNvSpPr/>
          <p:nvPr/>
        </p:nvSpPr>
        <p:spPr>
          <a:xfrm>
            <a:off x="5817745" y="360803"/>
            <a:ext cx="1639956" cy="407504"/>
          </a:xfrm>
          <a:prstGeom prst="roundRect">
            <a:avLst/>
          </a:prstGeom>
          <a:solidFill>
            <a:srgbClr val="4472C4"/>
          </a:solidFill>
          <a:ln w="25400" cap="flat" cmpd="sng" algn="ctr">
            <a:solidFill>
              <a:srgbClr val="4472C4">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Certifier Service</a:t>
            </a:r>
          </a:p>
        </p:txBody>
      </p:sp>
      <p:sp>
        <p:nvSpPr>
          <p:cNvPr id="57" name="Rounded Rectangle 56">
            <a:extLst>
              <a:ext uri="{FF2B5EF4-FFF2-40B4-BE49-F238E27FC236}">
                <a16:creationId xmlns:a16="http://schemas.microsoft.com/office/drawing/2014/main" id="{8A92D3FB-E92C-97C5-41B9-D72E58B45E0D}"/>
              </a:ext>
            </a:extLst>
          </p:cNvPr>
          <p:cNvSpPr/>
          <p:nvPr/>
        </p:nvSpPr>
        <p:spPr>
          <a:xfrm>
            <a:off x="5549579" y="176652"/>
            <a:ext cx="2136913" cy="2087217"/>
          </a:xfrm>
          <a:prstGeom prst="roundRect">
            <a:avLst/>
          </a:prstGeom>
          <a:noFill/>
          <a:ln w="22225" cap="flat" cmpd="sng" algn="ctr">
            <a:solidFill>
              <a:srgbClr val="535353"/>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8" name="Content Placeholder 6">
            <a:extLst>
              <a:ext uri="{FF2B5EF4-FFF2-40B4-BE49-F238E27FC236}">
                <a16:creationId xmlns:a16="http://schemas.microsoft.com/office/drawing/2014/main" id="{28856C9D-74F7-5FBF-3CDC-BA2CAAB063F0}"/>
              </a:ext>
            </a:extLst>
          </p:cNvPr>
          <p:cNvSpPr txBox="1">
            <a:spLocks/>
          </p:cNvSpPr>
          <p:nvPr/>
        </p:nvSpPr>
        <p:spPr>
          <a:xfrm>
            <a:off x="9235681" y="5656541"/>
            <a:ext cx="1525381" cy="29850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a:buClr>
                <a:srgbClr val="000000">
                  <a:lumMod val="60000"/>
                  <a:lumOff val="40000"/>
                </a:srgbClr>
              </a:buClr>
            </a:pPr>
            <a:r>
              <a:rPr sz="1600">
                <a:solidFill>
                  <a:srgbClr val="535353"/>
                </a:solidFill>
                <a:latin typeface="Arial"/>
                <a:sym typeface="Arial"/>
              </a:rPr>
              <a:t>Model Provider</a:t>
            </a:r>
          </a:p>
        </p:txBody>
      </p:sp>
      <p:sp>
        <p:nvSpPr>
          <p:cNvPr id="59" name="Rounded Rectangle 58">
            <a:extLst>
              <a:ext uri="{FF2B5EF4-FFF2-40B4-BE49-F238E27FC236}">
                <a16:creationId xmlns:a16="http://schemas.microsoft.com/office/drawing/2014/main" id="{954D05B4-6595-4C3B-635C-D43200E89C7B}"/>
              </a:ext>
            </a:extLst>
          </p:cNvPr>
          <p:cNvSpPr/>
          <p:nvPr/>
        </p:nvSpPr>
        <p:spPr>
          <a:xfrm>
            <a:off x="8909712" y="3403587"/>
            <a:ext cx="2136913" cy="2634616"/>
          </a:xfrm>
          <a:prstGeom prst="roundRect">
            <a:avLst/>
          </a:prstGeom>
          <a:noFill/>
          <a:ln w="22225" cap="flat" cmpd="sng" algn="ctr">
            <a:solidFill>
              <a:srgbClr val="535353"/>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0" name="Content Placeholder 6">
            <a:extLst>
              <a:ext uri="{FF2B5EF4-FFF2-40B4-BE49-F238E27FC236}">
                <a16:creationId xmlns:a16="http://schemas.microsoft.com/office/drawing/2014/main" id="{8466265D-0286-E848-421E-95F3A173BCCC}"/>
              </a:ext>
            </a:extLst>
          </p:cNvPr>
          <p:cNvSpPr txBox="1">
            <a:spLocks/>
          </p:cNvSpPr>
          <p:nvPr/>
        </p:nvSpPr>
        <p:spPr>
          <a:xfrm>
            <a:off x="4935503" y="5767717"/>
            <a:ext cx="1215023" cy="34563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a:buClr>
                <a:srgbClr val="000000">
                  <a:lumMod val="60000"/>
                  <a:lumOff val="40000"/>
                </a:srgbClr>
              </a:buClr>
            </a:pPr>
            <a:r>
              <a:rPr sz="1600">
                <a:solidFill>
                  <a:srgbClr val="535353"/>
                </a:solidFill>
                <a:latin typeface="Arial"/>
                <a:sym typeface="Arial"/>
              </a:rPr>
              <a:t>Service Host</a:t>
            </a:r>
          </a:p>
        </p:txBody>
      </p:sp>
      <p:sp>
        <p:nvSpPr>
          <p:cNvPr id="61" name="Rounded Rectangle 60">
            <a:extLst>
              <a:ext uri="{FF2B5EF4-FFF2-40B4-BE49-F238E27FC236}">
                <a16:creationId xmlns:a16="http://schemas.microsoft.com/office/drawing/2014/main" id="{FE46F4B8-2622-ADDD-28A0-816F9B1AB226}"/>
              </a:ext>
            </a:extLst>
          </p:cNvPr>
          <p:cNvSpPr/>
          <p:nvPr/>
        </p:nvSpPr>
        <p:spPr>
          <a:xfrm>
            <a:off x="4479033" y="3079797"/>
            <a:ext cx="2136913" cy="3050592"/>
          </a:xfrm>
          <a:prstGeom prst="roundRect">
            <a:avLst/>
          </a:prstGeom>
          <a:noFill/>
          <a:ln w="22225" cap="flat" cmpd="sng" algn="ctr">
            <a:solidFill>
              <a:srgbClr val="535353"/>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2" name="Content Placeholder 6">
            <a:extLst>
              <a:ext uri="{FF2B5EF4-FFF2-40B4-BE49-F238E27FC236}">
                <a16:creationId xmlns:a16="http://schemas.microsoft.com/office/drawing/2014/main" id="{064A95A2-59D9-17A8-393D-30DDAE2B229E}"/>
              </a:ext>
            </a:extLst>
          </p:cNvPr>
          <p:cNvSpPr txBox="1">
            <a:spLocks/>
          </p:cNvSpPr>
          <p:nvPr/>
        </p:nvSpPr>
        <p:spPr>
          <a:xfrm>
            <a:off x="8621479" y="1639408"/>
            <a:ext cx="3399374" cy="121951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startAt="2"/>
            </a:pPr>
            <a:r>
              <a:rPr sz="1600">
                <a:solidFill>
                  <a:srgbClr val="535353"/>
                </a:solidFill>
                <a:latin typeface="Arial"/>
                <a:sym typeface="Arial"/>
              </a:rPr>
              <a:t>Model Provider is deployed and certified by the Certifier Service. The model server starts serving models to trusted clients.</a:t>
            </a:r>
          </a:p>
        </p:txBody>
      </p:sp>
      <p:cxnSp>
        <p:nvCxnSpPr>
          <p:cNvPr id="63" name="Straight Arrow Connector 62">
            <a:extLst>
              <a:ext uri="{FF2B5EF4-FFF2-40B4-BE49-F238E27FC236}">
                <a16:creationId xmlns:a16="http://schemas.microsoft.com/office/drawing/2014/main" id="{8271F33C-1F17-EB58-4FE5-DEC3F4E31AB3}"/>
              </a:ext>
            </a:extLst>
          </p:cNvPr>
          <p:cNvCxnSpPr>
            <a:cxnSpLocks/>
            <a:stCxn id="59" idx="0"/>
          </p:cNvCxnSpPr>
          <p:nvPr/>
        </p:nvCxnSpPr>
        <p:spPr bwMode="gray">
          <a:xfrm flipH="1" flipV="1">
            <a:off x="7622358" y="2210813"/>
            <a:ext cx="2355811" cy="1192774"/>
          </a:xfrm>
          <a:prstGeom prst="straightConnector1">
            <a:avLst/>
          </a:prstGeom>
          <a:noFill/>
          <a:ln w="25400" cap="flat" cmpd="sng" algn="ctr">
            <a:solidFill>
              <a:srgbClr val="535353"/>
            </a:solidFill>
            <a:prstDash val="solid"/>
            <a:miter lim="800000"/>
            <a:tailEnd type="triangle"/>
          </a:ln>
          <a:effectLst/>
        </p:spPr>
      </p:cxnSp>
      <p:sp>
        <p:nvSpPr>
          <p:cNvPr id="64" name="Content Placeholder 6">
            <a:extLst>
              <a:ext uri="{FF2B5EF4-FFF2-40B4-BE49-F238E27FC236}">
                <a16:creationId xmlns:a16="http://schemas.microsoft.com/office/drawing/2014/main" id="{2A7C65F6-59C7-D694-301E-711BED9A63DF}"/>
              </a:ext>
            </a:extLst>
          </p:cNvPr>
          <p:cNvSpPr txBox="1">
            <a:spLocks/>
          </p:cNvSpPr>
          <p:nvPr/>
        </p:nvSpPr>
        <p:spPr>
          <a:xfrm>
            <a:off x="7961034" y="641871"/>
            <a:ext cx="3399374" cy="6504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a:pPr>
            <a:r>
              <a:rPr sz="1600">
                <a:solidFill>
                  <a:srgbClr val="535353"/>
                </a:solidFill>
                <a:latin typeface="Arial"/>
                <a:sym typeface="Arial"/>
              </a:rPr>
              <a:t>Configure Security Domain and start the Certifier Service</a:t>
            </a:r>
          </a:p>
        </p:txBody>
      </p:sp>
      <p:cxnSp>
        <p:nvCxnSpPr>
          <p:cNvPr id="65" name="Straight Arrow Connector 64">
            <a:extLst>
              <a:ext uri="{FF2B5EF4-FFF2-40B4-BE49-F238E27FC236}">
                <a16:creationId xmlns:a16="http://schemas.microsoft.com/office/drawing/2014/main" id="{12100EF9-E546-D7ED-B346-29927B49D9A6}"/>
              </a:ext>
            </a:extLst>
          </p:cNvPr>
          <p:cNvCxnSpPr>
            <a:cxnSpLocks/>
            <a:stCxn id="61" idx="0"/>
          </p:cNvCxnSpPr>
          <p:nvPr/>
        </p:nvCxnSpPr>
        <p:spPr bwMode="gray">
          <a:xfrm flipV="1">
            <a:off x="5547489" y="2237927"/>
            <a:ext cx="96780" cy="841870"/>
          </a:xfrm>
          <a:prstGeom prst="straightConnector1">
            <a:avLst/>
          </a:prstGeom>
          <a:noFill/>
          <a:ln w="25400" cap="flat" cmpd="sng" algn="ctr">
            <a:solidFill>
              <a:srgbClr val="535353"/>
            </a:solidFill>
            <a:prstDash val="solid"/>
            <a:miter lim="800000"/>
            <a:tailEnd type="triangle"/>
          </a:ln>
          <a:effectLst/>
        </p:spPr>
      </p:cxnSp>
      <p:sp>
        <p:nvSpPr>
          <p:cNvPr id="66" name="Content Placeholder 6">
            <a:extLst>
              <a:ext uri="{FF2B5EF4-FFF2-40B4-BE49-F238E27FC236}">
                <a16:creationId xmlns:a16="http://schemas.microsoft.com/office/drawing/2014/main" id="{41213DF2-D5EA-3113-133F-766A12F2CB48}"/>
              </a:ext>
            </a:extLst>
          </p:cNvPr>
          <p:cNvSpPr txBox="1">
            <a:spLocks/>
          </p:cNvSpPr>
          <p:nvPr/>
        </p:nvSpPr>
        <p:spPr>
          <a:xfrm>
            <a:off x="6754227" y="4091575"/>
            <a:ext cx="2026465" cy="1276338"/>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startAt="4"/>
            </a:pPr>
            <a:r>
              <a:rPr sz="1600">
                <a:solidFill>
                  <a:srgbClr val="535353"/>
                </a:solidFill>
                <a:latin typeface="Arial"/>
                <a:sym typeface="Arial"/>
              </a:rPr>
              <a:t>Download model through secure channel setup by the Certifier.</a:t>
            </a:r>
          </a:p>
        </p:txBody>
      </p:sp>
      <p:cxnSp>
        <p:nvCxnSpPr>
          <p:cNvPr id="67" name="Straight Arrow Connector 66">
            <a:extLst>
              <a:ext uri="{FF2B5EF4-FFF2-40B4-BE49-F238E27FC236}">
                <a16:creationId xmlns:a16="http://schemas.microsoft.com/office/drawing/2014/main" id="{2F3044EC-5144-91FF-7513-D22086FF9CD8}"/>
              </a:ext>
            </a:extLst>
          </p:cNvPr>
          <p:cNvCxnSpPr>
            <a:cxnSpLocks/>
          </p:cNvCxnSpPr>
          <p:nvPr/>
        </p:nvCxnSpPr>
        <p:spPr bwMode="gray">
          <a:xfrm flipH="1">
            <a:off x="6615946" y="3865142"/>
            <a:ext cx="2273885" cy="0"/>
          </a:xfrm>
          <a:prstGeom prst="straightConnector1">
            <a:avLst/>
          </a:prstGeom>
          <a:noFill/>
          <a:ln w="25400" cap="flat" cmpd="sng" algn="ctr">
            <a:solidFill>
              <a:srgbClr val="535353"/>
            </a:solidFill>
            <a:prstDash val="solid"/>
            <a:miter lim="800000"/>
            <a:tailEnd type="triangle"/>
          </a:ln>
          <a:effectLst/>
        </p:spPr>
      </p:cxnSp>
      <p:sp>
        <p:nvSpPr>
          <p:cNvPr id="68" name="Rounded Rectangle 67">
            <a:extLst>
              <a:ext uri="{FF2B5EF4-FFF2-40B4-BE49-F238E27FC236}">
                <a16:creationId xmlns:a16="http://schemas.microsoft.com/office/drawing/2014/main" id="{C6F0A476-C64D-81DB-8C4B-231ADF00BE5B}"/>
              </a:ext>
            </a:extLst>
          </p:cNvPr>
          <p:cNvSpPr/>
          <p:nvPr/>
        </p:nvSpPr>
        <p:spPr>
          <a:xfrm>
            <a:off x="779806" y="5039886"/>
            <a:ext cx="1639956" cy="407504"/>
          </a:xfrm>
          <a:prstGeom prst="roundRect">
            <a:avLst/>
          </a:prstGeom>
          <a:solidFill>
            <a:srgbClr val="A5A5A5"/>
          </a:solidFill>
          <a:ln w="25400" cap="flat" cmpd="sng" algn="ctr">
            <a:solidFill>
              <a:srgbClr val="A5A5A5">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Arm CCA</a:t>
            </a:r>
          </a:p>
        </p:txBody>
      </p:sp>
      <p:sp>
        <p:nvSpPr>
          <p:cNvPr id="69" name="Rounded Rectangle 68">
            <a:extLst>
              <a:ext uri="{FF2B5EF4-FFF2-40B4-BE49-F238E27FC236}">
                <a16:creationId xmlns:a16="http://schemas.microsoft.com/office/drawing/2014/main" id="{679EC45B-1231-1E9C-921F-6F931F338A64}"/>
              </a:ext>
            </a:extLst>
          </p:cNvPr>
          <p:cNvSpPr/>
          <p:nvPr/>
        </p:nvSpPr>
        <p:spPr>
          <a:xfrm>
            <a:off x="777833" y="4525328"/>
            <a:ext cx="1639956" cy="407504"/>
          </a:xfrm>
          <a:prstGeom prst="roundRect">
            <a:avLst/>
          </a:prstGeom>
          <a:solidFill>
            <a:srgbClr val="ED7D31"/>
          </a:solidFill>
          <a:ln w="25400" cap="flat" cmpd="sng" algn="ctr">
            <a:solidFill>
              <a:srgbClr val="ED7D31">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ISLET</a:t>
            </a:r>
          </a:p>
        </p:txBody>
      </p:sp>
      <p:sp>
        <p:nvSpPr>
          <p:cNvPr id="70" name="Rounded Rectangle 69">
            <a:extLst>
              <a:ext uri="{FF2B5EF4-FFF2-40B4-BE49-F238E27FC236}">
                <a16:creationId xmlns:a16="http://schemas.microsoft.com/office/drawing/2014/main" id="{A324DA2E-6457-4383-C9BC-0714C58437D3}"/>
              </a:ext>
            </a:extLst>
          </p:cNvPr>
          <p:cNvSpPr/>
          <p:nvPr/>
        </p:nvSpPr>
        <p:spPr>
          <a:xfrm>
            <a:off x="782870" y="4010770"/>
            <a:ext cx="1639956" cy="407504"/>
          </a:xfrm>
          <a:prstGeom prst="roundRect">
            <a:avLst/>
          </a:prstGeom>
          <a:solidFill>
            <a:srgbClr val="4472C4"/>
          </a:solidFill>
          <a:ln w="25400" cap="flat" cmpd="sng" algn="ctr">
            <a:solidFill>
              <a:srgbClr val="4472C4">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Transcription Client</a:t>
            </a:r>
          </a:p>
        </p:txBody>
      </p:sp>
      <p:sp>
        <p:nvSpPr>
          <p:cNvPr id="71" name="Rounded Rectangle 70">
            <a:extLst>
              <a:ext uri="{FF2B5EF4-FFF2-40B4-BE49-F238E27FC236}">
                <a16:creationId xmlns:a16="http://schemas.microsoft.com/office/drawing/2014/main" id="{03C6A67A-CC58-B8C0-4C31-3B667C162E45}"/>
              </a:ext>
            </a:extLst>
          </p:cNvPr>
          <p:cNvSpPr/>
          <p:nvPr/>
        </p:nvSpPr>
        <p:spPr>
          <a:xfrm>
            <a:off x="772803" y="2276301"/>
            <a:ext cx="1639956" cy="407504"/>
          </a:xfrm>
          <a:prstGeom prst="roundRect">
            <a:avLst/>
          </a:prstGeom>
          <a:solidFill>
            <a:srgbClr val="A5A5A5"/>
          </a:solidFill>
          <a:ln w="25400" cap="flat" cmpd="sng" algn="ctr">
            <a:solidFill>
              <a:srgbClr val="A5A5A5">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RISC-V Keystone</a:t>
            </a:r>
          </a:p>
        </p:txBody>
      </p:sp>
      <p:sp>
        <p:nvSpPr>
          <p:cNvPr id="72" name="Rounded Rectangle 71">
            <a:extLst>
              <a:ext uri="{FF2B5EF4-FFF2-40B4-BE49-F238E27FC236}">
                <a16:creationId xmlns:a16="http://schemas.microsoft.com/office/drawing/2014/main" id="{A9531774-DA0D-6502-DC72-ADBF04571AF7}"/>
              </a:ext>
            </a:extLst>
          </p:cNvPr>
          <p:cNvSpPr/>
          <p:nvPr/>
        </p:nvSpPr>
        <p:spPr>
          <a:xfrm>
            <a:off x="770830" y="1761743"/>
            <a:ext cx="1639956" cy="407504"/>
          </a:xfrm>
          <a:prstGeom prst="roundRect">
            <a:avLst/>
          </a:prstGeom>
          <a:solidFill>
            <a:srgbClr val="ED7D31"/>
          </a:solidFill>
          <a:ln w="25400" cap="flat" cmpd="sng" algn="ctr">
            <a:solidFill>
              <a:srgbClr val="ED7D31">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Keystone SDK</a:t>
            </a:r>
          </a:p>
        </p:txBody>
      </p:sp>
      <p:sp>
        <p:nvSpPr>
          <p:cNvPr id="73" name="Rounded Rectangle 72">
            <a:extLst>
              <a:ext uri="{FF2B5EF4-FFF2-40B4-BE49-F238E27FC236}">
                <a16:creationId xmlns:a16="http://schemas.microsoft.com/office/drawing/2014/main" id="{F88F6F32-1E5A-5062-DF7F-314D697ECFB1}"/>
              </a:ext>
            </a:extLst>
          </p:cNvPr>
          <p:cNvSpPr/>
          <p:nvPr/>
        </p:nvSpPr>
        <p:spPr>
          <a:xfrm>
            <a:off x="770830" y="1247185"/>
            <a:ext cx="1639956" cy="407504"/>
          </a:xfrm>
          <a:prstGeom prst="roundRect">
            <a:avLst/>
          </a:prstGeom>
          <a:solidFill>
            <a:srgbClr val="4472C4"/>
          </a:solidFill>
          <a:ln w="25400" cap="flat" cmpd="sng" algn="ctr">
            <a:solidFill>
              <a:srgbClr val="4472C4">
                <a:shade val="1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200" b="0" i="0" u="none" strike="noStrike" kern="0" cap="none" spc="0" normalizeH="0" baseline="0" noProof="0">
                <a:ln>
                  <a:noFill/>
                </a:ln>
                <a:solidFill>
                  <a:srgbClr val="FFFFFF"/>
                </a:solidFill>
                <a:effectLst/>
                <a:uLnTx/>
                <a:uFillTx/>
                <a:latin typeface="Arial"/>
                <a:ea typeface="+mn-ea"/>
                <a:cs typeface="+mn-cs"/>
                <a:sym typeface="Arial"/>
              </a:rPr>
              <a:t>Transcription Client</a:t>
            </a:r>
          </a:p>
        </p:txBody>
      </p:sp>
      <p:sp>
        <p:nvSpPr>
          <p:cNvPr id="74" name="Content Placeholder 6">
            <a:extLst>
              <a:ext uri="{FF2B5EF4-FFF2-40B4-BE49-F238E27FC236}">
                <a16:creationId xmlns:a16="http://schemas.microsoft.com/office/drawing/2014/main" id="{1745B94F-17A8-CB36-85B5-EF4123726056}"/>
              </a:ext>
            </a:extLst>
          </p:cNvPr>
          <p:cNvSpPr txBox="1">
            <a:spLocks/>
          </p:cNvSpPr>
          <p:nvPr/>
        </p:nvSpPr>
        <p:spPr>
          <a:xfrm>
            <a:off x="871203" y="2733326"/>
            <a:ext cx="1447719"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a:buClr>
                <a:srgbClr val="000000">
                  <a:lumMod val="60000"/>
                  <a:lumOff val="40000"/>
                </a:srgbClr>
              </a:buClr>
            </a:pPr>
            <a:r>
              <a:rPr sz="1600">
                <a:solidFill>
                  <a:srgbClr val="535353"/>
                </a:solidFill>
                <a:latin typeface="Arial"/>
                <a:sym typeface="Arial"/>
              </a:rPr>
              <a:t>RISC-V Client</a:t>
            </a:r>
          </a:p>
        </p:txBody>
      </p:sp>
      <p:sp>
        <p:nvSpPr>
          <p:cNvPr id="75" name="Rounded Rectangle 74">
            <a:extLst>
              <a:ext uri="{FF2B5EF4-FFF2-40B4-BE49-F238E27FC236}">
                <a16:creationId xmlns:a16="http://schemas.microsoft.com/office/drawing/2014/main" id="{E2EA3DC1-412B-7E8E-4862-EA63197E2DE4}"/>
              </a:ext>
            </a:extLst>
          </p:cNvPr>
          <p:cNvSpPr/>
          <p:nvPr/>
        </p:nvSpPr>
        <p:spPr>
          <a:xfrm>
            <a:off x="476912" y="1077370"/>
            <a:ext cx="2136913" cy="2005848"/>
          </a:xfrm>
          <a:prstGeom prst="roundRect">
            <a:avLst/>
          </a:prstGeom>
          <a:noFill/>
          <a:ln w="22225" cap="flat" cmpd="sng" algn="ctr">
            <a:solidFill>
              <a:srgbClr val="535353"/>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6" name="Content Placeholder 6">
            <a:extLst>
              <a:ext uri="{FF2B5EF4-FFF2-40B4-BE49-F238E27FC236}">
                <a16:creationId xmlns:a16="http://schemas.microsoft.com/office/drawing/2014/main" id="{A4A964C5-9892-5D43-5FE7-0862AECC8CAE}"/>
              </a:ext>
            </a:extLst>
          </p:cNvPr>
          <p:cNvSpPr txBox="1">
            <a:spLocks/>
          </p:cNvSpPr>
          <p:nvPr/>
        </p:nvSpPr>
        <p:spPr>
          <a:xfrm>
            <a:off x="843450" y="5509631"/>
            <a:ext cx="1639956" cy="24015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a:buClr>
                <a:srgbClr val="000000">
                  <a:lumMod val="60000"/>
                  <a:lumOff val="40000"/>
                </a:srgbClr>
              </a:buClr>
            </a:pPr>
            <a:r>
              <a:rPr sz="1600">
                <a:solidFill>
                  <a:srgbClr val="535353"/>
                </a:solidFill>
                <a:latin typeface="Arial"/>
                <a:sym typeface="Arial"/>
              </a:rPr>
              <a:t>Arm CCA Client</a:t>
            </a:r>
          </a:p>
        </p:txBody>
      </p:sp>
      <p:sp>
        <p:nvSpPr>
          <p:cNvPr id="77" name="Rounded Rectangle 76">
            <a:extLst>
              <a:ext uri="{FF2B5EF4-FFF2-40B4-BE49-F238E27FC236}">
                <a16:creationId xmlns:a16="http://schemas.microsoft.com/office/drawing/2014/main" id="{5E746C9C-BAE5-1952-E7B0-B0CCAC022614}"/>
              </a:ext>
            </a:extLst>
          </p:cNvPr>
          <p:cNvSpPr/>
          <p:nvPr/>
        </p:nvSpPr>
        <p:spPr>
          <a:xfrm>
            <a:off x="485644" y="3856110"/>
            <a:ext cx="2136913" cy="2005848"/>
          </a:xfrm>
          <a:prstGeom prst="roundRect">
            <a:avLst/>
          </a:prstGeom>
          <a:noFill/>
          <a:ln w="22225" cap="flat" cmpd="sng" algn="ctr">
            <a:solidFill>
              <a:srgbClr val="535353"/>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78" name="Straight Arrow Connector 77">
            <a:extLst>
              <a:ext uri="{FF2B5EF4-FFF2-40B4-BE49-F238E27FC236}">
                <a16:creationId xmlns:a16="http://schemas.microsoft.com/office/drawing/2014/main" id="{BE3457BF-33AF-7535-41CF-5B557720044E}"/>
              </a:ext>
            </a:extLst>
          </p:cNvPr>
          <p:cNvCxnSpPr>
            <a:cxnSpLocks/>
          </p:cNvCxnSpPr>
          <p:nvPr/>
        </p:nvCxnSpPr>
        <p:spPr bwMode="gray">
          <a:xfrm flipV="1">
            <a:off x="2620226" y="4017482"/>
            <a:ext cx="1858806" cy="248983"/>
          </a:xfrm>
          <a:prstGeom prst="straightConnector1">
            <a:avLst/>
          </a:prstGeom>
          <a:noFill/>
          <a:ln w="25400" cap="flat" cmpd="sng" algn="ctr">
            <a:solidFill>
              <a:srgbClr val="535353"/>
            </a:solidFill>
            <a:prstDash val="solid"/>
            <a:miter lim="800000"/>
            <a:tailEnd type="triangle"/>
          </a:ln>
          <a:effectLst/>
        </p:spPr>
      </p:cxnSp>
      <p:cxnSp>
        <p:nvCxnSpPr>
          <p:cNvPr id="79" name="Straight Arrow Connector 78">
            <a:extLst>
              <a:ext uri="{FF2B5EF4-FFF2-40B4-BE49-F238E27FC236}">
                <a16:creationId xmlns:a16="http://schemas.microsoft.com/office/drawing/2014/main" id="{C546B43D-1CFA-C329-F7F3-22AEA54973A0}"/>
              </a:ext>
            </a:extLst>
          </p:cNvPr>
          <p:cNvCxnSpPr>
            <a:cxnSpLocks/>
          </p:cNvCxnSpPr>
          <p:nvPr/>
        </p:nvCxnSpPr>
        <p:spPr bwMode="gray">
          <a:xfrm>
            <a:off x="2483406" y="3063043"/>
            <a:ext cx="1995626" cy="688616"/>
          </a:xfrm>
          <a:prstGeom prst="straightConnector1">
            <a:avLst/>
          </a:prstGeom>
          <a:noFill/>
          <a:ln w="25400" cap="flat" cmpd="sng" algn="ctr">
            <a:solidFill>
              <a:srgbClr val="535353"/>
            </a:solidFill>
            <a:prstDash val="solid"/>
            <a:miter lim="800000"/>
            <a:tailEnd type="triangle"/>
          </a:ln>
          <a:effectLst/>
        </p:spPr>
      </p:cxnSp>
      <p:sp>
        <p:nvSpPr>
          <p:cNvPr id="80" name="Content Placeholder 6">
            <a:extLst>
              <a:ext uri="{FF2B5EF4-FFF2-40B4-BE49-F238E27FC236}">
                <a16:creationId xmlns:a16="http://schemas.microsoft.com/office/drawing/2014/main" id="{3F50C828-3F91-456E-DAAA-256C7D092B33}"/>
              </a:ext>
            </a:extLst>
          </p:cNvPr>
          <p:cNvSpPr txBox="1">
            <a:spLocks/>
          </p:cNvSpPr>
          <p:nvPr/>
        </p:nvSpPr>
        <p:spPr>
          <a:xfrm>
            <a:off x="2704412" y="4438829"/>
            <a:ext cx="1692765" cy="146366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startAt="6"/>
            </a:pPr>
            <a:r>
              <a:rPr sz="1600">
                <a:solidFill>
                  <a:srgbClr val="535353"/>
                </a:solidFill>
                <a:latin typeface="Arial"/>
                <a:sym typeface="Arial"/>
              </a:rPr>
              <a:t>Send out transcription requests over secure channel and get results</a:t>
            </a:r>
          </a:p>
        </p:txBody>
      </p:sp>
      <p:sp>
        <p:nvSpPr>
          <p:cNvPr id="81" name="Content Placeholder 6">
            <a:extLst>
              <a:ext uri="{FF2B5EF4-FFF2-40B4-BE49-F238E27FC236}">
                <a16:creationId xmlns:a16="http://schemas.microsoft.com/office/drawing/2014/main" id="{C3D81F27-8BCB-DB66-64C6-DFE159C91484}"/>
              </a:ext>
            </a:extLst>
          </p:cNvPr>
          <p:cNvSpPr txBox="1">
            <a:spLocks/>
          </p:cNvSpPr>
          <p:nvPr/>
        </p:nvSpPr>
        <p:spPr>
          <a:xfrm>
            <a:off x="2487725" y="816303"/>
            <a:ext cx="3089725" cy="768244"/>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startAt="5"/>
            </a:pPr>
            <a:r>
              <a:rPr sz="1600">
                <a:solidFill>
                  <a:srgbClr val="535353"/>
                </a:solidFill>
                <a:latin typeface="Arial"/>
                <a:sym typeface="Arial"/>
              </a:rPr>
              <a:t>CCA/Keystone clients starts and gets certified by the Certifier Service.</a:t>
            </a:r>
          </a:p>
        </p:txBody>
      </p:sp>
      <p:cxnSp>
        <p:nvCxnSpPr>
          <p:cNvPr id="82" name="Straight Arrow Connector 81">
            <a:extLst>
              <a:ext uri="{FF2B5EF4-FFF2-40B4-BE49-F238E27FC236}">
                <a16:creationId xmlns:a16="http://schemas.microsoft.com/office/drawing/2014/main" id="{51F0C5F0-F061-7D1D-613A-76CE687C8387}"/>
              </a:ext>
            </a:extLst>
          </p:cNvPr>
          <p:cNvCxnSpPr>
            <a:cxnSpLocks/>
          </p:cNvCxnSpPr>
          <p:nvPr/>
        </p:nvCxnSpPr>
        <p:spPr bwMode="gray">
          <a:xfrm>
            <a:off x="2629635" y="1644691"/>
            <a:ext cx="2895264" cy="0"/>
          </a:xfrm>
          <a:prstGeom prst="straightConnector1">
            <a:avLst/>
          </a:prstGeom>
          <a:noFill/>
          <a:ln w="25400" cap="flat" cmpd="sng" algn="ctr">
            <a:solidFill>
              <a:srgbClr val="535353"/>
            </a:solidFill>
            <a:prstDash val="solid"/>
            <a:miter lim="800000"/>
            <a:tailEnd type="triangle"/>
          </a:ln>
          <a:effectLst/>
        </p:spPr>
      </p:cxnSp>
      <p:sp>
        <p:nvSpPr>
          <p:cNvPr id="83" name="Content Placeholder 6">
            <a:extLst>
              <a:ext uri="{FF2B5EF4-FFF2-40B4-BE49-F238E27FC236}">
                <a16:creationId xmlns:a16="http://schemas.microsoft.com/office/drawing/2014/main" id="{BF1B0240-6657-9DCD-2235-B476ABE0A57C}"/>
              </a:ext>
            </a:extLst>
          </p:cNvPr>
          <p:cNvSpPr txBox="1">
            <a:spLocks/>
          </p:cNvSpPr>
          <p:nvPr/>
        </p:nvSpPr>
        <p:spPr>
          <a:xfrm>
            <a:off x="2723597" y="1760872"/>
            <a:ext cx="2853852" cy="1550237"/>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70000" indent="-117475" algn="l" defTabSz="914400" rtl="0" eaLnBrk="1" latinLnBrk="0" hangingPunct="1">
              <a:lnSpc>
                <a:spcPct val="10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6pPr>
            <a:lvl7pPr marL="1438275" indent="-117475"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7pPr>
            <a:lvl8pPr marL="1554163" indent="-115888" algn="l" defTabSz="914400" rtl="0" eaLnBrk="1" latinLnBrk="0" hangingPunct="1">
              <a:lnSpc>
                <a:spcPct val="90000"/>
              </a:lnSpc>
              <a:spcBef>
                <a:spcPts val="1200"/>
              </a:spcBef>
              <a:buClr>
                <a:schemeClr val="tx2"/>
              </a:buClr>
              <a:buSzPct val="90000"/>
              <a:buFont typeface="Arial" panose="020B0604020202020204" pitchFamily="34" charset="0"/>
              <a:buChar char="•"/>
              <a:tabLst/>
              <a:defRPr sz="1200" kern="1200">
                <a:solidFill>
                  <a:schemeClr val="tx2"/>
                </a:solidFill>
                <a:latin typeface="+mn-lt"/>
                <a:ea typeface="+mn-ea"/>
                <a:cs typeface="+mn-cs"/>
              </a:defRPr>
            </a:lvl8pPr>
            <a:lvl9pPr marL="1722438" indent="-115888" algn="l" defTabSz="914400" rtl="0" eaLnBrk="1" latinLnBrk="0" hangingPunct="1">
              <a:lnSpc>
                <a:spcPct val="100000"/>
              </a:lnSpc>
              <a:spcBef>
                <a:spcPts val="1200"/>
              </a:spcBef>
              <a:buClr>
                <a:schemeClr val="tx2"/>
              </a:buClr>
              <a:buSzPct val="90000"/>
              <a:buFont typeface="System Font Regular"/>
              <a:buChar char="-"/>
              <a:tabLst/>
              <a:defRPr sz="1200" kern="1200">
                <a:solidFill>
                  <a:schemeClr val="tx2"/>
                </a:solidFill>
                <a:latin typeface="+mn-lt"/>
                <a:ea typeface="+mn-ea"/>
                <a:cs typeface="+mn-cs"/>
              </a:defRPr>
            </a:lvl9pPr>
          </a:lstStyle>
          <a:p>
            <a:pPr marL="342900" indent="-342900">
              <a:buClr>
                <a:srgbClr val="000000">
                  <a:lumMod val="60000"/>
                  <a:lumOff val="40000"/>
                </a:srgbClr>
              </a:buClr>
              <a:buFont typeface="+mj-lt"/>
              <a:buAutoNum type="arabicPeriod" startAt="3"/>
            </a:pPr>
            <a:r>
              <a:rPr sz="1600">
                <a:solidFill>
                  <a:srgbClr val="535353"/>
                </a:solidFill>
                <a:latin typeface="Arial"/>
                <a:sym typeface="Arial"/>
              </a:rPr>
              <a:t>Service host is started and certified without the model. Model loader starts running and ready to download model via the secure channel.</a:t>
            </a:r>
          </a:p>
        </p:txBody>
      </p:sp>
    </p:spTree>
    <p:extLst>
      <p:ext uri="{BB962C8B-B14F-4D97-AF65-F5344CB8AC3E}">
        <p14:creationId xmlns:p14="http://schemas.microsoft.com/office/powerpoint/2010/main" val="482292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871971-7663-A8B5-F76C-F51B2AC6D1B2}"/>
              </a:ext>
            </a:extLst>
          </p:cNvPr>
          <p:cNvSpPr txBox="1">
            <a:spLocks/>
          </p:cNvSpPr>
          <p:nvPr/>
        </p:nvSpPr>
        <p:spPr>
          <a:xfrm>
            <a:off x="826341" y="299299"/>
            <a:ext cx="10515600" cy="698500"/>
          </a:xfrm>
          <a:prstGeom prst="rect">
            <a:avLst/>
          </a:prstGeom>
          <a:noFill/>
          <a:ln>
            <a:noFill/>
          </a:ln>
        </p:spPr>
        <p:txBody>
          <a:bodyPr spcFirstLastPara="1" wrap="square" lIns="45700" tIns="45700" rIns="45700" bIns="45700" anchor="ctr" anchorCtr="0">
            <a:normAutofit fontScale="9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2800" b="1" i="0" u="none" strike="noStrike" kern="0" cap="none" spc="0" normalizeH="0" baseline="0" noProof="0">
                <a:ln>
                  <a:noFill/>
                </a:ln>
                <a:solidFill>
                  <a:srgbClr val="535353"/>
                </a:solidFill>
                <a:effectLst/>
                <a:uLnTx/>
                <a:uFillTx/>
                <a:latin typeface="Roboto" panose="02000000000000000000" pitchFamily="2" charset="0"/>
                <a:cs typeface="Arial"/>
                <a:sym typeface="Arial"/>
              </a:rPr>
              <a:t>Overcoming Barriers to Confidential Computing as a Universal Platform</a:t>
            </a:r>
            <a:endParaRPr kumimoji="0" lang="en-US" sz="3600" b="1" i="0" u="none" strike="noStrike" kern="0" cap="none" spc="0" normalizeH="0" baseline="0" noProof="0" dirty="0">
              <a:ln>
                <a:noFill/>
              </a:ln>
              <a:solidFill>
                <a:srgbClr val="292929"/>
              </a:solidFill>
              <a:effectLst/>
              <a:uLnTx/>
              <a:uFillTx/>
              <a:latin typeface="Arial"/>
              <a:cs typeface="Arial"/>
              <a:sym typeface="Arial"/>
            </a:endParaRPr>
          </a:p>
        </p:txBody>
      </p:sp>
      <p:sp>
        <p:nvSpPr>
          <p:cNvPr id="5" name="TextBox 4">
            <a:extLst>
              <a:ext uri="{FF2B5EF4-FFF2-40B4-BE49-F238E27FC236}">
                <a16:creationId xmlns:a16="http://schemas.microsoft.com/office/drawing/2014/main" id="{92C7F52E-B96A-D91C-5443-0F5FC4A996CD}"/>
              </a:ext>
            </a:extLst>
          </p:cNvPr>
          <p:cNvSpPr txBox="1"/>
          <p:nvPr/>
        </p:nvSpPr>
        <p:spPr>
          <a:xfrm>
            <a:off x="826341" y="1269787"/>
            <a:ext cx="9846964" cy="3385542"/>
          </a:xfrm>
          <a:prstGeom prst="rect">
            <a:avLst/>
          </a:prstGeom>
        </p:spPr>
        <p:txBody>
          <a:bodyPr wrap="square" lIns="0" tIns="0" rIns="0" bIns="0" rtlCol="0">
            <a:spAutoFit/>
          </a:bodyPr>
          <a:lstStyle/>
          <a:p>
            <a:pPr fontAlgn="base">
              <a:buClr>
                <a:srgbClr val="000000"/>
              </a:buClr>
              <a:buFont typeface="Arial"/>
              <a:buNone/>
            </a:pPr>
            <a:r>
              <a:rPr lang="en-US" sz="2000" b="1" kern="0" dirty="0">
                <a:solidFill>
                  <a:srgbClr val="535353"/>
                </a:solidFill>
                <a:cs typeface="Calibri" panose="020F0502020204030204" pitchFamily="34" charset="0"/>
                <a:sym typeface="Arial"/>
              </a:rPr>
              <a:t>Abstract: </a:t>
            </a:r>
            <a:r>
              <a:rPr lang="en-US" sz="2000" kern="0" dirty="0">
                <a:solidFill>
                  <a:srgbClr val="535353"/>
                </a:solidFill>
                <a:cs typeface="Calibri" panose="020F0502020204030204" pitchFamily="34" charset="0"/>
                <a:sym typeface="Arial"/>
              </a:rPr>
              <a:t>Confidential Computing (CC) provides simple, principled confidentiality and integrity for workloads wherever they run. Within multi-cloud infrastructures, it opens the door for a universal distributed computing solution that addresses verifiable program isolation, programs as authenticated security principals, secure key management, trust management, and the ability to prove these security properties cryptographically “over the wire” to relying parties using attestation. Yet the adoption of confidential computing has been slowed by the difficulty of writing CC-enabled programs quickly and securely, and across hardware technologies. </a:t>
            </a:r>
            <a:r>
              <a:rPr lang="en-US" sz="2000" kern="0" dirty="0" err="1">
                <a:solidFill>
                  <a:srgbClr val="535353"/>
                </a:solidFill>
                <a:cs typeface="Calibri" panose="020F0502020204030204" pitchFamily="34" charset="0"/>
                <a:sym typeface="Arial"/>
              </a:rPr>
              <a:t>Manferdelli</a:t>
            </a:r>
            <a:r>
              <a:rPr lang="en-US" sz="2000" kern="0" dirty="0">
                <a:solidFill>
                  <a:srgbClr val="535353"/>
                </a:solidFill>
                <a:cs typeface="Calibri" panose="020F0502020204030204" pitchFamily="34" charset="0"/>
                <a:sym typeface="Arial"/>
              </a:rPr>
              <a:t> will describe issues and requirements for a universal programming platform and introduce the open source “Certifier Framework for Confidential Computing” that provides a step towards overcoming development barriers.</a:t>
            </a:r>
          </a:p>
          <a:p>
            <a:pPr>
              <a:spcAft>
                <a:spcPts val="600"/>
              </a:spcAft>
              <a:buClr>
                <a:srgbClr val="000000"/>
              </a:buClr>
              <a:buFont typeface="Arial"/>
              <a:buNone/>
            </a:pPr>
            <a:endParaRPr lang="en-US" sz="2000" kern="0" dirty="0">
              <a:solidFill>
                <a:srgbClr val="535353"/>
              </a:solidFill>
              <a:cs typeface="Calibri" panose="020F0502020204030204" pitchFamily="34" charset="0"/>
              <a:sym typeface="Arial"/>
            </a:endParaRPr>
          </a:p>
        </p:txBody>
      </p:sp>
    </p:spTree>
    <p:extLst>
      <p:ext uri="{BB962C8B-B14F-4D97-AF65-F5344CB8AC3E}">
        <p14:creationId xmlns:p14="http://schemas.microsoft.com/office/powerpoint/2010/main" val="887573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A016A1A-149F-890C-55BC-0DCFFADFDD72}"/>
              </a:ext>
            </a:extLst>
          </p:cNvPr>
          <p:cNvSpPr txBox="1">
            <a:spLocks/>
          </p:cNvSpPr>
          <p:nvPr/>
        </p:nvSpPr>
        <p:spPr>
          <a:xfrm>
            <a:off x="490537" y="194935"/>
            <a:ext cx="10863263" cy="679450"/>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r>
              <a:rPr lang="en-US" kern="0">
                <a:latin typeface="Calibri" panose="020F0502020204030204" pitchFamily="34" charset="0"/>
                <a:cs typeface="Calibri" panose="020F0502020204030204" pitchFamily="34" charset="0"/>
              </a:rPr>
              <a:t>The Promise of Confidential Computing </a:t>
            </a:r>
            <a:endParaRPr lang="en-US" kern="0" dirty="0">
              <a:latin typeface="Calibri" panose="020F0502020204030204" pitchFamily="34" charset="0"/>
              <a:cs typeface="Calibri" panose="020F0502020204030204" pitchFamily="34" charset="0"/>
            </a:endParaRPr>
          </a:p>
        </p:txBody>
      </p:sp>
      <p:sp>
        <p:nvSpPr>
          <p:cNvPr id="18" name="Content Placeholder 2">
            <a:extLst>
              <a:ext uri="{FF2B5EF4-FFF2-40B4-BE49-F238E27FC236}">
                <a16:creationId xmlns:a16="http://schemas.microsoft.com/office/drawing/2014/main" id="{CF5BAEF2-F8D6-82EF-A518-587DD5346841}"/>
              </a:ext>
            </a:extLst>
          </p:cNvPr>
          <p:cNvSpPr txBox="1">
            <a:spLocks/>
          </p:cNvSpPr>
          <p:nvPr/>
        </p:nvSpPr>
        <p:spPr>
          <a:xfrm>
            <a:off x="918579" y="1416213"/>
            <a:ext cx="3743260" cy="843484"/>
          </a:xfrm>
          <a:prstGeom prst="rect">
            <a:avLst/>
          </a:prstGeom>
          <a:noFill/>
          <a:ln>
            <a:no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lvl="1" indent="0" algn="r">
              <a:spcBef>
                <a:spcPts val="200"/>
              </a:spcBef>
            </a:pPr>
            <a:r>
              <a:rPr lang="en-US" sz="2400" kern="0">
                <a:latin typeface="Calibri" panose="020F0502020204030204" pitchFamily="34" charset="0"/>
                <a:cs typeface="Calibri" panose="020F0502020204030204" pitchFamily="34" charset="0"/>
              </a:rPr>
              <a:t>Security enablement  anywhere (cloud or not)</a:t>
            </a:r>
            <a:endParaRPr lang="en-US" sz="2400" kern="0"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F08D7EC5-0DEF-6285-1750-049202AF3370}"/>
              </a:ext>
            </a:extLst>
          </p:cNvPr>
          <p:cNvSpPr txBox="1"/>
          <p:nvPr/>
        </p:nvSpPr>
        <p:spPr>
          <a:xfrm>
            <a:off x="5361140" y="1350642"/>
            <a:ext cx="6626265" cy="1297408"/>
          </a:xfrm>
          <a:prstGeom prst="rect">
            <a:avLst/>
          </a:prstGeom>
          <a:noFill/>
          <a:ln>
            <a:solidFill>
              <a:srgbClr val="000000"/>
            </a:solidFill>
          </a:ln>
        </p:spPr>
        <p:txBody>
          <a:bodyPr wrap="square" rtlCol="0">
            <a:noAutofit/>
          </a:bodyPr>
          <a:lstStyle/>
          <a:p>
            <a:pPr marL="11113" marR="0" lvl="2" indent="-11113"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Standard platform components (key store, storage, time, IAM)</a:t>
            </a:r>
          </a:p>
          <a:p>
            <a:pPr marL="1031875" marR="0" lvl="2" indent="-1031875"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Secure shared data access (Regulators: GDPR, Health, Finance)</a:t>
            </a:r>
          </a:p>
          <a:p>
            <a:pPr marL="1031875" marR="0" lvl="2" indent="-1031875"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Safe program execution (“A safe place to stand in the cloud”)</a:t>
            </a:r>
          </a:p>
          <a:p>
            <a:pPr marL="1031875" marR="0" lvl="2" indent="-1031875"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Zero Trust</a:t>
            </a:r>
          </a:p>
          <a:p>
            <a:pPr marL="1031875" marR="0" lvl="2" indent="-1031875" defTabSz="914400" eaLnBrk="1" fontAlgn="auto" latinLnBrk="0" hangingPunct="1">
              <a:lnSpc>
                <a:spcPct val="100000"/>
              </a:lnSpc>
              <a:spcBef>
                <a:spcPts val="200"/>
              </a:spcBef>
              <a:spcAft>
                <a:spcPts val="0"/>
              </a:spcAft>
              <a:buClr>
                <a:srgbClr val="000000"/>
              </a:buClr>
              <a:buSzTx/>
              <a:buFont typeface="Arial"/>
              <a:buNone/>
              <a:tabLst/>
              <a:defRPr/>
            </a:pPr>
            <a:endPar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endParaRPr>
          </a:p>
        </p:txBody>
      </p:sp>
      <p:sp>
        <p:nvSpPr>
          <p:cNvPr id="20" name="Content Placeholder 2">
            <a:extLst>
              <a:ext uri="{FF2B5EF4-FFF2-40B4-BE49-F238E27FC236}">
                <a16:creationId xmlns:a16="http://schemas.microsoft.com/office/drawing/2014/main" id="{4C231305-D571-6CB3-DFB5-F7595DBFD0CB}"/>
              </a:ext>
            </a:extLst>
          </p:cNvPr>
          <p:cNvSpPr txBox="1">
            <a:spLocks/>
          </p:cNvSpPr>
          <p:nvPr/>
        </p:nvSpPr>
        <p:spPr>
          <a:xfrm>
            <a:off x="377802" y="3042716"/>
            <a:ext cx="4256824" cy="843484"/>
          </a:xfrm>
          <a:prstGeom prst="rect">
            <a:avLst/>
          </a:prstGeom>
          <a:noFill/>
          <a:ln>
            <a:no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lvl="1" indent="0" algn="r">
              <a:spcBef>
                <a:spcPts val="200"/>
              </a:spcBef>
            </a:pPr>
            <a:r>
              <a:rPr lang="en-US" sz="2400" kern="0" dirty="0">
                <a:latin typeface="Calibri" panose="020F0502020204030204" pitchFamily="34" charset="0"/>
                <a:cs typeface="Calibri" panose="020F0502020204030204" pitchFamily="34" charset="0"/>
              </a:rPr>
              <a:t>Secure privacy preserving service enablement (Data Economy)</a:t>
            </a:r>
          </a:p>
        </p:txBody>
      </p:sp>
      <p:sp>
        <p:nvSpPr>
          <p:cNvPr id="21" name="TextBox 20">
            <a:extLst>
              <a:ext uri="{FF2B5EF4-FFF2-40B4-BE49-F238E27FC236}">
                <a16:creationId xmlns:a16="http://schemas.microsoft.com/office/drawing/2014/main" id="{F5F7CA7C-2BEF-3705-A0D0-C821E3357BAA}"/>
              </a:ext>
            </a:extLst>
          </p:cNvPr>
          <p:cNvSpPr txBox="1"/>
          <p:nvPr/>
        </p:nvSpPr>
        <p:spPr>
          <a:xfrm>
            <a:off x="5361141" y="2977145"/>
            <a:ext cx="6626266" cy="974626"/>
          </a:xfrm>
          <a:prstGeom prst="rect">
            <a:avLst/>
          </a:prstGeom>
          <a:noFill/>
          <a:ln>
            <a:solidFill>
              <a:srgbClr val="000000"/>
            </a:solidFill>
          </a:ln>
        </p:spPr>
        <p:txBody>
          <a:bodyPr wrap="square" rtlCol="0">
            <a:spAutoFit/>
          </a:bodyPr>
          <a:lstStyle/>
          <a:p>
            <a:pPr marL="11113" marR="0" lvl="2" indent="0"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Secure collaborative machine learning</a:t>
            </a:r>
          </a:p>
          <a:p>
            <a:pPr marL="11113" marR="0" lvl="2" indent="0"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Secure Motion planning as a service</a:t>
            </a:r>
          </a:p>
          <a:p>
            <a:pPr marL="11113" marR="0" lvl="2" indent="0"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Secure Auctions</a:t>
            </a:r>
          </a:p>
        </p:txBody>
      </p:sp>
      <p:sp>
        <p:nvSpPr>
          <p:cNvPr id="22" name="Content Placeholder 2">
            <a:extLst>
              <a:ext uri="{FF2B5EF4-FFF2-40B4-BE49-F238E27FC236}">
                <a16:creationId xmlns:a16="http://schemas.microsoft.com/office/drawing/2014/main" id="{32C346B5-A967-2833-17D1-6D1AEFA66933}"/>
              </a:ext>
            </a:extLst>
          </p:cNvPr>
          <p:cNvSpPr txBox="1">
            <a:spLocks/>
          </p:cNvSpPr>
          <p:nvPr/>
        </p:nvSpPr>
        <p:spPr>
          <a:xfrm>
            <a:off x="204593" y="4124194"/>
            <a:ext cx="4457246" cy="843484"/>
          </a:xfrm>
          <a:prstGeom prst="rect">
            <a:avLst/>
          </a:prstGeom>
          <a:noFill/>
          <a:ln>
            <a:no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lvl="1" indent="-11113" algn="r">
              <a:spcBef>
                <a:spcPts val="200"/>
              </a:spcBef>
            </a:pPr>
            <a:r>
              <a:rPr lang="en-US" sz="2400" kern="0" dirty="0">
                <a:latin typeface="Calibri" panose="020F0502020204030204" pitchFamily="34" charset="0"/>
                <a:cs typeface="Calibri" panose="020F0502020204030204" pitchFamily="34" charset="0"/>
              </a:rPr>
              <a:t>Secure infrastructure management</a:t>
            </a:r>
          </a:p>
        </p:txBody>
      </p:sp>
      <p:sp>
        <p:nvSpPr>
          <p:cNvPr id="23" name="TextBox 22">
            <a:extLst>
              <a:ext uri="{FF2B5EF4-FFF2-40B4-BE49-F238E27FC236}">
                <a16:creationId xmlns:a16="http://schemas.microsoft.com/office/drawing/2014/main" id="{D8A53020-CCE0-7F46-474A-4AFCBAD93BA3}"/>
              </a:ext>
            </a:extLst>
          </p:cNvPr>
          <p:cNvSpPr txBox="1"/>
          <p:nvPr/>
        </p:nvSpPr>
        <p:spPr>
          <a:xfrm>
            <a:off x="5361140" y="4209947"/>
            <a:ext cx="6626267" cy="671979"/>
          </a:xfrm>
          <a:prstGeom prst="rect">
            <a:avLst/>
          </a:prstGeom>
          <a:noFill/>
          <a:ln>
            <a:solidFill>
              <a:srgbClr val="000000"/>
            </a:solidFill>
          </a:ln>
        </p:spPr>
        <p:txBody>
          <a:bodyPr wrap="square" rtlCol="0">
            <a:spAutoFit/>
          </a:bodyPr>
          <a:lstStyle/>
          <a:p>
            <a:pPr marL="11113" marR="0" lvl="2" indent="0"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Secure Kubernetes container management</a:t>
            </a:r>
          </a:p>
          <a:p>
            <a:pPr marL="11113" marR="0" lvl="2" indent="0"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Secure Document sharing</a:t>
            </a:r>
          </a:p>
        </p:txBody>
      </p:sp>
      <p:cxnSp>
        <p:nvCxnSpPr>
          <p:cNvPr id="24" name="Straight Arrow Connector 23">
            <a:extLst>
              <a:ext uri="{FF2B5EF4-FFF2-40B4-BE49-F238E27FC236}">
                <a16:creationId xmlns:a16="http://schemas.microsoft.com/office/drawing/2014/main" id="{7BE600DE-F018-B474-A556-6060769B0974}"/>
              </a:ext>
            </a:extLst>
          </p:cNvPr>
          <p:cNvCxnSpPr>
            <a:cxnSpLocks/>
          </p:cNvCxnSpPr>
          <p:nvPr/>
        </p:nvCxnSpPr>
        <p:spPr>
          <a:xfrm>
            <a:off x="4759890" y="4545936"/>
            <a:ext cx="475989" cy="0"/>
          </a:xfrm>
          <a:prstGeom prst="straightConnector1">
            <a:avLst/>
          </a:prstGeom>
          <a:noFill/>
          <a:ln w="41275" cap="flat" cmpd="sng" algn="ctr">
            <a:solidFill>
              <a:srgbClr val="000000"/>
            </a:solidFill>
            <a:prstDash val="solid"/>
            <a:tailEnd type="triangle"/>
          </a:ln>
          <a:effectLst/>
        </p:spPr>
      </p:cxnSp>
      <p:cxnSp>
        <p:nvCxnSpPr>
          <p:cNvPr id="25" name="Straight Arrow Connector 24">
            <a:extLst>
              <a:ext uri="{FF2B5EF4-FFF2-40B4-BE49-F238E27FC236}">
                <a16:creationId xmlns:a16="http://schemas.microsoft.com/office/drawing/2014/main" id="{A16E0E67-A432-0AB6-AA1F-6ECED6112005}"/>
              </a:ext>
            </a:extLst>
          </p:cNvPr>
          <p:cNvCxnSpPr>
            <a:cxnSpLocks/>
          </p:cNvCxnSpPr>
          <p:nvPr/>
        </p:nvCxnSpPr>
        <p:spPr>
          <a:xfrm>
            <a:off x="4759889" y="3433349"/>
            <a:ext cx="475989" cy="0"/>
          </a:xfrm>
          <a:prstGeom prst="straightConnector1">
            <a:avLst/>
          </a:prstGeom>
          <a:noFill/>
          <a:ln w="41275" cap="flat" cmpd="sng" algn="ctr">
            <a:solidFill>
              <a:srgbClr val="000000"/>
            </a:solidFill>
            <a:prstDash val="solid"/>
            <a:tailEnd type="triangle"/>
          </a:ln>
          <a:effectLst/>
        </p:spPr>
      </p:cxnSp>
      <p:cxnSp>
        <p:nvCxnSpPr>
          <p:cNvPr id="26" name="Straight Arrow Connector 25">
            <a:extLst>
              <a:ext uri="{FF2B5EF4-FFF2-40B4-BE49-F238E27FC236}">
                <a16:creationId xmlns:a16="http://schemas.microsoft.com/office/drawing/2014/main" id="{174F4811-5181-64B8-6553-54913258E35A}"/>
              </a:ext>
            </a:extLst>
          </p:cNvPr>
          <p:cNvCxnSpPr>
            <a:cxnSpLocks/>
          </p:cNvCxnSpPr>
          <p:nvPr/>
        </p:nvCxnSpPr>
        <p:spPr>
          <a:xfrm>
            <a:off x="4759889" y="1850894"/>
            <a:ext cx="475989" cy="0"/>
          </a:xfrm>
          <a:prstGeom prst="straightConnector1">
            <a:avLst/>
          </a:prstGeom>
          <a:noFill/>
          <a:ln w="41275" cap="flat" cmpd="sng" algn="ctr">
            <a:solidFill>
              <a:srgbClr val="000000"/>
            </a:solidFill>
            <a:prstDash val="solid"/>
            <a:tailEnd type="triangle"/>
          </a:ln>
          <a:effectLst/>
        </p:spPr>
      </p:cxnSp>
      <p:sp>
        <p:nvSpPr>
          <p:cNvPr id="27" name="TextBox 26">
            <a:extLst>
              <a:ext uri="{FF2B5EF4-FFF2-40B4-BE49-F238E27FC236}">
                <a16:creationId xmlns:a16="http://schemas.microsoft.com/office/drawing/2014/main" id="{D10FF448-3643-4612-7FED-9A0623E8ECB1}"/>
              </a:ext>
            </a:extLst>
          </p:cNvPr>
          <p:cNvSpPr txBox="1"/>
          <p:nvPr/>
        </p:nvSpPr>
        <p:spPr>
          <a:xfrm>
            <a:off x="5361139" y="5196110"/>
            <a:ext cx="6626265" cy="671979"/>
          </a:xfrm>
          <a:prstGeom prst="rect">
            <a:avLst/>
          </a:prstGeom>
          <a:noFill/>
          <a:ln>
            <a:solidFill>
              <a:srgbClr val="000000"/>
            </a:solidFill>
          </a:ln>
        </p:spPr>
        <p:txBody>
          <a:bodyPr wrap="square" rtlCol="0">
            <a:spAutoFit/>
          </a:bodyPr>
          <a:lstStyle/>
          <a:p>
            <a:pPr marL="11113" marR="0" lvl="2" indent="0"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Edge sensor collection</a:t>
            </a:r>
          </a:p>
          <a:p>
            <a:pPr marL="11113" marR="0" lvl="2" indent="0" defTabSz="914400" eaLnBrk="1" fontAlgn="auto" latinLnBrk="0" hangingPunct="1">
              <a:lnSpc>
                <a:spcPct val="100000"/>
              </a:lnSpc>
              <a:spcBef>
                <a:spcPts val="20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cs typeface="Calibri" panose="020F0502020204030204" pitchFamily="34" charset="0"/>
                <a:sym typeface="Arial"/>
              </a:rPr>
              <a:t>Caching services and the “extended internet”</a:t>
            </a:r>
          </a:p>
        </p:txBody>
      </p:sp>
      <p:sp>
        <p:nvSpPr>
          <p:cNvPr id="28" name="Content Placeholder 2">
            <a:extLst>
              <a:ext uri="{FF2B5EF4-FFF2-40B4-BE49-F238E27FC236}">
                <a16:creationId xmlns:a16="http://schemas.microsoft.com/office/drawing/2014/main" id="{43C0F5D8-0017-C899-7168-2485A419AAA1}"/>
              </a:ext>
            </a:extLst>
          </p:cNvPr>
          <p:cNvSpPr txBox="1">
            <a:spLocks/>
          </p:cNvSpPr>
          <p:nvPr/>
        </p:nvSpPr>
        <p:spPr>
          <a:xfrm>
            <a:off x="177380" y="5096245"/>
            <a:ext cx="4622174" cy="843484"/>
          </a:xfrm>
          <a:prstGeom prst="rect">
            <a:avLst/>
          </a:prstGeom>
          <a:noFill/>
          <a:ln>
            <a:no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lvl="1" indent="-11113">
              <a:spcBef>
                <a:spcPts val="200"/>
              </a:spcBef>
            </a:pPr>
            <a:r>
              <a:rPr lang="en-US" sz="2400" kern="0" dirty="0">
                <a:latin typeface="Calibri" panose="020F0502020204030204" pitchFamily="34" charset="0"/>
                <a:cs typeface="Calibri" panose="020F0502020204030204" pitchFamily="34" charset="0"/>
              </a:rPr>
              <a:t>Platforms for sensitive edge services</a:t>
            </a:r>
          </a:p>
        </p:txBody>
      </p:sp>
      <p:cxnSp>
        <p:nvCxnSpPr>
          <p:cNvPr id="29" name="Straight Arrow Connector 28">
            <a:extLst>
              <a:ext uri="{FF2B5EF4-FFF2-40B4-BE49-F238E27FC236}">
                <a16:creationId xmlns:a16="http://schemas.microsoft.com/office/drawing/2014/main" id="{93548E30-770D-46AD-4D57-7713B8A0024E}"/>
              </a:ext>
            </a:extLst>
          </p:cNvPr>
          <p:cNvCxnSpPr>
            <a:cxnSpLocks/>
          </p:cNvCxnSpPr>
          <p:nvPr/>
        </p:nvCxnSpPr>
        <p:spPr>
          <a:xfrm>
            <a:off x="4799554" y="5507212"/>
            <a:ext cx="475989" cy="0"/>
          </a:xfrm>
          <a:prstGeom prst="straightConnector1">
            <a:avLst/>
          </a:prstGeom>
          <a:noFill/>
          <a:ln w="41275" cap="flat" cmpd="sng" algn="ctr">
            <a:solidFill>
              <a:srgbClr val="000000"/>
            </a:solidFill>
            <a:prstDash val="solid"/>
            <a:tailEnd type="triangle"/>
          </a:ln>
          <a:effectLst/>
        </p:spPr>
      </p:cxnSp>
    </p:spTree>
    <p:extLst>
      <p:ext uri="{BB962C8B-B14F-4D97-AF65-F5344CB8AC3E}">
        <p14:creationId xmlns:p14="http://schemas.microsoft.com/office/powerpoint/2010/main" val="2670419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EFF5A9B-358E-EBD5-4B41-703B3633A075}"/>
              </a:ext>
            </a:extLst>
          </p:cNvPr>
          <p:cNvSpPr txBox="1">
            <a:spLocks/>
          </p:cNvSpPr>
          <p:nvPr/>
        </p:nvSpPr>
        <p:spPr>
          <a:xfrm>
            <a:off x="630237" y="202348"/>
            <a:ext cx="10931525" cy="504825"/>
          </a:xfrm>
          <a:prstGeom prst="rect">
            <a:avLst/>
          </a:prstGeom>
          <a:noFill/>
          <a:ln>
            <a:noFill/>
          </a:ln>
        </p:spPr>
        <p:txBody>
          <a:bodyPr spcFirstLastPara="1" wrap="square" lIns="45700" tIns="45700" rIns="45700" bIns="45700" anchor="ctr" anchorCtr="0">
            <a:normAutofit fontScale="900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600" b="1" i="0" u="none" strike="noStrike" kern="0" cap="none" spc="0" normalizeH="0" baseline="0" noProof="0">
                <a:ln>
                  <a:noFill/>
                </a:ln>
                <a:solidFill>
                  <a:srgbClr val="292929"/>
                </a:solidFill>
                <a:effectLst/>
                <a:uLnTx/>
                <a:uFillTx/>
                <a:latin typeface="Arial"/>
                <a:cs typeface="Arial"/>
                <a:sym typeface="Arial"/>
              </a:rPr>
              <a:t>Barriers to Confidential Computing Adoption</a:t>
            </a:r>
            <a:endParaRPr kumimoji="0" lang="en-US" sz="2400" b="1" i="0" u="none" strike="noStrike" kern="0" cap="none" spc="0" normalizeH="0" baseline="0" noProof="0">
              <a:ln>
                <a:noFill/>
              </a:ln>
              <a:solidFill>
                <a:srgbClr val="292929"/>
              </a:solidFill>
              <a:effectLst/>
              <a:uLnTx/>
              <a:uFillTx/>
              <a:latin typeface="Arial"/>
              <a:cs typeface="Arial"/>
              <a:sym typeface="Arial"/>
            </a:endParaRPr>
          </a:p>
        </p:txBody>
      </p:sp>
      <p:sp>
        <p:nvSpPr>
          <p:cNvPr id="10" name="Subtitle 6">
            <a:extLst>
              <a:ext uri="{FF2B5EF4-FFF2-40B4-BE49-F238E27FC236}">
                <a16:creationId xmlns:a16="http://schemas.microsoft.com/office/drawing/2014/main" id="{06DC7459-8347-2885-7FBA-5CC8FD9CC677}"/>
              </a:ext>
            </a:extLst>
          </p:cNvPr>
          <p:cNvSpPr txBox="1">
            <a:spLocks/>
          </p:cNvSpPr>
          <p:nvPr/>
        </p:nvSpPr>
        <p:spPr>
          <a:xfrm>
            <a:off x="703243" y="707173"/>
            <a:ext cx="10694528" cy="654050"/>
          </a:xfrm>
          <a:prstGeom prst="rect">
            <a:avLst/>
          </a:prstGeom>
          <a:solidFill>
            <a:srgbClr val="FFC000">
              <a:lumMod val="20000"/>
              <a:lumOff val="80000"/>
            </a:srgbClr>
          </a:solidFill>
          <a:ln>
            <a:solidFill>
              <a:srgbClr val="0070C0"/>
            </a:solid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457200" marR="0" lvl="0" indent="-228600" algn="ctr" defTabSz="914400" rtl="0" eaLnBrk="1" fontAlgn="auto" latinLnBrk="0" hangingPunct="1">
              <a:lnSpc>
                <a:spcPct val="90000"/>
              </a:lnSpc>
              <a:spcBef>
                <a:spcPts val="1000"/>
              </a:spcBef>
              <a:spcAft>
                <a:spcPts val="0"/>
              </a:spcAft>
              <a:buClr>
                <a:srgbClr val="535353"/>
              </a:buClr>
              <a:buSzPts val="2800"/>
              <a:buFont typeface="Arial"/>
              <a:buNone/>
              <a:tabLst/>
              <a:defRPr/>
            </a:pPr>
            <a:r>
              <a:rPr kumimoji="0" lang="en-US" sz="2400" b="0" i="0" u="none" strike="noStrike" kern="0" cap="none" spc="0" normalizeH="0" baseline="0" noProof="0">
                <a:ln>
                  <a:noFill/>
                </a:ln>
                <a:solidFill>
                  <a:srgbClr val="0070C0"/>
                </a:solidFill>
                <a:effectLst/>
                <a:uLnTx/>
                <a:uFillTx/>
                <a:latin typeface="Arial"/>
                <a:cs typeface="Arial"/>
                <a:sym typeface="Arial"/>
              </a:rPr>
              <a:t>“In the future, all programs will be Confidential Computing Programs” -- Intel</a:t>
            </a:r>
          </a:p>
        </p:txBody>
      </p:sp>
      <p:sp>
        <p:nvSpPr>
          <p:cNvPr id="11" name="Content Placeholder 7">
            <a:extLst>
              <a:ext uri="{FF2B5EF4-FFF2-40B4-BE49-F238E27FC236}">
                <a16:creationId xmlns:a16="http://schemas.microsoft.com/office/drawing/2014/main" id="{042F49F0-519A-7A50-31F7-470824FE1AE6}"/>
              </a:ext>
            </a:extLst>
          </p:cNvPr>
          <p:cNvSpPr txBox="1">
            <a:spLocks/>
          </p:cNvSpPr>
          <p:nvPr/>
        </p:nvSpPr>
        <p:spPr>
          <a:xfrm>
            <a:off x="689871" y="4999382"/>
            <a:ext cx="10694528" cy="989610"/>
          </a:xfrm>
          <a:prstGeom prst="rect">
            <a:avLst/>
          </a:prstGeom>
          <a:solidFill>
            <a:srgbClr val="5B9BD5">
              <a:lumMod val="20000"/>
              <a:lumOff val="80000"/>
            </a:srgbClr>
          </a:solidFill>
          <a:ln>
            <a:solidFill>
              <a:srgbClr val="000000"/>
            </a:solidFill>
          </a:ln>
        </p:spPr>
        <p:txBody>
          <a:bodyPr spcFirstLastPara="1" wrap="square" lIns="45700" tIns="45700" rIns="45700" bIns="45700" anchor="t" anchorCtr="0">
            <a:normAutofit lnSpcReduction="10000"/>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marR="0" lvl="1" indent="0" algn="l" defTabSz="914400" rtl="0" eaLnBrk="1" fontAlgn="auto" latinLnBrk="0" hangingPunct="1">
              <a:lnSpc>
                <a:spcPct val="90000"/>
              </a:lnSpc>
              <a:spcBef>
                <a:spcPts val="200"/>
              </a:spcBef>
              <a:spcAft>
                <a:spcPts val="0"/>
              </a:spcAft>
              <a:buClr>
                <a:srgbClr val="000000"/>
              </a:buClr>
              <a:buSzPts val="2800"/>
              <a:tabLst/>
              <a:defRPr/>
            </a:pPr>
            <a:r>
              <a:rPr kumimoji="0" lang="en-US" sz="2200" b="0" i="0" u="sng"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Hardware</a:t>
            </a:r>
          </a:p>
          <a:p>
            <a:pPr marL="354013" marR="0" lvl="1" indent="-34290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kumimoji="0" lang="en-US" sz="2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TEE availability </a:t>
            </a:r>
          </a:p>
          <a:p>
            <a:pPr marL="354013" marR="0" lvl="1" indent="-34290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kumimoji="0" lang="en-US" sz="2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Programs are not “portable” across platform technologies</a:t>
            </a:r>
          </a:p>
          <a:p>
            <a:pPr marL="11113" marR="0" lvl="1" indent="0" algn="l" defTabSz="914400" rtl="0" eaLnBrk="1" fontAlgn="auto" latinLnBrk="0" hangingPunct="1">
              <a:lnSpc>
                <a:spcPct val="90000"/>
              </a:lnSpc>
              <a:spcBef>
                <a:spcPts val="200"/>
              </a:spcBef>
              <a:spcAft>
                <a:spcPts val="0"/>
              </a:spcAft>
              <a:buClr>
                <a:srgbClr val="000000"/>
              </a:buClr>
              <a:buSzPts val="2800"/>
              <a:buFont typeface="Arial"/>
              <a:buNone/>
              <a:tabLst/>
              <a:defRPr/>
            </a:pPr>
            <a:endParaRPr kumimoji="0" lang="en-US" sz="20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12" name="Content Placeholder 7">
            <a:extLst>
              <a:ext uri="{FF2B5EF4-FFF2-40B4-BE49-F238E27FC236}">
                <a16:creationId xmlns:a16="http://schemas.microsoft.com/office/drawing/2014/main" id="{EEFF8D86-8FC1-1066-1313-22CE3D975EAA}"/>
              </a:ext>
            </a:extLst>
          </p:cNvPr>
          <p:cNvSpPr txBox="1">
            <a:spLocks/>
          </p:cNvSpPr>
          <p:nvPr/>
        </p:nvSpPr>
        <p:spPr>
          <a:xfrm>
            <a:off x="703243" y="1407882"/>
            <a:ext cx="10694528" cy="2963263"/>
          </a:xfrm>
          <a:prstGeom prst="rect">
            <a:avLst/>
          </a:prstGeom>
          <a:solidFill>
            <a:srgbClr val="70AD47">
              <a:lumMod val="20000"/>
              <a:lumOff val="80000"/>
            </a:srgbClr>
          </a:solidFill>
          <a:ln>
            <a:solidFill>
              <a:srgbClr val="000000"/>
            </a:solid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marR="0" lvl="1" indent="-11113" algn="l" defTabSz="914400" rtl="0" eaLnBrk="1" fontAlgn="auto" latinLnBrk="0" hangingPunct="1">
              <a:lnSpc>
                <a:spcPct val="90000"/>
              </a:lnSpc>
              <a:spcBef>
                <a:spcPts val="200"/>
              </a:spcBef>
              <a:spcAft>
                <a:spcPts val="0"/>
              </a:spcAft>
              <a:buClr>
                <a:srgbClr val="000000"/>
              </a:buClr>
              <a:buSzPts val="2800"/>
              <a:buFont typeface="Arial"/>
              <a:buNone/>
              <a:tabLst/>
              <a:defRPr/>
            </a:pPr>
            <a:r>
              <a:rPr kumimoji="0" lang="en-US" sz="2000" b="0" i="0" u="sng"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Software</a:t>
            </a:r>
          </a:p>
          <a:p>
            <a:pPr marL="11113" marR="0" lvl="1" indent="-11113" algn="l" defTabSz="914400" rtl="0" eaLnBrk="1" fontAlgn="auto" latinLnBrk="0" hangingPunct="1">
              <a:lnSpc>
                <a:spcPct val="90000"/>
              </a:lnSpc>
              <a:spcBef>
                <a:spcPts val="200"/>
              </a:spcBef>
              <a:spcAft>
                <a:spcPts val="0"/>
              </a:spcAft>
              <a:buClr>
                <a:srgbClr val="000000"/>
              </a:buClr>
              <a:buSzPts val="2800"/>
              <a:buFont typeface="Arial"/>
              <a:buNone/>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Writing or converting programs to CC is difficult!</a:t>
            </a:r>
          </a:p>
          <a:p>
            <a:pPr marL="5715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Different code for different programs</a:t>
            </a:r>
          </a:p>
          <a:p>
            <a:pPr marL="5715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Complicated support code raises a security problem and you can’t start right away</a:t>
            </a:r>
          </a:p>
          <a:p>
            <a:pPr marL="5715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No “copy and paste” to get started with a secure program </a:t>
            </a:r>
          </a:p>
          <a:p>
            <a:pPr marL="5715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Cooperating programs require flexible management infrastructure to support many program providers and different security requirements.</a:t>
            </a:r>
          </a:p>
          <a:p>
            <a:pPr marL="971550" marR="0" lvl="1" indent="-28575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Trust policy often embedded in program (Bad!)</a:t>
            </a:r>
          </a:p>
          <a:p>
            <a:pPr marL="971550" marR="0" lvl="1" indent="-28575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Policy difficult to write, understand or audit</a:t>
            </a:r>
          </a:p>
          <a:p>
            <a:pPr marL="1371600" marR="0" lvl="2" indent="-228600" algn="l" defTabSz="914400" rtl="0" eaLnBrk="1" fontAlgn="auto" latinLnBrk="0" hangingPunct="1">
              <a:lnSpc>
                <a:spcPct val="90000"/>
              </a:lnSpc>
              <a:spcBef>
                <a:spcPts val="200"/>
              </a:spcBef>
              <a:spcAft>
                <a:spcPts val="0"/>
              </a:spcAft>
              <a:buClr>
                <a:srgbClr val="000000"/>
              </a:buClr>
              <a:buSzPts val="2800"/>
              <a:buFont typeface="Arial"/>
              <a:buNone/>
              <a:tabLst/>
              <a:defRPr/>
            </a:pPr>
            <a:endParaRPr kumimoji="0" lang="en-US" sz="20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3" name="Rounded Rectangle 2">
            <a:extLst>
              <a:ext uri="{FF2B5EF4-FFF2-40B4-BE49-F238E27FC236}">
                <a16:creationId xmlns:a16="http://schemas.microsoft.com/office/drawing/2014/main" id="{F3B6F5EA-2CA2-1870-A1DE-5FA09317ABF7}"/>
              </a:ext>
            </a:extLst>
          </p:cNvPr>
          <p:cNvSpPr/>
          <p:nvPr/>
        </p:nvSpPr>
        <p:spPr>
          <a:xfrm>
            <a:off x="703243" y="4437682"/>
            <a:ext cx="10681156" cy="4752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2000" b="1"/>
              <a:t>What is the “Linux” for Confidential Computing?</a:t>
            </a:r>
          </a:p>
        </p:txBody>
      </p:sp>
      <p:sp>
        <p:nvSpPr>
          <p:cNvPr id="4" name="Pentagon 3">
            <a:extLst>
              <a:ext uri="{FF2B5EF4-FFF2-40B4-BE49-F238E27FC236}">
                <a16:creationId xmlns:a16="http://schemas.microsoft.com/office/drawing/2014/main" id="{34A35B18-4673-7AC6-6139-61C17BFBAA13}"/>
              </a:ext>
            </a:extLst>
          </p:cNvPr>
          <p:cNvSpPr/>
          <p:nvPr/>
        </p:nvSpPr>
        <p:spPr>
          <a:xfrm flipH="1">
            <a:off x="10035251" y="0"/>
            <a:ext cx="2156749" cy="707173"/>
          </a:xfrm>
          <a:prstGeom prst="homePlat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Use or delete</a:t>
            </a:r>
            <a:endParaRPr lang="en-CH"/>
          </a:p>
        </p:txBody>
      </p:sp>
    </p:spTree>
    <p:extLst>
      <p:ext uri="{BB962C8B-B14F-4D97-AF65-F5344CB8AC3E}">
        <p14:creationId xmlns:p14="http://schemas.microsoft.com/office/powerpoint/2010/main" val="353428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A594A38-C3BB-79E4-0CB7-600BAB923CA8}"/>
              </a:ext>
            </a:extLst>
          </p:cNvPr>
          <p:cNvSpPr txBox="1">
            <a:spLocks/>
          </p:cNvSpPr>
          <p:nvPr/>
        </p:nvSpPr>
        <p:spPr>
          <a:xfrm>
            <a:off x="371192" y="150101"/>
            <a:ext cx="12009437" cy="715963"/>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600" b="1" i="0" u="none" strike="noStrike" kern="0" cap="none" spc="0" normalizeH="0" baseline="0" noProof="0" dirty="0">
                <a:ln>
                  <a:noFill/>
                </a:ln>
                <a:solidFill>
                  <a:srgbClr val="292929"/>
                </a:solidFill>
                <a:effectLst/>
                <a:uLnTx/>
                <a:uFillTx/>
                <a:latin typeface="Arial"/>
                <a:cs typeface="Arial"/>
                <a:sym typeface="Arial"/>
              </a:rPr>
              <a:t>CC Provides a Foundation for Security</a:t>
            </a:r>
          </a:p>
        </p:txBody>
      </p:sp>
      <p:sp>
        <p:nvSpPr>
          <p:cNvPr id="17" name="Content Placeholder 3">
            <a:extLst>
              <a:ext uri="{FF2B5EF4-FFF2-40B4-BE49-F238E27FC236}">
                <a16:creationId xmlns:a16="http://schemas.microsoft.com/office/drawing/2014/main" id="{47004713-58B2-069A-C60F-23F0BE82199C}"/>
              </a:ext>
            </a:extLst>
          </p:cNvPr>
          <p:cNvSpPr txBox="1">
            <a:spLocks/>
          </p:cNvSpPr>
          <p:nvPr/>
        </p:nvSpPr>
        <p:spPr>
          <a:xfrm>
            <a:off x="6658975" y="3510240"/>
            <a:ext cx="5276850" cy="2485820"/>
          </a:xfrm>
          <a:prstGeom prst="rect">
            <a:avLst/>
          </a:prstGeom>
          <a:solidFill>
            <a:srgbClr val="FFC000">
              <a:lumMod val="20000"/>
              <a:lumOff val="80000"/>
              <a:alpha val="56078"/>
            </a:srgbClr>
          </a:solidFill>
          <a:ln>
            <a:solidFill>
              <a:srgbClr val="0070C0"/>
            </a:solidFill>
          </a:ln>
        </p:spPr>
        <p:txBody>
          <a:bodyPr spcFirstLastPara="1" vert="horz" wrap="square" lIns="137160" tIns="0" rIns="0" bIns="0" rtlCol="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marR="0" lvl="0" indent="-11113" algn="l" defTabSz="914400" rtl="0" eaLnBrk="1" fontAlgn="auto" latinLnBrk="0" hangingPunct="1">
              <a:lnSpc>
                <a:spcPct val="90000"/>
              </a:lnSpc>
              <a:spcBef>
                <a:spcPts val="600"/>
              </a:spcBef>
              <a:spcAft>
                <a:spcPts val="0"/>
              </a:spcAft>
              <a:buClr>
                <a:srgbClr val="535353"/>
              </a:buClr>
              <a:buSzPts val="2800"/>
              <a:buFont typeface="Arial"/>
              <a:buNone/>
              <a:tabLst/>
              <a:defRPr/>
            </a:pPr>
            <a:r>
              <a:rPr kumimoji="0" lang="en-US" sz="1800" b="1" i="0" u="none" strike="noStrike" kern="1200" cap="none" spc="0" normalizeH="0" baseline="0" noProof="0" dirty="0">
                <a:ln>
                  <a:noFill/>
                </a:ln>
                <a:solidFill>
                  <a:srgbClr val="535353"/>
                </a:solidFill>
                <a:effectLst/>
                <a:uLnTx/>
                <a:uFillTx/>
                <a:latin typeface="Arial"/>
                <a:ea typeface="+mn-ea"/>
                <a:cs typeface="Arial"/>
                <a:sym typeface="Arial"/>
              </a:rPr>
              <a:t>Attestation</a:t>
            </a:r>
          </a:p>
          <a:p>
            <a:pPr marL="285750" marR="0" lvl="0" indent="-285750" algn="l" defTabSz="914400" rtl="0" eaLnBrk="1" fontAlgn="auto" latinLnBrk="0" hangingPunct="1">
              <a:lnSpc>
                <a:spcPct val="90000"/>
              </a:lnSpc>
              <a:spcBef>
                <a:spcPts val="1000"/>
              </a:spcBef>
              <a:spcAft>
                <a:spcPts val="0"/>
              </a:spcAft>
              <a:buClr>
                <a:srgbClr val="535353"/>
              </a:buClr>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35353"/>
                </a:solidFill>
                <a:effectLst/>
                <a:uLnTx/>
                <a:uFillTx/>
                <a:latin typeface="Arial"/>
                <a:ea typeface="+mn-ea"/>
                <a:cs typeface="Arial"/>
                <a:sym typeface="Arial"/>
              </a:rPr>
              <a:t>Statement signed by a trusted party (HW) that specifies </a:t>
            </a:r>
          </a:p>
          <a:p>
            <a:pPr marL="628650" marR="0" lvl="1" indent="-171450" algn="l" defTabSz="914400" rtl="0" eaLnBrk="1" fontAlgn="auto" latinLnBrk="0" hangingPunct="1">
              <a:lnSpc>
                <a:spcPct val="90000"/>
              </a:lnSpc>
              <a:spcBef>
                <a:spcPts val="0"/>
              </a:spcBef>
              <a:spcAft>
                <a:spcPts val="0"/>
              </a:spcAft>
              <a:buClr>
                <a:srgbClr val="000000"/>
              </a:buClr>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35353"/>
                </a:solidFill>
                <a:effectLst/>
                <a:uLnTx/>
                <a:uFillTx/>
                <a:latin typeface="Arial"/>
                <a:ea typeface="+mn-ea"/>
                <a:cs typeface="Arial"/>
                <a:sym typeface="Arial"/>
              </a:rPr>
              <a:t>Program identity (measurement)  program</a:t>
            </a:r>
          </a:p>
          <a:p>
            <a:pPr marL="628650" marR="0" lvl="1" indent="-171450" algn="l" defTabSz="914400" rtl="0" eaLnBrk="1" fontAlgn="auto" latinLnBrk="0" hangingPunct="1">
              <a:lnSpc>
                <a:spcPct val="90000"/>
              </a:lnSpc>
              <a:spcBef>
                <a:spcPts val="0"/>
              </a:spcBef>
              <a:spcAft>
                <a:spcPts val="0"/>
              </a:spcAft>
              <a:buClr>
                <a:srgbClr val="000000"/>
              </a:buClr>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35353"/>
                </a:solidFill>
                <a:effectLst/>
                <a:uLnTx/>
                <a:uFillTx/>
                <a:latin typeface="Arial"/>
                <a:ea typeface="+mn-ea"/>
                <a:cs typeface="Arial"/>
                <a:sym typeface="Arial"/>
              </a:rPr>
              <a:t>Hardware protection (isolation, integrity, confidentiality) guarantees </a:t>
            </a:r>
          </a:p>
          <a:p>
            <a:pPr marL="628650" marR="0" lvl="1" indent="-171450" algn="l" defTabSz="914400" rtl="0" eaLnBrk="1" fontAlgn="auto" latinLnBrk="0" hangingPunct="1">
              <a:lnSpc>
                <a:spcPct val="90000"/>
              </a:lnSpc>
              <a:spcBef>
                <a:spcPts val="0"/>
              </a:spcBef>
              <a:spcAft>
                <a:spcPts val="0"/>
              </a:spcAft>
              <a:buClr>
                <a:srgbClr val="000000"/>
              </a:buClr>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35353"/>
                </a:solidFill>
                <a:effectLst/>
                <a:uLnTx/>
                <a:uFillTx/>
                <a:latin typeface="Arial"/>
                <a:ea typeface="+mn-ea"/>
                <a:cs typeface="Arial"/>
                <a:sym typeface="Arial"/>
              </a:rPr>
              <a:t>Statement attributable to isolated entity</a:t>
            </a:r>
          </a:p>
          <a:p>
            <a:pPr marL="457200" marR="0" lvl="0" indent="-228600" algn="l" defTabSz="914400" rtl="0" eaLnBrk="1" fontAlgn="auto" latinLnBrk="0" hangingPunct="1">
              <a:lnSpc>
                <a:spcPct val="90000"/>
              </a:lnSpc>
              <a:spcBef>
                <a:spcPts val="600"/>
              </a:spcBef>
              <a:spcAft>
                <a:spcPts val="0"/>
              </a:spcAft>
              <a:buClr>
                <a:srgbClr val="535353"/>
              </a:buClr>
              <a:buSzPts val="2800"/>
              <a:buFont typeface="Arial"/>
              <a:buNone/>
              <a:tabLst/>
              <a:defRPr/>
            </a:pPr>
            <a:endParaRPr kumimoji="0" lang="en-US" sz="2000" b="0" i="0" u="none" strike="noStrike" kern="0" cap="none" spc="0" normalizeH="0" baseline="0" noProof="0" dirty="0">
              <a:ln>
                <a:noFill/>
              </a:ln>
              <a:solidFill>
                <a:srgbClr val="535353"/>
              </a:solidFill>
              <a:effectLst/>
              <a:uLnTx/>
              <a:uFillTx/>
              <a:latin typeface="Arial"/>
              <a:cs typeface="Arial"/>
              <a:sym typeface="Arial"/>
            </a:endParaRPr>
          </a:p>
        </p:txBody>
      </p:sp>
      <p:sp>
        <p:nvSpPr>
          <p:cNvPr id="18" name="Content Placeholder 3">
            <a:extLst>
              <a:ext uri="{FF2B5EF4-FFF2-40B4-BE49-F238E27FC236}">
                <a16:creationId xmlns:a16="http://schemas.microsoft.com/office/drawing/2014/main" id="{4A9638AB-587C-4426-5B7E-018BE7533249}"/>
              </a:ext>
            </a:extLst>
          </p:cNvPr>
          <p:cNvSpPr txBox="1">
            <a:spLocks/>
          </p:cNvSpPr>
          <p:nvPr/>
        </p:nvSpPr>
        <p:spPr>
          <a:xfrm>
            <a:off x="6672313" y="861940"/>
            <a:ext cx="5276705" cy="1258727"/>
          </a:xfrm>
          <a:prstGeom prst="rect">
            <a:avLst/>
          </a:prstGeom>
          <a:solidFill>
            <a:srgbClr val="70AD47">
              <a:lumMod val="20000"/>
              <a:lumOff val="80000"/>
              <a:alpha val="60000"/>
            </a:srgbClr>
          </a:solidFill>
          <a:ln>
            <a:solidFill>
              <a:srgbClr val="0070C0"/>
            </a:solidFill>
          </a:ln>
        </p:spPr>
        <p:txBody>
          <a:bodyPr vert="horz" lIns="137160" tIns="0" rIns="0" bIns="0"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
                <a:srgbClr val="000000">
                  <a:lumMod val="60000"/>
                  <a:lumOff val="40000"/>
                </a:srgbClr>
              </a:buClr>
              <a:buSzPct val="90000"/>
              <a:buFont typeface="Arial" panose="020B0604020202020204" pitchFamily="34" charset="0"/>
              <a:buNone/>
              <a:tabLst/>
              <a:defRPr/>
            </a:pPr>
            <a:r>
              <a:rPr kumimoji="0" lang="en-US" sz="2000" b="1" i="0" u="none" strike="noStrike" kern="1200" cap="none" spc="0" normalizeH="0" baseline="0" noProof="0" dirty="0">
                <a:ln>
                  <a:noFill/>
                </a:ln>
                <a:solidFill>
                  <a:srgbClr val="535353"/>
                </a:solidFill>
                <a:effectLst/>
                <a:uLnTx/>
                <a:uFillTx/>
                <a:latin typeface="Arial"/>
                <a:ea typeface="+mn-ea"/>
                <a:cs typeface="+mn-cs"/>
                <a:sym typeface="Arial"/>
              </a:rPr>
              <a:t>Isolation and measurement</a:t>
            </a:r>
          </a:p>
          <a:p>
            <a:pPr marL="285750" marR="0" lvl="0" indent="-285750" algn="l" defTabSz="914400" rtl="0" eaLnBrk="1" fontAlgn="auto" latinLnBrk="0" hangingPunct="1">
              <a:lnSpc>
                <a:spcPct val="100000"/>
              </a:lnSpc>
              <a:spcBef>
                <a:spcPts val="0"/>
              </a:spcBef>
              <a:spcAft>
                <a:spcPts val="0"/>
              </a:spcAft>
              <a:buClr>
                <a:srgbClr val="000000">
                  <a:lumMod val="60000"/>
                  <a:lumOff val="40000"/>
                </a:srgbClr>
              </a:buClr>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35353"/>
                </a:solidFill>
                <a:effectLst/>
                <a:uLnTx/>
                <a:uFillTx/>
                <a:latin typeface="Arial"/>
                <a:ea typeface="+mn-ea"/>
                <a:cs typeface="+mn-cs"/>
                <a:sym typeface="Arial"/>
              </a:rPr>
              <a:t>Program address space isolated</a:t>
            </a:r>
          </a:p>
          <a:p>
            <a:pPr marL="285750" marR="0" lvl="0" indent="-285750" algn="l" defTabSz="914400" rtl="0" eaLnBrk="1" fontAlgn="auto" latinLnBrk="0" hangingPunct="1">
              <a:lnSpc>
                <a:spcPct val="100000"/>
              </a:lnSpc>
              <a:spcBef>
                <a:spcPts val="0"/>
              </a:spcBef>
              <a:spcAft>
                <a:spcPts val="0"/>
              </a:spcAft>
              <a:buClr>
                <a:srgbClr val="000000">
                  <a:lumMod val="60000"/>
                  <a:lumOff val="40000"/>
                </a:srgbClr>
              </a:buClr>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35353"/>
                </a:solidFill>
                <a:effectLst/>
                <a:uLnTx/>
                <a:uFillTx/>
                <a:latin typeface="Arial"/>
                <a:ea typeface="+mn-ea"/>
                <a:cs typeface="+mn-cs"/>
                <a:sym typeface="Arial"/>
              </a:rPr>
              <a:t>Program hashed to give non-forgeable identity</a:t>
            </a:r>
          </a:p>
          <a:p>
            <a:pPr marL="0" marR="0" lvl="0" indent="0" algn="l" defTabSz="914400" rtl="0" eaLnBrk="1" fontAlgn="auto" latinLnBrk="0" hangingPunct="1">
              <a:lnSpc>
                <a:spcPct val="100000"/>
              </a:lnSpc>
              <a:spcBef>
                <a:spcPts val="600"/>
              </a:spcBef>
              <a:spcAft>
                <a:spcPts val="0"/>
              </a:spcAft>
              <a:buClr>
                <a:srgbClr val="000000">
                  <a:lumMod val="60000"/>
                  <a:lumOff val="40000"/>
                </a:srgbClr>
              </a:buClr>
              <a:buSzPct val="90000"/>
              <a:buFont typeface="Arial" panose="020B0604020202020204" pitchFamily="34" charset="0"/>
              <a:buNone/>
              <a:tabLst/>
              <a:defRPr/>
            </a:pPr>
            <a:endParaRPr kumimoji="0" lang="en-US" sz="2000" b="0" i="0" u="none" strike="noStrike" kern="1200" cap="none" spc="0" normalizeH="0" baseline="0" noProof="0" dirty="0">
              <a:ln>
                <a:noFill/>
              </a:ln>
              <a:solidFill>
                <a:srgbClr val="535353"/>
              </a:solidFill>
              <a:effectLst/>
              <a:uLnTx/>
              <a:uFillTx/>
              <a:latin typeface="Arial"/>
              <a:ea typeface="+mn-ea"/>
              <a:cs typeface="+mn-cs"/>
              <a:sym typeface="Arial"/>
            </a:endParaRPr>
          </a:p>
        </p:txBody>
      </p:sp>
      <p:sp>
        <p:nvSpPr>
          <p:cNvPr id="19" name="Content Placeholder 3">
            <a:extLst>
              <a:ext uri="{FF2B5EF4-FFF2-40B4-BE49-F238E27FC236}">
                <a16:creationId xmlns:a16="http://schemas.microsoft.com/office/drawing/2014/main" id="{D8A0C41C-A6A7-98F7-DD64-C72A40AF097F}"/>
              </a:ext>
            </a:extLst>
          </p:cNvPr>
          <p:cNvSpPr txBox="1">
            <a:spLocks/>
          </p:cNvSpPr>
          <p:nvPr/>
        </p:nvSpPr>
        <p:spPr>
          <a:xfrm>
            <a:off x="6672314" y="2172826"/>
            <a:ext cx="5276705" cy="1258727"/>
          </a:xfrm>
          <a:prstGeom prst="rect">
            <a:avLst/>
          </a:prstGeom>
          <a:solidFill>
            <a:srgbClr val="5B9BD5">
              <a:lumMod val="20000"/>
              <a:lumOff val="80000"/>
              <a:alpha val="72000"/>
            </a:srgbClr>
          </a:solidFill>
          <a:ln>
            <a:solidFill>
              <a:srgbClr val="0070C0"/>
            </a:solidFill>
          </a:ln>
        </p:spPr>
        <p:txBody>
          <a:bodyPr vert="horz" lIns="137160" tIns="0" rIns="0" bIns="0"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
                <a:srgbClr val="000000">
                  <a:lumMod val="60000"/>
                  <a:lumOff val="40000"/>
                </a:srgbClr>
              </a:buClr>
              <a:buSzPct val="90000"/>
              <a:buFont typeface="Arial" panose="020B0604020202020204" pitchFamily="34" charset="0"/>
              <a:buNone/>
              <a:tabLst/>
              <a:defRPr/>
            </a:pPr>
            <a:r>
              <a:rPr kumimoji="0" lang="en-US" sz="1800" b="1" i="0" u="none" strike="noStrike" kern="1200" cap="none" spc="0" normalizeH="0" baseline="0" noProof="0" dirty="0">
                <a:ln>
                  <a:noFill/>
                </a:ln>
                <a:solidFill>
                  <a:srgbClr val="535353"/>
                </a:solidFill>
                <a:effectLst/>
                <a:uLnTx/>
                <a:uFillTx/>
                <a:latin typeface="Arial"/>
                <a:ea typeface="+mn-ea"/>
                <a:cs typeface="+mn-cs"/>
                <a:sym typeface="Arial"/>
              </a:rPr>
              <a:t>Secrets</a:t>
            </a:r>
          </a:p>
          <a:p>
            <a:pPr marL="285750" marR="0" lvl="0" indent="-285750" algn="l" defTabSz="914400" rtl="0" eaLnBrk="1" fontAlgn="auto" latinLnBrk="0" hangingPunct="1">
              <a:lnSpc>
                <a:spcPct val="100000"/>
              </a:lnSpc>
              <a:spcBef>
                <a:spcPts val="0"/>
              </a:spcBef>
              <a:spcAft>
                <a:spcPts val="0"/>
              </a:spcAft>
              <a:buClr>
                <a:srgbClr val="000000">
                  <a:lumMod val="60000"/>
                  <a:lumOff val="40000"/>
                </a:srgbClr>
              </a:buClr>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35353"/>
                </a:solidFill>
                <a:effectLst/>
                <a:uLnTx/>
                <a:uFillTx/>
                <a:latin typeface="Arial"/>
                <a:ea typeface="+mn-ea"/>
                <a:cs typeface="+mn-cs"/>
                <a:sym typeface="Arial"/>
              </a:rPr>
              <a:t>Seal: protect a secret for this measurement</a:t>
            </a:r>
          </a:p>
          <a:p>
            <a:pPr marL="285750" marR="0" lvl="0" indent="-285750" algn="l" defTabSz="914400" rtl="0" eaLnBrk="1" fontAlgn="auto" latinLnBrk="0" hangingPunct="1">
              <a:lnSpc>
                <a:spcPct val="100000"/>
              </a:lnSpc>
              <a:spcBef>
                <a:spcPts val="0"/>
              </a:spcBef>
              <a:spcAft>
                <a:spcPts val="0"/>
              </a:spcAft>
              <a:buClr>
                <a:srgbClr val="000000">
                  <a:lumMod val="60000"/>
                  <a:lumOff val="40000"/>
                </a:srgbClr>
              </a:buClr>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535353"/>
                </a:solidFill>
                <a:effectLst/>
                <a:uLnTx/>
                <a:uFillTx/>
                <a:latin typeface="Arial"/>
                <a:ea typeface="+mn-ea"/>
                <a:cs typeface="+mn-cs"/>
                <a:sym typeface="Arial"/>
              </a:rPr>
              <a:t>Unseal: restore a secret for this measurement</a:t>
            </a:r>
          </a:p>
        </p:txBody>
      </p:sp>
      <p:sp>
        <p:nvSpPr>
          <p:cNvPr id="20" name="Content Placeholder 3">
            <a:extLst>
              <a:ext uri="{FF2B5EF4-FFF2-40B4-BE49-F238E27FC236}">
                <a16:creationId xmlns:a16="http://schemas.microsoft.com/office/drawing/2014/main" id="{8EB83104-854D-1789-D41F-3939263173D2}"/>
              </a:ext>
            </a:extLst>
          </p:cNvPr>
          <p:cNvSpPr txBox="1">
            <a:spLocks/>
          </p:cNvSpPr>
          <p:nvPr/>
        </p:nvSpPr>
        <p:spPr>
          <a:xfrm>
            <a:off x="181194" y="1202377"/>
            <a:ext cx="5486297" cy="3668694"/>
          </a:xfrm>
          <a:prstGeom prst="rect">
            <a:avLst/>
          </a:prstGeom>
          <a:solidFill>
            <a:srgbClr val="FFFFFF">
              <a:lumMod val="95000"/>
            </a:srgbClr>
          </a:solidFill>
          <a:ln>
            <a:solidFill>
              <a:srgbClr val="ED7D31"/>
            </a:solidFill>
          </a:ln>
        </p:spPr>
        <p:txBody>
          <a:bodyPr vert="horz" lIns="137160" tIns="137160" rIns="137160" bIns="137160" rtlCol="0" anchor="t">
            <a:noAutofit/>
          </a:bodyPr>
          <a:lstStyle>
            <a:lvl1pPr marL="0" indent="0" algn="l" defTabSz="914400" rtl="0" eaLnBrk="1" latinLnBrk="0" hangingPunct="1">
              <a:lnSpc>
                <a:spcPct val="100000"/>
              </a:lnSpc>
              <a:spcBef>
                <a:spcPts val="600"/>
              </a:spcBef>
              <a:buClr>
                <a:schemeClr val="tx1">
                  <a:lumMod val="60000"/>
                  <a:lumOff val="40000"/>
                </a:schemeClr>
              </a:buClr>
              <a:buSzPct val="90000"/>
              <a:buFont typeface="Arial" panose="020B0604020202020204" pitchFamily="34" charset="0"/>
              <a:buChar char="​"/>
              <a:defRPr lang="en-US" sz="1800" kern="1200" dirty="0">
                <a:solidFill>
                  <a:schemeClr val="tx2"/>
                </a:solidFill>
                <a:latin typeface="+mn-lt"/>
                <a:ea typeface="+mn-ea"/>
                <a:cs typeface="+mn-cs"/>
              </a:defRPr>
            </a:lvl1pPr>
            <a:lvl2pPr marL="457200" indent="-184150"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600" kern="1200" dirty="0">
                <a:solidFill>
                  <a:schemeClr val="tx2"/>
                </a:solidFill>
                <a:latin typeface="+mn-lt"/>
                <a:ea typeface="+mn-ea"/>
                <a:cs typeface="+mn-cs"/>
              </a:defRPr>
            </a:lvl2pPr>
            <a:lvl3pPr marL="744538" indent="-169863" algn="l" defTabSz="914400" rtl="0" eaLnBrk="1" latinLnBrk="0" hangingPunct="1">
              <a:lnSpc>
                <a:spcPct val="100000"/>
              </a:lnSpc>
              <a:spcBef>
                <a:spcPts val="600"/>
              </a:spcBef>
              <a:spcAft>
                <a:spcPts val="0"/>
              </a:spcAft>
              <a:buClr>
                <a:schemeClr val="tx2"/>
              </a:buClr>
              <a:buSzPct val="90000"/>
              <a:buFont typeface="Camphor Std" panose="020B0504030404020204" pitchFamily="34" charset="0"/>
              <a:buChar char="–"/>
              <a:defRPr lang="en-US" sz="1400" kern="1200" dirty="0">
                <a:solidFill>
                  <a:schemeClr val="tx2"/>
                </a:solidFill>
                <a:latin typeface="+mn-lt"/>
                <a:ea typeface="+mn-ea"/>
                <a:cs typeface="+mn-cs"/>
              </a:defRPr>
            </a:lvl3pPr>
            <a:lvl4pPr marL="969963" indent="-166688" algn="l" defTabSz="914400" rtl="0" eaLnBrk="1" latinLnBrk="0" hangingPunct="1">
              <a:lnSpc>
                <a:spcPct val="100000"/>
              </a:lnSpc>
              <a:spcBef>
                <a:spcPts val="600"/>
              </a:spcBef>
              <a:buClr>
                <a:schemeClr val="tx2"/>
              </a:buClr>
              <a:buSzPct val="90000"/>
              <a:buFont typeface="Arial" panose="020B0604020202020204" pitchFamily="34" charset="0"/>
              <a:buChar char="•"/>
              <a:defRPr lang="en-US" sz="1200" kern="1200" dirty="0">
                <a:solidFill>
                  <a:schemeClr val="tx2"/>
                </a:solidFill>
                <a:latin typeface="+mn-lt"/>
                <a:ea typeface="+mn-ea"/>
                <a:cs typeface="+mn-cs"/>
              </a:defRPr>
            </a:lvl4pPr>
            <a:lvl5pPr marL="1143000" indent="-138113" algn="l" defTabSz="914400" rtl="0" eaLnBrk="1" latinLnBrk="0" hangingPunct="1">
              <a:lnSpc>
                <a:spcPct val="100000"/>
              </a:lnSpc>
              <a:spcBef>
                <a:spcPts val="600"/>
              </a:spcBef>
              <a:buClr>
                <a:schemeClr val="tx2"/>
              </a:buClr>
              <a:buSzPct val="90000"/>
              <a:buFont typeface="Camphor Std" panose="020B0504030404020204" pitchFamily="34" charset="0"/>
              <a:buChar char="–"/>
              <a:tabLst/>
              <a:defRPr lang="en-US" sz="1200" kern="1200" dirty="0" smtClean="0">
                <a:solidFill>
                  <a:schemeClr val="tx2"/>
                </a:solidFill>
                <a:latin typeface="+mn-lt"/>
                <a:ea typeface="+mn-ea"/>
                <a:cs typeface="+mn-cs"/>
              </a:defRPr>
            </a:lvl5pPr>
            <a:lvl6pPr marL="1258888" indent="-111125"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600"/>
              </a:spcBef>
              <a:buClr>
                <a:schemeClr val="tx2"/>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600"/>
              </a:spcBef>
              <a:buClr>
                <a:schemeClr val="tx2"/>
              </a:buClr>
              <a:buSzPct val="90000"/>
              <a:buFont typeface="System Font Regular"/>
              <a:buChar char="-"/>
              <a:tabLst/>
              <a:defRPr sz="1400" kern="1200">
                <a:solidFill>
                  <a:schemeClr val="tx2"/>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
                <a:srgbClr val="000000">
                  <a:lumMod val="60000"/>
                  <a:lumOff val="40000"/>
                </a:srgbClr>
              </a:buClr>
              <a:buSzPct val="90000"/>
              <a:buFont typeface="Arial" panose="020B0604020202020204" pitchFamily="34" charset="0"/>
              <a:buNone/>
              <a:tabLst/>
              <a:defRPr/>
            </a:pPr>
            <a:r>
              <a:rPr kumimoji="0" lang="en-US" sz="2000" b="1" i="0" u="none" strike="noStrike" kern="1200" cap="none" spc="0" normalizeH="0" baseline="0" noProof="0" dirty="0">
                <a:ln>
                  <a:noFill/>
                </a:ln>
                <a:solidFill>
                  <a:srgbClr val="0070C0"/>
                </a:solidFill>
                <a:effectLst/>
                <a:uLnTx/>
                <a:uFillTx/>
                <a:latin typeface="Arial"/>
                <a:ea typeface="+mn-ea"/>
                <a:cs typeface="+mn-cs"/>
                <a:sym typeface="Arial"/>
              </a:rPr>
              <a:t>Four capabilities of a Confidential Computing:</a:t>
            </a:r>
          </a:p>
          <a:p>
            <a:pPr marL="285750" marR="0" lvl="0" indent="-285750" algn="l" defTabSz="914400" rtl="0" eaLnBrk="1" fontAlgn="auto" latinLnBrk="0" hangingPunct="1">
              <a:lnSpc>
                <a:spcPct val="100000"/>
              </a:lnSpc>
              <a:spcBef>
                <a:spcPts val="600"/>
              </a:spcBef>
              <a:spcAft>
                <a:spcPts val="0"/>
              </a:spcAft>
              <a:buClr>
                <a:srgbClr val="000000">
                  <a:lumMod val="60000"/>
                  <a:lumOff val="40000"/>
                </a:srgbClr>
              </a:buClr>
              <a:buSzPct val="90000"/>
              <a:buFont typeface="Arial" panose="020B0604020202020204" pitchFamily="34" charset="0"/>
              <a:buChar char="•"/>
              <a:tabLst/>
              <a:defRPr/>
            </a:pPr>
            <a:r>
              <a:rPr kumimoji="0" lang="en-US" sz="1800" b="1" i="0" u="none" strike="noStrike" kern="1200" cap="none" spc="0" normalizeH="0" baseline="0" noProof="0" dirty="0">
                <a:ln>
                  <a:noFill/>
                </a:ln>
                <a:solidFill>
                  <a:srgbClr val="0070C0"/>
                </a:solidFill>
                <a:effectLst/>
                <a:uLnTx/>
                <a:uFillTx/>
                <a:latin typeface="Arial"/>
                <a:ea typeface="+mn-ea"/>
                <a:cs typeface="+mn-cs"/>
                <a:sym typeface="Arial"/>
              </a:rPr>
              <a:t>Isolation.</a:t>
            </a:r>
            <a:r>
              <a:rPr kumimoji="0" lang="en-US" sz="1800" b="1" i="0" u="none" strike="noStrike" kern="1200" cap="none" spc="0" normalizeH="0" baseline="0" noProof="0" dirty="0">
                <a:ln>
                  <a:noFill/>
                </a:ln>
                <a:solidFill>
                  <a:srgbClr val="ED7D31"/>
                </a:solidFill>
                <a:effectLst/>
                <a:uLnTx/>
                <a:uFillTx/>
                <a:latin typeface="Arial"/>
                <a:ea typeface="+mn-ea"/>
                <a:cs typeface="+mn-cs"/>
                <a:sym typeface="Arial"/>
              </a:rPr>
              <a:t>  </a:t>
            </a:r>
            <a:r>
              <a:rPr kumimoji="0" lang="en-US" sz="1800" b="0" i="0" u="none" strike="noStrike" kern="1200" cap="none" spc="0" normalizeH="0" baseline="0" noProof="0" dirty="0">
                <a:ln>
                  <a:noFill/>
                </a:ln>
                <a:solidFill>
                  <a:srgbClr val="535353"/>
                </a:solidFill>
                <a:effectLst/>
                <a:uLnTx/>
                <a:uFillTx/>
                <a:latin typeface="Arial"/>
                <a:ea typeface="+mn-ea"/>
                <a:cs typeface="+mn-cs"/>
                <a:sym typeface="Arial"/>
              </a:rPr>
              <a:t>Program address space and computation.</a:t>
            </a:r>
          </a:p>
          <a:p>
            <a:pPr marL="285750" marR="0" lvl="0" indent="-285750" algn="l" defTabSz="914400" rtl="0" eaLnBrk="1" fontAlgn="auto" latinLnBrk="0" hangingPunct="1">
              <a:lnSpc>
                <a:spcPct val="100000"/>
              </a:lnSpc>
              <a:spcBef>
                <a:spcPts val="600"/>
              </a:spcBef>
              <a:spcAft>
                <a:spcPts val="0"/>
              </a:spcAft>
              <a:buClr>
                <a:srgbClr val="000000">
                  <a:lumMod val="60000"/>
                  <a:lumOff val="40000"/>
                </a:srgbClr>
              </a:buClr>
              <a:buSzPct val="90000"/>
              <a:buFont typeface="Arial" panose="020B0604020202020204" pitchFamily="34" charset="0"/>
              <a:buChar char="•"/>
              <a:tabLst/>
              <a:defRPr/>
            </a:pPr>
            <a:r>
              <a:rPr kumimoji="0" lang="en-US" sz="1800" b="1" i="0" u="none" strike="noStrike" kern="1200" cap="none" spc="0" normalizeH="0" baseline="0" noProof="0" dirty="0">
                <a:ln>
                  <a:noFill/>
                </a:ln>
                <a:solidFill>
                  <a:srgbClr val="0070C0"/>
                </a:solidFill>
                <a:effectLst/>
                <a:uLnTx/>
                <a:uFillTx/>
                <a:latin typeface="Arial"/>
                <a:ea typeface="+mn-ea"/>
                <a:cs typeface="+mn-cs"/>
                <a:sym typeface="Arial"/>
              </a:rPr>
              <a:t>Measurement.</a:t>
            </a:r>
            <a:r>
              <a:rPr kumimoji="0" lang="en-US" sz="1800" b="0" i="0" u="none" strike="noStrike" kern="1200" cap="none" spc="0" normalizeH="0" baseline="0" noProof="0" dirty="0">
                <a:ln>
                  <a:noFill/>
                </a:ln>
                <a:solidFill>
                  <a:srgbClr val="0070C0"/>
                </a:solidFill>
                <a:effectLst/>
                <a:uLnTx/>
                <a:uFillTx/>
                <a:latin typeface="Arial"/>
                <a:ea typeface="+mn-ea"/>
                <a:cs typeface="+mn-cs"/>
                <a:sym typeface="Arial"/>
              </a:rPr>
              <a:t> </a:t>
            </a:r>
            <a:r>
              <a:rPr kumimoji="0" lang="en-US" sz="1800" b="0" i="0" u="none" strike="noStrike" kern="1200" cap="none" spc="0" normalizeH="0" baseline="0" noProof="0" dirty="0">
                <a:ln>
                  <a:noFill/>
                </a:ln>
                <a:solidFill>
                  <a:srgbClr val="535353"/>
                </a:solidFill>
                <a:effectLst/>
                <a:uLnTx/>
                <a:uFillTx/>
                <a:latin typeface="Arial"/>
                <a:ea typeface="+mn-ea"/>
                <a:cs typeface="+mn-cs"/>
                <a:sym typeface="Arial"/>
              </a:rPr>
              <a:t>Use cryptographic hash to create an unforgeable program identity.</a:t>
            </a:r>
          </a:p>
          <a:p>
            <a:pPr marL="285750" marR="0" lvl="0" indent="-285750" algn="l" defTabSz="914400" rtl="0" eaLnBrk="1" fontAlgn="auto" latinLnBrk="0" hangingPunct="1">
              <a:lnSpc>
                <a:spcPct val="100000"/>
              </a:lnSpc>
              <a:spcBef>
                <a:spcPts val="600"/>
              </a:spcBef>
              <a:spcAft>
                <a:spcPts val="0"/>
              </a:spcAft>
              <a:buClr>
                <a:srgbClr val="000000">
                  <a:lumMod val="60000"/>
                  <a:lumOff val="40000"/>
                </a:srgbClr>
              </a:buClr>
              <a:buSzPct val="90000"/>
              <a:buFont typeface="Arial" panose="020B0604020202020204" pitchFamily="34" charset="0"/>
              <a:buChar char="•"/>
              <a:tabLst/>
              <a:defRPr/>
            </a:pPr>
            <a:r>
              <a:rPr kumimoji="0" lang="en-US" sz="1800" b="1" i="0" u="none" strike="noStrike" kern="1200" cap="none" spc="0" normalizeH="0" baseline="0" noProof="0" dirty="0">
                <a:ln>
                  <a:noFill/>
                </a:ln>
                <a:solidFill>
                  <a:srgbClr val="0070C0"/>
                </a:solidFill>
                <a:effectLst/>
                <a:uLnTx/>
                <a:uFillTx/>
                <a:latin typeface="Arial"/>
                <a:ea typeface="+mn-ea"/>
                <a:cs typeface="+mn-cs"/>
                <a:sym typeface="Arial"/>
              </a:rPr>
              <a:t>Secrets. </a:t>
            </a:r>
            <a:r>
              <a:rPr kumimoji="0" lang="en-US" sz="1800" b="0" i="0" u="none" strike="noStrike" kern="1200" cap="none" spc="0" normalizeH="0" baseline="0" noProof="0" dirty="0">
                <a:ln>
                  <a:noFill/>
                </a:ln>
                <a:solidFill>
                  <a:srgbClr val="535353"/>
                </a:solidFill>
                <a:effectLst/>
                <a:uLnTx/>
                <a:uFillTx/>
                <a:latin typeface="Arial"/>
                <a:ea typeface="+mn-ea"/>
                <a:cs typeface="+mn-cs"/>
                <a:sym typeface="Arial"/>
              </a:rPr>
              <a:t>Isolated storage and exclusive program access.  (aka, “sealed storage”).</a:t>
            </a:r>
          </a:p>
          <a:p>
            <a:pPr marL="285750" marR="0" lvl="0" indent="-285750" algn="l" defTabSz="914400" rtl="0" eaLnBrk="1" fontAlgn="auto" latinLnBrk="0" hangingPunct="1">
              <a:lnSpc>
                <a:spcPct val="100000"/>
              </a:lnSpc>
              <a:spcBef>
                <a:spcPts val="600"/>
              </a:spcBef>
              <a:spcAft>
                <a:spcPts val="0"/>
              </a:spcAft>
              <a:buClr>
                <a:srgbClr val="000000">
                  <a:lumMod val="60000"/>
                  <a:lumOff val="40000"/>
                </a:srgbClr>
              </a:buClr>
              <a:buSzPct val="90000"/>
              <a:buFont typeface="Arial" panose="020B0604020202020204" pitchFamily="34" charset="0"/>
              <a:buChar char="•"/>
              <a:tabLst/>
              <a:defRPr/>
            </a:pPr>
            <a:r>
              <a:rPr kumimoji="0" lang="en-US" sz="1800" b="1" i="0" u="none" strike="noStrike" kern="1200" cap="none" spc="0" normalizeH="0" baseline="0" noProof="0" dirty="0">
                <a:ln>
                  <a:noFill/>
                </a:ln>
                <a:solidFill>
                  <a:srgbClr val="0070C0"/>
                </a:solidFill>
                <a:effectLst/>
                <a:uLnTx/>
                <a:uFillTx/>
                <a:latin typeface="Arial"/>
                <a:ea typeface="+mn-ea"/>
                <a:cs typeface="+mn-cs"/>
                <a:sym typeface="Arial"/>
              </a:rPr>
              <a:t>Attestation</a:t>
            </a:r>
            <a:r>
              <a:rPr kumimoji="0" lang="en-US" sz="1800" b="0" i="0" u="none" strike="noStrike" kern="1200" cap="none" spc="0" normalizeH="0" baseline="0" noProof="0" dirty="0">
                <a:ln>
                  <a:noFill/>
                </a:ln>
                <a:solidFill>
                  <a:srgbClr val="0070C0"/>
                </a:solidFill>
                <a:effectLst/>
                <a:uLnTx/>
                <a:uFillTx/>
                <a:latin typeface="Arial"/>
                <a:ea typeface="+mn-ea"/>
                <a:cs typeface="+mn-cs"/>
                <a:sym typeface="Arial"/>
              </a:rPr>
              <a:t>.  </a:t>
            </a:r>
            <a:r>
              <a:rPr kumimoji="0" lang="en-US" sz="1800" b="0" i="0" u="none" strike="noStrike" kern="1200" cap="none" spc="0" normalizeH="0" baseline="0" noProof="0" dirty="0">
                <a:ln>
                  <a:noFill/>
                </a:ln>
                <a:solidFill>
                  <a:srgbClr val="535353"/>
                </a:solidFill>
                <a:effectLst/>
                <a:uLnTx/>
                <a:uFillTx/>
                <a:latin typeface="Arial"/>
                <a:ea typeface="+mn-ea"/>
                <a:cs typeface="+mn-cs"/>
                <a:sym typeface="Arial"/>
              </a:rPr>
              <a:t>Enable remote verification of program integrity and secure communication with other such programs.</a:t>
            </a:r>
          </a:p>
        </p:txBody>
      </p:sp>
      <p:sp>
        <p:nvSpPr>
          <p:cNvPr id="21" name="Right Arrow 20">
            <a:extLst>
              <a:ext uri="{FF2B5EF4-FFF2-40B4-BE49-F238E27FC236}">
                <a16:creationId xmlns:a16="http://schemas.microsoft.com/office/drawing/2014/main" id="{28694F32-3F83-BEDC-12DF-2649BEE7BC3F}"/>
              </a:ext>
            </a:extLst>
          </p:cNvPr>
          <p:cNvSpPr/>
          <p:nvPr/>
        </p:nvSpPr>
        <p:spPr>
          <a:xfrm>
            <a:off x="5846697" y="2246906"/>
            <a:ext cx="646408" cy="1112645"/>
          </a:xfrm>
          <a:prstGeom prst="rightArrow">
            <a:avLst/>
          </a:prstGeom>
          <a:solidFill>
            <a:srgbClr val="0070C0"/>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2" name="TextBox 21">
            <a:extLst>
              <a:ext uri="{FF2B5EF4-FFF2-40B4-BE49-F238E27FC236}">
                <a16:creationId xmlns:a16="http://schemas.microsoft.com/office/drawing/2014/main" id="{58575F5F-5ECB-12DC-1A6C-55D634239C7F}"/>
              </a:ext>
            </a:extLst>
          </p:cNvPr>
          <p:cNvSpPr txBox="1"/>
          <p:nvPr/>
        </p:nvSpPr>
        <p:spPr>
          <a:xfrm>
            <a:off x="181194" y="5052495"/>
            <a:ext cx="6194717" cy="830997"/>
          </a:xfrm>
          <a:prstGeom prst="rect">
            <a:avLst/>
          </a:prstGeom>
        </p:spPr>
        <p:txBody>
          <a:bodyPr wrap="square" lIns="0" tIns="0" rIns="0" bIns="0" rtlCol="0">
            <a:spAutoFit/>
          </a:bodyPr>
          <a:lstStyle/>
          <a:p>
            <a:pPr>
              <a:spcAft>
                <a:spcPts val="600"/>
              </a:spcAft>
              <a:buClr>
                <a:srgbClr val="000000"/>
              </a:buClr>
              <a:buFont typeface="Arial"/>
              <a:buNone/>
            </a:pPr>
            <a:r>
              <a:rPr lang="en-US" kern="0" dirty="0">
                <a:solidFill>
                  <a:srgbClr val="0070C0"/>
                </a:solidFill>
                <a:latin typeface="Arial"/>
                <a:cs typeface="Arial"/>
                <a:sym typeface="Arial"/>
              </a:rPr>
              <a:t>CC provides principled security wherever your programs run and wherever your data resides </a:t>
            </a:r>
            <a:r>
              <a:rPr lang="en-US" i="1" kern="0" dirty="0">
                <a:solidFill>
                  <a:srgbClr val="0070C0"/>
                </a:solidFill>
                <a:latin typeface="Arial"/>
                <a:cs typeface="Arial"/>
                <a:sym typeface="Arial"/>
              </a:rPr>
              <a:t>even if you don’t operate the computers the programs run on.</a:t>
            </a:r>
          </a:p>
        </p:txBody>
      </p:sp>
    </p:spTree>
    <p:extLst>
      <p:ext uri="{BB962C8B-B14F-4D97-AF65-F5344CB8AC3E}">
        <p14:creationId xmlns:p14="http://schemas.microsoft.com/office/powerpoint/2010/main" val="151766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bg/>
                                          </p:spTgt>
                                        </p:tgtEl>
                                        <p:attrNameLst>
                                          <p:attrName>style.visibility</p:attrName>
                                        </p:attrNameLst>
                                      </p:cBhvr>
                                      <p:to>
                                        <p:strVal val="visible"/>
                                      </p:to>
                                    </p:set>
                                    <p:anim calcmode="lin" valueType="num">
                                      <p:cBhvr additive="base">
                                        <p:cTn id="19" dur="500" fill="hold"/>
                                        <p:tgtEl>
                                          <p:spTgt spid="17">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17">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anim calcmode="lin" valueType="num">
                                      <p:cBhvr additive="base">
                                        <p:cTn id="27"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xEl>
                                              <p:pRg st="2" end="2"/>
                                            </p:txEl>
                                          </p:spTgt>
                                        </p:tgtEl>
                                        <p:attrNameLst>
                                          <p:attrName>style.visibility</p:attrName>
                                        </p:attrNameLst>
                                      </p:cBhvr>
                                      <p:to>
                                        <p:strVal val="visible"/>
                                      </p:to>
                                    </p:set>
                                    <p:anim calcmode="lin" valueType="num">
                                      <p:cBhvr additive="base">
                                        <p:cTn id="31"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xEl>
                                              <p:pRg st="3" end="3"/>
                                            </p:txEl>
                                          </p:spTgt>
                                        </p:tgtEl>
                                        <p:attrNameLst>
                                          <p:attrName>style.visibility</p:attrName>
                                        </p:attrNameLst>
                                      </p:cBhvr>
                                      <p:to>
                                        <p:strVal val="visible"/>
                                      </p:to>
                                    </p:set>
                                    <p:anim calcmode="lin" valueType="num">
                                      <p:cBhvr additive="base">
                                        <p:cTn id="35"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anim calcmode="lin" valueType="num">
                                      <p:cBhvr additive="base">
                                        <p:cTn id="39"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animBg="1"/>
      <p:bldP spid="18" grpId="0" animBg="1"/>
      <p:bldP spid="19" grpId="0" animBg="1"/>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98DBCC-39D0-1687-D05E-34FC69466F0A}"/>
              </a:ext>
            </a:extLst>
          </p:cNvPr>
          <p:cNvSpPr txBox="1">
            <a:spLocks/>
          </p:cNvSpPr>
          <p:nvPr/>
        </p:nvSpPr>
        <p:spPr>
          <a:xfrm>
            <a:off x="642937" y="271463"/>
            <a:ext cx="10906125" cy="949424"/>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lang="en-US" kern="0"/>
              <a:t>Confidential Computing so</a:t>
            </a:r>
            <a:r>
              <a:rPr kumimoji="0" lang="en-US" b="1" i="0" u="none" strike="noStrike" kern="0" cap="none" spc="0" normalizeH="0" baseline="0" noProof="0" err="1">
                <a:ln>
                  <a:noFill/>
                </a:ln>
                <a:solidFill>
                  <a:srgbClr val="292929"/>
                </a:solidFill>
                <a:effectLst/>
                <a:uLnTx/>
                <a:uFillTx/>
                <a:latin typeface="Arial"/>
                <a:cs typeface="Arial"/>
                <a:sym typeface="Arial"/>
              </a:rPr>
              <a:t>ftware</a:t>
            </a:r>
            <a:r>
              <a:rPr lang="en-US" kern="0"/>
              <a:t> tedium</a:t>
            </a:r>
            <a:endParaRPr lang="en-US" b="0" kern="0">
              <a:solidFill>
                <a:schemeClr val="accent1"/>
              </a:solidFill>
            </a:endParaRPr>
          </a:p>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endParaRPr lang="en-US" sz="3800" kern="0"/>
          </a:p>
        </p:txBody>
      </p:sp>
      <p:sp>
        <p:nvSpPr>
          <p:cNvPr id="5" name="Content Placeholder 7">
            <a:extLst>
              <a:ext uri="{FF2B5EF4-FFF2-40B4-BE49-F238E27FC236}">
                <a16:creationId xmlns:a16="http://schemas.microsoft.com/office/drawing/2014/main" id="{02501788-D651-E219-55AC-B027B7F41DC7}"/>
              </a:ext>
            </a:extLst>
          </p:cNvPr>
          <p:cNvSpPr txBox="1">
            <a:spLocks/>
          </p:cNvSpPr>
          <p:nvPr/>
        </p:nvSpPr>
        <p:spPr bwMode="ltGray">
          <a:xfrm>
            <a:off x="0" y="1220887"/>
            <a:ext cx="12192000" cy="524060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Generating, rotating and managing lots of keys</a:t>
            </a:r>
          </a:p>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Authoring, managing and enforcing program policy universally understood by all “trusted programs”</a:t>
            </a:r>
          </a:p>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Binding security policy to pre-authored program</a:t>
            </a:r>
          </a:p>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Verifying policy compliance with absolute assurance</a:t>
            </a:r>
          </a:p>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Securely storing and recovering secrets and data</a:t>
            </a:r>
          </a:p>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Securely communicating with other </a:t>
            </a:r>
            <a:r>
              <a:rPr dirty="0" err="1">
                <a:solidFill>
                  <a:srgbClr val="000000"/>
                </a:solidFill>
                <a:latin typeface="Arial"/>
                <a:cs typeface="Calibri" panose="020F0502020204030204" pitchFamily="34" charset="0"/>
                <a:sym typeface="Arial"/>
              </a:rPr>
              <a:t>unforgeably</a:t>
            </a:r>
            <a:r>
              <a:rPr dirty="0">
                <a:solidFill>
                  <a:srgbClr val="000000"/>
                </a:solidFill>
                <a:latin typeface="Arial"/>
                <a:cs typeface="Calibri" panose="020F0502020204030204" pitchFamily="34" charset="0"/>
                <a:sym typeface="Arial"/>
              </a:rPr>
              <a:t> identified Confidential Computing Programs</a:t>
            </a:r>
          </a:p>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Operating on different Confidential Computing platforms without application changes</a:t>
            </a:r>
          </a:p>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Rapid CC enablement of existing “well written” programs</a:t>
            </a:r>
          </a:p>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Preserving existing deployment models</a:t>
            </a:r>
          </a:p>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Providing scalable support managing related distributed components (including upgrade and new components)</a:t>
            </a:r>
          </a:p>
          <a:p>
            <a:pPr marL="158750" indent="-342900">
              <a:spcBef>
                <a:spcPts val="400"/>
              </a:spcBef>
              <a:buClr>
                <a:srgbClr val="000000">
                  <a:lumMod val="60000"/>
                  <a:lumOff val="40000"/>
                </a:srgbClr>
              </a:buClr>
              <a:buFont typeface="Arial" panose="020B0604020202020204" pitchFamily="34" charset="0"/>
              <a:buChar char="•"/>
            </a:pPr>
            <a:r>
              <a:rPr dirty="0">
                <a:solidFill>
                  <a:srgbClr val="000000"/>
                </a:solidFill>
                <a:latin typeface="Arial"/>
                <a:cs typeface="Calibri" panose="020F0502020204030204" pitchFamily="34" charset="0"/>
                <a:sym typeface="Arial"/>
              </a:rPr>
              <a:t>Enabling features with secure code and appropriate, agile logging, encryption and authentication primitives</a:t>
            </a:r>
          </a:p>
          <a:p>
            <a:pPr>
              <a:spcBef>
                <a:spcPts val="400"/>
              </a:spcBef>
              <a:buClr>
                <a:srgbClr val="000000">
                  <a:lumMod val="60000"/>
                  <a:lumOff val="40000"/>
                </a:srgbClr>
              </a:buClr>
              <a:buNone/>
            </a:pPr>
            <a:endParaRPr lang="en-US">
              <a:solidFill>
                <a:srgbClr val="000000"/>
              </a:solidFill>
              <a:latin typeface="Arial"/>
              <a:cs typeface="Calibri" panose="020F0502020204030204" pitchFamily="34" charset="0"/>
              <a:sym typeface="Arial"/>
            </a:endParaRPr>
          </a:p>
        </p:txBody>
      </p:sp>
      <p:sp>
        <p:nvSpPr>
          <p:cNvPr id="2" name="Subtitle 6">
            <a:extLst>
              <a:ext uri="{FF2B5EF4-FFF2-40B4-BE49-F238E27FC236}">
                <a16:creationId xmlns:a16="http://schemas.microsoft.com/office/drawing/2014/main" id="{AD3BFF4B-4484-EF1A-E9DA-9B1D503F10BD}"/>
              </a:ext>
            </a:extLst>
          </p:cNvPr>
          <p:cNvSpPr txBox="1">
            <a:spLocks/>
          </p:cNvSpPr>
          <p:nvPr/>
        </p:nvSpPr>
        <p:spPr>
          <a:xfrm>
            <a:off x="469427" y="5283989"/>
            <a:ext cx="11261300" cy="676117"/>
          </a:xfrm>
          <a:prstGeom prst="rect">
            <a:avLst/>
          </a:prstGeom>
          <a:solidFill>
            <a:srgbClr val="FFC000">
              <a:lumMod val="20000"/>
              <a:lumOff val="80000"/>
            </a:srgbClr>
          </a:solidFill>
          <a:ln>
            <a:solidFill>
              <a:srgbClr val="0070C0"/>
            </a:solid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11113" marR="0" lvl="1" indent="0" algn="ctr" defTabSz="914400" rtl="0" eaLnBrk="1" fontAlgn="auto" latinLnBrk="0" hangingPunct="1">
              <a:lnSpc>
                <a:spcPct val="90000"/>
              </a:lnSpc>
              <a:spcBef>
                <a:spcPts val="200"/>
              </a:spcBef>
              <a:spcAft>
                <a:spcPts val="0"/>
              </a:spcAft>
              <a:buClr>
                <a:srgbClr val="000000"/>
              </a:buClr>
              <a:buSzPts val="2800"/>
              <a:buFont typeface="Arial"/>
              <a:buNone/>
              <a:tabLst/>
              <a:defRPr/>
            </a:pPr>
            <a:r>
              <a:rPr lang="en-US" sz="2400" kern="0">
                <a:solidFill>
                  <a:srgbClr val="00B0F0"/>
                </a:solidFill>
                <a:latin typeface="Calibri" panose="020F0502020204030204" pitchFamily="34" charset="0"/>
                <a:cs typeface="Calibri" panose="020F0502020204030204" pitchFamily="34" charset="0"/>
              </a:rPr>
              <a:t>Existing SDKs (Gramine, OE) help the CC developer but largely focus on orthogonal issues</a:t>
            </a:r>
            <a:endParaRPr kumimoji="0" lang="en-US" sz="2400" b="0" i="0" u="none" strike="noStrike" kern="0" cap="none" spc="0" normalizeH="0" baseline="0" noProof="0">
              <a:ln>
                <a:noFill/>
              </a:ln>
              <a:solidFill>
                <a:srgbClr val="00B0F0"/>
              </a:solidFill>
              <a:effectLst/>
              <a:uLnTx/>
              <a:uFillTx/>
              <a:latin typeface="Calibri" panose="020F0502020204030204" pitchFamily="34" charset="0"/>
              <a:cs typeface="Calibri" panose="020F0502020204030204" pitchFamily="34" charset="0"/>
              <a:sym typeface="Arial"/>
            </a:endParaRPr>
          </a:p>
        </p:txBody>
      </p:sp>
      <p:sp>
        <p:nvSpPr>
          <p:cNvPr id="3" name="TextBox 2">
            <a:extLst>
              <a:ext uri="{FF2B5EF4-FFF2-40B4-BE49-F238E27FC236}">
                <a16:creationId xmlns:a16="http://schemas.microsoft.com/office/drawing/2014/main" id="{E09E38DB-C1BB-99CD-F441-5B774AB1FE1A}"/>
              </a:ext>
            </a:extLst>
          </p:cNvPr>
          <p:cNvSpPr txBox="1"/>
          <p:nvPr/>
        </p:nvSpPr>
        <p:spPr>
          <a:xfrm>
            <a:off x="642937" y="746175"/>
            <a:ext cx="6111024" cy="521681"/>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100" b="0" i="0" u="none" strike="noStrike" kern="0" cap="none" spc="0" normalizeH="0" baseline="0" noProof="0">
                <a:ln>
                  <a:noFill/>
                </a:ln>
                <a:solidFill>
                  <a:srgbClr val="4472C4"/>
                </a:solidFill>
                <a:effectLst/>
                <a:uLnTx/>
                <a:uFillTx/>
                <a:latin typeface="Calibri" panose="020F0502020204030204"/>
                <a:ea typeface="+mn-ea"/>
                <a:cs typeface="+mn-cs"/>
              </a:rPr>
              <a:t>All that work…</a:t>
            </a:r>
            <a:endParaRPr kumimoji="0" lang="en-US" sz="2000" b="0" i="0" u="none" strike="noStrike" kern="0" cap="none" spc="0" normalizeH="0" baseline="0" noProof="0">
              <a:ln>
                <a:noFill/>
              </a:ln>
              <a:solidFill>
                <a:srgbClr val="4472C4"/>
              </a:solidFill>
              <a:effectLst/>
              <a:uLnTx/>
              <a:uFillTx/>
              <a:latin typeface="Arial"/>
              <a:ea typeface="+mn-ea"/>
              <a:cs typeface="Arial"/>
              <a:sym typeface="Arial"/>
            </a:endParaRPr>
          </a:p>
        </p:txBody>
      </p:sp>
    </p:spTree>
    <p:extLst>
      <p:ext uri="{BB962C8B-B14F-4D97-AF65-F5344CB8AC3E}">
        <p14:creationId xmlns:p14="http://schemas.microsoft.com/office/powerpoint/2010/main" val="3041289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D71132-E390-829D-C315-6C362A600DBF}"/>
              </a:ext>
            </a:extLst>
          </p:cNvPr>
          <p:cNvSpPr txBox="1">
            <a:spLocks/>
          </p:cNvSpPr>
          <p:nvPr/>
        </p:nvSpPr>
        <p:spPr>
          <a:xfrm>
            <a:off x="664368" y="175347"/>
            <a:ext cx="10863263" cy="739051"/>
          </a:xfrm>
          <a:prstGeom prst="rect">
            <a:avLst/>
          </a:prstGeom>
          <a:noFill/>
          <a:ln>
            <a:no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r>
              <a:rPr lang="en-US" kern="0">
                <a:latin typeface="Arial" panose="020B0604020202020204" pitchFamily="34" charset="0"/>
                <a:cs typeface="Arial" panose="020B0604020202020204" pitchFamily="34" charset="0"/>
              </a:rPr>
              <a:t>The certifier framework</a:t>
            </a:r>
          </a:p>
        </p:txBody>
      </p:sp>
      <p:sp>
        <p:nvSpPr>
          <p:cNvPr id="6" name="Content Placeholder 2">
            <a:extLst>
              <a:ext uri="{FF2B5EF4-FFF2-40B4-BE49-F238E27FC236}">
                <a16:creationId xmlns:a16="http://schemas.microsoft.com/office/drawing/2014/main" id="{0A3007A7-1260-6C9F-2862-931CB547FD59}"/>
              </a:ext>
            </a:extLst>
          </p:cNvPr>
          <p:cNvSpPr txBox="1">
            <a:spLocks/>
          </p:cNvSpPr>
          <p:nvPr/>
        </p:nvSpPr>
        <p:spPr>
          <a:xfrm>
            <a:off x="664368" y="1483030"/>
            <a:ext cx="10448132" cy="5045076"/>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3429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Open-source community project</a:t>
            </a:r>
          </a:p>
          <a:p>
            <a:pPr marL="3429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lang="en-US" sz="2000" kern="0">
                <a:solidFill>
                  <a:srgbClr val="000000"/>
                </a:solidFill>
                <a:latin typeface="+mn-lt"/>
                <a:cs typeface="Calibri" panose="020F0502020204030204" pitchFamily="34" charset="0"/>
              </a:rPr>
              <a:t>Vastly decreases time to build applications</a:t>
            </a:r>
            <a:endPar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endParaRPr>
          </a:p>
          <a:p>
            <a:pPr marL="3429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Platform independent; avoid need to port applications</a:t>
            </a:r>
          </a:p>
          <a:p>
            <a:pPr marL="1087438" marR="0" lvl="2" indent="-34290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Already supports SGX (via Open Enclaves or Gramine), AMD-SEV-SNP, Arm CCA, RISC-V Keystone, and soon TDX.  Also supports recursive enclaves (applications within VM’s)</a:t>
            </a:r>
          </a:p>
          <a:p>
            <a:pPr marL="1087438" marR="0" lvl="2" indent="-34290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lang="en-US" sz="2000" kern="0">
                <a:latin typeface="+mn-lt"/>
                <a:cs typeface="Calibri" panose="020F0502020204030204" pitchFamily="34" charset="0"/>
              </a:rPr>
              <a:t>Supports VM and application protection</a:t>
            </a:r>
            <a:endPar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endParaRPr>
          </a:p>
          <a:p>
            <a:pPr marL="3429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lang="en-US" sz="2000" kern="0">
                <a:solidFill>
                  <a:srgbClr val="000000"/>
                </a:solidFill>
                <a:latin typeface="+mn-lt"/>
                <a:cs typeface="Calibri" panose="020F0502020204030204" pitchFamily="34" charset="0"/>
              </a:rPr>
              <a:t>Provides s</a:t>
            </a:r>
            <a:r>
              <a:rPr kumimoji="0" lang="en-US" sz="2000" b="0" i="0" u="none" strike="noStrike" kern="0" cap="none" spc="0" normalizeH="0" baseline="0" noProof="0" err="1">
                <a:ln>
                  <a:noFill/>
                </a:ln>
                <a:solidFill>
                  <a:srgbClr val="000000"/>
                </a:solidFill>
                <a:effectLst/>
                <a:uLnTx/>
                <a:uFillTx/>
                <a:latin typeface="+mn-lt"/>
                <a:cs typeface="Calibri" panose="020F0502020204030204" pitchFamily="34" charset="0"/>
                <a:sym typeface="Arial"/>
              </a:rPr>
              <a:t>imple</a:t>
            </a: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 API for most applications but complete support for “edge” cases</a:t>
            </a:r>
          </a:p>
          <a:p>
            <a:pPr marL="3429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Avoids dependency on a central authority or differences in deployment models</a:t>
            </a:r>
          </a:p>
          <a:p>
            <a:pPr marL="3429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lang="en-US" sz="2000" kern="0">
                <a:solidFill>
                  <a:srgbClr val="000000"/>
                </a:solidFill>
                <a:latin typeface="+mn-lt"/>
                <a:cs typeface="Calibri" panose="020F0502020204030204" pitchFamily="34" charset="0"/>
              </a:rPr>
              <a:t>S</a:t>
            </a:r>
            <a:r>
              <a:rPr kumimoji="0" lang="en-US" sz="2000" b="0" i="0" u="none" strike="noStrike" kern="0" cap="none" spc="0" normalizeH="0" baseline="0" noProof="0" err="1">
                <a:ln>
                  <a:noFill/>
                </a:ln>
                <a:solidFill>
                  <a:srgbClr val="000000"/>
                </a:solidFill>
                <a:effectLst/>
                <a:uLnTx/>
                <a:uFillTx/>
                <a:latin typeface="+mn-lt"/>
                <a:cs typeface="Calibri" panose="020F0502020204030204" pitchFamily="34" charset="0"/>
                <a:sym typeface="Arial"/>
              </a:rPr>
              <a:t>ecure</a:t>
            </a: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 </a:t>
            </a:r>
            <a:r>
              <a:rPr lang="en-US" sz="2000" kern="0">
                <a:solidFill>
                  <a:srgbClr val="000000"/>
                </a:solidFill>
                <a:latin typeface="+mn-lt"/>
                <a:cs typeface="Calibri" panose="020F0502020204030204" pitchFamily="34" charset="0"/>
              </a:rPr>
              <a:t>high-availability deployment with </a:t>
            </a: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“embarrassingly parallel” server support</a:t>
            </a:r>
          </a:p>
          <a:p>
            <a:pPr marL="3429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Easy to use infrastructure to support policy management</a:t>
            </a:r>
          </a:p>
          <a:p>
            <a:pPr marL="1087438" marR="0" lvl="2" indent="-34290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No deployment changes as policies evolve</a:t>
            </a:r>
          </a:p>
          <a:p>
            <a:pPr marL="1087438" marR="0" lvl="2" indent="-34290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Audited, comprehensible, declarative policy and verification</a:t>
            </a:r>
          </a:p>
          <a:p>
            <a:pPr marL="1087438" marR="0" lvl="2" indent="-34290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Efficient introduction of new components and upgrades</a:t>
            </a:r>
          </a:p>
          <a:p>
            <a:pPr marL="1087438" marR="0" lvl="2" indent="-342900" algn="l" defTabSz="914400" rtl="0" eaLnBrk="1" fontAlgn="auto" latinLnBrk="0" hangingPunct="1">
              <a:lnSpc>
                <a:spcPct val="90000"/>
              </a:lnSpc>
              <a:spcBef>
                <a:spcPts val="200"/>
              </a:spcBef>
              <a:spcAft>
                <a:spcPts val="0"/>
              </a:spcAft>
              <a:buClr>
                <a:srgbClr val="000000"/>
              </a:buClr>
              <a:buSzPts val="2800"/>
              <a:buFont typeface="Arial" panose="020B0604020202020204" pitchFamily="34" charset="0"/>
              <a:buChar char="•"/>
              <a:tabLst/>
              <a:defRPr/>
            </a:pPr>
            <a:r>
              <a:rPr lang="en-US" sz="2000" kern="0">
                <a:latin typeface="+mn-lt"/>
                <a:cs typeface="Calibri" panose="020F0502020204030204" pitchFamily="34" charset="0"/>
              </a:rPr>
              <a:t>Scalable management</a:t>
            </a:r>
            <a:endPar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endParaRPr>
          </a:p>
          <a:p>
            <a:pPr marL="342900" marR="0" lvl="0" indent="-342900" algn="l" defTabSz="914400" rtl="0" eaLnBrk="1" fontAlgn="auto" latinLnBrk="0" hangingPunct="1">
              <a:lnSpc>
                <a:spcPct val="90000"/>
              </a:lnSpc>
              <a:spcBef>
                <a:spcPts val="200"/>
              </a:spcBef>
              <a:spcAft>
                <a:spcPts val="0"/>
              </a:spcAft>
              <a:buClr>
                <a:srgbClr val="535353"/>
              </a:buClr>
              <a:buSzPts val="2800"/>
              <a:buFont typeface="Arial" panose="020B0604020202020204" pitchFamily="34" charset="0"/>
              <a:buChar char="•"/>
              <a:tabLst/>
              <a:defRPr/>
            </a:pPr>
            <a:r>
              <a:rPr kumimoji="0" lang="en-US" sz="2000" b="0" i="0" u="none" strike="noStrike" kern="0" cap="none" spc="0" normalizeH="0" baseline="0" noProof="0">
                <a:ln>
                  <a:noFill/>
                </a:ln>
                <a:solidFill>
                  <a:srgbClr val="000000"/>
                </a:solidFill>
                <a:effectLst/>
                <a:uLnTx/>
                <a:uFillTx/>
                <a:latin typeface="+mn-lt"/>
                <a:cs typeface="Calibri" panose="020F0502020204030204" pitchFamily="34" charset="0"/>
                <a:sym typeface="Arial"/>
              </a:rPr>
              <a:t>Enable new  services and use models for Data Economy, high security applications and regulatory regimes</a:t>
            </a:r>
          </a:p>
        </p:txBody>
      </p:sp>
      <p:pic>
        <p:nvPicPr>
          <p:cNvPr id="7" name="Picture 2" descr="Confidential Computing, Part 3: The Certifier Framework">
            <a:extLst>
              <a:ext uri="{FF2B5EF4-FFF2-40B4-BE49-F238E27FC236}">
                <a16:creationId xmlns:a16="http://schemas.microsoft.com/office/drawing/2014/main" id="{297AA473-9A1C-07BD-6123-34393ACF6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4798" y="21485"/>
            <a:ext cx="4386063" cy="22958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7C5A372-B18E-265D-F9D5-6BA425D13120}"/>
              </a:ext>
            </a:extLst>
          </p:cNvPr>
          <p:cNvSpPr txBox="1"/>
          <p:nvPr/>
        </p:nvSpPr>
        <p:spPr>
          <a:xfrm>
            <a:off x="655816" y="771933"/>
            <a:ext cx="6111024" cy="521681"/>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100" b="0" i="0" u="none" strike="noStrike" kern="0" cap="none" spc="0" normalizeH="0" baseline="0" noProof="0">
                <a:ln>
                  <a:noFill/>
                </a:ln>
                <a:solidFill>
                  <a:srgbClr val="4472C4"/>
                </a:solidFill>
                <a:effectLst/>
                <a:uLnTx/>
                <a:uFillTx/>
                <a:latin typeface="Calibri" panose="020F0502020204030204"/>
                <a:ea typeface="+mn-ea"/>
                <a:cs typeface="+mn-cs"/>
              </a:rPr>
              <a:t>Design goals</a:t>
            </a:r>
            <a:endParaRPr kumimoji="0" lang="en-US" sz="2000" b="0" i="0" u="none" strike="noStrike" kern="0" cap="none" spc="0" normalizeH="0" baseline="0" noProof="0">
              <a:ln>
                <a:noFill/>
              </a:ln>
              <a:solidFill>
                <a:srgbClr val="4472C4"/>
              </a:solidFill>
              <a:effectLst/>
              <a:uLnTx/>
              <a:uFillTx/>
              <a:latin typeface="Arial"/>
              <a:ea typeface="+mn-ea"/>
              <a:cs typeface="Arial"/>
              <a:sym typeface="Arial"/>
            </a:endParaRPr>
          </a:p>
        </p:txBody>
      </p:sp>
    </p:spTree>
    <p:extLst>
      <p:ext uri="{BB962C8B-B14F-4D97-AF65-F5344CB8AC3E}">
        <p14:creationId xmlns:p14="http://schemas.microsoft.com/office/powerpoint/2010/main" val="283826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9">
            <a:extLst>
              <a:ext uri="{FF2B5EF4-FFF2-40B4-BE49-F238E27FC236}">
                <a16:creationId xmlns:a16="http://schemas.microsoft.com/office/drawing/2014/main" id="{7F215DAC-2C0E-8C39-2938-141B10942A3D}"/>
              </a:ext>
            </a:extLst>
          </p:cNvPr>
          <p:cNvSpPr txBox="1">
            <a:spLocks/>
          </p:cNvSpPr>
          <p:nvPr/>
        </p:nvSpPr>
        <p:spPr>
          <a:xfrm>
            <a:off x="424543" y="653336"/>
            <a:ext cx="11767457" cy="533400"/>
          </a:xfrm>
          <a:prstGeom prst="rect">
            <a:avLst/>
          </a:prstGeom>
          <a:noFill/>
          <a:ln>
            <a:noFill/>
          </a:ln>
        </p:spPr>
        <p:txBody>
          <a:bodyPr spcFirstLastPara="1" wrap="square" lIns="45700" tIns="45700" rIns="45700"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b="1" i="0" u="none" strike="noStrike" kern="0" cap="none" spc="0" normalizeH="0" baseline="0" noProof="0">
                <a:ln>
                  <a:noFill/>
                </a:ln>
                <a:solidFill>
                  <a:srgbClr val="292929"/>
                </a:solidFill>
                <a:effectLst/>
                <a:uLnTx/>
                <a:uFillTx/>
                <a:latin typeface="Arial"/>
                <a:cs typeface="Arial"/>
                <a:sym typeface="Arial"/>
              </a:rPr>
              <a:t>Certifier Framework Architecture</a:t>
            </a:r>
          </a:p>
          <a:p>
            <a:pPr>
              <a:defRPr/>
            </a:pPr>
            <a:r>
              <a:rPr kumimoji="0" lang="en-US" sz="3100" b="0" i="0" u="none" strike="noStrike" kern="0" cap="none" spc="0" normalizeH="0" baseline="0" noProof="0">
                <a:ln>
                  <a:noFill/>
                </a:ln>
                <a:solidFill>
                  <a:srgbClr val="0070C0"/>
                </a:solidFill>
                <a:effectLst/>
                <a:uLnTx/>
                <a:uFillTx/>
                <a:latin typeface="+mn-lt"/>
                <a:cs typeface="Arial"/>
                <a:sym typeface="Arial"/>
              </a:rPr>
              <a:t>Taking the devil out of the details</a:t>
            </a:r>
          </a:p>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endParaRPr kumimoji="0" lang="en-US" b="1" i="0" u="none" strike="noStrike" kern="0" cap="none" spc="0" normalizeH="0" baseline="0" noProof="0">
              <a:ln>
                <a:noFill/>
              </a:ln>
              <a:solidFill>
                <a:srgbClr val="292929"/>
              </a:solidFill>
              <a:effectLst/>
              <a:uLnTx/>
              <a:uFillTx/>
              <a:latin typeface="Arial"/>
              <a:cs typeface="Arial"/>
              <a:sym typeface="Arial"/>
            </a:endParaRPr>
          </a:p>
        </p:txBody>
      </p:sp>
      <p:sp>
        <p:nvSpPr>
          <p:cNvPr id="45" name="Rectangle 44">
            <a:extLst>
              <a:ext uri="{FF2B5EF4-FFF2-40B4-BE49-F238E27FC236}">
                <a16:creationId xmlns:a16="http://schemas.microsoft.com/office/drawing/2014/main" id="{A70E18CE-2F25-A605-75B2-AD3059C12A82}"/>
              </a:ext>
            </a:extLst>
          </p:cNvPr>
          <p:cNvSpPr/>
          <p:nvPr/>
        </p:nvSpPr>
        <p:spPr>
          <a:xfrm>
            <a:off x="2921610" y="3443784"/>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Secure Key Exchange</a:t>
            </a:r>
          </a:p>
        </p:txBody>
      </p:sp>
      <p:sp>
        <p:nvSpPr>
          <p:cNvPr id="46" name="Rectangle 45">
            <a:extLst>
              <a:ext uri="{FF2B5EF4-FFF2-40B4-BE49-F238E27FC236}">
                <a16:creationId xmlns:a16="http://schemas.microsoft.com/office/drawing/2014/main" id="{BD9CB844-5797-494D-3804-7514062C778A}"/>
              </a:ext>
            </a:extLst>
          </p:cNvPr>
          <p:cNvSpPr/>
          <p:nvPr/>
        </p:nvSpPr>
        <p:spPr>
          <a:xfrm>
            <a:off x="2921610" y="4436259"/>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Secure Data Storage</a:t>
            </a:r>
          </a:p>
        </p:txBody>
      </p:sp>
      <p:sp>
        <p:nvSpPr>
          <p:cNvPr id="47" name="Rectangle 46">
            <a:extLst>
              <a:ext uri="{FF2B5EF4-FFF2-40B4-BE49-F238E27FC236}">
                <a16:creationId xmlns:a16="http://schemas.microsoft.com/office/drawing/2014/main" id="{5EC837B4-512A-7AD8-C156-CA5A81011DF8}"/>
              </a:ext>
            </a:extLst>
          </p:cNvPr>
          <p:cNvSpPr/>
          <p:nvPr/>
        </p:nvSpPr>
        <p:spPr>
          <a:xfrm>
            <a:off x="4544457" y="3443784"/>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Trust Negotiation</a:t>
            </a:r>
          </a:p>
        </p:txBody>
      </p:sp>
      <p:sp>
        <p:nvSpPr>
          <p:cNvPr id="48" name="Rectangle 47">
            <a:extLst>
              <a:ext uri="{FF2B5EF4-FFF2-40B4-BE49-F238E27FC236}">
                <a16:creationId xmlns:a16="http://schemas.microsoft.com/office/drawing/2014/main" id="{C27EF306-3815-9A98-539C-FDB5CEB99464}"/>
              </a:ext>
            </a:extLst>
          </p:cNvPr>
          <p:cNvSpPr/>
          <p:nvPr/>
        </p:nvSpPr>
        <p:spPr>
          <a:xfrm>
            <a:off x="1302416" y="4436259"/>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Policy Management</a:t>
            </a:r>
          </a:p>
        </p:txBody>
      </p:sp>
      <p:sp>
        <p:nvSpPr>
          <p:cNvPr id="49" name="Rectangle 48">
            <a:extLst>
              <a:ext uri="{FF2B5EF4-FFF2-40B4-BE49-F238E27FC236}">
                <a16:creationId xmlns:a16="http://schemas.microsoft.com/office/drawing/2014/main" id="{DD82D9D4-F5C6-8013-1E08-B1333B6E063E}"/>
              </a:ext>
            </a:extLst>
          </p:cNvPr>
          <p:cNvSpPr/>
          <p:nvPr/>
        </p:nvSpPr>
        <p:spPr>
          <a:xfrm>
            <a:off x="2921610" y="3940022"/>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Application Upgrade</a:t>
            </a:r>
          </a:p>
        </p:txBody>
      </p:sp>
      <p:sp>
        <p:nvSpPr>
          <p:cNvPr id="50" name="Rectangle 49">
            <a:extLst>
              <a:ext uri="{FF2B5EF4-FFF2-40B4-BE49-F238E27FC236}">
                <a16:creationId xmlns:a16="http://schemas.microsoft.com/office/drawing/2014/main" id="{90047809-BD1C-19B0-891D-DFA882378452}"/>
              </a:ext>
            </a:extLst>
          </p:cNvPr>
          <p:cNvSpPr/>
          <p:nvPr/>
        </p:nvSpPr>
        <p:spPr>
          <a:xfrm>
            <a:off x="4544457" y="4436259"/>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Application Migration</a:t>
            </a:r>
          </a:p>
        </p:txBody>
      </p:sp>
      <p:sp>
        <p:nvSpPr>
          <p:cNvPr id="51" name="Rectangle 50">
            <a:extLst>
              <a:ext uri="{FF2B5EF4-FFF2-40B4-BE49-F238E27FC236}">
                <a16:creationId xmlns:a16="http://schemas.microsoft.com/office/drawing/2014/main" id="{BE8AAD12-4D7A-0CED-AC80-B6720180ED2C}"/>
              </a:ext>
            </a:extLst>
          </p:cNvPr>
          <p:cNvSpPr/>
          <p:nvPr/>
        </p:nvSpPr>
        <p:spPr>
          <a:xfrm>
            <a:off x="4544457" y="3940022"/>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Secure Channel</a:t>
            </a:r>
          </a:p>
        </p:txBody>
      </p:sp>
      <p:sp>
        <p:nvSpPr>
          <p:cNvPr id="52" name="Rectangle 51">
            <a:extLst>
              <a:ext uri="{FF2B5EF4-FFF2-40B4-BE49-F238E27FC236}">
                <a16:creationId xmlns:a16="http://schemas.microsoft.com/office/drawing/2014/main" id="{1B1465ED-0756-C04A-FBDD-4B1A23CECE54}"/>
              </a:ext>
            </a:extLst>
          </p:cNvPr>
          <p:cNvSpPr/>
          <p:nvPr/>
        </p:nvSpPr>
        <p:spPr>
          <a:xfrm>
            <a:off x="1302416" y="3940022"/>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Identity Management</a:t>
            </a:r>
          </a:p>
        </p:txBody>
      </p:sp>
      <p:sp>
        <p:nvSpPr>
          <p:cNvPr id="53" name="Rectangle 52">
            <a:extLst>
              <a:ext uri="{FF2B5EF4-FFF2-40B4-BE49-F238E27FC236}">
                <a16:creationId xmlns:a16="http://schemas.microsoft.com/office/drawing/2014/main" id="{EFAD1B72-20E6-D65E-A517-E85119F143A1}"/>
              </a:ext>
            </a:extLst>
          </p:cNvPr>
          <p:cNvSpPr/>
          <p:nvPr/>
        </p:nvSpPr>
        <p:spPr>
          <a:xfrm>
            <a:off x="4544457" y="2947547"/>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Attest/Verify</a:t>
            </a:r>
          </a:p>
        </p:txBody>
      </p:sp>
      <p:sp>
        <p:nvSpPr>
          <p:cNvPr id="54" name="Rectangle 53">
            <a:extLst>
              <a:ext uri="{FF2B5EF4-FFF2-40B4-BE49-F238E27FC236}">
                <a16:creationId xmlns:a16="http://schemas.microsoft.com/office/drawing/2014/main" id="{7242D349-E852-8B2E-6D40-23BA72979057}"/>
              </a:ext>
            </a:extLst>
          </p:cNvPr>
          <p:cNvSpPr/>
          <p:nvPr/>
        </p:nvSpPr>
        <p:spPr>
          <a:xfrm>
            <a:off x="2921610" y="2947547"/>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Sealing</a:t>
            </a:r>
          </a:p>
        </p:txBody>
      </p:sp>
      <p:sp>
        <p:nvSpPr>
          <p:cNvPr id="55" name="Rectangle 54">
            <a:extLst>
              <a:ext uri="{FF2B5EF4-FFF2-40B4-BE49-F238E27FC236}">
                <a16:creationId xmlns:a16="http://schemas.microsoft.com/office/drawing/2014/main" id="{2D69DC50-8EBD-19B8-4259-1B1A3EDB523B}"/>
              </a:ext>
            </a:extLst>
          </p:cNvPr>
          <p:cNvSpPr/>
          <p:nvPr/>
        </p:nvSpPr>
        <p:spPr>
          <a:xfrm>
            <a:off x="1302416" y="2947547"/>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Measurement</a:t>
            </a:r>
          </a:p>
        </p:txBody>
      </p:sp>
      <p:cxnSp>
        <p:nvCxnSpPr>
          <p:cNvPr id="56" name="Straight Arrow Connector 55">
            <a:extLst>
              <a:ext uri="{FF2B5EF4-FFF2-40B4-BE49-F238E27FC236}">
                <a16:creationId xmlns:a16="http://schemas.microsoft.com/office/drawing/2014/main" id="{092CE5A5-BBE9-2551-F6B5-8A68654E644B}"/>
              </a:ext>
            </a:extLst>
          </p:cNvPr>
          <p:cNvCxnSpPr>
            <a:cxnSpLocks/>
          </p:cNvCxnSpPr>
          <p:nvPr/>
        </p:nvCxnSpPr>
        <p:spPr bwMode="gray">
          <a:xfrm flipH="1">
            <a:off x="3752362" y="2019611"/>
            <a:ext cx="2648" cy="417127"/>
          </a:xfrm>
          <a:prstGeom prst="straightConnector1">
            <a:avLst/>
          </a:prstGeom>
          <a:noFill/>
          <a:ln w="25400" cap="flat" cmpd="sng" algn="ctr">
            <a:solidFill>
              <a:srgbClr val="000000"/>
            </a:solidFill>
            <a:prstDash val="solid"/>
            <a:miter lim="800000"/>
            <a:headEnd type="triangle"/>
            <a:tailEnd type="triangle"/>
          </a:ln>
          <a:effectLst/>
        </p:spPr>
      </p:cxnSp>
      <p:sp>
        <p:nvSpPr>
          <p:cNvPr id="57" name="Rectangle 56">
            <a:extLst>
              <a:ext uri="{FF2B5EF4-FFF2-40B4-BE49-F238E27FC236}">
                <a16:creationId xmlns:a16="http://schemas.microsoft.com/office/drawing/2014/main" id="{BDF582DD-5A01-F1BE-E369-5DCD6B718B25}"/>
              </a:ext>
            </a:extLst>
          </p:cNvPr>
          <p:cNvSpPr/>
          <p:nvPr/>
        </p:nvSpPr>
        <p:spPr>
          <a:xfrm>
            <a:off x="2336363" y="1366832"/>
            <a:ext cx="2975427" cy="602140"/>
          </a:xfrm>
          <a:prstGeom prst="rect">
            <a:avLst/>
          </a:prstGeom>
          <a:solidFill>
            <a:srgbClr val="FFFFFF"/>
          </a:solidFill>
          <a:ln w="1905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a:ln>
                  <a:noFill/>
                </a:ln>
                <a:solidFill>
                  <a:srgbClr val="535353"/>
                </a:solidFill>
                <a:effectLst/>
                <a:uLnTx/>
                <a:uFillTx/>
                <a:latin typeface="Arial"/>
                <a:ea typeface="+mn-ea"/>
                <a:cs typeface="+mn-cs"/>
                <a:sym typeface="Arial"/>
              </a:rPr>
              <a:t>Application</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a:ln>
                  <a:noFill/>
                </a:ln>
                <a:solidFill>
                  <a:srgbClr val="535353"/>
                </a:solidFill>
                <a:effectLst/>
                <a:uLnTx/>
                <a:uFillTx/>
                <a:latin typeface="Arial"/>
                <a:ea typeface="+mn-ea"/>
                <a:cs typeface="+mn-cs"/>
                <a:sym typeface="Arial"/>
              </a:rPr>
              <a:t>with policy enforcement</a:t>
            </a:r>
          </a:p>
        </p:txBody>
      </p:sp>
      <p:sp>
        <p:nvSpPr>
          <p:cNvPr id="58" name="Rectangle 57">
            <a:extLst>
              <a:ext uri="{FF2B5EF4-FFF2-40B4-BE49-F238E27FC236}">
                <a16:creationId xmlns:a16="http://schemas.microsoft.com/office/drawing/2014/main" id="{19D3C4D2-B37F-24BD-43BF-74E1B916ED4C}"/>
              </a:ext>
            </a:extLst>
          </p:cNvPr>
          <p:cNvSpPr/>
          <p:nvPr/>
        </p:nvSpPr>
        <p:spPr>
          <a:xfrm>
            <a:off x="1302416" y="3443784"/>
            <a:ext cx="1518719" cy="392503"/>
          </a:xfrm>
          <a:prstGeom prst="rect">
            <a:avLst/>
          </a:prstGeom>
          <a:solidFill>
            <a:srgbClr val="A7A7A7">
              <a:lumMod val="20000"/>
              <a:lumOff val="80000"/>
            </a:srgbClr>
          </a:solid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r>
              <a:rPr kumimoji="0" lang="en-US" sz="1400" b="0" i="0" u="none" strike="noStrike" kern="0" cap="none" spc="0" normalizeH="0" baseline="0" noProof="0">
                <a:ln>
                  <a:noFill/>
                </a:ln>
                <a:solidFill>
                  <a:srgbClr val="4472C4">
                    <a:lumMod val="75000"/>
                  </a:srgbClr>
                </a:solidFill>
                <a:effectLst/>
                <a:uLnTx/>
                <a:uFillTx/>
                <a:latin typeface="Arial"/>
                <a:ea typeface="+mn-ea"/>
                <a:cs typeface="+mn-cs"/>
                <a:sym typeface="Arial"/>
              </a:rPr>
              <a:t>Crypto</a:t>
            </a:r>
          </a:p>
        </p:txBody>
      </p:sp>
      <p:sp>
        <p:nvSpPr>
          <p:cNvPr id="59" name="Rectangle 58">
            <a:extLst>
              <a:ext uri="{FF2B5EF4-FFF2-40B4-BE49-F238E27FC236}">
                <a16:creationId xmlns:a16="http://schemas.microsoft.com/office/drawing/2014/main" id="{64261037-8F60-F61B-F9AC-5083E0B19D08}"/>
              </a:ext>
            </a:extLst>
          </p:cNvPr>
          <p:cNvSpPr/>
          <p:nvPr/>
        </p:nvSpPr>
        <p:spPr>
          <a:xfrm>
            <a:off x="1038980" y="2449073"/>
            <a:ext cx="5359284" cy="2532527"/>
          </a:xfrm>
          <a:prstGeom prst="rect">
            <a:avLst/>
          </a:prstGeom>
          <a:noFill/>
          <a:ln w="25400" cap="flat" cmpd="sng" algn="ctr">
            <a:solidFill>
              <a:srgbClr val="0070C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0" name="TextBox 59">
            <a:extLst>
              <a:ext uri="{FF2B5EF4-FFF2-40B4-BE49-F238E27FC236}">
                <a16:creationId xmlns:a16="http://schemas.microsoft.com/office/drawing/2014/main" id="{4F2AF5BB-EA7F-D0EF-02C6-2B00EA4B7E17}"/>
              </a:ext>
            </a:extLst>
          </p:cNvPr>
          <p:cNvSpPr txBox="1"/>
          <p:nvPr/>
        </p:nvSpPr>
        <p:spPr>
          <a:xfrm>
            <a:off x="7234322" y="2857247"/>
            <a:ext cx="1720834" cy="276999"/>
          </a:xfrm>
          <a:prstGeom prst="rect">
            <a:avLst/>
          </a:prstGeom>
        </p:spPr>
        <p:txBody>
          <a:bodyPr wrap="square" lIns="0" tIns="0" rIns="0" bIns="0" rtlCol="0">
            <a:spAutoFit/>
          </a:bodyPr>
          <a:lstStyle/>
          <a:p>
            <a:pPr>
              <a:spcAft>
                <a:spcPts val="600"/>
              </a:spcAft>
              <a:buClr>
                <a:srgbClr val="000000"/>
              </a:buClr>
              <a:buFont typeface="Arial"/>
              <a:buNone/>
            </a:pPr>
            <a:r>
              <a:rPr lang="en-US" kern="0">
                <a:solidFill>
                  <a:srgbClr val="00B050"/>
                </a:solidFill>
                <a:latin typeface="Arial"/>
                <a:cs typeface="Arial"/>
                <a:sym typeface="Arial"/>
              </a:rPr>
              <a:t>Certifier Service</a:t>
            </a:r>
          </a:p>
        </p:txBody>
      </p:sp>
      <p:cxnSp>
        <p:nvCxnSpPr>
          <p:cNvPr id="61" name="Straight Arrow Connector 60">
            <a:extLst>
              <a:ext uri="{FF2B5EF4-FFF2-40B4-BE49-F238E27FC236}">
                <a16:creationId xmlns:a16="http://schemas.microsoft.com/office/drawing/2014/main" id="{01E9034D-AD33-4D0F-CEB0-BE8BBD9FE00B}"/>
              </a:ext>
            </a:extLst>
          </p:cNvPr>
          <p:cNvCxnSpPr>
            <a:cxnSpLocks/>
          </p:cNvCxnSpPr>
          <p:nvPr/>
        </p:nvCxnSpPr>
        <p:spPr bwMode="gray">
          <a:xfrm>
            <a:off x="3804930" y="5007287"/>
            <a:ext cx="0" cy="321793"/>
          </a:xfrm>
          <a:prstGeom prst="straightConnector1">
            <a:avLst/>
          </a:prstGeom>
          <a:noFill/>
          <a:ln w="25400" cap="flat" cmpd="sng" algn="ctr">
            <a:solidFill>
              <a:srgbClr val="000000"/>
            </a:solidFill>
            <a:prstDash val="solid"/>
            <a:miter lim="800000"/>
            <a:headEnd type="triangle"/>
            <a:tailEnd type="triangle"/>
          </a:ln>
          <a:effectLst/>
        </p:spPr>
      </p:cxnSp>
      <p:sp>
        <p:nvSpPr>
          <p:cNvPr id="62" name="Rectangle 61">
            <a:extLst>
              <a:ext uri="{FF2B5EF4-FFF2-40B4-BE49-F238E27FC236}">
                <a16:creationId xmlns:a16="http://schemas.microsoft.com/office/drawing/2014/main" id="{AF4538AC-AACC-A339-E6F8-ADA76D99561E}"/>
              </a:ext>
            </a:extLst>
          </p:cNvPr>
          <p:cNvSpPr/>
          <p:nvPr/>
        </p:nvSpPr>
        <p:spPr>
          <a:xfrm>
            <a:off x="7019129" y="2519222"/>
            <a:ext cx="2086947" cy="946972"/>
          </a:xfrm>
          <a:prstGeom prst="rect">
            <a:avLst/>
          </a:prstGeom>
          <a:noFill/>
          <a:ln w="25400" cap="flat" cmpd="sng" algn="ctr">
            <a:solidFill>
              <a:srgbClr val="00B05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00B050"/>
              </a:solidFill>
              <a:effectLst/>
              <a:uLnTx/>
              <a:uFillTx/>
              <a:latin typeface="Arial"/>
              <a:ea typeface="+mn-ea"/>
              <a:cs typeface="+mn-cs"/>
              <a:sym typeface="Arial"/>
            </a:endParaRPr>
          </a:p>
        </p:txBody>
      </p:sp>
      <p:cxnSp>
        <p:nvCxnSpPr>
          <p:cNvPr id="63" name="Straight Arrow Connector 62">
            <a:extLst>
              <a:ext uri="{FF2B5EF4-FFF2-40B4-BE49-F238E27FC236}">
                <a16:creationId xmlns:a16="http://schemas.microsoft.com/office/drawing/2014/main" id="{2F0E7F32-62F5-73DF-DBA7-10CF286C4847}"/>
              </a:ext>
            </a:extLst>
          </p:cNvPr>
          <p:cNvCxnSpPr>
            <a:cxnSpLocks/>
          </p:cNvCxnSpPr>
          <p:nvPr/>
        </p:nvCxnSpPr>
        <p:spPr bwMode="gray">
          <a:xfrm>
            <a:off x="6452198" y="3058431"/>
            <a:ext cx="540885" cy="0"/>
          </a:xfrm>
          <a:prstGeom prst="straightConnector1">
            <a:avLst/>
          </a:prstGeom>
          <a:noFill/>
          <a:ln w="25400" cap="flat" cmpd="sng" algn="ctr">
            <a:solidFill>
              <a:srgbClr val="0070C0"/>
            </a:solidFill>
            <a:prstDash val="solid"/>
            <a:miter lim="800000"/>
            <a:headEnd type="triangle"/>
            <a:tailEnd type="triangle"/>
          </a:ln>
          <a:effectLst/>
        </p:spPr>
      </p:cxnSp>
      <p:sp>
        <p:nvSpPr>
          <p:cNvPr id="64" name="Rectangle 63">
            <a:extLst>
              <a:ext uri="{FF2B5EF4-FFF2-40B4-BE49-F238E27FC236}">
                <a16:creationId xmlns:a16="http://schemas.microsoft.com/office/drawing/2014/main" id="{6A70B0DD-9B5D-EF34-E4FD-9B67CD2121B9}"/>
              </a:ext>
            </a:extLst>
          </p:cNvPr>
          <p:cNvSpPr/>
          <p:nvPr/>
        </p:nvSpPr>
        <p:spPr>
          <a:xfrm>
            <a:off x="7162719" y="3993863"/>
            <a:ext cx="1536453" cy="946972"/>
          </a:xfrm>
          <a:prstGeom prst="rect">
            <a:avLst/>
          </a:prstGeom>
          <a:noFill/>
          <a:ln w="25400" cap="flat" cmpd="sng" algn="ctr">
            <a:solidFill>
              <a:srgbClr val="0070C0"/>
            </a:solidFill>
            <a:prstDash val="sys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00B050"/>
              </a:solidFill>
              <a:effectLst/>
              <a:uLnTx/>
              <a:uFillTx/>
              <a:latin typeface="Arial"/>
              <a:ea typeface="+mn-ea"/>
              <a:cs typeface="+mn-cs"/>
              <a:sym typeface="Arial"/>
            </a:endParaRPr>
          </a:p>
        </p:txBody>
      </p:sp>
      <p:sp>
        <p:nvSpPr>
          <p:cNvPr id="65" name="TextBox 64">
            <a:extLst>
              <a:ext uri="{FF2B5EF4-FFF2-40B4-BE49-F238E27FC236}">
                <a16:creationId xmlns:a16="http://schemas.microsoft.com/office/drawing/2014/main" id="{C2FC9161-03DA-452B-BFDB-A9751CF64740}"/>
              </a:ext>
            </a:extLst>
          </p:cNvPr>
          <p:cNvSpPr txBox="1"/>
          <p:nvPr/>
        </p:nvSpPr>
        <p:spPr>
          <a:xfrm>
            <a:off x="1231899" y="2543621"/>
            <a:ext cx="1934855" cy="276999"/>
          </a:xfrm>
          <a:prstGeom prst="rect">
            <a:avLst/>
          </a:prstGeom>
        </p:spPr>
        <p:txBody>
          <a:bodyPr wrap="square" lIns="0" tIns="0" rIns="0" bIns="0" rtlCol="0">
            <a:spAutoFit/>
          </a:bodyPr>
          <a:lstStyle/>
          <a:p>
            <a:pPr>
              <a:spcAft>
                <a:spcPts val="600"/>
              </a:spcAft>
              <a:buClr>
                <a:srgbClr val="000000"/>
              </a:buClr>
              <a:buFont typeface="Arial"/>
              <a:buNone/>
            </a:pPr>
            <a:r>
              <a:rPr lang="en-US" kern="0">
                <a:solidFill>
                  <a:srgbClr val="0070C0"/>
                </a:solidFill>
                <a:latin typeface="Arial"/>
                <a:cs typeface="Arial"/>
                <a:sym typeface="Arial"/>
              </a:rPr>
              <a:t>Certifier Library</a:t>
            </a:r>
          </a:p>
        </p:txBody>
      </p:sp>
      <p:sp>
        <p:nvSpPr>
          <p:cNvPr id="66" name="TextBox 65">
            <a:extLst>
              <a:ext uri="{FF2B5EF4-FFF2-40B4-BE49-F238E27FC236}">
                <a16:creationId xmlns:a16="http://schemas.microsoft.com/office/drawing/2014/main" id="{054DAE9F-ED7E-34D2-3989-EBED2CC98DAA}"/>
              </a:ext>
            </a:extLst>
          </p:cNvPr>
          <p:cNvSpPr txBox="1"/>
          <p:nvPr/>
        </p:nvSpPr>
        <p:spPr>
          <a:xfrm>
            <a:off x="7423981" y="4088959"/>
            <a:ext cx="1113730" cy="830997"/>
          </a:xfrm>
          <a:prstGeom prst="rect">
            <a:avLst/>
          </a:prstGeom>
        </p:spPr>
        <p:txBody>
          <a:bodyPr wrap="square" lIns="0" tIns="0" rIns="0" bIns="0" rtlCol="0">
            <a:spAutoFit/>
          </a:bodyPr>
          <a:lstStyle/>
          <a:p>
            <a:pPr>
              <a:spcAft>
                <a:spcPts val="600"/>
              </a:spcAft>
              <a:buClr>
                <a:srgbClr val="000000"/>
              </a:buClr>
              <a:buFont typeface="Arial"/>
              <a:buNone/>
            </a:pPr>
            <a:r>
              <a:rPr lang="en-US" kern="0">
                <a:solidFill>
                  <a:srgbClr val="00B050"/>
                </a:solidFill>
                <a:latin typeface="Arial"/>
                <a:cs typeface="Arial"/>
                <a:sym typeface="Arial"/>
              </a:rPr>
              <a:t>Platform Attestation Service</a:t>
            </a:r>
          </a:p>
        </p:txBody>
      </p:sp>
      <p:cxnSp>
        <p:nvCxnSpPr>
          <p:cNvPr id="67" name="Straight Arrow Connector 66">
            <a:extLst>
              <a:ext uri="{FF2B5EF4-FFF2-40B4-BE49-F238E27FC236}">
                <a16:creationId xmlns:a16="http://schemas.microsoft.com/office/drawing/2014/main" id="{BA0EFE5A-50A8-9F97-DCCA-EB814966C156}"/>
              </a:ext>
            </a:extLst>
          </p:cNvPr>
          <p:cNvCxnSpPr>
            <a:cxnSpLocks/>
          </p:cNvCxnSpPr>
          <p:nvPr/>
        </p:nvCxnSpPr>
        <p:spPr bwMode="gray">
          <a:xfrm flipH="1">
            <a:off x="8008964" y="3521398"/>
            <a:ext cx="2648" cy="417127"/>
          </a:xfrm>
          <a:prstGeom prst="straightConnector1">
            <a:avLst/>
          </a:prstGeom>
          <a:noFill/>
          <a:ln w="25400" cap="flat" cmpd="sng" algn="ctr">
            <a:solidFill>
              <a:srgbClr val="0070C0"/>
            </a:solidFill>
            <a:prstDash val="solid"/>
            <a:miter lim="800000"/>
            <a:headEnd type="triangle"/>
            <a:tailEnd type="triangle"/>
          </a:ln>
          <a:effectLst/>
        </p:spPr>
      </p:cxnSp>
      <p:sp>
        <p:nvSpPr>
          <p:cNvPr id="68" name="Rectangle 67">
            <a:extLst>
              <a:ext uri="{FF2B5EF4-FFF2-40B4-BE49-F238E27FC236}">
                <a16:creationId xmlns:a16="http://schemas.microsoft.com/office/drawing/2014/main" id="{95BBC57F-4522-FF61-3FD1-E5722F37CD81}"/>
              </a:ext>
            </a:extLst>
          </p:cNvPr>
          <p:cNvSpPr/>
          <p:nvPr/>
        </p:nvSpPr>
        <p:spPr>
          <a:xfrm>
            <a:off x="507911" y="5352643"/>
            <a:ext cx="6476268" cy="717487"/>
          </a:xfrm>
          <a:prstGeom prst="rect">
            <a:avLst/>
          </a:prstGeom>
          <a:noFill/>
          <a:ln w="2857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9" name="Rectangle 68">
            <a:extLst>
              <a:ext uri="{FF2B5EF4-FFF2-40B4-BE49-F238E27FC236}">
                <a16:creationId xmlns:a16="http://schemas.microsoft.com/office/drawing/2014/main" id="{D1A06027-CA48-62F8-2DCF-5E25D6EAC9C5}"/>
              </a:ext>
            </a:extLst>
          </p:cNvPr>
          <p:cNvSpPr/>
          <p:nvPr/>
        </p:nvSpPr>
        <p:spPr>
          <a:xfrm>
            <a:off x="616832" y="5415104"/>
            <a:ext cx="797087" cy="602513"/>
          </a:xfrm>
          <a:prstGeom prst="rect">
            <a:avLst/>
          </a:prstGeom>
          <a:noFill/>
          <a:ln w="19050" cap="flat" cmpd="sng" algn="ctr">
            <a:solidFill>
              <a:srgbClr val="53535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0" name="TextBox 69">
            <a:extLst>
              <a:ext uri="{FF2B5EF4-FFF2-40B4-BE49-F238E27FC236}">
                <a16:creationId xmlns:a16="http://schemas.microsoft.com/office/drawing/2014/main" id="{127E710A-A14A-B901-A50D-3497D325BE85}"/>
              </a:ext>
            </a:extLst>
          </p:cNvPr>
          <p:cNvSpPr txBox="1"/>
          <p:nvPr/>
        </p:nvSpPr>
        <p:spPr>
          <a:xfrm>
            <a:off x="817929" y="5531694"/>
            <a:ext cx="558210" cy="369332"/>
          </a:xfrm>
          <a:prstGeom prst="rect">
            <a:avLst/>
          </a:prstGeom>
        </p:spPr>
        <p:txBody>
          <a:bodyPr wrap="square" lIns="0" tIns="0" rIns="0" bIns="0" rtlCol="0">
            <a:spAutoFit/>
          </a:bodyPr>
          <a:lstStyle/>
          <a:p>
            <a:pPr>
              <a:spcAft>
                <a:spcPts val="600"/>
              </a:spcAft>
              <a:buClr>
                <a:srgbClr val="000000"/>
              </a:buClr>
              <a:buFont typeface="Arial"/>
              <a:buNone/>
            </a:pPr>
            <a:r>
              <a:rPr lang="en-US" sz="1200" kern="0">
                <a:solidFill>
                  <a:srgbClr val="000000"/>
                </a:solidFill>
                <a:latin typeface="Arial"/>
                <a:cs typeface="Arial"/>
                <a:sym typeface="Arial"/>
              </a:rPr>
              <a:t>AMD SEV</a:t>
            </a:r>
          </a:p>
        </p:txBody>
      </p:sp>
      <p:sp>
        <p:nvSpPr>
          <p:cNvPr id="71" name="TextBox 70">
            <a:extLst>
              <a:ext uri="{FF2B5EF4-FFF2-40B4-BE49-F238E27FC236}">
                <a16:creationId xmlns:a16="http://schemas.microsoft.com/office/drawing/2014/main" id="{71818A66-457F-F784-5552-1CE333F84DFD}"/>
              </a:ext>
            </a:extLst>
          </p:cNvPr>
          <p:cNvSpPr txBox="1"/>
          <p:nvPr/>
        </p:nvSpPr>
        <p:spPr>
          <a:xfrm>
            <a:off x="1750733" y="5524984"/>
            <a:ext cx="558210" cy="369332"/>
          </a:xfrm>
          <a:prstGeom prst="rect">
            <a:avLst/>
          </a:prstGeom>
        </p:spPr>
        <p:txBody>
          <a:bodyPr wrap="square" lIns="0" tIns="0" rIns="0" bIns="0" rtlCol="0">
            <a:spAutoFit/>
          </a:bodyPr>
          <a:lstStyle/>
          <a:p>
            <a:pPr>
              <a:buClr>
                <a:srgbClr val="000000"/>
              </a:buClr>
              <a:buFont typeface="Arial"/>
              <a:buNone/>
            </a:pPr>
            <a:r>
              <a:rPr lang="en-US" sz="1200" kern="0">
                <a:solidFill>
                  <a:srgbClr val="000000"/>
                </a:solidFill>
                <a:latin typeface="Arial"/>
                <a:cs typeface="Arial"/>
                <a:sym typeface="Arial"/>
              </a:rPr>
              <a:t>Intel </a:t>
            </a:r>
          </a:p>
          <a:p>
            <a:pPr>
              <a:buClr>
                <a:srgbClr val="000000"/>
              </a:buClr>
              <a:buFont typeface="Arial"/>
              <a:buNone/>
            </a:pPr>
            <a:r>
              <a:rPr lang="en-US" sz="1200" kern="0">
                <a:solidFill>
                  <a:srgbClr val="000000"/>
                </a:solidFill>
                <a:latin typeface="Arial"/>
                <a:cs typeface="Arial"/>
                <a:sym typeface="Arial"/>
              </a:rPr>
              <a:t>SGX</a:t>
            </a:r>
          </a:p>
        </p:txBody>
      </p:sp>
      <p:sp>
        <p:nvSpPr>
          <p:cNvPr id="72" name="TextBox 71">
            <a:extLst>
              <a:ext uri="{FF2B5EF4-FFF2-40B4-BE49-F238E27FC236}">
                <a16:creationId xmlns:a16="http://schemas.microsoft.com/office/drawing/2014/main" id="{6552633D-1C25-3FC9-F8A5-E563A24D8C86}"/>
              </a:ext>
            </a:extLst>
          </p:cNvPr>
          <p:cNvSpPr txBox="1"/>
          <p:nvPr/>
        </p:nvSpPr>
        <p:spPr>
          <a:xfrm>
            <a:off x="2711674" y="5524984"/>
            <a:ext cx="558210" cy="369332"/>
          </a:xfrm>
          <a:prstGeom prst="rect">
            <a:avLst/>
          </a:prstGeom>
        </p:spPr>
        <p:txBody>
          <a:bodyPr wrap="square" lIns="0" tIns="0" rIns="0" bIns="0" rtlCol="0">
            <a:spAutoFit/>
          </a:bodyPr>
          <a:lstStyle/>
          <a:p>
            <a:pPr>
              <a:buClr>
                <a:srgbClr val="000000"/>
              </a:buClr>
              <a:buFont typeface="Arial"/>
              <a:buNone/>
            </a:pPr>
            <a:r>
              <a:rPr lang="en-US" sz="1200" kern="0">
                <a:solidFill>
                  <a:srgbClr val="000000"/>
                </a:solidFill>
                <a:latin typeface="Arial"/>
                <a:cs typeface="Arial"/>
                <a:sym typeface="Arial"/>
              </a:rPr>
              <a:t>Intel </a:t>
            </a:r>
          </a:p>
          <a:p>
            <a:pPr>
              <a:buClr>
                <a:srgbClr val="000000"/>
              </a:buClr>
              <a:buFont typeface="Arial"/>
              <a:buNone/>
            </a:pPr>
            <a:r>
              <a:rPr lang="en-US" sz="1200" kern="0">
                <a:solidFill>
                  <a:srgbClr val="000000"/>
                </a:solidFill>
                <a:latin typeface="Arial"/>
                <a:cs typeface="Arial"/>
                <a:sym typeface="Arial"/>
              </a:rPr>
              <a:t>TDX</a:t>
            </a:r>
          </a:p>
        </p:txBody>
      </p:sp>
      <p:sp>
        <p:nvSpPr>
          <p:cNvPr id="73" name="TextBox 72">
            <a:extLst>
              <a:ext uri="{FF2B5EF4-FFF2-40B4-BE49-F238E27FC236}">
                <a16:creationId xmlns:a16="http://schemas.microsoft.com/office/drawing/2014/main" id="{8CC29D20-C73A-AC3D-9276-1C2120823C89}"/>
              </a:ext>
            </a:extLst>
          </p:cNvPr>
          <p:cNvSpPr txBox="1"/>
          <p:nvPr/>
        </p:nvSpPr>
        <p:spPr>
          <a:xfrm>
            <a:off x="3632007" y="5449461"/>
            <a:ext cx="558210" cy="553998"/>
          </a:xfrm>
          <a:prstGeom prst="rect">
            <a:avLst/>
          </a:prstGeom>
        </p:spPr>
        <p:txBody>
          <a:bodyPr wrap="square" lIns="0" tIns="0" rIns="0" bIns="0" rtlCol="0">
            <a:spAutoFit/>
          </a:bodyPr>
          <a:lstStyle/>
          <a:p>
            <a:pPr>
              <a:buClr>
                <a:srgbClr val="000000"/>
              </a:buClr>
              <a:buFont typeface="Arial"/>
              <a:buNone/>
            </a:pPr>
            <a:r>
              <a:rPr lang="en-US" sz="1200" kern="0">
                <a:solidFill>
                  <a:srgbClr val="000000"/>
                </a:solidFill>
                <a:latin typeface="Arial"/>
                <a:cs typeface="Arial"/>
                <a:sym typeface="Arial"/>
              </a:rPr>
              <a:t>Arm</a:t>
            </a:r>
          </a:p>
          <a:p>
            <a:pPr>
              <a:buClr>
                <a:srgbClr val="000000"/>
              </a:buClr>
              <a:buFont typeface="Arial"/>
              <a:buNone/>
            </a:pPr>
            <a:r>
              <a:rPr lang="en-US" sz="1200" kern="0">
                <a:solidFill>
                  <a:srgbClr val="000000"/>
                </a:solidFill>
                <a:latin typeface="Arial"/>
                <a:cs typeface="Arial"/>
                <a:sym typeface="Arial"/>
              </a:rPr>
              <a:t>CCA</a:t>
            </a:r>
          </a:p>
          <a:p>
            <a:pPr>
              <a:buClr>
                <a:srgbClr val="000000"/>
              </a:buClr>
              <a:buFont typeface="Arial"/>
              <a:buNone/>
            </a:pPr>
            <a:r>
              <a:rPr lang="en-US" sz="1200" kern="0">
                <a:solidFill>
                  <a:srgbClr val="000000"/>
                </a:solidFill>
                <a:latin typeface="Arial"/>
                <a:cs typeface="Arial"/>
                <a:sym typeface="Arial"/>
              </a:rPr>
              <a:t>Islet</a:t>
            </a:r>
          </a:p>
        </p:txBody>
      </p:sp>
      <p:sp>
        <p:nvSpPr>
          <p:cNvPr id="74" name="TextBox 73">
            <a:extLst>
              <a:ext uri="{FF2B5EF4-FFF2-40B4-BE49-F238E27FC236}">
                <a16:creationId xmlns:a16="http://schemas.microsoft.com/office/drawing/2014/main" id="{2E0B38FC-3AB9-0EDE-6205-A3D8701B3C96}"/>
              </a:ext>
            </a:extLst>
          </p:cNvPr>
          <p:cNvSpPr txBox="1"/>
          <p:nvPr/>
        </p:nvSpPr>
        <p:spPr>
          <a:xfrm>
            <a:off x="4429094" y="5512961"/>
            <a:ext cx="695835" cy="369332"/>
          </a:xfrm>
          <a:prstGeom prst="rect">
            <a:avLst/>
          </a:prstGeom>
        </p:spPr>
        <p:txBody>
          <a:bodyPr wrap="square" lIns="0" tIns="0" rIns="0" bIns="0" rtlCol="0">
            <a:spAutoFit/>
          </a:bodyPr>
          <a:lstStyle/>
          <a:p>
            <a:pPr>
              <a:spcAft>
                <a:spcPts val="600"/>
              </a:spcAft>
              <a:buClr>
                <a:srgbClr val="000000"/>
              </a:buClr>
              <a:buFont typeface="Arial"/>
              <a:buNone/>
            </a:pPr>
            <a:r>
              <a:rPr lang="en-US" sz="1200" kern="0">
                <a:solidFill>
                  <a:srgbClr val="000000"/>
                </a:solidFill>
                <a:latin typeface="Arial"/>
                <a:cs typeface="Arial"/>
                <a:sym typeface="Arial"/>
              </a:rPr>
              <a:t>RISC-V Keystone</a:t>
            </a:r>
          </a:p>
        </p:txBody>
      </p:sp>
      <p:sp>
        <p:nvSpPr>
          <p:cNvPr id="75" name="TextBox 74">
            <a:extLst>
              <a:ext uri="{FF2B5EF4-FFF2-40B4-BE49-F238E27FC236}">
                <a16:creationId xmlns:a16="http://schemas.microsoft.com/office/drawing/2014/main" id="{EDD4AAA3-7423-719F-7BD4-6654BF5DD033}"/>
              </a:ext>
            </a:extLst>
          </p:cNvPr>
          <p:cNvSpPr txBox="1"/>
          <p:nvPr/>
        </p:nvSpPr>
        <p:spPr>
          <a:xfrm>
            <a:off x="6184292" y="5538913"/>
            <a:ext cx="667398" cy="369332"/>
          </a:xfrm>
          <a:prstGeom prst="rect">
            <a:avLst/>
          </a:prstGeom>
        </p:spPr>
        <p:txBody>
          <a:bodyPr wrap="square" lIns="0" tIns="0" rIns="0" bIns="0" rtlCol="0">
            <a:spAutoFit/>
          </a:bodyPr>
          <a:lstStyle/>
          <a:p>
            <a:pPr>
              <a:buClr>
                <a:srgbClr val="000000"/>
              </a:buClr>
              <a:buFont typeface="Arial"/>
              <a:buNone/>
            </a:pPr>
            <a:r>
              <a:rPr lang="en-US" sz="1200" kern="0">
                <a:solidFill>
                  <a:srgbClr val="000000"/>
                </a:solidFill>
                <a:latin typeface="Arial"/>
                <a:cs typeface="Arial"/>
                <a:sym typeface="Arial"/>
              </a:rPr>
              <a:t>App Enclave</a:t>
            </a:r>
          </a:p>
        </p:txBody>
      </p:sp>
      <p:sp>
        <p:nvSpPr>
          <p:cNvPr id="76" name="TextBox 75">
            <a:extLst>
              <a:ext uri="{FF2B5EF4-FFF2-40B4-BE49-F238E27FC236}">
                <a16:creationId xmlns:a16="http://schemas.microsoft.com/office/drawing/2014/main" id="{8C9B7AA6-ED69-1937-5877-B8194D120A36}"/>
              </a:ext>
            </a:extLst>
          </p:cNvPr>
          <p:cNvSpPr txBox="1"/>
          <p:nvPr/>
        </p:nvSpPr>
        <p:spPr>
          <a:xfrm>
            <a:off x="9270390" y="3409161"/>
            <a:ext cx="2676100" cy="2323713"/>
          </a:xfrm>
          <a:prstGeom prst="rect">
            <a:avLst/>
          </a:prstGeom>
        </p:spPr>
        <p:txBody>
          <a:bodyPr wrap="square" lIns="0" tIns="0" rIns="0" bIns="0" rtlCol="0">
            <a:spAutoFit/>
          </a:bodyPr>
          <a:lstStyle/>
          <a:p>
            <a:pPr>
              <a:spcAft>
                <a:spcPts val="600"/>
              </a:spcAft>
              <a:buClr>
                <a:srgbClr val="000000"/>
              </a:buClr>
              <a:buFont typeface="Arial"/>
              <a:buNone/>
            </a:pPr>
            <a:r>
              <a:rPr lang="en-US" kern="0">
                <a:solidFill>
                  <a:srgbClr val="00B050"/>
                </a:solidFill>
                <a:latin typeface="Arial"/>
                <a:cs typeface="Arial"/>
                <a:sym typeface="Arial"/>
              </a:rPr>
              <a:t>Service runs anywhere:</a:t>
            </a:r>
          </a:p>
          <a:p>
            <a:pPr marL="285750" lvl="1" indent="-285750">
              <a:spcAft>
                <a:spcPts val="600"/>
              </a:spcAft>
              <a:buClr>
                <a:srgbClr val="000000"/>
              </a:buClr>
              <a:buFont typeface="Arial" panose="020B0604020202020204" pitchFamily="34" charset="0"/>
              <a:buChar char="•"/>
            </a:pPr>
            <a:r>
              <a:rPr lang="en-US" kern="0">
                <a:solidFill>
                  <a:srgbClr val="00B050"/>
                </a:solidFill>
                <a:latin typeface="Arial"/>
                <a:cs typeface="Arial"/>
                <a:sym typeface="Arial"/>
              </a:rPr>
              <a:t>Under your desk</a:t>
            </a:r>
          </a:p>
          <a:p>
            <a:pPr marL="285750" lvl="1" indent="-285750">
              <a:spcAft>
                <a:spcPts val="600"/>
              </a:spcAft>
              <a:buClr>
                <a:srgbClr val="000000"/>
              </a:buClr>
              <a:buFont typeface="Arial" panose="020B0604020202020204" pitchFamily="34" charset="0"/>
              <a:buChar char="•"/>
            </a:pPr>
            <a:r>
              <a:rPr lang="en-US" kern="0">
                <a:solidFill>
                  <a:srgbClr val="00B050"/>
                </a:solidFill>
                <a:latin typeface="Arial"/>
                <a:cs typeface="Arial"/>
                <a:sym typeface="Arial"/>
              </a:rPr>
              <a:t>In the cloud</a:t>
            </a:r>
          </a:p>
          <a:p>
            <a:pPr marL="285750" lvl="1" indent="-285750">
              <a:spcAft>
                <a:spcPts val="600"/>
              </a:spcAft>
              <a:buClr>
                <a:srgbClr val="000000"/>
              </a:buClr>
              <a:buFont typeface="Arial" panose="020B0604020202020204" pitchFamily="34" charset="0"/>
              <a:buChar char="•"/>
            </a:pPr>
            <a:r>
              <a:rPr lang="en-US" kern="0">
                <a:solidFill>
                  <a:srgbClr val="00B050"/>
                </a:solidFill>
                <a:latin typeface="Arial"/>
                <a:cs typeface="Arial"/>
                <a:sym typeface="Arial"/>
              </a:rPr>
              <a:t>In a TEE or not </a:t>
            </a:r>
          </a:p>
          <a:p>
            <a:pPr marL="285750" lvl="1" indent="-285750">
              <a:spcAft>
                <a:spcPts val="600"/>
              </a:spcAft>
              <a:buClr>
                <a:srgbClr val="000000"/>
              </a:buClr>
              <a:buFont typeface="Arial" panose="020B0604020202020204" pitchFamily="34" charset="0"/>
              <a:buChar char="•"/>
            </a:pPr>
            <a:r>
              <a:rPr lang="en-US" kern="0">
                <a:solidFill>
                  <a:srgbClr val="00B050"/>
                </a:solidFill>
                <a:latin typeface="Arial"/>
                <a:cs typeface="Arial"/>
                <a:sym typeface="Arial"/>
              </a:rPr>
              <a:t>At a “service provider”</a:t>
            </a:r>
          </a:p>
          <a:p>
            <a:pPr marL="285750" lvl="1" indent="-285750">
              <a:spcAft>
                <a:spcPts val="600"/>
              </a:spcAft>
              <a:buClr>
                <a:srgbClr val="000000"/>
              </a:buClr>
              <a:buFont typeface="Arial" panose="020B0604020202020204" pitchFamily="34" charset="0"/>
              <a:buChar char="•"/>
            </a:pPr>
            <a:r>
              <a:rPr lang="en-US" kern="0">
                <a:solidFill>
                  <a:srgbClr val="00B050"/>
                </a:solidFill>
                <a:latin typeface="Arial"/>
                <a:cs typeface="Arial"/>
                <a:sym typeface="Arial"/>
              </a:rPr>
              <a:t>Selectable security control</a:t>
            </a:r>
          </a:p>
        </p:txBody>
      </p:sp>
      <p:sp>
        <p:nvSpPr>
          <p:cNvPr id="77" name="TextBox 76">
            <a:extLst>
              <a:ext uri="{FF2B5EF4-FFF2-40B4-BE49-F238E27FC236}">
                <a16:creationId xmlns:a16="http://schemas.microsoft.com/office/drawing/2014/main" id="{4E017893-92BC-435D-FE42-CE82F7CA858D}"/>
              </a:ext>
            </a:extLst>
          </p:cNvPr>
          <p:cNvSpPr txBox="1"/>
          <p:nvPr/>
        </p:nvSpPr>
        <p:spPr>
          <a:xfrm>
            <a:off x="5508279" y="1499068"/>
            <a:ext cx="5001369" cy="307777"/>
          </a:xfrm>
          <a:prstGeom prst="rect">
            <a:avLst/>
          </a:prstGeom>
        </p:spPr>
        <p:txBody>
          <a:bodyPr wrap="none" lIns="0" tIns="0" rIns="0" bIns="0" rtlCol="0">
            <a:spAutoFit/>
          </a:bodyPr>
          <a:lstStyle/>
          <a:p>
            <a:pPr>
              <a:spcAft>
                <a:spcPts val="600"/>
              </a:spcAft>
              <a:buClr>
                <a:srgbClr val="000000"/>
              </a:buClr>
              <a:buFont typeface="Arial"/>
              <a:buNone/>
            </a:pPr>
            <a:r>
              <a:rPr lang="en-US" sz="2000" kern="0">
                <a:solidFill>
                  <a:srgbClr val="000000"/>
                </a:solidFill>
                <a:latin typeface="Arial"/>
                <a:cs typeface="Arial"/>
                <a:sym typeface="Arial"/>
              </a:rPr>
              <a:t>CC enabled app or service runs everywhere</a:t>
            </a:r>
          </a:p>
        </p:txBody>
      </p:sp>
      <p:sp>
        <p:nvSpPr>
          <p:cNvPr id="78" name="Rectangle 77">
            <a:extLst>
              <a:ext uri="{FF2B5EF4-FFF2-40B4-BE49-F238E27FC236}">
                <a16:creationId xmlns:a16="http://schemas.microsoft.com/office/drawing/2014/main" id="{959A302B-A138-304B-B348-3E3A0234EC7F}"/>
              </a:ext>
            </a:extLst>
          </p:cNvPr>
          <p:cNvSpPr/>
          <p:nvPr/>
        </p:nvSpPr>
        <p:spPr>
          <a:xfrm>
            <a:off x="1559807" y="5415104"/>
            <a:ext cx="797087" cy="602513"/>
          </a:xfrm>
          <a:prstGeom prst="rect">
            <a:avLst/>
          </a:prstGeom>
          <a:noFill/>
          <a:ln w="19050" cap="flat" cmpd="sng" algn="ctr">
            <a:solidFill>
              <a:srgbClr val="53535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9" name="Rectangle 78">
            <a:extLst>
              <a:ext uri="{FF2B5EF4-FFF2-40B4-BE49-F238E27FC236}">
                <a16:creationId xmlns:a16="http://schemas.microsoft.com/office/drawing/2014/main" id="{66424265-63F9-2AE6-DD52-220661E4A02F}"/>
              </a:ext>
            </a:extLst>
          </p:cNvPr>
          <p:cNvSpPr/>
          <p:nvPr/>
        </p:nvSpPr>
        <p:spPr>
          <a:xfrm>
            <a:off x="2514207" y="5422055"/>
            <a:ext cx="797087" cy="602513"/>
          </a:xfrm>
          <a:prstGeom prst="rect">
            <a:avLst/>
          </a:prstGeom>
          <a:noFill/>
          <a:ln w="19050" cap="flat" cmpd="sng" algn="ctr">
            <a:solidFill>
              <a:srgbClr val="53535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0" name="Rectangle 79">
            <a:extLst>
              <a:ext uri="{FF2B5EF4-FFF2-40B4-BE49-F238E27FC236}">
                <a16:creationId xmlns:a16="http://schemas.microsoft.com/office/drawing/2014/main" id="{03F795B8-CA3F-AF58-1ACA-5BA406C0B628}"/>
              </a:ext>
            </a:extLst>
          </p:cNvPr>
          <p:cNvSpPr/>
          <p:nvPr/>
        </p:nvSpPr>
        <p:spPr>
          <a:xfrm>
            <a:off x="3433341" y="5416110"/>
            <a:ext cx="797087" cy="602513"/>
          </a:xfrm>
          <a:prstGeom prst="rect">
            <a:avLst/>
          </a:prstGeom>
          <a:noFill/>
          <a:ln w="19050" cap="flat" cmpd="sng" algn="ctr">
            <a:solidFill>
              <a:srgbClr val="53535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1" name="Rectangle 80">
            <a:extLst>
              <a:ext uri="{FF2B5EF4-FFF2-40B4-BE49-F238E27FC236}">
                <a16:creationId xmlns:a16="http://schemas.microsoft.com/office/drawing/2014/main" id="{46C8559D-7E9E-EC13-576B-294EDDCBCCD2}"/>
              </a:ext>
            </a:extLst>
          </p:cNvPr>
          <p:cNvSpPr/>
          <p:nvPr/>
        </p:nvSpPr>
        <p:spPr>
          <a:xfrm>
            <a:off x="4373994" y="5415104"/>
            <a:ext cx="797087" cy="602513"/>
          </a:xfrm>
          <a:prstGeom prst="rect">
            <a:avLst/>
          </a:prstGeom>
          <a:noFill/>
          <a:ln w="19050" cap="flat" cmpd="sng" algn="ctr">
            <a:solidFill>
              <a:srgbClr val="53535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2" name="Rectangle 81">
            <a:extLst>
              <a:ext uri="{FF2B5EF4-FFF2-40B4-BE49-F238E27FC236}">
                <a16:creationId xmlns:a16="http://schemas.microsoft.com/office/drawing/2014/main" id="{C477E0DA-3846-162C-BD3F-948EACCBB016}"/>
              </a:ext>
            </a:extLst>
          </p:cNvPr>
          <p:cNvSpPr/>
          <p:nvPr/>
        </p:nvSpPr>
        <p:spPr>
          <a:xfrm>
            <a:off x="6058514" y="5422055"/>
            <a:ext cx="797087" cy="602513"/>
          </a:xfrm>
          <a:prstGeom prst="rect">
            <a:avLst/>
          </a:prstGeom>
          <a:noFill/>
          <a:ln w="19050" cap="flat" cmpd="sng" algn="ctr">
            <a:solidFill>
              <a:srgbClr val="535353"/>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
                <a:srgbClr val="000000"/>
              </a:buClr>
              <a:buSzTx/>
              <a:buFont typeface="Arial"/>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3" name="TextBox 82">
            <a:extLst>
              <a:ext uri="{FF2B5EF4-FFF2-40B4-BE49-F238E27FC236}">
                <a16:creationId xmlns:a16="http://schemas.microsoft.com/office/drawing/2014/main" id="{2ED9905F-DFB6-DF36-671B-58D423219831}"/>
              </a:ext>
            </a:extLst>
          </p:cNvPr>
          <p:cNvSpPr txBox="1"/>
          <p:nvPr/>
        </p:nvSpPr>
        <p:spPr>
          <a:xfrm>
            <a:off x="5323820" y="5403483"/>
            <a:ext cx="681597" cy="523220"/>
          </a:xfrm>
          <a:prstGeom prst="rect">
            <a:avLst/>
          </a:prstGeom>
          <a:noFill/>
        </p:spPr>
        <p:txBody>
          <a:bodyPr wrap="none" rtlCol="0">
            <a:spAutoFit/>
          </a:bodyPr>
          <a:lstStyle/>
          <a:p>
            <a:pPr>
              <a:buClr>
                <a:srgbClr val="000000"/>
              </a:buClr>
              <a:buFont typeface="Arial"/>
              <a:buNone/>
            </a:pPr>
            <a:r>
              <a:rPr lang="en-US" sz="2800" kern="0">
                <a:solidFill>
                  <a:srgbClr val="000000"/>
                </a:solidFill>
                <a:latin typeface="Arial"/>
                <a:cs typeface="Arial"/>
                <a:sym typeface="Arial"/>
              </a:rPr>
              <a:t>. . .</a:t>
            </a:r>
          </a:p>
        </p:txBody>
      </p:sp>
    </p:spTree>
    <p:extLst>
      <p:ext uri="{BB962C8B-B14F-4D97-AF65-F5344CB8AC3E}">
        <p14:creationId xmlns:p14="http://schemas.microsoft.com/office/powerpoint/2010/main" val="218855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A281CD69-C698-D992-8823-DAF6E53F094F}"/>
              </a:ext>
            </a:extLst>
          </p:cNvPr>
          <p:cNvSpPr txBox="1">
            <a:spLocks/>
          </p:cNvSpPr>
          <p:nvPr/>
        </p:nvSpPr>
        <p:spPr>
          <a:xfrm>
            <a:off x="617220" y="152400"/>
            <a:ext cx="10552430" cy="793750"/>
          </a:xfrm>
          <a:prstGeom prst="rect">
            <a:avLst/>
          </a:prstGeom>
          <a:noFill/>
          <a:ln>
            <a:noFill/>
          </a:ln>
        </p:spPr>
        <p:txBody>
          <a:bodyPr spcFirstLastPara="1" wrap="square" lIns="45700" tIns="45700" rIns="45700"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600" b="1" i="0" u="none" strike="noStrike" kern="0" cap="none" spc="0" normalizeH="0" baseline="0" noProof="0" dirty="0">
                <a:ln>
                  <a:noFill/>
                </a:ln>
                <a:solidFill>
                  <a:srgbClr val="292929"/>
                </a:solidFill>
                <a:effectLst/>
                <a:uLnTx/>
                <a:uFillTx/>
                <a:latin typeface="Arial"/>
                <a:cs typeface="Arial"/>
                <a:sym typeface="Arial"/>
              </a:rPr>
              <a:t>Certifier Framework Concepts and API</a:t>
            </a:r>
          </a:p>
        </p:txBody>
      </p:sp>
      <p:sp>
        <p:nvSpPr>
          <p:cNvPr id="27" name="Content Placeholder 7">
            <a:extLst>
              <a:ext uri="{FF2B5EF4-FFF2-40B4-BE49-F238E27FC236}">
                <a16:creationId xmlns:a16="http://schemas.microsoft.com/office/drawing/2014/main" id="{FCE91128-5266-9989-0211-26A7251E038E}"/>
              </a:ext>
            </a:extLst>
          </p:cNvPr>
          <p:cNvSpPr txBox="1">
            <a:spLocks/>
          </p:cNvSpPr>
          <p:nvPr/>
        </p:nvSpPr>
        <p:spPr bwMode="ltGray">
          <a:xfrm>
            <a:off x="328353" y="1139757"/>
            <a:ext cx="2635827" cy="68904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a:spcBef>
                <a:spcPts val="400"/>
              </a:spcBef>
              <a:buClr>
                <a:srgbClr val="000000">
                  <a:lumMod val="60000"/>
                  <a:lumOff val="40000"/>
                </a:srgbClr>
              </a:buClr>
              <a:buFont typeface="Arial" panose="020B0604020202020204" pitchFamily="34" charset="0"/>
              <a:buNone/>
            </a:pPr>
            <a:r>
              <a:rPr sz="2000">
                <a:solidFill>
                  <a:srgbClr val="000000"/>
                </a:solidFill>
                <a:latin typeface="Arial"/>
                <a:cs typeface="Calibri" panose="020F0502020204030204" pitchFamily="34" charset="0"/>
                <a:sym typeface="Arial"/>
              </a:rPr>
              <a:t>Key Concepts: </a:t>
            </a:r>
          </a:p>
          <a:p>
            <a:pPr marL="800100" lvl="1" indent="-342900">
              <a:spcBef>
                <a:spcPts val="400"/>
              </a:spcBef>
              <a:buClr>
                <a:srgbClr val="FFFFFF"/>
              </a:buClr>
              <a:buFont typeface="Wingdings" pitchFamily="2" charset="2"/>
              <a:buChar char="§"/>
            </a:pPr>
            <a:endParaRPr sz="1800">
              <a:solidFill>
                <a:srgbClr val="535353"/>
              </a:solidFill>
              <a:cs typeface="Calibri" panose="020F0502020204030204" pitchFamily="34" charset="0"/>
              <a:sym typeface="Arial"/>
            </a:endParaRPr>
          </a:p>
        </p:txBody>
      </p:sp>
      <p:graphicFrame>
        <p:nvGraphicFramePr>
          <p:cNvPr id="28" name="Table 4">
            <a:extLst>
              <a:ext uri="{FF2B5EF4-FFF2-40B4-BE49-F238E27FC236}">
                <a16:creationId xmlns:a16="http://schemas.microsoft.com/office/drawing/2014/main" id="{992C10BD-54AF-41BE-296B-B691A83B701A}"/>
              </a:ext>
            </a:extLst>
          </p:cNvPr>
          <p:cNvGraphicFramePr>
            <a:graphicFrameLocks noGrp="1"/>
          </p:cNvGraphicFramePr>
          <p:nvPr>
            <p:extLst>
              <p:ext uri="{D42A27DB-BD31-4B8C-83A1-F6EECF244321}">
                <p14:modId xmlns:p14="http://schemas.microsoft.com/office/powerpoint/2010/main" val="2591943232"/>
              </p:ext>
            </p:extLst>
          </p:nvPr>
        </p:nvGraphicFramePr>
        <p:xfrm>
          <a:off x="3037840" y="1420428"/>
          <a:ext cx="8064500" cy="2407920"/>
        </p:xfrm>
        <a:graphic>
          <a:graphicData uri="http://schemas.openxmlformats.org/drawingml/2006/table">
            <a:tbl>
              <a:tblPr firstRow="1" bandRow="1"/>
              <a:tblGrid>
                <a:gridCol w="2090420">
                  <a:extLst>
                    <a:ext uri="{9D8B030D-6E8A-4147-A177-3AD203B41FA5}">
                      <a16:colId xmlns:a16="http://schemas.microsoft.com/office/drawing/2014/main" val="1594125832"/>
                    </a:ext>
                  </a:extLst>
                </a:gridCol>
                <a:gridCol w="5974080">
                  <a:extLst>
                    <a:ext uri="{9D8B030D-6E8A-4147-A177-3AD203B41FA5}">
                      <a16:colId xmlns:a16="http://schemas.microsoft.com/office/drawing/2014/main" val="2813096251"/>
                    </a:ext>
                  </a:extLst>
                </a:gridCol>
              </a:tblGrid>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800">
                          <a:solidFill>
                            <a:srgbClr val="C00000"/>
                          </a:solidFill>
                        </a:rPr>
                        <a:t>Security Domain </a:t>
                      </a: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400" dirty="0"/>
                        <a:t>Identified by a public key associated with all application code within a trusted environment.  Programs are in a primary domain but can certify to secondary domains.</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69579186"/>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800">
                          <a:solidFill>
                            <a:srgbClr val="C00000"/>
                          </a:solidFill>
                        </a:rPr>
                        <a:t>Certification</a:t>
                      </a:r>
                      <a:endParaRPr lang="en-US" sz="1600">
                        <a:solidFill>
                          <a:srgbClr val="C00000"/>
                        </a:solidFill>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400" dirty="0"/>
                        <a:t>Refers to the verification of all properties in the security domain (including program identity, involving attestation) resulting in an x509 certificate for trust.</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709551292"/>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800">
                          <a:solidFill>
                            <a:srgbClr val="C00000"/>
                          </a:solidFill>
                        </a:rPr>
                        <a:t>Trust and Policy </a:t>
                      </a: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Should not be hard-coded in an application which should be able to operate in compliance in different security domains.  Don’t complicate program development or deployment.</a:t>
                      </a:r>
                    </a:p>
                    <a:p>
                      <a:endParaRPr lang="en-US" sz="1400" dirty="0"/>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945821551"/>
                  </a:ext>
                </a:extLst>
              </a:tr>
            </a:tbl>
          </a:graphicData>
        </a:graphic>
      </p:graphicFrame>
      <p:sp>
        <p:nvSpPr>
          <p:cNvPr id="29" name="Content Placeholder 7">
            <a:extLst>
              <a:ext uri="{FF2B5EF4-FFF2-40B4-BE49-F238E27FC236}">
                <a16:creationId xmlns:a16="http://schemas.microsoft.com/office/drawing/2014/main" id="{B90B46D4-8CC2-1704-3874-3D33AE163600}"/>
              </a:ext>
            </a:extLst>
          </p:cNvPr>
          <p:cNvSpPr txBox="1">
            <a:spLocks/>
          </p:cNvSpPr>
          <p:nvPr/>
        </p:nvSpPr>
        <p:spPr bwMode="ltGray">
          <a:xfrm>
            <a:off x="328352" y="3614988"/>
            <a:ext cx="2635827" cy="689044"/>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a:spcBef>
                <a:spcPts val="400"/>
              </a:spcBef>
              <a:buClr>
                <a:srgbClr val="000000">
                  <a:lumMod val="60000"/>
                  <a:lumOff val="40000"/>
                </a:srgbClr>
              </a:buClr>
              <a:buFont typeface="Arial" panose="020B0604020202020204" pitchFamily="34" charset="0"/>
              <a:buNone/>
            </a:pPr>
            <a:r>
              <a:rPr sz="2000">
                <a:solidFill>
                  <a:srgbClr val="000000"/>
                </a:solidFill>
                <a:latin typeface="Arial"/>
                <a:cs typeface="Calibri" panose="020F0502020204030204" pitchFamily="34" charset="0"/>
                <a:sym typeface="Arial"/>
              </a:rPr>
              <a:t>C++ Classes: </a:t>
            </a:r>
            <a:endParaRPr>
              <a:solidFill>
                <a:srgbClr val="535353"/>
              </a:solidFill>
              <a:cs typeface="Calibri" panose="020F0502020204030204" pitchFamily="34" charset="0"/>
              <a:sym typeface="Arial"/>
            </a:endParaRPr>
          </a:p>
        </p:txBody>
      </p:sp>
      <p:graphicFrame>
        <p:nvGraphicFramePr>
          <p:cNvPr id="30" name="Table 11">
            <a:extLst>
              <a:ext uri="{FF2B5EF4-FFF2-40B4-BE49-F238E27FC236}">
                <a16:creationId xmlns:a16="http://schemas.microsoft.com/office/drawing/2014/main" id="{2AD3B888-855B-28DE-7BDB-E086E48E744F}"/>
              </a:ext>
            </a:extLst>
          </p:cNvPr>
          <p:cNvGraphicFramePr>
            <a:graphicFrameLocks noGrp="1"/>
          </p:cNvGraphicFramePr>
          <p:nvPr>
            <p:extLst>
              <p:ext uri="{D42A27DB-BD31-4B8C-83A1-F6EECF244321}">
                <p14:modId xmlns:p14="http://schemas.microsoft.com/office/powerpoint/2010/main" val="612818077"/>
              </p:ext>
            </p:extLst>
          </p:nvPr>
        </p:nvGraphicFramePr>
        <p:xfrm>
          <a:off x="2621858" y="3785872"/>
          <a:ext cx="9241790" cy="518160"/>
        </p:xfrm>
        <a:graphic>
          <a:graphicData uri="http://schemas.openxmlformats.org/drawingml/2006/table">
            <a:tbl>
              <a:tblPr firstRow="1" bandRow="1"/>
              <a:tblGrid>
                <a:gridCol w="4134542">
                  <a:extLst>
                    <a:ext uri="{9D8B030D-6E8A-4147-A177-3AD203B41FA5}">
                      <a16:colId xmlns:a16="http://schemas.microsoft.com/office/drawing/2014/main" val="1929660054"/>
                    </a:ext>
                  </a:extLst>
                </a:gridCol>
                <a:gridCol w="5107248">
                  <a:extLst>
                    <a:ext uri="{9D8B030D-6E8A-4147-A177-3AD203B41FA5}">
                      <a16:colId xmlns:a16="http://schemas.microsoft.com/office/drawing/2014/main" val="1406023280"/>
                    </a:ext>
                  </a:extLst>
                </a:gridCol>
              </a:tblGrid>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b="1" dirty="0" err="1">
                          <a:solidFill>
                            <a:schemeClr val="accent1"/>
                          </a:solidFill>
                          <a:latin typeface="Courier New" panose="02070309020205020404" pitchFamily="49" charset="0"/>
                          <a:cs typeface="Courier New" panose="02070309020205020404" pitchFamily="49" charset="0"/>
                        </a:rPr>
                        <a:t>cc_trust_manager</a:t>
                      </a:r>
                      <a:endParaRPr lang="en-US" b="1" dirty="0">
                        <a:solidFill>
                          <a:schemeClr val="accent1"/>
                        </a:solidFill>
                        <a:latin typeface="Courier New" panose="02070309020205020404" pitchFamily="49" charset="0"/>
                        <a:cs typeface="Courier New" panose="02070309020205020404" pitchFamily="49" charset="0"/>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400" dirty="0"/>
                        <a:t>Basic interface to establish keys, policy and manage certification with the Certifier Service.</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305136083"/>
                  </a:ext>
                </a:extLst>
              </a:tr>
            </a:tbl>
          </a:graphicData>
        </a:graphic>
      </p:graphicFrame>
      <p:graphicFrame>
        <p:nvGraphicFramePr>
          <p:cNvPr id="31" name="Table 30">
            <a:extLst>
              <a:ext uri="{FF2B5EF4-FFF2-40B4-BE49-F238E27FC236}">
                <a16:creationId xmlns:a16="http://schemas.microsoft.com/office/drawing/2014/main" id="{4381C8A6-8672-D53B-FE2B-E0AE84E6B75A}"/>
              </a:ext>
            </a:extLst>
          </p:cNvPr>
          <p:cNvGraphicFramePr>
            <a:graphicFrameLocks noGrp="1"/>
          </p:cNvGraphicFramePr>
          <p:nvPr>
            <p:extLst>
              <p:ext uri="{D42A27DB-BD31-4B8C-83A1-F6EECF244321}">
                <p14:modId xmlns:p14="http://schemas.microsoft.com/office/powerpoint/2010/main" val="2753786238"/>
              </p:ext>
            </p:extLst>
          </p:nvPr>
        </p:nvGraphicFramePr>
        <p:xfrm>
          <a:off x="2621858" y="4345871"/>
          <a:ext cx="9241790" cy="518160"/>
        </p:xfrm>
        <a:graphic>
          <a:graphicData uri="http://schemas.openxmlformats.org/drawingml/2006/table">
            <a:tbl>
              <a:tblPr firstRow="1" bandRow="1"/>
              <a:tblGrid>
                <a:gridCol w="4134542">
                  <a:extLst>
                    <a:ext uri="{9D8B030D-6E8A-4147-A177-3AD203B41FA5}">
                      <a16:colId xmlns:a16="http://schemas.microsoft.com/office/drawing/2014/main" val="1929660054"/>
                    </a:ext>
                  </a:extLst>
                </a:gridCol>
                <a:gridCol w="5107248">
                  <a:extLst>
                    <a:ext uri="{9D8B030D-6E8A-4147-A177-3AD203B41FA5}">
                      <a16:colId xmlns:a16="http://schemas.microsoft.com/office/drawing/2014/main" val="1406023280"/>
                    </a:ext>
                  </a:extLst>
                </a:gridCol>
              </a:tblGrid>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800" b="1">
                          <a:solidFill>
                            <a:schemeClr val="accent1"/>
                          </a:solidFill>
                          <a:latin typeface="Courier New" panose="02070309020205020404" pitchFamily="49" charset="0"/>
                          <a:cs typeface="Courier New" panose="02070309020205020404" pitchFamily="49" charset="0"/>
                        </a:rPr>
                        <a:t>secure_authenticated_channel </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400" dirty="0">
                          <a:solidFill>
                            <a:schemeClr val="tx1"/>
                          </a:solidFill>
                          <a:cs typeface="Calibri" panose="020F0502020204030204" pitchFamily="34" charset="0"/>
                        </a:rPr>
                        <a:t>Establishes secure channel with an “authenticated program in security domain</a:t>
                      </a:r>
                      <a:endParaRPr lang="en-US" dirty="0"/>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305136083"/>
                  </a:ext>
                </a:extLst>
              </a:tr>
            </a:tbl>
          </a:graphicData>
        </a:graphic>
      </p:graphicFrame>
      <p:graphicFrame>
        <p:nvGraphicFramePr>
          <p:cNvPr id="32" name="Table 11">
            <a:extLst>
              <a:ext uri="{FF2B5EF4-FFF2-40B4-BE49-F238E27FC236}">
                <a16:creationId xmlns:a16="http://schemas.microsoft.com/office/drawing/2014/main" id="{4EED4F9D-A4CF-9436-0C0A-544015D6EA52}"/>
              </a:ext>
            </a:extLst>
          </p:cNvPr>
          <p:cNvGraphicFramePr>
            <a:graphicFrameLocks noGrp="1"/>
          </p:cNvGraphicFramePr>
          <p:nvPr>
            <p:extLst>
              <p:ext uri="{D42A27DB-BD31-4B8C-83A1-F6EECF244321}">
                <p14:modId xmlns:p14="http://schemas.microsoft.com/office/powerpoint/2010/main" val="8546639"/>
              </p:ext>
            </p:extLst>
          </p:nvPr>
        </p:nvGraphicFramePr>
        <p:xfrm>
          <a:off x="2621858" y="4905870"/>
          <a:ext cx="9241790" cy="518160"/>
        </p:xfrm>
        <a:graphic>
          <a:graphicData uri="http://schemas.openxmlformats.org/drawingml/2006/table">
            <a:tbl>
              <a:tblPr firstRow="1" bandRow="1"/>
              <a:tblGrid>
                <a:gridCol w="4134542">
                  <a:extLst>
                    <a:ext uri="{9D8B030D-6E8A-4147-A177-3AD203B41FA5}">
                      <a16:colId xmlns:a16="http://schemas.microsoft.com/office/drawing/2014/main" val="1929660054"/>
                    </a:ext>
                  </a:extLst>
                </a:gridCol>
                <a:gridCol w="5107248">
                  <a:extLst>
                    <a:ext uri="{9D8B030D-6E8A-4147-A177-3AD203B41FA5}">
                      <a16:colId xmlns:a16="http://schemas.microsoft.com/office/drawing/2014/main" val="1406023280"/>
                    </a:ext>
                  </a:extLst>
                </a:gridCol>
              </a:tblGrid>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a:solidFill>
                            <a:schemeClr val="accent1"/>
                          </a:solidFill>
                          <a:latin typeface="Courier New" panose="02070309020205020404" pitchFamily="49" charset="0"/>
                          <a:cs typeface="Courier New" panose="02070309020205020404" pitchFamily="49" charset="0"/>
                        </a:rPr>
                        <a:t>policy_store </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400" dirty="0"/>
                        <a:t>Stores policy, keys, communications endpoints securely. Additional helper function APIs for complicated applications.  </a:t>
                      </a: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305136083"/>
                  </a:ext>
                </a:extLst>
              </a:tr>
            </a:tbl>
          </a:graphicData>
        </a:graphic>
      </p:graphicFrame>
      <p:sp>
        <p:nvSpPr>
          <p:cNvPr id="33" name="TextBox 32">
            <a:extLst>
              <a:ext uri="{FF2B5EF4-FFF2-40B4-BE49-F238E27FC236}">
                <a16:creationId xmlns:a16="http://schemas.microsoft.com/office/drawing/2014/main" id="{A2017D3B-C140-02C7-BCFE-AA59BCB51157}"/>
              </a:ext>
            </a:extLst>
          </p:cNvPr>
          <p:cNvSpPr txBox="1"/>
          <p:nvPr/>
        </p:nvSpPr>
        <p:spPr>
          <a:xfrm>
            <a:off x="2506427" y="5614535"/>
            <a:ext cx="8949526" cy="369332"/>
          </a:xfrm>
          <a:prstGeom prst="rect">
            <a:avLst/>
          </a:prstGeom>
          <a:noFill/>
        </p:spPr>
        <p:txBody>
          <a:bodyPr wrap="square" rtlCol="0">
            <a:spAutoFit/>
          </a:bodyPr>
          <a:lstStyle/>
          <a:p>
            <a:pPr>
              <a:buClr>
                <a:srgbClr val="000000"/>
              </a:buClr>
              <a:buFont typeface="Arial"/>
              <a:buNone/>
            </a:pPr>
            <a:r>
              <a:rPr lang="en-US" kern="0" dirty="0">
                <a:solidFill>
                  <a:srgbClr val="000000"/>
                </a:solidFill>
                <a:latin typeface="Arial"/>
                <a:cs typeface="Arial"/>
                <a:sym typeface="Arial"/>
              </a:rPr>
              <a:t>Additional helper function APIs provided for use by more complicated applications. </a:t>
            </a:r>
          </a:p>
        </p:txBody>
      </p:sp>
    </p:spTree>
    <p:extLst>
      <p:ext uri="{BB962C8B-B14F-4D97-AF65-F5344CB8AC3E}">
        <p14:creationId xmlns:p14="http://schemas.microsoft.com/office/powerpoint/2010/main" val="251092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06364A59-C5EB-CE27-EC49-EC276B33152B}"/>
              </a:ext>
            </a:extLst>
          </p:cNvPr>
          <p:cNvSpPr/>
          <p:nvPr/>
        </p:nvSpPr>
        <p:spPr>
          <a:xfrm>
            <a:off x="643404" y="2448911"/>
            <a:ext cx="10790714" cy="1397876"/>
          </a:xfrm>
          <a:prstGeom prst="roundRect">
            <a:avLst/>
          </a:prstGeom>
          <a:solidFill>
            <a:srgbClr val="4472C4"/>
          </a:solidFill>
          <a:ln w="25400" cap="flat" cmpd="sng" algn="ctr">
            <a:solidFill>
              <a:srgbClr val="4472C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Title 1">
            <a:extLst>
              <a:ext uri="{FF2B5EF4-FFF2-40B4-BE49-F238E27FC236}">
                <a16:creationId xmlns:a16="http://schemas.microsoft.com/office/drawing/2014/main" id="{C9DF2BFC-258F-723E-96F6-A458DB809CEE}"/>
              </a:ext>
            </a:extLst>
          </p:cNvPr>
          <p:cNvSpPr txBox="1">
            <a:spLocks/>
          </p:cNvSpPr>
          <p:nvPr/>
        </p:nvSpPr>
        <p:spPr>
          <a:xfrm>
            <a:off x="419100" y="375639"/>
            <a:ext cx="11353800" cy="606167"/>
          </a:xfrm>
          <a:prstGeom prst="rect">
            <a:avLst/>
          </a:prstGeom>
          <a:noFill/>
          <a:ln>
            <a:noFill/>
          </a:ln>
        </p:spPr>
        <p:txBody>
          <a:bodyPr spcFirstLastPara="1" wrap="square" lIns="45700" tIns="45700" rIns="45700" bIns="45700" anchor="ctr" anchorCtr="0">
            <a:normAutofit fontScale="750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600" b="1" i="0" u="none" strike="noStrike" kern="0" cap="none" spc="0" normalizeH="0" baseline="0" noProof="0" dirty="0">
                <a:ln>
                  <a:noFill/>
                </a:ln>
                <a:solidFill>
                  <a:srgbClr val="292929"/>
                </a:solidFill>
                <a:effectLst/>
                <a:uLnTx/>
                <a:uFillTx/>
                <a:latin typeface="Arial"/>
                <a:cs typeface="Arial"/>
                <a:sym typeface="Arial"/>
              </a:rPr>
              <a:t>Simple API: Most applications will use exactly this (and nothing else)</a:t>
            </a:r>
          </a:p>
        </p:txBody>
      </p:sp>
      <p:sp>
        <p:nvSpPr>
          <p:cNvPr id="7" name="TextBox 6">
            <a:extLst>
              <a:ext uri="{FF2B5EF4-FFF2-40B4-BE49-F238E27FC236}">
                <a16:creationId xmlns:a16="http://schemas.microsoft.com/office/drawing/2014/main" id="{6108D47E-3C14-E06E-293A-0BF23B3ED0B4}"/>
              </a:ext>
            </a:extLst>
          </p:cNvPr>
          <p:cNvSpPr txBox="1"/>
          <p:nvPr/>
        </p:nvSpPr>
        <p:spPr>
          <a:xfrm>
            <a:off x="643404" y="1720840"/>
            <a:ext cx="11015018" cy="3416320"/>
          </a:xfrm>
          <a:prstGeom prst="rect">
            <a:avLst/>
          </a:prstGeom>
          <a:noFill/>
        </p:spPr>
        <p:txBody>
          <a:bodyPr wrap="square">
            <a:spAutoFit/>
          </a:bodyPr>
          <a:lstStyle/>
          <a:p>
            <a:pPr>
              <a:buClr>
                <a:srgbClr val="000000"/>
              </a:buClr>
              <a:buFont typeface="Arial"/>
              <a:buNone/>
            </a:pPr>
            <a:r>
              <a:rPr lang="en-US" kern="0" dirty="0">
                <a:solidFill>
                  <a:srgbClr val="4EC9B0"/>
                </a:solidFill>
                <a:latin typeface="Menlo" panose="020B0609030804020204" pitchFamily="49" charset="0"/>
                <a:cs typeface="Arial"/>
                <a:sym typeface="Arial"/>
              </a:rPr>
              <a:t>string</a:t>
            </a:r>
            <a:r>
              <a:rPr lang="en-US" kern="0" dirty="0">
                <a:solidFill>
                  <a:srgbClr val="CCCCCC"/>
                </a:solidFill>
                <a:latin typeface="Menlo" panose="020B0609030804020204" pitchFamily="49" charset="0"/>
                <a:cs typeface="Arial"/>
                <a:sym typeface="Arial"/>
              </a:rPr>
              <a:t> </a:t>
            </a:r>
            <a:r>
              <a:rPr lang="en-US" kern="0" dirty="0" err="1">
                <a:solidFill>
                  <a:srgbClr val="ED7D31"/>
                </a:solidFill>
                <a:latin typeface="Menlo" panose="020B0609030804020204" pitchFamily="49" charset="0"/>
                <a:cs typeface="Arial"/>
                <a:sym typeface="Arial"/>
              </a:rPr>
              <a:t>public_key_alg</a:t>
            </a:r>
            <a:r>
              <a:rPr lang="en-US" kern="0" dirty="0">
                <a:solidFill>
                  <a:srgbClr val="000000">
                    <a:lumMod val="50000"/>
                    <a:lumOff val="50000"/>
                  </a:srgbClr>
                </a:solidFill>
                <a:latin typeface="Menlo" panose="020B0609030804020204" pitchFamily="49" charset="0"/>
                <a:cs typeface="Arial"/>
                <a:sym typeface="Arial"/>
              </a:rPr>
              <a:t>(</a:t>
            </a:r>
            <a:r>
              <a:rPr lang="en-US" kern="0" dirty="0">
                <a:solidFill>
                  <a:srgbClr val="CE9178"/>
                </a:solidFill>
                <a:latin typeface="Menlo" panose="020B0609030804020204" pitchFamily="49" charset="0"/>
                <a:cs typeface="Arial"/>
                <a:sym typeface="Arial"/>
              </a:rPr>
              <a:t>"rsa-2048"</a:t>
            </a:r>
            <a:r>
              <a:rPr lang="en-US" kern="0" dirty="0">
                <a:solidFill>
                  <a:srgbClr val="000000">
                    <a:lumMod val="50000"/>
                    <a:lumOff val="50000"/>
                  </a:srgbClr>
                </a:solidFill>
                <a:latin typeface="Menlo" panose="020B0609030804020204" pitchFamily="49" charset="0"/>
                <a:cs typeface="Arial"/>
                <a:sym typeface="Arial"/>
              </a:rPr>
              <a:t>);</a:t>
            </a:r>
            <a:r>
              <a:rPr lang="en-US" kern="0" dirty="0">
                <a:solidFill>
                  <a:srgbClr val="CCCCCC"/>
                </a:solidFill>
                <a:latin typeface="Menlo" panose="020B0609030804020204" pitchFamily="49" charset="0"/>
                <a:cs typeface="Arial"/>
                <a:sym typeface="Arial"/>
              </a:rPr>
              <a:t> </a:t>
            </a:r>
            <a:r>
              <a:rPr lang="en-US" kern="0" dirty="0">
                <a:solidFill>
                  <a:srgbClr val="4EC9B0"/>
                </a:solidFill>
                <a:latin typeface="Menlo" panose="020B0609030804020204" pitchFamily="49" charset="0"/>
                <a:cs typeface="Arial"/>
                <a:sym typeface="Arial"/>
              </a:rPr>
              <a:t>string</a:t>
            </a:r>
            <a:r>
              <a:rPr lang="en-US" kern="0" dirty="0">
                <a:solidFill>
                  <a:srgbClr val="CCCCCC"/>
                </a:solidFill>
                <a:latin typeface="Menlo" panose="020B0609030804020204" pitchFamily="49" charset="0"/>
                <a:cs typeface="Arial"/>
                <a:sym typeface="Arial"/>
              </a:rPr>
              <a:t> </a:t>
            </a:r>
            <a:r>
              <a:rPr lang="en-US" kern="0" dirty="0" err="1">
                <a:solidFill>
                  <a:srgbClr val="ED7D31"/>
                </a:solidFill>
                <a:latin typeface="Menlo" panose="020B0609030804020204" pitchFamily="49" charset="0"/>
                <a:cs typeface="Arial"/>
                <a:sym typeface="Arial"/>
              </a:rPr>
              <a:t>symmetric_key_alg</a:t>
            </a:r>
            <a:r>
              <a:rPr lang="en-US" kern="0" dirty="0">
                <a:solidFill>
                  <a:srgbClr val="000000">
                    <a:lumMod val="50000"/>
                    <a:lumOff val="50000"/>
                  </a:srgbClr>
                </a:solidFill>
                <a:latin typeface="Menlo" panose="020B0609030804020204" pitchFamily="49" charset="0"/>
                <a:cs typeface="Arial"/>
                <a:sym typeface="Arial"/>
              </a:rPr>
              <a:t>(</a:t>
            </a:r>
            <a:r>
              <a:rPr lang="en-US" kern="0" dirty="0">
                <a:solidFill>
                  <a:srgbClr val="CE9178"/>
                </a:solidFill>
                <a:latin typeface="Menlo" panose="020B0609030804020204" pitchFamily="49" charset="0"/>
                <a:cs typeface="Arial"/>
                <a:sym typeface="Arial"/>
              </a:rPr>
              <a:t>"aes-256-gcm"</a:t>
            </a:r>
            <a:r>
              <a:rPr lang="en-US" kern="0" dirty="0">
                <a:solidFill>
                  <a:srgbClr val="000000">
                    <a:lumMod val="50000"/>
                    <a:lumOff val="50000"/>
                  </a:srgbClr>
                </a:solidFill>
                <a:latin typeface="Menlo" panose="020B0609030804020204" pitchFamily="49" charset="0"/>
                <a:cs typeface="Arial"/>
                <a:sym typeface="Arial"/>
              </a:rPr>
              <a:t>);</a:t>
            </a:r>
            <a:r>
              <a:rPr lang="en-US" kern="0" dirty="0">
                <a:solidFill>
                  <a:srgbClr val="CCCCCC"/>
                </a:solidFill>
                <a:latin typeface="Menlo" panose="020B0609030804020204" pitchFamily="49" charset="0"/>
                <a:cs typeface="Arial"/>
                <a:sym typeface="Arial"/>
              </a:rPr>
              <a:t> </a:t>
            </a:r>
          </a:p>
          <a:p>
            <a:pPr>
              <a:buClr>
                <a:srgbClr val="000000"/>
              </a:buClr>
              <a:buFont typeface="Arial"/>
              <a:buNone/>
            </a:pPr>
            <a:r>
              <a:rPr lang="en-US" kern="0" dirty="0" err="1">
                <a:solidFill>
                  <a:srgbClr val="4EC9B0"/>
                </a:solidFill>
                <a:latin typeface="Menlo" panose="020B0609030804020204" pitchFamily="49" charset="0"/>
                <a:cs typeface="Arial"/>
                <a:sym typeface="Arial"/>
              </a:rPr>
              <a:t>cc_trust_manager</a:t>
            </a:r>
            <a:r>
              <a:rPr lang="en-US" kern="0" dirty="0">
                <a:solidFill>
                  <a:srgbClr val="4EC9B0"/>
                </a:solidFill>
                <a:latin typeface="Menlo" panose="020B0609030804020204" pitchFamily="49" charset="0"/>
                <a:cs typeface="Arial"/>
                <a:sym typeface="Arial"/>
              </a:rPr>
              <a:t> </a:t>
            </a:r>
            <a:r>
              <a:rPr lang="en-US" kern="0" dirty="0" err="1">
                <a:solidFill>
                  <a:srgbClr val="ED7D31"/>
                </a:solidFill>
                <a:latin typeface="Menlo" panose="020B0609030804020204" pitchFamily="49" charset="0"/>
                <a:cs typeface="Arial"/>
                <a:sym typeface="Arial"/>
              </a:rPr>
              <a:t>trust_mgr</a:t>
            </a:r>
            <a:r>
              <a:rPr lang="en-US" kern="0" dirty="0">
                <a:solidFill>
                  <a:srgbClr val="000000">
                    <a:lumMod val="50000"/>
                    <a:lumOff val="50000"/>
                  </a:srgbClr>
                </a:solidFill>
                <a:latin typeface="Menlo" panose="020B0609030804020204" pitchFamily="49" charset="0"/>
                <a:cs typeface="Arial"/>
                <a:sym typeface="Arial"/>
              </a:rPr>
              <a:t>(“</a:t>
            </a:r>
            <a:r>
              <a:rPr lang="en-US" kern="0" dirty="0" err="1">
                <a:solidFill>
                  <a:srgbClr val="4EC9B0"/>
                </a:solidFill>
                <a:latin typeface="Menlo" panose="020B0609030804020204" pitchFamily="49" charset="0"/>
                <a:cs typeface="Arial"/>
                <a:sym typeface="Arial"/>
              </a:rPr>
              <a:t>sev</a:t>
            </a:r>
            <a:r>
              <a:rPr lang="en-US" kern="0" dirty="0">
                <a:solidFill>
                  <a:srgbClr val="000000">
                    <a:lumMod val="50000"/>
                    <a:lumOff val="50000"/>
                  </a:srgbClr>
                </a:solidFill>
                <a:latin typeface="Menlo" panose="020B0609030804020204" pitchFamily="49" charset="0"/>
                <a:cs typeface="Arial"/>
                <a:sym typeface="Arial"/>
              </a:rPr>
              <a:t>-</a:t>
            </a:r>
            <a:r>
              <a:rPr lang="en-US" kern="0" dirty="0">
                <a:solidFill>
                  <a:srgbClr val="4EC9B0"/>
                </a:solidFill>
                <a:latin typeface="Menlo" panose="020B0609030804020204" pitchFamily="49" charset="0"/>
                <a:cs typeface="Arial"/>
                <a:sym typeface="Arial"/>
              </a:rPr>
              <a:t>enclave</a:t>
            </a:r>
            <a:r>
              <a:rPr lang="en-US" kern="0" dirty="0">
                <a:solidFill>
                  <a:srgbClr val="000000">
                    <a:lumMod val="50000"/>
                    <a:lumOff val="50000"/>
                  </a:srgbClr>
                </a:solidFill>
                <a:latin typeface="Menlo" panose="020B0609030804020204" pitchFamily="49" charset="0"/>
                <a:cs typeface="Arial"/>
                <a:sym typeface="Arial"/>
              </a:rPr>
              <a:t>”, “</a:t>
            </a:r>
            <a:r>
              <a:rPr lang="en-US" kern="0" dirty="0">
                <a:solidFill>
                  <a:srgbClr val="4EC9B0"/>
                </a:solidFill>
                <a:latin typeface="Menlo" panose="020B0609030804020204" pitchFamily="49" charset="0"/>
                <a:cs typeface="Arial"/>
                <a:sym typeface="Arial"/>
              </a:rPr>
              <a:t>authentication</a:t>
            </a:r>
            <a:r>
              <a:rPr lang="en-US" kern="0" dirty="0">
                <a:solidFill>
                  <a:srgbClr val="000000">
                    <a:lumMod val="50000"/>
                    <a:lumOff val="50000"/>
                  </a:srgbClr>
                </a:solidFill>
                <a:latin typeface="Menlo" panose="020B0609030804020204" pitchFamily="49" charset="0"/>
                <a:cs typeface="Arial"/>
                <a:sym typeface="Arial"/>
              </a:rPr>
              <a:t>”, “</a:t>
            </a:r>
            <a:r>
              <a:rPr lang="en-US" kern="0" dirty="0">
                <a:solidFill>
                  <a:srgbClr val="4EC9B0"/>
                </a:solidFill>
                <a:latin typeface="Menlo" panose="020B0609030804020204" pitchFamily="49" charset="0"/>
                <a:cs typeface="Arial"/>
                <a:sym typeface="Arial"/>
              </a:rPr>
              <a:t>store</a:t>
            </a:r>
            <a:r>
              <a:rPr lang="en-US" kern="0" dirty="0">
                <a:solidFill>
                  <a:srgbClr val="000000">
                    <a:lumMod val="50000"/>
                    <a:lumOff val="50000"/>
                  </a:srgbClr>
                </a:solidFill>
                <a:latin typeface="Menlo" panose="020B0609030804020204" pitchFamily="49" charset="0"/>
                <a:cs typeface="Arial"/>
                <a:sym typeface="Arial"/>
              </a:rPr>
              <a:t>”);</a:t>
            </a:r>
            <a:r>
              <a:rPr lang="en-US" kern="0" dirty="0">
                <a:solidFill>
                  <a:srgbClr val="CCCCCC"/>
                </a:solidFill>
                <a:latin typeface="Menlo" panose="020B0609030804020204" pitchFamily="49" charset="0"/>
                <a:cs typeface="Arial"/>
                <a:sym typeface="Arial"/>
              </a:rPr>
              <a:t> </a:t>
            </a:r>
          </a:p>
          <a:p>
            <a:pPr>
              <a:buClr>
                <a:srgbClr val="000000"/>
              </a:buClr>
              <a:buFont typeface="Arial"/>
              <a:buNone/>
            </a:pPr>
            <a:br>
              <a:rPr lang="en-US" kern="0" dirty="0">
                <a:solidFill>
                  <a:srgbClr val="CCCCCC"/>
                </a:solidFill>
                <a:latin typeface="Menlo" panose="020B0609030804020204" pitchFamily="49" charset="0"/>
                <a:cs typeface="Arial"/>
                <a:sym typeface="Arial"/>
              </a:rPr>
            </a:br>
            <a:r>
              <a:rPr lang="en-US" kern="0" dirty="0" err="1">
                <a:solidFill>
                  <a:srgbClr val="9CDCFE"/>
                </a:solidFill>
                <a:latin typeface="Menlo" panose="020B0609030804020204" pitchFamily="49" charset="0"/>
                <a:cs typeface="Arial"/>
                <a:sym typeface="Arial"/>
              </a:rPr>
              <a:t>trust_mgr</a:t>
            </a:r>
            <a:r>
              <a:rPr lang="en-US" kern="0" dirty="0" err="1">
                <a:solidFill>
                  <a:srgbClr val="CCCCCC"/>
                </a:solidFill>
                <a:latin typeface="Menlo" panose="020B0609030804020204" pitchFamily="49" charset="0"/>
                <a:cs typeface="Arial"/>
                <a:sym typeface="Arial"/>
              </a:rPr>
              <a:t>.</a:t>
            </a:r>
            <a:r>
              <a:rPr lang="en-US" kern="0" dirty="0" err="1">
                <a:solidFill>
                  <a:srgbClr val="DCDCAA"/>
                </a:solidFill>
                <a:latin typeface="Menlo" panose="020B0609030804020204" pitchFamily="49" charset="0"/>
                <a:cs typeface="Arial"/>
                <a:sym typeface="Arial"/>
              </a:rPr>
              <a:t>initialize_enclave</a:t>
            </a:r>
            <a:r>
              <a:rPr lang="en-US" kern="0" dirty="0">
                <a:solidFill>
                  <a:srgbClr val="CCCCCC"/>
                </a:solidFill>
                <a:latin typeface="Menlo" panose="020B0609030804020204" pitchFamily="49" charset="0"/>
                <a:cs typeface="Arial"/>
                <a:sym typeface="Arial"/>
              </a:rPr>
              <a:t>(NULL);</a:t>
            </a:r>
            <a:r>
              <a:rPr lang="en-US" kern="0" dirty="0">
                <a:solidFill>
                  <a:srgbClr val="6A9955"/>
                </a:solidFill>
                <a:latin typeface="Menlo" panose="020B0609030804020204" pitchFamily="49" charset="0"/>
                <a:cs typeface="Arial"/>
                <a:sym typeface="Arial"/>
              </a:rPr>
              <a:t> </a:t>
            </a:r>
            <a:r>
              <a:rPr lang="en-US" kern="0" dirty="0">
                <a:solidFill>
                  <a:srgbClr val="70AD47">
                    <a:lumMod val="40000"/>
                    <a:lumOff val="60000"/>
                  </a:srgbClr>
                </a:solidFill>
                <a:latin typeface="Menlo" panose="020B0609030804020204" pitchFamily="49" charset="0"/>
                <a:cs typeface="Arial"/>
                <a:sym typeface="Arial"/>
              </a:rPr>
              <a:t>// </a:t>
            </a:r>
            <a:r>
              <a:rPr lang="en-US" kern="0" dirty="0" err="1">
                <a:solidFill>
                  <a:srgbClr val="70AD47">
                    <a:lumMod val="40000"/>
                    <a:lumOff val="60000"/>
                  </a:srgbClr>
                </a:solidFill>
                <a:latin typeface="Menlo" panose="020B0609030804020204" pitchFamily="49" charset="0"/>
                <a:cs typeface="Arial"/>
                <a:sym typeface="Arial"/>
              </a:rPr>
              <a:t>init</a:t>
            </a:r>
            <a:r>
              <a:rPr lang="en-US" kern="0" dirty="0">
                <a:solidFill>
                  <a:srgbClr val="70AD47">
                    <a:lumMod val="40000"/>
                    <a:lumOff val="60000"/>
                  </a:srgbClr>
                </a:solidFill>
                <a:latin typeface="Menlo" panose="020B0609030804020204" pitchFamily="49" charset="0"/>
                <a:cs typeface="Arial"/>
                <a:sym typeface="Arial"/>
              </a:rPr>
              <a:t> enclave</a:t>
            </a:r>
          </a:p>
          <a:p>
            <a:pPr>
              <a:buClr>
                <a:srgbClr val="000000"/>
              </a:buClr>
              <a:buFont typeface="Arial"/>
              <a:buNone/>
            </a:pPr>
            <a:r>
              <a:rPr lang="en-US" kern="0" dirty="0" err="1">
                <a:solidFill>
                  <a:srgbClr val="9CDCFE"/>
                </a:solidFill>
                <a:latin typeface="Menlo" panose="020B0609030804020204" pitchFamily="49" charset="0"/>
                <a:cs typeface="Arial"/>
                <a:sym typeface="Arial"/>
              </a:rPr>
              <a:t>trust_mgr</a:t>
            </a:r>
            <a:r>
              <a:rPr lang="en-US" kern="0" dirty="0" err="1">
                <a:solidFill>
                  <a:srgbClr val="CCCCCC"/>
                </a:solidFill>
                <a:latin typeface="Menlo" panose="020B0609030804020204" pitchFamily="49" charset="0"/>
                <a:cs typeface="Arial"/>
                <a:sym typeface="Arial"/>
              </a:rPr>
              <a:t>.</a:t>
            </a:r>
            <a:r>
              <a:rPr lang="en-US" kern="0" dirty="0" err="1">
                <a:solidFill>
                  <a:srgbClr val="DCDCAA"/>
                </a:solidFill>
                <a:latin typeface="Menlo" panose="020B0609030804020204" pitchFamily="49" charset="0"/>
                <a:cs typeface="Arial"/>
                <a:sym typeface="Arial"/>
              </a:rPr>
              <a:t>init_policy_key</a:t>
            </a:r>
            <a:r>
              <a:rPr lang="en-US" kern="0" dirty="0">
                <a:solidFill>
                  <a:srgbClr val="CCCCCC"/>
                </a:solidFill>
                <a:latin typeface="Menlo" panose="020B0609030804020204" pitchFamily="49" charset="0"/>
                <a:cs typeface="Arial"/>
                <a:sym typeface="Arial"/>
              </a:rPr>
              <a:t>(</a:t>
            </a:r>
            <a:r>
              <a:rPr lang="en-US" kern="0" dirty="0" err="1">
                <a:solidFill>
                  <a:srgbClr val="CCCCCC"/>
                </a:solidFill>
                <a:latin typeface="Menlo" panose="020B0609030804020204" pitchFamily="49" charset="0"/>
                <a:cs typeface="Arial"/>
                <a:sym typeface="Arial"/>
              </a:rPr>
              <a:t>initialized_cert_size</a:t>
            </a:r>
            <a:r>
              <a:rPr lang="en-US" kern="0" dirty="0">
                <a:solidFill>
                  <a:srgbClr val="CCCCCC"/>
                </a:solidFill>
                <a:latin typeface="Menlo" panose="020B0609030804020204" pitchFamily="49" charset="0"/>
                <a:cs typeface="Arial"/>
                <a:sym typeface="Arial"/>
              </a:rPr>
              <a:t>, </a:t>
            </a:r>
            <a:r>
              <a:rPr lang="en-US" kern="0" dirty="0" err="1">
                <a:solidFill>
                  <a:srgbClr val="CCCCCC"/>
                </a:solidFill>
                <a:latin typeface="Menlo" panose="020B0609030804020204" pitchFamily="49" charset="0"/>
                <a:cs typeface="Arial"/>
                <a:sym typeface="Arial"/>
              </a:rPr>
              <a:t>initialized_cert</a:t>
            </a:r>
            <a:r>
              <a:rPr lang="en-US" kern="0" dirty="0">
                <a:solidFill>
                  <a:srgbClr val="CCCCCC"/>
                </a:solidFill>
                <a:latin typeface="Menlo" panose="020B0609030804020204" pitchFamily="49" charset="0"/>
                <a:cs typeface="Arial"/>
                <a:sym typeface="Arial"/>
              </a:rPr>
              <a:t>)</a:t>
            </a:r>
          </a:p>
          <a:p>
            <a:pPr>
              <a:buClr>
                <a:srgbClr val="000000"/>
              </a:buClr>
              <a:buFont typeface="Arial"/>
              <a:buNone/>
            </a:pPr>
            <a:r>
              <a:rPr lang="en-US" kern="0" dirty="0" err="1">
                <a:solidFill>
                  <a:srgbClr val="9CDCFE"/>
                </a:solidFill>
                <a:latin typeface="Menlo" panose="020B0609030804020204" pitchFamily="49" charset="0"/>
                <a:cs typeface="Arial"/>
                <a:sym typeface="Arial"/>
              </a:rPr>
              <a:t>trust_mgr</a:t>
            </a:r>
            <a:r>
              <a:rPr lang="en-US" kern="0" dirty="0" err="1">
                <a:solidFill>
                  <a:srgbClr val="CCCCCC"/>
                </a:solidFill>
                <a:latin typeface="Menlo" panose="020B0609030804020204" pitchFamily="49" charset="0"/>
                <a:cs typeface="Arial"/>
                <a:sym typeface="Arial"/>
              </a:rPr>
              <a:t>.</a:t>
            </a:r>
            <a:r>
              <a:rPr lang="en-US" kern="0" dirty="0" err="1">
                <a:solidFill>
                  <a:srgbClr val="DCDCAA"/>
                </a:solidFill>
                <a:latin typeface="Menlo" panose="020B0609030804020204" pitchFamily="49" charset="0"/>
                <a:cs typeface="Arial"/>
                <a:sym typeface="Arial"/>
              </a:rPr>
              <a:t>cold_init</a:t>
            </a:r>
            <a:r>
              <a:rPr lang="en-US" kern="0" dirty="0">
                <a:solidFill>
                  <a:srgbClr val="CCCCCC"/>
                </a:solidFill>
                <a:latin typeface="Menlo" panose="020B0609030804020204" pitchFamily="49" charset="0"/>
                <a:cs typeface="Arial"/>
                <a:sym typeface="Arial"/>
              </a:rPr>
              <a:t>(</a:t>
            </a:r>
            <a:r>
              <a:rPr lang="en-US" kern="0" dirty="0" err="1">
                <a:solidFill>
                  <a:srgbClr val="CCCCCC"/>
                </a:solidFill>
                <a:latin typeface="Menlo" panose="020B0609030804020204" pitchFamily="49" charset="0"/>
                <a:cs typeface="Arial"/>
                <a:sym typeface="Arial"/>
              </a:rPr>
              <a:t>public_key_alg</a:t>
            </a:r>
            <a:r>
              <a:rPr lang="en-US" kern="0" dirty="0">
                <a:solidFill>
                  <a:srgbClr val="CCCCCC"/>
                </a:solidFill>
                <a:latin typeface="Menlo" panose="020B0609030804020204" pitchFamily="49" charset="0"/>
                <a:cs typeface="Arial"/>
                <a:sym typeface="Arial"/>
              </a:rPr>
              <a:t>, </a:t>
            </a:r>
            <a:r>
              <a:rPr lang="en-US" kern="0" dirty="0" err="1">
                <a:solidFill>
                  <a:srgbClr val="CCCCCC"/>
                </a:solidFill>
                <a:latin typeface="Menlo" panose="020B0609030804020204" pitchFamily="49" charset="0"/>
                <a:cs typeface="Arial"/>
                <a:sym typeface="Arial"/>
              </a:rPr>
              <a:t>symmetric_key_alg</a:t>
            </a:r>
            <a:r>
              <a:rPr lang="en-US" kern="0" dirty="0">
                <a:solidFill>
                  <a:srgbClr val="CCCCCC"/>
                </a:solidFill>
                <a:latin typeface="Menlo" panose="020B0609030804020204" pitchFamily="49" charset="0"/>
                <a:cs typeface="Arial"/>
                <a:sym typeface="Arial"/>
              </a:rPr>
              <a:t>, …);</a:t>
            </a:r>
          </a:p>
          <a:p>
            <a:pPr>
              <a:buClr>
                <a:srgbClr val="000000"/>
              </a:buClr>
              <a:buFont typeface="Arial"/>
              <a:buNone/>
            </a:pPr>
            <a:r>
              <a:rPr lang="en-US" kern="0" dirty="0" err="1">
                <a:solidFill>
                  <a:srgbClr val="9CDCFE"/>
                </a:solidFill>
                <a:latin typeface="Menlo" panose="020B0609030804020204" pitchFamily="49" charset="0"/>
                <a:cs typeface="Arial"/>
                <a:sym typeface="Arial"/>
              </a:rPr>
              <a:t>trust_mgr</a:t>
            </a:r>
            <a:r>
              <a:rPr lang="en-US" kern="0" dirty="0" err="1">
                <a:solidFill>
                  <a:srgbClr val="CCCCCC"/>
                </a:solidFill>
                <a:latin typeface="Menlo" panose="020B0609030804020204" pitchFamily="49" charset="0"/>
                <a:cs typeface="Arial"/>
                <a:sym typeface="Arial"/>
              </a:rPr>
              <a:t>.</a:t>
            </a:r>
            <a:r>
              <a:rPr lang="en-US" kern="0" dirty="0" err="1">
                <a:solidFill>
                  <a:srgbClr val="DCDCAA"/>
                </a:solidFill>
                <a:latin typeface="Menlo" panose="020B0609030804020204" pitchFamily="49" charset="0"/>
                <a:cs typeface="Arial"/>
                <a:sym typeface="Arial"/>
              </a:rPr>
              <a:t>certify_me</a:t>
            </a:r>
            <a:r>
              <a:rPr lang="en-US" kern="0" dirty="0">
                <a:solidFill>
                  <a:srgbClr val="CCCCCC"/>
                </a:solidFill>
                <a:latin typeface="Menlo" panose="020B0609030804020204" pitchFamily="49" charset="0"/>
                <a:cs typeface="Arial"/>
                <a:sym typeface="Arial"/>
              </a:rPr>
              <a:t>();</a:t>
            </a:r>
            <a:r>
              <a:rPr lang="en-US" kern="0" dirty="0">
                <a:solidFill>
                  <a:srgbClr val="6A9955"/>
                </a:solidFill>
                <a:latin typeface="Menlo" panose="020B0609030804020204" pitchFamily="49" charset="0"/>
                <a:cs typeface="Arial"/>
                <a:sym typeface="Arial"/>
              </a:rPr>
              <a:t> </a:t>
            </a:r>
            <a:r>
              <a:rPr lang="en-US" kern="0" dirty="0">
                <a:solidFill>
                  <a:srgbClr val="70AD47">
                    <a:lumMod val="40000"/>
                    <a:lumOff val="60000"/>
                  </a:srgbClr>
                </a:solidFill>
                <a:latin typeface="Menlo" panose="020B0609030804020204" pitchFamily="49" charset="0"/>
                <a:cs typeface="Arial"/>
                <a:sym typeface="Arial"/>
              </a:rPr>
              <a:t>// Get admission certificate</a:t>
            </a:r>
          </a:p>
          <a:p>
            <a:pPr>
              <a:buClr>
                <a:srgbClr val="000000"/>
              </a:buClr>
              <a:buFont typeface="Arial"/>
              <a:buNone/>
            </a:pPr>
            <a:br>
              <a:rPr lang="en-US" kern="0" dirty="0">
                <a:solidFill>
                  <a:srgbClr val="CCCCCC"/>
                </a:solidFill>
                <a:latin typeface="Menlo" panose="020B0609030804020204" pitchFamily="49" charset="0"/>
                <a:cs typeface="Arial"/>
                <a:sym typeface="Arial"/>
              </a:rPr>
            </a:br>
            <a:r>
              <a:rPr lang="en-US" kern="0" dirty="0" err="1">
                <a:solidFill>
                  <a:srgbClr val="4EC9B0"/>
                </a:solidFill>
                <a:latin typeface="Menlo" panose="020B0609030804020204" pitchFamily="49" charset="0"/>
                <a:cs typeface="Arial"/>
                <a:sym typeface="Arial"/>
              </a:rPr>
              <a:t>secure_authenticated_channel</a:t>
            </a:r>
            <a:r>
              <a:rPr lang="en-US" kern="0" dirty="0">
                <a:solidFill>
                  <a:srgbClr val="CCCCCC"/>
                </a:solidFill>
                <a:latin typeface="Menlo" panose="020B0609030804020204" pitchFamily="49" charset="0"/>
                <a:cs typeface="Arial"/>
                <a:sym typeface="Arial"/>
              </a:rPr>
              <a:t> </a:t>
            </a:r>
            <a:r>
              <a:rPr lang="en-US" kern="0" dirty="0">
                <a:solidFill>
                  <a:srgbClr val="ED7D31"/>
                </a:solidFill>
                <a:latin typeface="Menlo" panose="020B0609030804020204" pitchFamily="49" charset="0"/>
                <a:cs typeface="Arial"/>
                <a:sym typeface="Arial"/>
              </a:rPr>
              <a:t>channel</a:t>
            </a:r>
            <a:r>
              <a:rPr lang="en-US" kern="0" dirty="0">
                <a:solidFill>
                  <a:srgbClr val="000000">
                    <a:lumMod val="50000"/>
                    <a:lumOff val="50000"/>
                  </a:srgbClr>
                </a:solidFill>
                <a:latin typeface="Menlo" panose="020B0609030804020204" pitchFamily="49" charset="0"/>
                <a:cs typeface="Arial"/>
                <a:sym typeface="Arial"/>
              </a:rPr>
              <a:t>(“</a:t>
            </a:r>
            <a:r>
              <a:rPr lang="en-US" kern="0" dirty="0">
                <a:solidFill>
                  <a:srgbClr val="4EC9B0"/>
                </a:solidFill>
                <a:latin typeface="Menlo" panose="020B0609030804020204" pitchFamily="49" charset="0"/>
                <a:cs typeface="Arial"/>
                <a:sym typeface="Arial"/>
              </a:rPr>
              <a:t>client</a:t>
            </a:r>
            <a:r>
              <a:rPr lang="en-US" kern="0" dirty="0">
                <a:solidFill>
                  <a:srgbClr val="000000">
                    <a:lumMod val="50000"/>
                    <a:lumOff val="50000"/>
                  </a:srgbClr>
                </a:solidFill>
                <a:latin typeface="Menlo" panose="020B0609030804020204" pitchFamily="49" charset="0"/>
                <a:cs typeface="Arial"/>
                <a:sym typeface="Arial"/>
              </a:rPr>
              <a:t>”);</a:t>
            </a:r>
            <a:r>
              <a:rPr lang="en-US" kern="0" dirty="0">
                <a:solidFill>
                  <a:srgbClr val="CCCCCC"/>
                </a:solidFill>
                <a:latin typeface="Menlo" panose="020B0609030804020204" pitchFamily="49" charset="0"/>
                <a:cs typeface="Arial"/>
                <a:sym typeface="Arial"/>
              </a:rPr>
              <a:t> </a:t>
            </a:r>
          </a:p>
          <a:p>
            <a:pPr>
              <a:buClr>
                <a:srgbClr val="000000"/>
              </a:buClr>
              <a:buFont typeface="Arial"/>
              <a:buNone/>
            </a:pPr>
            <a:r>
              <a:rPr lang="en-US" kern="0" dirty="0" err="1">
                <a:solidFill>
                  <a:srgbClr val="4472C4"/>
                </a:solidFill>
                <a:latin typeface="Menlo" panose="020B0609030804020204" pitchFamily="49" charset="0"/>
                <a:cs typeface="Arial"/>
                <a:sym typeface="Arial"/>
              </a:rPr>
              <a:t>channel</a:t>
            </a:r>
            <a:r>
              <a:rPr lang="en-US" kern="0" dirty="0" err="1">
                <a:solidFill>
                  <a:srgbClr val="000000">
                    <a:lumMod val="50000"/>
                    <a:lumOff val="50000"/>
                  </a:srgbClr>
                </a:solidFill>
                <a:latin typeface="Menlo" panose="020B0609030804020204" pitchFamily="49" charset="0"/>
                <a:cs typeface="Arial"/>
                <a:sym typeface="Arial"/>
              </a:rPr>
              <a:t>.</a:t>
            </a:r>
            <a:r>
              <a:rPr lang="en-US" kern="0" dirty="0" err="1">
                <a:solidFill>
                  <a:srgbClr val="ED7D31"/>
                </a:solidFill>
                <a:latin typeface="Menlo" panose="020B0609030804020204" pitchFamily="49" charset="0"/>
                <a:cs typeface="Arial"/>
                <a:sym typeface="Arial"/>
              </a:rPr>
              <a:t>init_client_ssl</a:t>
            </a:r>
            <a:r>
              <a:rPr lang="en-US" kern="0" dirty="0">
                <a:solidFill>
                  <a:srgbClr val="000000">
                    <a:lumMod val="50000"/>
                    <a:lumOff val="50000"/>
                  </a:srgbClr>
                </a:solidFill>
                <a:latin typeface="Menlo" panose="020B0609030804020204" pitchFamily="49" charset="0"/>
                <a:cs typeface="Arial"/>
                <a:sym typeface="Arial"/>
              </a:rPr>
              <a:t>(host, port, policy-key, </a:t>
            </a:r>
            <a:r>
              <a:rPr lang="en-US" kern="0" dirty="0" err="1">
                <a:solidFill>
                  <a:srgbClr val="000000">
                    <a:lumMod val="50000"/>
                    <a:lumOff val="50000"/>
                  </a:srgbClr>
                </a:solidFill>
                <a:latin typeface="Menlo" panose="020B0609030804020204" pitchFamily="49" charset="0"/>
                <a:cs typeface="Arial"/>
                <a:sym typeface="Arial"/>
              </a:rPr>
              <a:t>auth_key</a:t>
            </a:r>
            <a:r>
              <a:rPr lang="en-US" kern="0" dirty="0">
                <a:solidFill>
                  <a:srgbClr val="000000">
                    <a:lumMod val="50000"/>
                    <a:lumOff val="50000"/>
                  </a:srgbClr>
                </a:solidFill>
                <a:latin typeface="Menlo" panose="020B0609030804020204" pitchFamily="49" charset="0"/>
                <a:cs typeface="Arial"/>
                <a:sym typeface="Arial"/>
              </a:rPr>
              <a:t>, admissions-cert);</a:t>
            </a:r>
          </a:p>
          <a:p>
            <a:pPr>
              <a:buClr>
                <a:srgbClr val="000000"/>
              </a:buClr>
              <a:buFont typeface="Arial"/>
              <a:buNone/>
            </a:pPr>
            <a:br>
              <a:rPr lang="en-US" kern="0" dirty="0">
                <a:solidFill>
                  <a:srgbClr val="000000">
                    <a:lumMod val="50000"/>
                    <a:lumOff val="50000"/>
                  </a:srgbClr>
                </a:solidFill>
                <a:latin typeface="Menlo" panose="020B0609030804020204" pitchFamily="49" charset="0"/>
                <a:cs typeface="Arial"/>
                <a:sym typeface="Arial"/>
              </a:rPr>
            </a:br>
            <a:r>
              <a:rPr lang="en-US" kern="0" dirty="0">
                <a:solidFill>
                  <a:srgbClr val="6A9955"/>
                </a:solidFill>
                <a:latin typeface="Menlo" panose="020B0609030804020204" pitchFamily="49" charset="0"/>
                <a:cs typeface="Arial"/>
                <a:sym typeface="Arial"/>
              </a:rPr>
              <a:t>// Your application </a:t>
            </a:r>
            <a:r>
              <a:rPr lang="en-US" kern="0" dirty="0" err="1">
                <a:solidFill>
                  <a:srgbClr val="6A9955"/>
                </a:solidFill>
                <a:latin typeface="Menlo" panose="020B0609030804020204" pitchFamily="49" charset="0"/>
                <a:cs typeface="Arial"/>
                <a:sym typeface="Arial"/>
              </a:rPr>
              <a:t>service_attestation_cert.binhere</a:t>
            </a:r>
            <a:endParaRPr lang="en-US" kern="0" dirty="0">
              <a:solidFill>
                <a:srgbClr val="CCCCCC"/>
              </a:solidFill>
              <a:latin typeface="Menlo" panose="020B0609030804020204" pitchFamily="49" charset="0"/>
              <a:cs typeface="Arial"/>
              <a:sym typeface="Arial"/>
            </a:endParaRPr>
          </a:p>
        </p:txBody>
      </p:sp>
    </p:spTree>
    <p:extLst>
      <p:ext uri="{BB962C8B-B14F-4D97-AF65-F5344CB8AC3E}">
        <p14:creationId xmlns:p14="http://schemas.microsoft.com/office/powerpoint/2010/main" val="23773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AC89A-5241-859B-82C4-598CB5722E5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CC311E6-8D12-443D-AD0E-D07C59C6D373}"/>
              </a:ext>
            </a:extLst>
          </p:cNvPr>
          <p:cNvSpPr txBox="1">
            <a:spLocks/>
          </p:cNvSpPr>
          <p:nvPr/>
        </p:nvSpPr>
        <p:spPr>
          <a:xfrm>
            <a:off x="419100" y="375639"/>
            <a:ext cx="11353800" cy="606167"/>
          </a:xfrm>
          <a:prstGeom prst="rect">
            <a:avLst/>
          </a:prstGeom>
          <a:noFill/>
          <a:ln>
            <a:noFill/>
          </a:ln>
        </p:spPr>
        <p:txBody>
          <a:bodyPr spcFirstLastPara="1" wrap="square" lIns="45700" tIns="45700" rIns="45700" bIns="45700" anchor="ctr" anchorCtr="0">
            <a:normAutofit fontScale="750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292929"/>
              </a:buClr>
              <a:buSzPts val="3600"/>
              <a:buFont typeface="Arial"/>
              <a:buNone/>
              <a:defRPr sz="3600" b="1" i="0" u="none" strike="noStrike" cap="none">
                <a:solidFill>
                  <a:srgbClr val="292929"/>
                </a:solidFill>
                <a:latin typeface="Arial"/>
                <a:ea typeface="Arial"/>
                <a:cs typeface="Arial"/>
                <a:sym typeface="Arial"/>
              </a:defRPr>
            </a:lvl1pPr>
            <a:lvl2pPr marR="0" lvl="1"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1800"/>
              <a:buFont typeface="Calibri"/>
              <a:buNone/>
              <a:defRPr sz="4400" b="0" i="0" u="none" strike="noStrike" cap="none">
                <a:solidFill>
                  <a:srgbClr val="000000"/>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292929"/>
              </a:buClr>
              <a:buSzPts val="3600"/>
              <a:buFont typeface="Arial"/>
              <a:buNone/>
              <a:tabLst/>
              <a:defRPr/>
            </a:pPr>
            <a:r>
              <a:rPr kumimoji="0" lang="en-US" sz="3600" b="1" i="0" u="none" strike="noStrike" kern="0" cap="none" spc="0" normalizeH="0" baseline="0" noProof="0" dirty="0">
                <a:ln>
                  <a:noFill/>
                </a:ln>
                <a:solidFill>
                  <a:srgbClr val="292929"/>
                </a:solidFill>
                <a:effectLst/>
                <a:uLnTx/>
                <a:uFillTx/>
                <a:latin typeface="Arial"/>
                <a:cs typeface="Arial"/>
                <a:sym typeface="Arial"/>
              </a:rPr>
              <a:t>Simple API: Most applications will use exactly this (and nothing else)</a:t>
            </a:r>
          </a:p>
        </p:txBody>
      </p:sp>
      <p:sp>
        <p:nvSpPr>
          <p:cNvPr id="7" name="TextBox 6">
            <a:extLst>
              <a:ext uri="{FF2B5EF4-FFF2-40B4-BE49-F238E27FC236}">
                <a16:creationId xmlns:a16="http://schemas.microsoft.com/office/drawing/2014/main" id="{0E74A0FD-C3E4-52B2-6798-3BABD5880271}"/>
              </a:ext>
            </a:extLst>
          </p:cNvPr>
          <p:cNvSpPr txBox="1"/>
          <p:nvPr/>
        </p:nvSpPr>
        <p:spPr>
          <a:xfrm>
            <a:off x="467769" y="1540040"/>
            <a:ext cx="11239322" cy="4569815"/>
          </a:xfrm>
          <a:prstGeom prst="rect">
            <a:avLst/>
          </a:prstGeom>
          <a:noFill/>
        </p:spPr>
        <p:txBody>
          <a:bodyPr wrap="square">
            <a:noAutofit/>
          </a:bodyPr>
          <a:lstStyle/>
          <a:p>
            <a:pPr>
              <a:buClr>
                <a:srgbClr val="000000"/>
              </a:buClr>
              <a:buFont typeface="Arial"/>
              <a:buNone/>
            </a:pPr>
            <a:r>
              <a:rPr lang="en-US" kern="0" dirty="0">
                <a:solidFill>
                  <a:srgbClr val="FF0000"/>
                </a:solidFill>
                <a:cs typeface="Arial"/>
                <a:sym typeface="Arial"/>
              </a:rPr>
              <a:t>10 Sept 2025 We’ve introduced a slight API change to handle multiple domains.</a:t>
            </a:r>
          </a:p>
          <a:p>
            <a:pPr>
              <a:buClr>
                <a:srgbClr val="000000"/>
              </a:buClr>
              <a:buFont typeface="Arial"/>
              <a:buNone/>
            </a:pPr>
            <a:endParaRPr lang="en-US" kern="0" dirty="0">
              <a:solidFill>
                <a:srgbClr val="4EC9B0"/>
              </a:solidFill>
              <a:latin typeface="Menlo" panose="020B0609030804020204" pitchFamily="49" charset="0"/>
              <a:cs typeface="Arial"/>
              <a:sym typeface="Arial"/>
            </a:endParaRPr>
          </a:p>
          <a:p>
            <a:pPr>
              <a:buClr>
                <a:srgbClr val="000000"/>
              </a:buClr>
              <a:buFont typeface="Arial"/>
              <a:buNone/>
            </a:pPr>
            <a:r>
              <a:rPr lang="en-US" sz="1600" b="1" kern="0" dirty="0">
                <a:latin typeface="Courier New" panose="02070309020205020404" pitchFamily="49" charset="0"/>
                <a:cs typeface="Courier New" panose="02070309020205020404" pitchFamily="49" charset="0"/>
                <a:sym typeface="Arial"/>
              </a:rPr>
              <a:t>// Initialize trust domain</a:t>
            </a:r>
          </a:p>
          <a:p>
            <a:pPr>
              <a:buClr>
                <a:srgbClr val="000000"/>
              </a:buClr>
              <a:buFont typeface="Arial"/>
              <a:buNone/>
            </a:pPr>
            <a:r>
              <a:rPr lang="en-US" sz="1600" b="1" kern="0" dirty="0">
                <a:latin typeface="Courier New" panose="02070309020205020404" pitchFamily="49" charset="0"/>
                <a:cs typeface="Courier New" panose="02070309020205020404" pitchFamily="49" charset="0"/>
                <a:sym typeface="Arial"/>
              </a:rPr>
              <a:t>string </a:t>
            </a:r>
            <a:r>
              <a:rPr lang="en-US" sz="1600" b="1" kern="0" dirty="0" err="1">
                <a:latin typeface="Courier New" panose="02070309020205020404" pitchFamily="49" charset="0"/>
                <a:cs typeface="Courier New" panose="02070309020205020404" pitchFamily="49" charset="0"/>
                <a:sym typeface="Arial"/>
              </a:rPr>
              <a:t>public_key_alg</a:t>
            </a:r>
            <a:r>
              <a:rPr lang="en-US" sz="1600" b="1" kern="0" dirty="0">
                <a:latin typeface="Courier New" panose="02070309020205020404" pitchFamily="49" charset="0"/>
                <a:cs typeface="Courier New" panose="02070309020205020404" pitchFamily="49" charset="0"/>
                <a:sym typeface="Arial"/>
              </a:rPr>
              <a:t>("rsa-2048"); string </a:t>
            </a:r>
            <a:r>
              <a:rPr lang="en-US" sz="1600" b="1" kern="0" dirty="0" err="1">
                <a:latin typeface="Courier New" panose="02070309020205020404" pitchFamily="49" charset="0"/>
                <a:cs typeface="Courier New" panose="02070309020205020404" pitchFamily="49" charset="0"/>
                <a:sym typeface="Arial"/>
              </a:rPr>
              <a:t>symmetric_key_alg</a:t>
            </a:r>
            <a:r>
              <a:rPr lang="en-US" sz="1600" b="1" kern="0" dirty="0">
                <a:latin typeface="Courier New" panose="02070309020205020404" pitchFamily="49" charset="0"/>
                <a:cs typeface="Courier New" panose="02070309020205020404" pitchFamily="49" charset="0"/>
                <a:sym typeface="Arial"/>
              </a:rPr>
              <a:t>("aes-256-gcm"); </a:t>
            </a:r>
          </a:p>
          <a:p>
            <a:pPr>
              <a:buClr>
                <a:srgbClr val="000000"/>
              </a:buClr>
              <a:buFont typeface="Arial"/>
              <a:buNone/>
            </a:pPr>
            <a:r>
              <a:rPr lang="en-US" sz="1600" b="1" kern="0" dirty="0" err="1">
                <a:latin typeface="Courier New" panose="02070309020205020404" pitchFamily="49" charset="0"/>
                <a:cs typeface="Courier New" panose="02070309020205020404" pitchFamily="49" charset="0"/>
                <a:sym typeface="Arial"/>
              </a:rPr>
              <a:t>cc_trust_manager</a:t>
            </a:r>
            <a:r>
              <a:rPr lang="en-US" sz="1600" b="1" kern="0" dirty="0">
                <a:latin typeface="Courier New" panose="02070309020205020404" pitchFamily="49" charset="0"/>
                <a:cs typeface="Courier New" panose="02070309020205020404" pitchFamily="49" charset="0"/>
                <a:sym typeface="Arial"/>
              </a:rPr>
              <a:t> </a:t>
            </a:r>
            <a:r>
              <a:rPr lang="en-US" sz="1600" b="1" kern="0" dirty="0" err="1">
                <a:latin typeface="Courier New" panose="02070309020205020404" pitchFamily="49" charset="0"/>
                <a:cs typeface="Courier New" panose="02070309020205020404" pitchFamily="49" charset="0"/>
                <a:sym typeface="Arial"/>
              </a:rPr>
              <a:t>trust_mgr</a:t>
            </a:r>
            <a:r>
              <a:rPr lang="en-US" sz="1600" b="1" kern="0" dirty="0">
                <a:latin typeface="Courier New" panose="02070309020205020404" pitchFamily="49" charset="0"/>
                <a:cs typeface="Courier New" panose="02070309020205020404" pitchFamily="49" charset="0"/>
                <a:sym typeface="Arial"/>
              </a:rPr>
              <a:t>(“</a:t>
            </a:r>
            <a:r>
              <a:rPr lang="en-US" sz="1600" b="1" kern="0" dirty="0" err="1">
                <a:latin typeface="Courier New" panose="02070309020205020404" pitchFamily="49" charset="0"/>
                <a:cs typeface="Courier New" panose="02070309020205020404" pitchFamily="49" charset="0"/>
                <a:sym typeface="Arial"/>
              </a:rPr>
              <a:t>sev</a:t>
            </a:r>
            <a:r>
              <a:rPr lang="en-US" sz="1600" b="1" kern="0" dirty="0">
                <a:latin typeface="Courier New" panose="02070309020205020404" pitchFamily="49" charset="0"/>
                <a:cs typeface="Courier New" panose="02070309020205020404" pitchFamily="49" charset="0"/>
                <a:sym typeface="Arial"/>
              </a:rPr>
              <a:t>-enclave”, “authentication”, “store”); </a:t>
            </a:r>
            <a:br>
              <a:rPr lang="en-US" sz="1600" b="1" kern="0" dirty="0">
                <a:latin typeface="Menlo" panose="020B0609030804020204" pitchFamily="49" charset="0"/>
                <a:cs typeface="Arial"/>
                <a:sym typeface="Arial"/>
              </a:rPr>
            </a:br>
            <a:r>
              <a:rPr lang="en-US" sz="1600" b="1" kern="0" dirty="0" err="1">
                <a:latin typeface="Courier New" panose="02070309020205020404" pitchFamily="49" charset="0"/>
                <a:cs typeface="Courier New" panose="02070309020205020404" pitchFamily="49" charset="0"/>
                <a:sym typeface="Arial"/>
              </a:rPr>
              <a:t>trust_mgr.initialize_enclave</a:t>
            </a:r>
            <a:r>
              <a:rPr lang="en-US" sz="1600" b="1" kern="0" dirty="0">
                <a:latin typeface="Courier New" panose="02070309020205020404" pitchFamily="49" charset="0"/>
                <a:cs typeface="Courier New" panose="02070309020205020404" pitchFamily="49" charset="0"/>
                <a:sym typeface="Arial"/>
              </a:rPr>
              <a:t>(n, params); // </a:t>
            </a:r>
            <a:r>
              <a:rPr lang="en-US" sz="1600" b="1" kern="0" dirty="0" err="1">
                <a:latin typeface="Courier New" panose="02070309020205020404" pitchFamily="49" charset="0"/>
                <a:cs typeface="Courier New" panose="02070309020205020404" pitchFamily="49" charset="0"/>
                <a:sym typeface="Arial"/>
              </a:rPr>
              <a:t>init</a:t>
            </a:r>
            <a:r>
              <a:rPr lang="en-US" sz="1600" b="1" kern="0" dirty="0">
                <a:latin typeface="Courier New" panose="02070309020205020404" pitchFamily="49" charset="0"/>
                <a:cs typeface="Courier New" panose="02070309020205020404" pitchFamily="49" charset="0"/>
                <a:sym typeface="Arial"/>
              </a:rPr>
              <a:t> enclave</a:t>
            </a:r>
          </a:p>
          <a:p>
            <a:pPr>
              <a:buClr>
                <a:srgbClr val="000000"/>
              </a:buClr>
              <a:buFont typeface="Arial"/>
              <a:buNone/>
            </a:pPr>
            <a:r>
              <a:rPr lang="en-US" sz="1600" b="1" kern="0" dirty="0" err="1">
                <a:latin typeface="Courier New" panose="02070309020205020404" pitchFamily="49" charset="0"/>
                <a:cs typeface="Courier New" panose="02070309020205020404" pitchFamily="49" charset="0"/>
                <a:sym typeface="Arial"/>
              </a:rPr>
              <a:t>trust_mgr.initialize_store</a:t>
            </a:r>
            <a:r>
              <a:rPr lang="en-US" sz="1600" b="1" kern="0" dirty="0">
                <a:latin typeface="Courier New" panose="02070309020205020404" pitchFamily="49" charset="0"/>
                <a:cs typeface="Courier New" panose="02070309020205020404" pitchFamily="49" charset="0"/>
                <a:sym typeface="Arial"/>
              </a:rPr>
              <a:t>() </a:t>
            </a:r>
          </a:p>
          <a:p>
            <a:pPr>
              <a:buClr>
                <a:srgbClr val="000000"/>
              </a:buClr>
              <a:buFont typeface="Arial"/>
              <a:buNone/>
            </a:pPr>
            <a:r>
              <a:rPr lang="en-US" sz="1600" b="1" kern="0" dirty="0" err="1">
                <a:latin typeface="Courier New" panose="02070309020205020404" pitchFamily="49" charset="0"/>
                <a:cs typeface="Courier New" panose="02070309020205020404" pitchFamily="49" charset="0"/>
                <a:sym typeface="Arial"/>
              </a:rPr>
              <a:t>trust_mgr.initialize_keys</a:t>
            </a:r>
            <a:r>
              <a:rPr lang="en-US" sz="1600" b="1" kern="0" dirty="0">
                <a:latin typeface="Courier New" panose="02070309020205020404" pitchFamily="49" charset="0"/>
                <a:cs typeface="Courier New" panose="02070309020205020404" pitchFamily="49" charset="0"/>
                <a:sym typeface="Arial"/>
              </a:rPr>
              <a:t>(</a:t>
            </a:r>
            <a:r>
              <a:rPr lang="en-US" sz="1600" b="1" kern="0" dirty="0" err="1">
                <a:latin typeface="Courier New" panose="02070309020205020404" pitchFamily="49" charset="0"/>
                <a:cs typeface="Courier New" panose="02070309020205020404" pitchFamily="49" charset="0"/>
                <a:sym typeface="Arial"/>
              </a:rPr>
              <a:t>public_key_alg</a:t>
            </a:r>
            <a:r>
              <a:rPr lang="en-US" sz="1600" b="1" kern="0" dirty="0">
                <a:latin typeface="Courier New" panose="02070309020205020404" pitchFamily="49" charset="0"/>
                <a:cs typeface="Courier New" panose="02070309020205020404" pitchFamily="49" charset="0"/>
                <a:sym typeface="Arial"/>
              </a:rPr>
              <a:t>, </a:t>
            </a:r>
            <a:r>
              <a:rPr lang="en-US" sz="1600" b="1" kern="0" dirty="0" err="1">
                <a:latin typeface="Courier New" panose="02070309020205020404" pitchFamily="49" charset="0"/>
                <a:cs typeface="Courier New" panose="02070309020205020404" pitchFamily="49" charset="0"/>
                <a:sym typeface="Arial"/>
              </a:rPr>
              <a:t>symmetric_key_alg</a:t>
            </a:r>
            <a:r>
              <a:rPr lang="en-US" sz="1600" b="1" kern="0" dirty="0">
                <a:latin typeface="Courier New" panose="02070309020205020404" pitchFamily="49" charset="0"/>
                <a:cs typeface="Courier New" panose="02070309020205020404" pitchFamily="49" charset="0"/>
                <a:sym typeface="Arial"/>
              </a:rPr>
              <a:t>, false)</a:t>
            </a:r>
          </a:p>
          <a:p>
            <a:pPr>
              <a:buClr>
                <a:srgbClr val="000000"/>
              </a:buClr>
              <a:buFont typeface="Arial"/>
              <a:buNone/>
            </a:pPr>
            <a:r>
              <a:rPr lang="en-US" sz="1600" b="1" kern="0" dirty="0" err="1">
                <a:latin typeface="Courier New" panose="02070309020205020404" pitchFamily="49" charset="0"/>
                <a:cs typeface="Courier New" panose="02070309020205020404" pitchFamily="49" charset="0"/>
                <a:sym typeface="Arial"/>
              </a:rPr>
              <a:t>trust_mgr.initialize_new_domain</a:t>
            </a:r>
            <a:r>
              <a:rPr lang="en-US" sz="1600" b="1" kern="0" dirty="0">
                <a:latin typeface="Courier New" panose="02070309020205020404" pitchFamily="49" charset="0"/>
                <a:cs typeface="Courier New" panose="02070309020205020404" pitchFamily="49" charset="0"/>
                <a:sym typeface="Arial"/>
              </a:rPr>
              <a:t>(</a:t>
            </a:r>
            <a:r>
              <a:rPr lang="en-US" sz="1600" b="1" kern="0" dirty="0" err="1">
                <a:latin typeface="Courier New" panose="02070309020205020404" pitchFamily="49" charset="0"/>
                <a:cs typeface="Courier New" panose="02070309020205020404" pitchFamily="49" charset="0"/>
                <a:sym typeface="Arial"/>
              </a:rPr>
              <a:t>FLAGS_domain_name</a:t>
            </a:r>
            <a:r>
              <a:rPr lang="en-US" sz="1600" b="1" kern="0" dirty="0">
                <a:latin typeface="Courier New" panose="02070309020205020404" pitchFamily="49" charset="0"/>
                <a:cs typeface="Courier New" panose="02070309020205020404" pitchFamily="49" charset="0"/>
                <a:sym typeface="Arial"/>
              </a:rPr>
              <a:t>, purpose, </a:t>
            </a:r>
            <a:r>
              <a:rPr lang="en-US" sz="1600" b="1" kern="0" dirty="0" err="1">
                <a:latin typeface="Courier New" panose="02070309020205020404" pitchFamily="49" charset="0"/>
                <a:cs typeface="Courier New" panose="02070309020205020404" pitchFamily="49" charset="0"/>
                <a:sym typeface="Arial"/>
              </a:rPr>
              <a:t>serialized_policy_cert</a:t>
            </a:r>
            <a:r>
              <a:rPr lang="en-US" sz="1600" b="1" kern="0" dirty="0">
                <a:latin typeface="Courier New" panose="02070309020205020404" pitchFamily="49" charset="0"/>
                <a:cs typeface="Courier New" panose="02070309020205020404" pitchFamily="49" charset="0"/>
                <a:sym typeface="Arial"/>
              </a:rPr>
              <a:t>,</a:t>
            </a:r>
          </a:p>
          <a:p>
            <a:pPr>
              <a:buClr>
                <a:srgbClr val="000000"/>
              </a:buClr>
              <a:buFont typeface="Arial"/>
              <a:buNone/>
            </a:pPr>
            <a:r>
              <a:rPr lang="en-US" sz="1600" b="1" kern="0" dirty="0">
                <a:latin typeface="Courier New" panose="02070309020205020404" pitchFamily="49" charset="0"/>
                <a:cs typeface="Courier New" panose="02070309020205020404" pitchFamily="49" charset="0"/>
                <a:sym typeface="Arial"/>
              </a:rPr>
              <a:t>                                 </a:t>
            </a:r>
            <a:r>
              <a:rPr lang="en-US" sz="1600" b="1" kern="0" dirty="0" err="1">
                <a:latin typeface="Courier New" panose="02070309020205020404" pitchFamily="49" charset="0"/>
                <a:cs typeface="Courier New" panose="02070309020205020404" pitchFamily="49" charset="0"/>
                <a:sym typeface="Arial"/>
              </a:rPr>
              <a:t>FLAGS_policy_host_url</a:t>
            </a:r>
            <a:r>
              <a:rPr lang="en-US" sz="1600" b="1" kern="0" dirty="0">
                <a:latin typeface="Courier New" panose="02070309020205020404" pitchFamily="49" charset="0"/>
                <a:cs typeface="Courier New" panose="02070309020205020404" pitchFamily="49" charset="0"/>
                <a:sym typeface="Arial"/>
              </a:rPr>
              <a:t>, </a:t>
            </a:r>
            <a:r>
              <a:rPr lang="en-US" sz="1600" b="1" kern="0" dirty="0" err="1">
                <a:latin typeface="Courier New" panose="02070309020205020404" pitchFamily="49" charset="0"/>
                <a:cs typeface="Courier New" panose="02070309020205020404" pitchFamily="49" charset="0"/>
                <a:sym typeface="Arial"/>
              </a:rPr>
              <a:t>FLAGS_policy_port</a:t>
            </a:r>
            <a:r>
              <a:rPr lang="en-US" sz="1600" b="1" kern="0" dirty="0">
                <a:latin typeface="Courier New" panose="02070309020205020404" pitchFamily="49" charset="0"/>
                <a:cs typeface="Courier New" panose="02070309020205020404" pitchFamily="49" charset="0"/>
                <a:sym typeface="Arial"/>
              </a:rPr>
              <a:t>))</a:t>
            </a:r>
          </a:p>
          <a:p>
            <a:pPr>
              <a:buClr>
                <a:srgbClr val="000000"/>
              </a:buClr>
              <a:buFont typeface="Arial"/>
              <a:buNone/>
            </a:pPr>
            <a:r>
              <a:rPr lang="en-US" sz="1600" b="1" kern="0" dirty="0" err="1">
                <a:latin typeface="Courier New" panose="02070309020205020404" pitchFamily="49" charset="0"/>
                <a:cs typeface="Courier New" panose="02070309020205020404" pitchFamily="49" charset="0"/>
                <a:sym typeface="Arial"/>
              </a:rPr>
              <a:t>trust_mgr.certify</a:t>
            </a:r>
            <a:r>
              <a:rPr lang="en-US" sz="1600" b="1" kern="0" dirty="0">
                <a:latin typeface="Courier New" panose="02070309020205020404" pitchFamily="49" charset="0"/>
                <a:cs typeface="Courier New" panose="02070309020205020404" pitchFamily="49" charset="0"/>
                <a:sym typeface="Arial"/>
              </a:rPr>
              <a:t>(</a:t>
            </a:r>
            <a:r>
              <a:rPr lang="en-US" sz="1600" b="1" kern="0" dirty="0" err="1">
                <a:latin typeface="Courier New" panose="02070309020205020404" pitchFamily="49" charset="0"/>
                <a:cs typeface="Courier New" panose="02070309020205020404" pitchFamily="49" charset="0"/>
                <a:sym typeface="Arial"/>
              </a:rPr>
              <a:t>FLAGS_domain_name</a:t>
            </a:r>
            <a:r>
              <a:rPr lang="en-US" sz="1600" b="1" kern="0" dirty="0">
                <a:latin typeface="Courier New" panose="02070309020205020404" pitchFamily="49" charset="0"/>
                <a:cs typeface="Courier New" panose="02070309020205020404" pitchFamily="49" charset="0"/>
                <a:sym typeface="Arial"/>
              </a:rPr>
              <a:t>);</a:t>
            </a:r>
          </a:p>
          <a:p>
            <a:pPr>
              <a:buClr>
                <a:srgbClr val="000000"/>
              </a:buClr>
              <a:buFont typeface="Arial"/>
              <a:buNone/>
            </a:pPr>
            <a:endParaRPr lang="en-US" sz="1600" b="1" kern="0" dirty="0">
              <a:latin typeface="Courier New" panose="02070309020205020404" pitchFamily="49" charset="0"/>
              <a:cs typeface="Courier New" panose="02070309020205020404" pitchFamily="49" charset="0"/>
              <a:sym typeface="Arial"/>
            </a:endParaRPr>
          </a:p>
          <a:p>
            <a:pPr>
              <a:buClr>
                <a:srgbClr val="000000"/>
              </a:buClr>
              <a:buFont typeface="Arial"/>
              <a:buNone/>
            </a:pPr>
            <a:r>
              <a:rPr lang="en-US" sz="1600" b="1" kern="0" dirty="0">
                <a:latin typeface="Courier New" panose="02070309020205020404" pitchFamily="49" charset="0"/>
                <a:cs typeface="Courier New" panose="02070309020205020404" pitchFamily="49" charset="0"/>
                <a:sym typeface="Arial"/>
              </a:rPr>
              <a:t>// open channel</a:t>
            </a:r>
            <a:br>
              <a:rPr lang="en-US" sz="1600" b="1" kern="0" dirty="0">
                <a:latin typeface="Menlo" panose="020B0609030804020204" pitchFamily="49" charset="0"/>
                <a:cs typeface="Arial"/>
                <a:sym typeface="Arial"/>
              </a:rPr>
            </a:br>
            <a:r>
              <a:rPr lang="en-US" sz="1600" b="1" kern="0" dirty="0" err="1">
                <a:latin typeface="Courier New" panose="02070309020205020404" pitchFamily="49" charset="0"/>
                <a:cs typeface="Courier New" panose="02070309020205020404" pitchFamily="49" charset="0"/>
                <a:sym typeface="Arial"/>
              </a:rPr>
              <a:t>secure_authenticated_channel</a:t>
            </a:r>
            <a:r>
              <a:rPr lang="en-US" sz="1600" b="1" kern="0" dirty="0">
                <a:latin typeface="Courier New" panose="02070309020205020404" pitchFamily="49" charset="0"/>
                <a:cs typeface="Courier New" panose="02070309020205020404" pitchFamily="49" charset="0"/>
                <a:sym typeface="Arial"/>
              </a:rPr>
              <a:t> channel(“client”); </a:t>
            </a:r>
          </a:p>
          <a:p>
            <a:pPr>
              <a:buClr>
                <a:srgbClr val="000000"/>
              </a:buClr>
              <a:buFont typeface="Arial"/>
              <a:buNone/>
            </a:pPr>
            <a:r>
              <a:rPr lang="en-US" sz="1600" b="1" kern="0" dirty="0" err="1">
                <a:latin typeface="Courier New" panose="02070309020205020404" pitchFamily="49" charset="0"/>
                <a:cs typeface="Courier New" panose="02070309020205020404" pitchFamily="49" charset="0"/>
                <a:sym typeface="Arial"/>
              </a:rPr>
              <a:t>channel.init_client_ssl</a:t>
            </a:r>
            <a:r>
              <a:rPr lang="en-US" sz="1600" b="1" kern="0" dirty="0">
                <a:latin typeface="Courier New" panose="02070309020205020404" pitchFamily="49" charset="0"/>
                <a:cs typeface="Courier New" panose="02070309020205020404" pitchFamily="49" charset="0"/>
                <a:sym typeface="Arial"/>
              </a:rPr>
              <a:t>(</a:t>
            </a:r>
            <a:r>
              <a:rPr lang="en-US" sz="1600" b="1" kern="0" dirty="0" err="1">
                <a:latin typeface="Courier New" panose="02070309020205020404" pitchFamily="49" charset="0"/>
                <a:cs typeface="Courier New" panose="02070309020205020404" pitchFamily="49" charset="0"/>
                <a:sym typeface="Arial"/>
              </a:rPr>
              <a:t>FLAGS_domain_name,FLAGS_server_app_host_url</a:t>
            </a:r>
            <a:r>
              <a:rPr lang="en-US" sz="1600" b="1" kern="0" dirty="0">
                <a:latin typeface="Courier New" panose="02070309020205020404" pitchFamily="49" charset="0"/>
                <a:cs typeface="Courier New" panose="02070309020205020404" pitchFamily="49" charset="0"/>
                <a:sym typeface="Arial"/>
              </a:rPr>
              <a:t>,</a:t>
            </a:r>
          </a:p>
          <a:p>
            <a:pPr>
              <a:buClr>
                <a:srgbClr val="000000"/>
              </a:buClr>
              <a:buFont typeface="Arial"/>
              <a:buNone/>
            </a:pPr>
            <a:r>
              <a:rPr lang="en-US" sz="1600" b="1" kern="0" dirty="0">
                <a:latin typeface="Courier New" panose="02070309020205020404" pitchFamily="49" charset="0"/>
                <a:cs typeface="Courier New" panose="02070309020205020404" pitchFamily="49" charset="0"/>
                <a:sym typeface="Arial"/>
              </a:rPr>
              <a:t>                        </a:t>
            </a:r>
            <a:r>
              <a:rPr lang="en-US" sz="1600" b="1" kern="0" dirty="0" err="1">
                <a:latin typeface="Courier New" panose="02070309020205020404" pitchFamily="49" charset="0"/>
                <a:cs typeface="Courier New" panose="02070309020205020404" pitchFamily="49" charset="0"/>
                <a:sym typeface="Arial"/>
              </a:rPr>
              <a:t>FLAGS_server_app_port,trust_mgr</a:t>
            </a:r>
            <a:r>
              <a:rPr lang="en-US" sz="1600" b="1" kern="0" dirty="0">
                <a:latin typeface="Courier New" panose="02070309020205020404" pitchFamily="49" charset="0"/>
                <a:cs typeface="Courier New" panose="02070309020205020404" pitchFamily="49" charset="0"/>
                <a:sym typeface="Arial"/>
              </a:rPr>
              <a:t>)</a:t>
            </a:r>
            <a:br>
              <a:rPr lang="en-US" sz="1600" b="1" kern="0" dirty="0">
                <a:latin typeface="Courier New" panose="02070309020205020404" pitchFamily="49" charset="0"/>
                <a:cs typeface="Courier New" panose="02070309020205020404" pitchFamily="49" charset="0"/>
                <a:sym typeface="Arial"/>
              </a:rPr>
            </a:br>
            <a:r>
              <a:rPr lang="en-US" sz="1600" b="1" kern="0" dirty="0">
                <a:latin typeface="Courier New" panose="02070309020205020404" pitchFamily="49" charset="0"/>
                <a:cs typeface="Courier New" panose="02070309020205020404" pitchFamily="49" charset="0"/>
                <a:sym typeface="Arial"/>
              </a:rPr>
              <a:t>// Your application here</a:t>
            </a:r>
          </a:p>
        </p:txBody>
      </p:sp>
      <p:sp>
        <p:nvSpPr>
          <p:cNvPr id="3" name="TextBox 2">
            <a:extLst>
              <a:ext uri="{FF2B5EF4-FFF2-40B4-BE49-F238E27FC236}">
                <a16:creationId xmlns:a16="http://schemas.microsoft.com/office/drawing/2014/main" id="{62025E48-58C1-16C1-C288-8C9143790239}"/>
              </a:ext>
            </a:extLst>
          </p:cNvPr>
          <p:cNvSpPr txBox="1"/>
          <p:nvPr/>
        </p:nvSpPr>
        <p:spPr>
          <a:xfrm>
            <a:off x="484909" y="361603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923602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ACE02C8-3CAD-5ADB-A492-5FD5F36F243F}"/>
              </a:ext>
            </a:extLst>
          </p:cNvPr>
          <p:cNvSpPr/>
          <p:nvPr/>
        </p:nvSpPr>
        <p:spPr>
          <a:xfrm>
            <a:off x="6912024" y="3831053"/>
            <a:ext cx="3249097" cy="2481660"/>
          </a:xfrm>
          <a:prstGeom prst="rect">
            <a:avLst/>
          </a:prstGeom>
          <a:solidFill>
            <a:srgbClr val="FFFFFF"/>
          </a:solidFill>
          <a:ln w="19050" cap="flat" cmpd="sng" algn="ctr">
            <a:solidFill>
              <a:srgbClr val="000000"/>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30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535353"/>
                </a:solidFill>
                <a:effectLst/>
                <a:uLnTx/>
                <a:uFillTx/>
                <a:latin typeface="Arial"/>
                <a:ea typeface="+mn-ea"/>
                <a:cs typeface="Calibri" panose="020F0502020204030204" pitchFamily="34" charset="0"/>
                <a:sym typeface="Arial"/>
              </a:rPr>
              <a:t>Works on all CC platforms:</a:t>
            </a:r>
          </a:p>
          <a:p>
            <a:pPr marL="285750" marR="0" lvl="0" indent="-285750" defTabSz="914400" eaLnBrk="1" fontAlgn="auto" latinLnBrk="0" hangingPunct="1">
              <a:lnSpc>
                <a:spcPct val="100000"/>
              </a:lnSpc>
              <a:spcBef>
                <a:spcPts val="30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rgbClr val="535353"/>
                </a:solidFill>
                <a:effectLst/>
                <a:uLnTx/>
                <a:uFillTx/>
                <a:latin typeface="Arial"/>
                <a:ea typeface="+mn-ea"/>
                <a:cs typeface="Calibri" panose="020F0502020204030204" pitchFamily="34" charset="0"/>
                <a:sym typeface="Arial"/>
              </a:rPr>
              <a:t>Simulated enclave</a:t>
            </a:r>
          </a:p>
          <a:p>
            <a:pPr marL="285750" marR="0" lvl="0" indent="-285750" defTabSz="914400" eaLnBrk="1" fontAlgn="auto" latinLnBrk="0" hangingPunct="1">
              <a:lnSpc>
                <a:spcPct val="100000"/>
              </a:lnSpc>
              <a:spcBef>
                <a:spcPts val="30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rgbClr val="535353"/>
                </a:solidFill>
                <a:effectLst/>
                <a:uLnTx/>
                <a:uFillTx/>
                <a:latin typeface="Arial"/>
                <a:ea typeface="+mn-ea"/>
                <a:cs typeface="Calibri" panose="020F0502020204030204" pitchFamily="34" charset="0"/>
                <a:sym typeface="Arial"/>
              </a:rPr>
              <a:t>AMD </a:t>
            </a:r>
            <a:r>
              <a:rPr kumimoji="0" lang="en-US" sz="1600" b="0" i="0" u="none" strike="noStrike" kern="0" cap="none" spc="0" normalizeH="0" baseline="0" noProof="0">
                <a:ln>
                  <a:noFill/>
                </a:ln>
                <a:solidFill>
                  <a:srgbClr val="535353"/>
                </a:solidFill>
                <a:effectLst/>
                <a:uLnTx/>
                <a:uFillTx/>
                <a:latin typeface="Arial"/>
                <a:ea typeface="+mn-ea"/>
                <a:cs typeface="Calibri" panose="020F0502020204030204" pitchFamily="34" charset="0"/>
                <a:sym typeface="Arial"/>
              </a:rPr>
              <a:t>SEV-SNP</a:t>
            </a:r>
            <a:endParaRPr kumimoji="0" lang="en-US" sz="1600" b="0" i="0" u="none" strike="noStrike" kern="0" cap="none" spc="0" normalizeH="0" baseline="0" noProof="0" dirty="0">
              <a:ln>
                <a:noFill/>
              </a:ln>
              <a:solidFill>
                <a:srgbClr val="535353"/>
              </a:solidFill>
              <a:effectLst/>
              <a:uLnTx/>
              <a:uFillTx/>
              <a:latin typeface="Arial"/>
              <a:ea typeface="+mn-ea"/>
              <a:cs typeface="Calibri" panose="020F0502020204030204" pitchFamily="34" charset="0"/>
              <a:sym typeface="Arial"/>
            </a:endParaRPr>
          </a:p>
          <a:p>
            <a:pPr marL="285750" marR="0" lvl="0" indent="-285750" defTabSz="914400" eaLnBrk="1" fontAlgn="auto" latinLnBrk="0" hangingPunct="1">
              <a:lnSpc>
                <a:spcPct val="100000"/>
              </a:lnSpc>
              <a:spcBef>
                <a:spcPts val="30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rgbClr val="535353"/>
                </a:solidFill>
                <a:effectLst/>
                <a:uLnTx/>
                <a:uFillTx/>
                <a:latin typeface="Arial"/>
                <a:ea typeface="+mn-ea"/>
                <a:cs typeface="Calibri" panose="020F0502020204030204" pitchFamily="34" charset="0"/>
                <a:sym typeface="Arial"/>
              </a:rPr>
              <a:t>Intel SGX (Gramine and OE)</a:t>
            </a:r>
          </a:p>
          <a:p>
            <a:pPr marL="285750" marR="0" lvl="0" indent="-285750" defTabSz="914400" eaLnBrk="1" fontAlgn="auto" latinLnBrk="0" hangingPunct="1">
              <a:lnSpc>
                <a:spcPct val="100000"/>
              </a:lnSpc>
              <a:spcBef>
                <a:spcPts val="30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rgbClr val="535353"/>
                </a:solidFill>
                <a:effectLst/>
                <a:uLnTx/>
                <a:uFillTx/>
                <a:latin typeface="Arial"/>
                <a:ea typeface="+mn-ea"/>
                <a:cs typeface="Calibri" panose="020F0502020204030204" pitchFamily="34" charset="0"/>
                <a:sym typeface="Arial"/>
              </a:rPr>
              <a:t>Arm CCA (Samsung Islet)</a:t>
            </a:r>
          </a:p>
          <a:p>
            <a:pPr marL="285750" marR="0" lvl="0" indent="-285750" defTabSz="914400" eaLnBrk="1" fontAlgn="auto" latinLnBrk="0" hangingPunct="1">
              <a:lnSpc>
                <a:spcPct val="100000"/>
              </a:lnSpc>
              <a:spcBef>
                <a:spcPts val="30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rgbClr val="535353"/>
                </a:solidFill>
                <a:effectLst/>
                <a:uLnTx/>
                <a:uFillTx/>
                <a:latin typeface="Arial"/>
                <a:ea typeface="+mn-ea"/>
                <a:cs typeface="Calibri" panose="020F0502020204030204" pitchFamily="34" charset="0"/>
                <a:sym typeface="Arial"/>
              </a:rPr>
              <a:t>RISC-V Keystone</a:t>
            </a:r>
          </a:p>
          <a:p>
            <a:pPr marL="285750" marR="0" lvl="0" indent="-285750" defTabSz="914400" eaLnBrk="1" fontAlgn="auto" latinLnBrk="0" hangingPunct="1">
              <a:lnSpc>
                <a:spcPct val="100000"/>
              </a:lnSpc>
              <a:spcBef>
                <a:spcPts val="30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rgbClr val="535353"/>
                </a:solidFill>
                <a:effectLst/>
                <a:uLnTx/>
                <a:uFillTx/>
                <a:latin typeface="Arial"/>
                <a:ea typeface="+mn-ea"/>
                <a:cs typeface="Calibri" panose="020F0502020204030204" pitchFamily="34" charset="0"/>
                <a:sym typeface="Arial"/>
              </a:rPr>
              <a:t>Intel TDX (when it’s ready)</a:t>
            </a:r>
          </a:p>
          <a:p>
            <a:pPr marL="285750" marR="0" lvl="0" indent="-285750" defTabSz="914400" eaLnBrk="1" fontAlgn="auto" latinLnBrk="0" hangingPunct="1">
              <a:lnSpc>
                <a:spcPct val="100000"/>
              </a:lnSpc>
              <a:spcBef>
                <a:spcPts val="300"/>
              </a:spcBef>
              <a:spcAft>
                <a:spcPts val="0"/>
              </a:spcAft>
              <a:buClr>
                <a:srgbClr val="000000"/>
              </a:buClr>
              <a:buSzTx/>
              <a:buFont typeface="Arial" panose="020B0604020202020204" pitchFamily="34" charset="0"/>
              <a:buChar char="•"/>
              <a:tabLst/>
              <a:defRPr/>
            </a:pPr>
            <a:r>
              <a:rPr kumimoji="0" lang="en-US" sz="1600" b="1" i="0" u="none" strike="noStrike" kern="0" cap="none" spc="0" normalizeH="0" baseline="0" noProof="0" dirty="0">
                <a:ln>
                  <a:noFill/>
                </a:ln>
                <a:solidFill>
                  <a:srgbClr val="535353"/>
                </a:solidFill>
                <a:effectLst/>
                <a:uLnTx/>
                <a:uFillTx/>
                <a:latin typeface="Arial"/>
                <a:ea typeface="+mn-ea"/>
                <a:cs typeface="Calibri" panose="020F0502020204030204" pitchFamily="34" charset="0"/>
                <a:sym typeface="Arial"/>
              </a:rPr>
              <a:t>Application enclave service</a:t>
            </a:r>
          </a:p>
        </p:txBody>
      </p:sp>
      <p:sp>
        <p:nvSpPr>
          <p:cNvPr id="13" name="Title 1">
            <a:extLst>
              <a:ext uri="{FF2B5EF4-FFF2-40B4-BE49-F238E27FC236}">
                <a16:creationId xmlns:a16="http://schemas.microsoft.com/office/drawing/2014/main" id="{B9916862-CC8D-D00A-ADAA-CE15F575CE8B}"/>
              </a:ext>
            </a:extLst>
          </p:cNvPr>
          <p:cNvSpPr txBox="1">
            <a:spLocks/>
          </p:cNvSpPr>
          <p:nvPr/>
        </p:nvSpPr>
        <p:spPr>
          <a:xfrm>
            <a:off x="511333" y="267178"/>
            <a:ext cx="11169333" cy="79375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1" i="0" u="none" strike="noStrike" kern="0" cap="none" spc="0" normalizeH="0" baseline="0" noProof="0">
                <a:ln>
                  <a:noFill/>
                </a:ln>
                <a:solidFill>
                  <a:srgbClr val="000000"/>
                </a:solidFill>
                <a:effectLst/>
                <a:uLnTx/>
                <a:uFillTx/>
                <a:latin typeface="Arial"/>
                <a:cs typeface="Arial"/>
                <a:sym typeface="Arial"/>
              </a:rPr>
              <a:t>Certifier: “Simple Example” App</a:t>
            </a:r>
          </a:p>
        </p:txBody>
      </p:sp>
      <p:sp>
        <p:nvSpPr>
          <p:cNvPr id="14" name="Content Placeholder 7">
            <a:extLst>
              <a:ext uri="{FF2B5EF4-FFF2-40B4-BE49-F238E27FC236}">
                <a16:creationId xmlns:a16="http://schemas.microsoft.com/office/drawing/2014/main" id="{1831A8AD-0FD9-EA12-EA7C-A6CAF957C40F}"/>
              </a:ext>
            </a:extLst>
          </p:cNvPr>
          <p:cNvSpPr txBox="1">
            <a:spLocks/>
          </p:cNvSpPr>
          <p:nvPr/>
        </p:nvSpPr>
        <p:spPr>
          <a:xfrm>
            <a:off x="842158" y="1118136"/>
            <a:ext cx="8552969" cy="1178640"/>
          </a:xfrm>
          <a:prstGeom prst="rect">
            <a:avLst/>
          </a:prstGeom>
          <a:solidFill>
            <a:srgbClr val="70AD47">
              <a:lumMod val="20000"/>
              <a:lumOff val="80000"/>
            </a:srgbClr>
          </a:solidFill>
          <a:ln>
            <a:solidFill>
              <a:srgbClr val="000000"/>
            </a:solid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6350" marR="0" lvl="0" indent="0" algn="l" defTabSz="914400" rtl="0" eaLnBrk="1" fontAlgn="auto" latinLnBrk="0" hangingPunct="1">
              <a:lnSpc>
                <a:spcPct val="90000"/>
              </a:lnSpc>
              <a:spcBef>
                <a:spcPts val="200"/>
              </a:spcBef>
              <a:spcAft>
                <a:spcPts val="0"/>
              </a:spcAft>
              <a:buClr>
                <a:srgbClr val="535353"/>
              </a:buClr>
              <a:buSzPts val="2800"/>
              <a:buFont typeface="Arial"/>
              <a:buNone/>
              <a:tabLst/>
              <a:defRPr/>
            </a:pPr>
            <a:r>
              <a:rPr kumimoji="0" lang="en-US" sz="16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sym typeface="Arial"/>
              </a:rPr>
              <a:t>Running App as server</a:t>
            </a:r>
          </a:p>
          <a:p>
            <a:pPr marL="463550" marR="0" lvl="1" indent="0" algn="l" defTabSz="914400" rtl="0" eaLnBrk="1" fontAlgn="auto" latinLnBrk="0" hangingPunct="1">
              <a:lnSpc>
                <a:spcPct val="90000"/>
              </a:lnSpc>
              <a:spcBef>
                <a:spcPts val="200"/>
              </a:spcBef>
              <a:spcAft>
                <a:spcPts val="0"/>
              </a:spcAft>
              <a:buClr>
                <a:srgbClr val="000000"/>
              </a:buClr>
              <a:buSzPts val="2800"/>
              <a:buFont typeface="Arial"/>
              <a:buNone/>
              <a:tabLst/>
              <a:defRPr/>
            </a:pPr>
            <a:r>
              <a:rPr kumimoji="0" lang="en-US" sz="16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sym typeface="Arial"/>
              </a:rPr>
              <a:t>Client peer id is Measured</a:t>
            </a:r>
          </a:p>
          <a:p>
            <a:pPr marL="463550" marR="0" lvl="1" indent="0" algn="l" defTabSz="914400" rtl="0" eaLnBrk="1" fontAlgn="auto" latinLnBrk="0" hangingPunct="1">
              <a:lnSpc>
                <a:spcPct val="90000"/>
              </a:lnSpc>
              <a:spcBef>
                <a:spcPts val="200"/>
              </a:spcBef>
              <a:spcAft>
                <a:spcPts val="0"/>
              </a:spcAft>
              <a:buClr>
                <a:srgbClr val="000000"/>
              </a:buClr>
              <a:buSzPts val="2800"/>
              <a:buFont typeface="Arial"/>
              <a:buNone/>
              <a:tabLst/>
              <a:defRPr/>
            </a:pPr>
            <a:r>
              <a:rPr kumimoji="0" lang="en-US" sz="16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sym typeface="Arial"/>
              </a:rPr>
              <a:t>8522d8e996e0089b26cb5dde06341c728e3017fa78974e3dce364bef56bdd307</a:t>
            </a:r>
          </a:p>
          <a:p>
            <a:pPr marL="463550" marR="0" lvl="1" indent="0" algn="l" defTabSz="914400" rtl="0" eaLnBrk="1" fontAlgn="auto" latinLnBrk="0" hangingPunct="1">
              <a:lnSpc>
                <a:spcPct val="90000"/>
              </a:lnSpc>
              <a:spcBef>
                <a:spcPts val="200"/>
              </a:spcBef>
              <a:spcAft>
                <a:spcPts val="0"/>
              </a:spcAft>
              <a:buClr>
                <a:srgbClr val="000000"/>
              </a:buClr>
              <a:buSzPts val="2800"/>
              <a:buFont typeface="Arial"/>
              <a:buNone/>
              <a:tabLst/>
              <a:defRPr/>
            </a:pPr>
            <a:r>
              <a:rPr kumimoji="0" lang="en-US" sz="16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sym typeface="Arial"/>
              </a:rPr>
              <a:t>SSL server read: Hi from your secret client</a:t>
            </a:r>
          </a:p>
        </p:txBody>
      </p:sp>
      <p:sp>
        <p:nvSpPr>
          <p:cNvPr id="15" name="Content Placeholder 7">
            <a:extLst>
              <a:ext uri="{FF2B5EF4-FFF2-40B4-BE49-F238E27FC236}">
                <a16:creationId xmlns:a16="http://schemas.microsoft.com/office/drawing/2014/main" id="{FACB03FD-580D-0272-51E5-F593B8992383}"/>
              </a:ext>
            </a:extLst>
          </p:cNvPr>
          <p:cNvSpPr txBox="1">
            <a:spLocks/>
          </p:cNvSpPr>
          <p:nvPr/>
        </p:nvSpPr>
        <p:spPr>
          <a:xfrm>
            <a:off x="842158" y="2346727"/>
            <a:ext cx="8552969" cy="1178640"/>
          </a:xfrm>
          <a:prstGeom prst="rect">
            <a:avLst/>
          </a:prstGeom>
          <a:solidFill>
            <a:srgbClr val="70AD47">
              <a:lumMod val="20000"/>
              <a:lumOff val="80000"/>
            </a:srgbClr>
          </a:solidFill>
          <a:ln>
            <a:solidFill>
              <a:srgbClr val="000000"/>
            </a:solid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20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L="914400" marR="0" lvl="1"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L="2286000" marR="0" lvl="4" indent="-228600" algn="l" rtl="0">
              <a:lnSpc>
                <a:spcPct val="90000"/>
              </a:lnSpc>
              <a:spcBef>
                <a:spcPts val="12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2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pPr marL="6350" marR="0" lvl="0" indent="0" algn="l" defTabSz="914400" rtl="0" eaLnBrk="1" fontAlgn="auto" latinLnBrk="0" hangingPunct="1">
              <a:lnSpc>
                <a:spcPct val="90000"/>
              </a:lnSpc>
              <a:spcBef>
                <a:spcPts val="200"/>
              </a:spcBef>
              <a:spcAft>
                <a:spcPts val="0"/>
              </a:spcAft>
              <a:buClr>
                <a:srgbClr val="535353"/>
              </a:buClr>
              <a:buSzPts val="2800"/>
              <a:buFont typeface="Arial"/>
              <a:buNone/>
              <a:tabLst/>
              <a:defRPr/>
            </a:pPr>
            <a:r>
              <a:rPr kumimoji="0" lang="en-US" sz="16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sym typeface="Arial"/>
              </a:rPr>
              <a:t>Running App as client</a:t>
            </a:r>
          </a:p>
          <a:p>
            <a:pPr marL="463550" marR="0" lvl="1" indent="0" algn="l" defTabSz="914400" rtl="0" eaLnBrk="1" fontAlgn="auto" latinLnBrk="0" hangingPunct="1">
              <a:lnSpc>
                <a:spcPct val="90000"/>
              </a:lnSpc>
              <a:spcBef>
                <a:spcPts val="200"/>
              </a:spcBef>
              <a:spcAft>
                <a:spcPts val="0"/>
              </a:spcAft>
              <a:buClr>
                <a:srgbClr val="000000"/>
              </a:buClr>
              <a:buSzPts val="2800"/>
              <a:buFont typeface="Arial"/>
              <a:buNone/>
              <a:tabLst/>
              <a:defRPr/>
            </a:pPr>
            <a:r>
              <a:rPr kumimoji="0" lang="en-US" sz="16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sym typeface="Arial"/>
              </a:rPr>
              <a:t>Server peer id : Measured</a:t>
            </a:r>
          </a:p>
          <a:p>
            <a:pPr marL="463550" marR="0" lvl="1" indent="0" algn="l" defTabSz="914400" rtl="0" eaLnBrk="1" fontAlgn="auto" latinLnBrk="0" hangingPunct="1">
              <a:lnSpc>
                <a:spcPct val="90000"/>
              </a:lnSpc>
              <a:spcBef>
                <a:spcPts val="200"/>
              </a:spcBef>
              <a:spcAft>
                <a:spcPts val="0"/>
              </a:spcAft>
              <a:buClr>
                <a:srgbClr val="000000"/>
              </a:buClr>
              <a:buSzPts val="2800"/>
              <a:buFont typeface="Arial"/>
              <a:buNone/>
              <a:tabLst/>
              <a:defRPr/>
            </a:pPr>
            <a:r>
              <a:rPr kumimoji="0" lang="en-US" sz="16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sym typeface="Arial"/>
              </a:rPr>
              <a:t>8522d8e996e0089b26cb5dde06341c728e3017fa78974e3dce364bef56bdd307</a:t>
            </a:r>
          </a:p>
          <a:p>
            <a:pPr marL="463550" marR="0" lvl="1" indent="0" algn="l" defTabSz="914400" rtl="0" eaLnBrk="1" fontAlgn="auto" latinLnBrk="0" hangingPunct="1">
              <a:lnSpc>
                <a:spcPct val="90000"/>
              </a:lnSpc>
              <a:spcBef>
                <a:spcPts val="200"/>
              </a:spcBef>
              <a:spcAft>
                <a:spcPts val="0"/>
              </a:spcAft>
              <a:buClr>
                <a:srgbClr val="000000"/>
              </a:buClr>
              <a:buSzPts val="2800"/>
              <a:buFont typeface="Arial"/>
              <a:buNone/>
              <a:tabLst/>
              <a:defRPr/>
            </a:pPr>
            <a:r>
              <a:rPr kumimoji="0" lang="en-US" sz="16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sym typeface="Arial"/>
              </a:rPr>
              <a:t>SSL client read: Hi from your secret server</a:t>
            </a:r>
          </a:p>
        </p:txBody>
      </p:sp>
      <p:sp>
        <p:nvSpPr>
          <p:cNvPr id="16" name="Content Placeholder 7">
            <a:extLst>
              <a:ext uri="{FF2B5EF4-FFF2-40B4-BE49-F238E27FC236}">
                <a16:creationId xmlns:a16="http://schemas.microsoft.com/office/drawing/2014/main" id="{D8BF95BA-D581-ABA1-C857-5D4B968FA4BE}"/>
              </a:ext>
            </a:extLst>
          </p:cNvPr>
          <p:cNvSpPr txBox="1">
            <a:spLocks/>
          </p:cNvSpPr>
          <p:nvPr/>
        </p:nvSpPr>
        <p:spPr bwMode="ltGray">
          <a:xfrm>
            <a:off x="542276" y="3786835"/>
            <a:ext cx="5881051" cy="1682670"/>
          </a:xfrm>
          <a:prstGeom prst="rect">
            <a:avLst/>
          </a:prstGeom>
          <a:noFill/>
        </p:spPr>
        <p:txBody>
          <a:bodyPr vert="horz" lIns="365760" tIns="228600" rIns="228600" bIns="22860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600" kern="1200" dirty="0">
                <a:solidFill>
                  <a:schemeClr val="bg1"/>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bg1"/>
              </a:buClr>
              <a:buSzPct val="90000"/>
              <a:buFont typeface="Camphor Std" panose="020B0504030404020204" pitchFamily="34" charset="0"/>
              <a:buChar char="–"/>
              <a:defRPr lang="en-US" sz="1400" kern="1200" dirty="0">
                <a:solidFill>
                  <a:schemeClr val="bg1"/>
                </a:solidFill>
                <a:latin typeface="+mn-lt"/>
                <a:ea typeface="+mn-ea"/>
                <a:cs typeface="+mn-cs"/>
              </a:defRPr>
            </a:lvl3pPr>
            <a:lvl4pPr marL="969963" indent="-166688" algn="l" defTabSz="914400" rtl="0" eaLnBrk="1" latinLnBrk="0" hangingPunct="1">
              <a:lnSpc>
                <a:spcPct val="100000"/>
              </a:lnSpc>
              <a:spcBef>
                <a:spcPts val="1200"/>
              </a:spcBef>
              <a:buClr>
                <a:schemeClr val="bg1"/>
              </a:buClr>
              <a:buSzPct val="90000"/>
              <a:buFont typeface="Arial" panose="020B0604020202020204" pitchFamily="34" charset="0"/>
              <a:buChar char="•"/>
              <a:defRPr lang="en-US" sz="1200" kern="1200" dirty="0">
                <a:solidFill>
                  <a:schemeClr val="bg1"/>
                </a:solidFill>
                <a:latin typeface="+mn-lt"/>
                <a:ea typeface="+mn-ea"/>
                <a:cs typeface="+mn-cs"/>
              </a:defRPr>
            </a:lvl4pPr>
            <a:lvl5pPr marL="1143000" indent="-138113" algn="l" defTabSz="914400" rtl="0" eaLnBrk="1" latinLnBrk="0" hangingPunct="1">
              <a:lnSpc>
                <a:spcPct val="100000"/>
              </a:lnSpc>
              <a:spcBef>
                <a:spcPts val="1200"/>
              </a:spcBef>
              <a:buClr>
                <a:schemeClr val="bg1"/>
              </a:buClr>
              <a:buSzPct val="90000"/>
              <a:buFont typeface="Camphor Std" panose="020B0504030404020204" pitchFamily="34" charset="0"/>
              <a:buChar char="–"/>
              <a:tabLst/>
              <a:defRPr lang="en-US" sz="1200" kern="1200" dirty="0">
                <a:solidFill>
                  <a:schemeClr val="bg1"/>
                </a:solidFill>
                <a:latin typeface="+mn-lt"/>
                <a:ea typeface="+mn-ea"/>
                <a:cs typeface="+mn-cs"/>
              </a:defRPr>
            </a:lvl5pPr>
            <a:lvl6pPr marL="1258888" indent="-111125" algn="l" defTabSz="914400" rtl="0" eaLnBrk="1" latinLnBrk="0" hangingPunct="1">
              <a:lnSpc>
                <a:spcPct val="100000"/>
              </a:lnSpc>
              <a:spcBef>
                <a:spcPts val="1200"/>
              </a:spcBef>
              <a:buClrTx/>
              <a:buSzPct val="90000"/>
              <a:buFont typeface="Arial" panose="020B0604020202020204" pitchFamily="34" charset="0"/>
              <a:buChar char="•"/>
              <a:tabLst/>
              <a:defRPr sz="1800" kern="1200">
                <a:solidFill>
                  <a:schemeClr val="bg1"/>
                </a:solidFill>
                <a:latin typeface="+mn-lt"/>
                <a:ea typeface="+mn-ea"/>
                <a:cs typeface="+mn-cs"/>
              </a:defRPr>
            </a:lvl6pPr>
            <a:lvl7pPr marL="1379538" indent="-120650" algn="l" defTabSz="914400" rtl="0" eaLnBrk="1" latinLnBrk="0" hangingPunct="1">
              <a:lnSpc>
                <a:spcPct val="100000"/>
              </a:lnSpc>
              <a:spcBef>
                <a:spcPts val="1200"/>
              </a:spcBef>
              <a:buClrTx/>
              <a:buSzPct val="90000"/>
              <a:buFont typeface="System Font Regular"/>
              <a:buChar char="-"/>
              <a:tabLst/>
              <a:defRPr sz="1400" kern="1200">
                <a:solidFill>
                  <a:schemeClr val="bg1"/>
                </a:solidFill>
                <a:latin typeface="+mn-lt"/>
                <a:ea typeface="+mn-ea"/>
                <a:cs typeface="+mn-cs"/>
              </a:defRPr>
            </a:lvl7pPr>
            <a:lvl8pPr marL="1550988" indent="-120650" algn="l" defTabSz="914400" rtl="0" eaLnBrk="1" latinLnBrk="0" hangingPunct="1">
              <a:lnSpc>
                <a:spcPct val="100000"/>
              </a:lnSpc>
              <a:spcBef>
                <a:spcPts val="1200"/>
              </a:spcBef>
              <a:buClrTx/>
              <a:buSzPct val="90000"/>
              <a:buFont typeface="Arial" panose="020B0604020202020204" pitchFamily="34" charset="0"/>
              <a:buChar char="•"/>
              <a:tabLst/>
              <a:defRPr sz="1200" kern="1200">
                <a:solidFill>
                  <a:schemeClr val="bg1"/>
                </a:solidFill>
                <a:latin typeface="+mn-lt"/>
                <a:ea typeface="+mn-ea"/>
                <a:cs typeface="+mn-cs"/>
              </a:defRPr>
            </a:lvl8pPr>
            <a:lvl9pPr marL="1722438" indent="-120650" algn="l" defTabSz="914400" rtl="0" eaLnBrk="1" latinLnBrk="0" hangingPunct="1">
              <a:lnSpc>
                <a:spcPct val="100000"/>
              </a:lnSpc>
              <a:spcBef>
                <a:spcPts val="1200"/>
              </a:spcBef>
              <a:buClrTx/>
              <a:buSzPct val="90000"/>
              <a:buFont typeface="System Font Regular"/>
              <a:buChar char="-"/>
              <a:tabLst/>
              <a:defRPr sz="1800" kern="1200">
                <a:solidFill>
                  <a:schemeClr val="bg1"/>
                </a:solidFill>
                <a:latin typeface="+mn-lt"/>
                <a:ea typeface="+mn-ea"/>
                <a:cs typeface="+mn-cs"/>
              </a:defRPr>
            </a:lvl9pPr>
          </a:lstStyle>
          <a:p>
            <a:pPr fontAlgn="base">
              <a:spcBef>
                <a:spcPts val="200"/>
              </a:spcBef>
              <a:buClr>
                <a:srgbClr val="000000">
                  <a:lumMod val="60000"/>
                  <a:lumOff val="40000"/>
                </a:srgbClr>
              </a:buClr>
              <a:buFont typeface="Arial" panose="020B0604020202020204" pitchFamily="34" charset="0"/>
              <a:buNone/>
            </a:pPr>
            <a:r>
              <a:rPr>
                <a:solidFill>
                  <a:srgbClr val="535353"/>
                </a:solidFill>
                <a:latin typeface="Arial"/>
                <a:cs typeface="Calibri" panose="020F0502020204030204" pitchFamily="34" charset="0"/>
                <a:sym typeface="Arial"/>
              </a:rPr>
              <a:t>You may want to add:</a:t>
            </a:r>
          </a:p>
          <a:p>
            <a:pPr marL="342900" indent="-342900" fontAlgn="base">
              <a:spcBef>
                <a:spcPts val="200"/>
              </a:spcBef>
              <a:buClr>
                <a:srgbClr val="000000">
                  <a:lumMod val="60000"/>
                  <a:lumOff val="40000"/>
                </a:srgbClr>
              </a:buClr>
              <a:buFont typeface="Courier New" panose="02070309020205020404" pitchFamily="49" charset="0"/>
              <a:buChar char="o"/>
            </a:pPr>
            <a:r>
              <a:rPr sz="1600">
                <a:solidFill>
                  <a:srgbClr val="535353"/>
                </a:solidFill>
                <a:latin typeface="Arial"/>
                <a:cs typeface="Calibri" panose="020F0502020204030204" pitchFamily="34" charset="0"/>
                <a:sym typeface="Arial"/>
              </a:rPr>
              <a:t>API serialization</a:t>
            </a:r>
          </a:p>
          <a:p>
            <a:pPr marL="342900" indent="-342900" fontAlgn="base">
              <a:spcBef>
                <a:spcPts val="200"/>
              </a:spcBef>
              <a:buClr>
                <a:srgbClr val="000000">
                  <a:lumMod val="60000"/>
                  <a:lumOff val="40000"/>
                </a:srgbClr>
              </a:buClr>
              <a:buFont typeface="Courier New" panose="02070309020205020404" pitchFamily="49" charset="0"/>
              <a:buChar char="o"/>
            </a:pPr>
            <a:r>
              <a:rPr sz="1600">
                <a:solidFill>
                  <a:srgbClr val="535353"/>
                </a:solidFill>
                <a:latin typeface="Arial"/>
                <a:cs typeface="Calibri" panose="020F0502020204030204" pitchFamily="34" charset="0"/>
                <a:sym typeface="Arial"/>
              </a:rPr>
              <a:t>ACLs for differentiated access</a:t>
            </a:r>
          </a:p>
          <a:p>
            <a:pPr marL="342900" indent="-342900" fontAlgn="base">
              <a:spcBef>
                <a:spcPts val="200"/>
              </a:spcBef>
              <a:buClr>
                <a:srgbClr val="000000">
                  <a:lumMod val="60000"/>
                  <a:lumOff val="40000"/>
                </a:srgbClr>
              </a:buClr>
              <a:buFont typeface="Courier New" panose="02070309020205020404" pitchFamily="49" charset="0"/>
              <a:buChar char="o"/>
            </a:pPr>
            <a:r>
              <a:rPr lang="en-US" sz="1600">
                <a:solidFill>
                  <a:srgbClr val="535353"/>
                </a:solidFill>
                <a:latin typeface="Arial"/>
                <a:cs typeface="Calibri" panose="020F0502020204030204" pitchFamily="34" charset="0"/>
                <a:sym typeface="Arial"/>
              </a:rPr>
              <a:t>Standard “distributed programming” primitives like Byzantine agreement</a:t>
            </a:r>
          </a:p>
        </p:txBody>
      </p:sp>
    </p:spTree>
    <p:extLst>
      <p:ext uri="{BB962C8B-B14F-4D97-AF65-F5344CB8AC3E}">
        <p14:creationId xmlns:p14="http://schemas.microsoft.com/office/powerpoint/2010/main" val="4123536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15450B81DA7D4295FAB6E101FBB355" ma:contentTypeVersion="13" ma:contentTypeDescription="Create a new document." ma:contentTypeScope="" ma:versionID="a2b276c0d94ecedbbbd31beef7f92291">
  <xsd:schema xmlns:xsd="http://www.w3.org/2001/XMLSchema" xmlns:xs="http://www.w3.org/2001/XMLSchema" xmlns:p="http://schemas.microsoft.com/office/2006/metadata/properties" xmlns:ns2="d31f2ad2-e472-44ee-9b91-cb098f6c1beb" xmlns:ns3="28481bb3-5299-45df-98e4-9eda10c473f6" targetNamespace="http://schemas.microsoft.com/office/2006/metadata/properties" ma:root="true" ma:fieldsID="dcef641001f8833cd1b5d41fe44c7501" ns2:_="" ns3:_="">
    <xsd:import namespace="d31f2ad2-e472-44ee-9b91-cb098f6c1beb"/>
    <xsd:import namespace="28481bb3-5299-45df-98e4-9eda10c473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1f2ad2-e472-44ee-9b91-cb098f6c1b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81bb3-5299-45df-98e4-9eda10c473f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28481bb3-5299-45df-98e4-9eda10c473f6">
      <UserInfo>
        <DisplayName>John Manferdelli</DisplayName>
        <AccountId>16</AccountId>
        <AccountType/>
      </UserInfo>
      <UserInfo>
        <DisplayName>Aditya Gurajada</DisplayName>
        <AccountId>48</AccountId>
        <AccountType/>
      </UserInfo>
      <UserInfo>
        <DisplayName>Chris Ramming</DisplayName>
        <AccountId>23</AccountId>
        <AccountType/>
      </UserInfo>
      <UserInfo>
        <DisplayName>Sung Lee</DisplayName>
        <AccountId>82</AccountId>
        <AccountType/>
      </UserInfo>
      <UserInfo>
        <DisplayName>Radoslav Gerganov</DisplayName>
        <AccountId>17</AccountId>
        <AccountType/>
      </UserInfo>
    </SharedWithUsers>
  </documentManagement>
</p:properties>
</file>

<file path=customXml/itemProps1.xml><?xml version="1.0" encoding="utf-8"?>
<ds:datastoreItem xmlns:ds="http://schemas.openxmlformats.org/officeDocument/2006/customXml" ds:itemID="{390C09D2-4AFD-4468-8460-F270BE2D63C0}">
  <ds:schemaRefs>
    <ds:schemaRef ds:uri="28481bb3-5299-45df-98e4-9eda10c473f6"/>
    <ds:schemaRef ds:uri="d31f2ad2-e472-44ee-9b91-cb098f6c1be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DBBC6C3-9264-4AC9-A6FD-7C51DE139748}">
  <ds:schemaRefs>
    <ds:schemaRef ds:uri="http://schemas.microsoft.com/sharepoint/v3/contenttype/forms"/>
  </ds:schemaRefs>
</ds:datastoreItem>
</file>

<file path=customXml/itemProps3.xml><?xml version="1.0" encoding="utf-8"?>
<ds:datastoreItem xmlns:ds="http://schemas.openxmlformats.org/officeDocument/2006/customXml" ds:itemID="{22DF4F91-F5B5-4094-B601-C57B168258E0}">
  <ds:schemaRefs>
    <ds:schemaRef ds:uri="28481bb3-5299-45df-98e4-9eda10c473f6"/>
    <ds:schemaRef ds:uri="http://schemas.openxmlformats.org/package/2006/metadata/core-properties"/>
    <ds:schemaRef ds:uri="http://schemas.microsoft.com/office/2006/metadata/properties"/>
    <ds:schemaRef ds:uri="http://schemas.microsoft.com/office/2006/documentManagement/types"/>
    <ds:schemaRef ds:uri="http://purl.org/dc/terms/"/>
    <ds:schemaRef ds:uri="http://purl.org/dc/dcmitype/"/>
    <ds:schemaRef ds:uri="http://purl.org/dc/elements/1.1/"/>
    <ds:schemaRef ds:uri="http://schemas.microsoft.com/office/infopath/2007/PartnerControls"/>
    <ds:schemaRef ds:uri="d31f2ad2-e472-44ee-9b91-cb098f6c1be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162</TotalTime>
  <Words>2864</Words>
  <Application>Microsoft Macintosh PowerPoint</Application>
  <PresentationFormat>Widescreen</PresentationFormat>
  <Paragraphs>366</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vt:lpstr>
      <vt:lpstr>Arial</vt:lpstr>
      <vt:lpstr>Calibri</vt:lpstr>
      <vt:lpstr>Calibri Light</vt:lpstr>
      <vt:lpstr>Courier New</vt:lpstr>
      <vt:lpstr>Menlo</vt:lpstr>
      <vt:lpstr>Roboto</vt:lpstr>
      <vt:lpstr>Wingdings</vt:lpstr>
      <vt:lpstr>Office Theme</vt:lpstr>
      <vt:lpstr>The Certifier Framework for Confidential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 Li</dc:creator>
  <cp:lastModifiedBy>John Manferdelli</cp:lastModifiedBy>
  <cp:revision>10</cp:revision>
  <dcterms:created xsi:type="dcterms:W3CDTF">2023-09-27T16:49:06Z</dcterms:created>
  <dcterms:modified xsi:type="dcterms:W3CDTF">2025-09-09T17:00:38Z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0x0101004315450B81DA7D4295FAB6E101FBB355</vt:lpwstr>
  </property>
</Properties>
</file>