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8"/>
  </p:notesMasterIdLst>
  <p:sldIdLst>
    <p:sldId id="2026819493" r:id="rId5"/>
    <p:sldId id="2026819489" r:id="rId6"/>
    <p:sldId id="202681949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08"/>
    <p:restoredTop sz="94614"/>
  </p:normalViewPr>
  <p:slideViewPr>
    <p:cSldViewPr snapToGrid="0" snapToObjects="1">
      <p:cViewPr varScale="1">
        <p:scale>
          <a:sx n="101" d="100"/>
          <a:sy n="101" d="100"/>
        </p:scale>
        <p:origin x="1488" y="192"/>
      </p:cViewPr>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5DC4A4-0E25-1A42-A39F-0844249540CF}" type="datetimeFigureOut">
              <a:rPr lang="en-US" smtClean="0"/>
              <a:t>8/3/22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AD6C40-9DF9-6C4D-99EC-89202E341182}" type="slidenum">
              <a:rPr lang="en-US" smtClean="0"/>
              <a:t>‹#›</a:t>
            </a:fld>
            <a:endParaRPr lang="en-US"/>
          </a:p>
        </p:txBody>
      </p:sp>
    </p:spTree>
    <p:extLst>
      <p:ext uri="{BB962C8B-B14F-4D97-AF65-F5344CB8AC3E}">
        <p14:creationId xmlns:p14="http://schemas.microsoft.com/office/powerpoint/2010/main" val="1708348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AD6C40-9DF9-6C4D-99EC-89202E341182}" type="slidenum">
              <a:rPr lang="en-US" smtClean="0"/>
              <a:t>1</a:t>
            </a:fld>
            <a:endParaRPr lang="en-US"/>
          </a:p>
        </p:txBody>
      </p:sp>
    </p:spTree>
    <p:extLst>
      <p:ext uri="{BB962C8B-B14F-4D97-AF65-F5344CB8AC3E}">
        <p14:creationId xmlns:p14="http://schemas.microsoft.com/office/powerpoint/2010/main" val="112745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Use this as a template</a:t>
            </a:r>
          </a:p>
        </p:txBody>
      </p:sp>
      <p:sp>
        <p:nvSpPr>
          <p:cNvPr id="4" name="Slide Number Placeholder 3"/>
          <p:cNvSpPr>
            <a:spLocks noGrp="1"/>
          </p:cNvSpPr>
          <p:nvPr>
            <p:ph type="sldNum" sz="quarter" idx="10"/>
          </p:nvPr>
        </p:nvSpPr>
        <p:spPr/>
        <p:txBody>
          <a:bodyPr/>
          <a:lstStyle/>
          <a:p>
            <a:fld id="{9F4FBC3A-A12C-40F9-BB8D-BC30C7901396}" type="slidenum">
              <a:rPr lang="en-US" smtClean="0"/>
              <a:t>2</a:t>
            </a:fld>
            <a:endParaRPr lang="en-US"/>
          </a:p>
        </p:txBody>
      </p:sp>
    </p:spTree>
    <p:extLst>
      <p:ext uri="{BB962C8B-B14F-4D97-AF65-F5344CB8AC3E}">
        <p14:creationId xmlns:p14="http://schemas.microsoft.com/office/powerpoint/2010/main" val="2725997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Use this as a template</a:t>
            </a:r>
          </a:p>
        </p:txBody>
      </p:sp>
      <p:sp>
        <p:nvSpPr>
          <p:cNvPr id="4" name="Slide Number Placeholder 3"/>
          <p:cNvSpPr>
            <a:spLocks noGrp="1"/>
          </p:cNvSpPr>
          <p:nvPr>
            <p:ph type="sldNum" sz="quarter" idx="10"/>
          </p:nvPr>
        </p:nvSpPr>
        <p:spPr/>
        <p:txBody>
          <a:bodyPr/>
          <a:lstStyle/>
          <a:p>
            <a:fld id="{9F4FBC3A-A12C-40F9-BB8D-BC30C7901396}" type="slidenum">
              <a:rPr lang="en-US" smtClean="0"/>
              <a:t>3</a:t>
            </a:fld>
            <a:endParaRPr lang="en-US"/>
          </a:p>
        </p:txBody>
      </p:sp>
    </p:spTree>
    <p:extLst>
      <p:ext uri="{BB962C8B-B14F-4D97-AF65-F5344CB8AC3E}">
        <p14:creationId xmlns:p14="http://schemas.microsoft.com/office/powerpoint/2010/main" val="3696753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DE67E-B7A2-6E43-8237-0287F630C6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BF231C-BB69-BA46-9C7E-AE5FB6390C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13990F-4F2C-FC48-8264-25CE3A2AB3FA}"/>
              </a:ext>
            </a:extLst>
          </p:cNvPr>
          <p:cNvSpPr>
            <a:spLocks noGrp="1"/>
          </p:cNvSpPr>
          <p:nvPr>
            <p:ph type="dt" sz="half" idx="10"/>
          </p:nvPr>
        </p:nvSpPr>
        <p:spPr/>
        <p:txBody>
          <a:bodyPr/>
          <a:lstStyle/>
          <a:p>
            <a:fld id="{954B459F-4FD2-0846-B9E6-CEC122635995}" type="datetime1">
              <a:rPr lang="en-US" smtClean="0"/>
              <a:t>8/3/22</a:t>
            </a:fld>
            <a:endParaRPr lang="en-US"/>
          </a:p>
        </p:txBody>
      </p:sp>
      <p:sp>
        <p:nvSpPr>
          <p:cNvPr id="5" name="Footer Placeholder 4">
            <a:extLst>
              <a:ext uri="{FF2B5EF4-FFF2-40B4-BE49-F238E27FC236}">
                <a16:creationId xmlns:a16="http://schemas.microsoft.com/office/drawing/2014/main" id="{53CE23A9-1E7D-1543-8BB1-84810098C5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F150F6-285A-A34D-8FD0-B7CE1E60F391}"/>
              </a:ext>
            </a:extLst>
          </p:cNvPr>
          <p:cNvSpPr>
            <a:spLocks noGrp="1"/>
          </p:cNvSpPr>
          <p:nvPr>
            <p:ph type="sldNum" sz="quarter" idx="12"/>
          </p:nvPr>
        </p:nvSpPr>
        <p:spPr/>
        <p:txBody>
          <a:bodyPr/>
          <a:lstStyle/>
          <a:p>
            <a:fld id="{82FE4298-9D07-B243-B446-2EF20BF7D0AF}" type="slidenum">
              <a:rPr lang="en-US" smtClean="0"/>
              <a:t>‹#›</a:t>
            </a:fld>
            <a:endParaRPr lang="en-US"/>
          </a:p>
        </p:txBody>
      </p:sp>
    </p:spTree>
    <p:extLst>
      <p:ext uri="{BB962C8B-B14F-4D97-AF65-F5344CB8AC3E}">
        <p14:creationId xmlns:p14="http://schemas.microsoft.com/office/powerpoint/2010/main" val="1198763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8CD59-E6CE-B141-8A30-0BFDE5E839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6D65B9-7645-5744-8472-79C9AD853A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6466B4-3756-6741-A84A-F62F4B16F49E}"/>
              </a:ext>
            </a:extLst>
          </p:cNvPr>
          <p:cNvSpPr>
            <a:spLocks noGrp="1"/>
          </p:cNvSpPr>
          <p:nvPr>
            <p:ph type="dt" sz="half" idx="10"/>
          </p:nvPr>
        </p:nvSpPr>
        <p:spPr/>
        <p:txBody>
          <a:bodyPr/>
          <a:lstStyle/>
          <a:p>
            <a:fld id="{ED7D2A8A-7B1D-7149-9EF0-868BDDB93449}" type="datetime1">
              <a:rPr lang="en-US" smtClean="0"/>
              <a:t>8/3/22</a:t>
            </a:fld>
            <a:endParaRPr lang="en-US"/>
          </a:p>
        </p:txBody>
      </p:sp>
      <p:sp>
        <p:nvSpPr>
          <p:cNvPr id="5" name="Footer Placeholder 4">
            <a:extLst>
              <a:ext uri="{FF2B5EF4-FFF2-40B4-BE49-F238E27FC236}">
                <a16:creationId xmlns:a16="http://schemas.microsoft.com/office/drawing/2014/main" id="{E8360EF1-4DF2-8D4D-B318-636020C1CB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58283B-B188-5B45-B87D-BCDE4E563639}"/>
              </a:ext>
            </a:extLst>
          </p:cNvPr>
          <p:cNvSpPr>
            <a:spLocks noGrp="1"/>
          </p:cNvSpPr>
          <p:nvPr>
            <p:ph type="sldNum" sz="quarter" idx="12"/>
          </p:nvPr>
        </p:nvSpPr>
        <p:spPr/>
        <p:txBody>
          <a:bodyPr/>
          <a:lstStyle/>
          <a:p>
            <a:fld id="{82FE4298-9D07-B243-B446-2EF20BF7D0AF}" type="slidenum">
              <a:rPr lang="en-US" smtClean="0"/>
              <a:t>‹#›</a:t>
            </a:fld>
            <a:endParaRPr lang="en-US"/>
          </a:p>
        </p:txBody>
      </p:sp>
    </p:spTree>
    <p:extLst>
      <p:ext uri="{BB962C8B-B14F-4D97-AF65-F5344CB8AC3E}">
        <p14:creationId xmlns:p14="http://schemas.microsoft.com/office/powerpoint/2010/main" val="913773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4E8298-14B1-F741-AD14-70C2CEE228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4FAF53-3C85-8A48-9A45-217904BA45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54DEEA-E914-F84A-ACF4-44FDBA999987}"/>
              </a:ext>
            </a:extLst>
          </p:cNvPr>
          <p:cNvSpPr>
            <a:spLocks noGrp="1"/>
          </p:cNvSpPr>
          <p:nvPr>
            <p:ph type="dt" sz="half" idx="10"/>
          </p:nvPr>
        </p:nvSpPr>
        <p:spPr/>
        <p:txBody>
          <a:bodyPr/>
          <a:lstStyle/>
          <a:p>
            <a:fld id="{0CA74F55-8944-9748-BB75-BD033610B341}" type="datetime1">
              <a:rPr lang="en-US" smtClean="0"/>
              <a:t>8/3/22</a:t>
            </a:fld>
            <a:endParaRPr lang="en-US"/>
          </a:p>
        </p:txBody>
      </p:sp>
      <p:sp>
        <p:nvSpPr>
          <p:cNvPr id="5" name="Footer Placeholder 4">
            <a:extLst>
              <a:ext uri="{FF2B5EF4-FFF2-40B4-BE49-F238E27FC236}">
                <a16:creationId xmlns:a16="http://schemas.microsoft.com/office/drawing/2014/main" id="{011DD985-4A97-C447-B23B-2752829E74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B40E91-1A6A-FB45-A3BD-D3688EE988F7}"/>
              </a:ext>
            </a:extLst>
          </p:cNvPr>
          <p:cNvSpPr>
            <a:spLocks noGrp="1"/>
          </p:cNvSpPr>
          <p:nvPr>
            <p:ph type="sldNum" sz="quarter" idx="12"/>
          </p:nvPr>
        </p:nvSpPr>
        <p:spPr/>
        <p:txBody>
          <a:bodyPr/>
          <a:lstStyle/>
          <a:p>
            <a:fld id="{82FE4298-9D07-B243-B446-2EF20BF7D0AF}" type="slidenum">
              <a:rPr lang="en-US" smtClean="0"/>
              <a:t>‹#›</a:t>
            </a:fld>
            <a:endParaRPr lang="en-US"/>
          </a:p>
        </p:txBody>
      </p:sp>
    </p:spTree>
    <p:extLst>
      <p:ext uri="{BB962C8B-B14F-4D97-AF65-F5344CB8AC3E}">
        <p14:creationId xmlns:p14="http://schemas.microsoft.com/office/powerpoint/2010/main" val="928553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24E83-0498-4D8B-94A0-3FF7CDD8F127}"/>
              </a:ext>
            </a:extLst>
          </p:cNvPr>
          <p:cNvSpPr>
            <a:spLocks noGrp="1"/>
          </p:cNvSpPr>
          <p:nvPr>
            <p:ph type="title" hasCustomPrompt="1"/>
          </p:nvPr>
        </p:nvSpPr>
        <p:spPr/>
        <p:txBody>
          <a:bodyPr/>
          <a:lstStyle>
            <a:lvl1pPr>
              <a:defRPr/>
            </a:lvl1pPr>
          </a:lstStyle>
          <a:p>
            <a:r>
              <a:rPr lang="en-US" dirty="0"/>
              <a:t>Single Content Layout Click to Add One Line Title</a:t>
            </a:r>
          </a:p>
        </p:txBody>
      </p:sp>
      <p:sp>
        <p:nvSpPr>
          <p:cNvPr id="8" name="Subtitle 2">
            <a:extLst>
              <a:ext uri="{FF2B5EF4-FFF2-40B4-BE49-F238E27FC236}">
                <a16:creationId xmlns:a16="http://schemas.microsoft.com/office/drawing/2014/main" id="{216D2F66-BB7F-4F0E-A224-A105F87676EF}"/>
              </a:ext>
            </a:extLst>
          </p:cNvPr>
          <p:cNvSpPr>
            <a:spLocks noGrp="1"/>
          </p:cNvSpPr>
          <p:nvPr>
            <p:ph type="subTitle" idx="10" hasCustomPrompt="1"/>
          </p:nvPr>
        </p:nvSpPr>
        <p:spPr>
          <a:xfrm>
            <a:off x="593021" y="811831"/>
            <a:ext cx="10990809" cy="247743"/>
          </a:xfrm>
        </p:spPr>
        <p:txBody>
          <a:bodyPr/>
          <a:lstStyle>
            <a:lvl1pPr marL="0" indent="0" algn="l">
              <a:lnSpc>
                <a:spcPct val="100000"/>
              </a:lnSpc>
              <a:spcBef>
                <a:spcPts val="0"/>
              </a:spcBef>
              <a:buNone/>
              <a:defRPr sz="200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8" name="Content Placeholder 17">
            <a:extLst>
              <a:ext uri="{FF2B5EF4-FFF2-40B4-BE49-F238E27FC236}">
                <a16:creationId xmlns:a16="http://schemas.microsoft.com/office/drawing/2014/main" id="{D034FA3F-D529-4D8B-B6EC-A8341FCAF67E}"/>
              </a:ext>
            </a:extLst>
          </p:cNvPr>
          <p:cNvSpPr>
            <a:spLocks noGrp="1"/>
          </p:cNvSpPr>
          <p:nvPr>
            <p:ph sz="quarter" idx="14" hasCustomPrompt="1"/>
          </p:nvPr>
        </p:nvSpPr>
        <p:spPr>
          <a:xfrm>
            <a:off x="616666" y="1600201"/>
            <a:ext cx="10975658" cy="4572000"/>
          </a:xfrm>
        </p:spPr>
        <p:txBody>
          <a:bodyPr/>
          <a:lstStyle>
            <a:lvl1pPr>
              <a:spcBef>
                <a:spcPts val="1500"/>
              </a:spcBef>
              <a:defRPr/>
            </a:lvl1pPr>
            <a:lvl2pPr>
              <a:spcBef>
                <a:spcPts val="300"/>
              </a:spcBef>
              <a:defRPr/>
            </a:lvl2pPr>
            <a:lvl5pPr>
              <a:defRPr/>
            </a:lvl5pPr>
            <a:lvl6pPr>
              <a:defRPr/>
            </a:lvl6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age number">
            <a:extLst>
              <a:ext uri="{FF2B5EF4-FFF2-40B4-BE49-F238E27FC236}">
                <a16:creationId xmlns:a16="http://schemas.microsoft.com/office/drawing/2014/main" id="{175B5FDB-839C-A941-B264-01387F31F005}"/>
              </a:ext>
            </a:extLst>
          </p:cNvPr>
          <p:cNvSpPr txBox="1"/>
          <p:nvPr userDrawn="1"/>
        </p:nvSpPr>
        <p:spPr>
          <a:xfrm>
            <a:off x="11493934" y="6464808"/>
            <a:ext cx="438104"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z="800" smtClean="0"/>
              <a:pPr lvl="0" algn="r"/>
              <a:t>‹#›</a:t>
            </a:fld>
            <a:endParaRPr lang="en-US" sz="800" dirty="0"/>
          </a:p>
        </p:txBody>
      </p:sp>
    </p:spTree>
    <p:extLst>
      <p:ext uri="{BB962C8B-B14F-4D97-AF65-F5344CB8AC3E}">
        <p14:creationId xmlns:p14="http://schemas.microsoft.com/office/powerpoint/2010/main" val="281523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25BEB-D75D-044A-8109-7E12FF6133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F57238-C72C-2947-A861-77F892CF7C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EE7FDD-2794-8E4E-8A4C-511178866B42}"/>
              </a:ext>
            </a:extLst>
          </p:cNvPr>
          <p:cNvSpPr>
            <a:spLocks noGrp="1"/>
          </p:cNvSpPr>
          <p:nvPr>
            <p:ph type="dt" sz="half" idx="10"/>
          </p:nvPr>
        </p:nvSpPr>
        <p:spPr/>
        <p:txBody>
          <a:bodyPr/>
          <a:lstStyle/>
          <a:p>
            <a:fld id="{923FB715-BA98-2345-AB83-3C75613CD68B}" type="datetime1">
              <a:rPr lang="en-US" smtClean="0"/>
              <a:t>8/3/22</a:t>
            </a:fld>
            <a:endParaRPr lang="en-US"/>
          </a:p>
        </p:txBody>
      </p:sp>
      <p:sp>
        <p:nvSpPr>
          <p:cNvPr id="5" name="Footer Placeholder 4">
            <a:extLst>
              <a:ext uri="{FF2B5EF4-FFF2-40B4-BE49-F238E27FC236}">
                <a16:creationId xmlns:a16="http://schemas.microsoft.com/office/drawing/2014/main" id="{8EA61A98-F6EC-2F4A-88A5-E2FFA3ADDB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6B6009-EC16-E242-BF97-EF3ABDB9EB16}"/>
              </a:ext>
            </a:extLst>
          </p:cNvPr>
          <p:cNvSpPr>
            <a:spLocks noGrp="1"/>
          </p:cNvSpPr>
          <p:nvPr>
            <p:ph type="sldNum" sz="quarter" idx="12"/>
          </p:nvPr>
        </p:nvSpPr>
        <p:spPr/>
        <p:txBody>
          <a:bodyPr/>
          <a:lstStyle/>
          <a:p>
            <a:fld id="{82FE4298-9D07-B243-B446-2EF20BF7D0AF}" type="slidenum">
              <a:rPr lang="en-US" smtClean="0"/>
              <a:t>‹#›</a:t>
            </a:fld>
            <a:endParaRPr lang="en-US"/>
          </a:p>
        </p:txBody>
      </p:sp>
    </p:spTree>
    <p:extLst>
      <p:ext uri="{BB962C8B-B14F-4D97-AF65-F5344CB8AC3E}">
        <p14:creationId xmlns:p14="http://schemas.microsoft.com/office/powerpoint/2010/main" val="2167806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12290-2EAD-8848-B7CC-2452E8ED14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413EA0-2228-1E4D-BE36-3C8EA0214C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6ADE48-B986-4A4A-85C5-7385D02BA9AE}"/>
              </a:ext>
            </a:extLst>
          </p:cNvPr>
          <p:cNvSpPr>
            <a:spLocks noGrp="1"/>
          </p:cNvSpPr>
          <p:nvPr>
            <p:ph type="dt" sz="half" idx="10"/>
          </p:nvPr>
        </p:nvSpPr>
        <p:spPr/>
        <p:txBody>
          <a:bodyPr/>
          <a:lstStyle/>
          <a:p>
            <a:fld id="{9917063B-8073-EB40-9E63-0B19979AFEB9}" type="datetime1">
              <a:rPr lang="en-US" smtClean="0"/>
              <a:t>8/3/22</a:t>
            </a:fld>
            <a:endParaRPr lang="en-US"/>
          </a:p>
        </p:txBody>
      </p:sp>
      <p:sp>
        <p:nvSpPr>
          <p:cNvPr id="5" name="Footer Placeholder 4">
            <a:extLst>
              <a:ext uri="{FF2B5EF4-FFF2-40B4-BE49-F238E27FC236}">
                <a16:creationId xmlns:a16="http://schemas.microsoft.com/office/drawing/2014/main" id="{656F0969-6A14-694C-BEC6-1BFD43EF1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ABCB99-2618-8F4E-B04B-77B0EE9AE550}"/>
              </a:ext>
            </a:extLst>
          </p:cNvPr>
          <p:cNvSpPr>
            <a:spLocks noGrp="1"/>
          </p:cNvSpPr>
          <p:nvPr>
            <p:ph type="sldNum" sz="quarter" idx="12"/>
          </p:nvPr>
        </p:nvSpPr>
        <p:spPr/>
        <p:txBody>
          <a:bodyPr/>
          <a:lstStyle/>
          <a:p>
            <a:fld id="{82FE4298-9D07-B243-B446-2EF20BF7D0AF}" type="slidenum">
              <a:rPr lang="en-US" smtClean="0"/>
              <a:t>‹#›</a:t>
            </a:fld>
            <a:endParaRPr lang="en-US"/>
          </a:p>
        </p:txBody>
      </p:sp>
    </p:spTree>
    <p:extLst>
      <p:ext uri="{BB962C8B-B14F-4D97-AF65-F5344CB8AC3E}">
        <p14:creationId xmlns:p14="http://schemas.microsoft.com/office/powerpoint/2010/main" val="1647745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38FC8-A582-4B40-B088-063B92451D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EBA820-D404-6749-AC7B-4074B6A10C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44C963-DC11-E948-87A9-512042806E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D388F9-D36F-164A-9D84-D1E428E69F0C}"/>
              </a:ext>
            </a:extLst>
          </p:cNvPr>
          <p:cNvSpPr>
            <a:spLocks noGrp="1"/>
          </p:cNvSpPr>
          <p:nvPr>
            <p:ph type="dt" sz="half" idx="10"/>
          </p:nvPr>
        </p:nvSpPr>
        <p:spPr/>
        <p:txBody>
          <a:bodyPr/>
          <a:lstStyle/>
          <a:p>
            <a:fld id="{1811FD89-88BB-F94D-BED9-2C68AAC00464}" type="datetime1">
              <a:rPr lang="en-US" smtClean="0"/>
              <a:t>8/3/22</a:t>
            </a:fld>
            <a:endParaRPr lang="en-US"/>
          </a:p>
        </p:txBody>
      </p:sp>
      <p:sp>
        <p:nvSpPr>
          <p:cNvPr id="6" name="Footer Placeholder 5">
            <a:extLst>
              <a:ext uri="{FF2B5EF4-FFF2-40B4-BE49-F238E27FC236}">
                <a16:creationId xmlns:a16="http://schemas.microsoft.com/office/drawing/2014/main" id="{9530CA3E-2068-EF42-BD33-9DB5D5B956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636641-658B-0649-859C-80B7831A9A4C}"/>
              </a:ext>
            </a:extLst>
          </p:cNvPr>
          <p:cNvSpPr>
            <a:spLocks noGrp="1"/>
          </p:cNvSpPr>
          <p:nvPr>
            <p:ph type="sldNum" sz="quarter" idx="12"/>
          </p:nvPr>
        </p:nvSpPr>
        <p:spPr/>
        <p:txBody>
          <a:bodyPr/>
          <a:lstStyle/>
          <a:p>
            <a:fld id="{82FE4298-9D07-B243-B446-2EF20BF7D0AF}" type="slidenum">
              <a:rPr lang="en-US" smtClean="0"/>
              <a:t>‹#›</a:t>
            </a:fld>
            <a:endParaRPr lang="en-US"/>
          </a:p>
        </p:txBody>
      </p:sp>
    </p:spTree>
    <p:extLst>
      <p:ext uri="{BB962C8B-B14F-4D97-AF65-F5344CB8AC3E}">
        <p14:creationId xmlns:p14="http://schemas.microsoft.com/office/powerpoint/2010/main" val="1350469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8E914-1D32-3D4B-9AFF-099C0C5615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E1C5E1-1108-9F41-ACC9-51F44E7DAA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3DE1B8-6592-0A41-9BBB-51ABF473D1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ACA9F8-EC49-7B4F-9CCC-EC322210EE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DAEAEF-6301-1741-B228-E28D6F0F42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FA8BD8-451B-3147-A3C4-5A803ECA47CA}"/>
              </a:ext>
            </a:extLst>
          </p:cNvPr>
          <p:cNvSpPr>
            <a:spLocks noGrp="1"/>
          </p:cNvSpPr>
          <p:nvPr>
            <p:ph type="dt" sz="half" idx="10"/>
          </p:nvPr>
        </p:nvSpPr>
        <p:spPr/>
        <p:txBody>
          <a:bodyPr/>
          <a:lstStyle/>
          <a:p>
            <a:fld id="{20AE5CDC-71A1-9245-8C2F-7DD16AE231A8}" type="datetime1">
              <a:rPr lang="en-US" smtClean="0"/>
              <a:t>8/3/22</a:t>
            </a:fld>
            <a:endParaRPr lang="en-US"/>
          </a:p>
        </p:txBody>
      </p:sp>
      <p:sp>
        <p:nvSpPr>
          <p:cNvPr id="8" name="Footer Placeholder 7">
            <a:extLst>
              <a:ext uri="{FF2B5EF4-FFF2-40B4-BE49-F238E27FC236}">
                <a16:creationId xmlns:a16="http://schemas.microsoft.com/office/drawing/2014/main" id="{49C0C097-C40F-AC4A-8035-EBC73E9F72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6ECCD6-698B-6349-8F73-CE4A1480C390}"/>
              </a:ext>
            </a:extLst>
          </p:cNvPr>
          <p:cNvSpPr>
            <a:spLocks noGrp="1"/>
          </p:cNvSpPr>
          <p:nvPr>
            <p:ph type="sldNum" sz="quarter" idx="12"/>
          </p:nvPr>
        </p:nvSpPr>
        <p:spPr/>
        <p:txBody>
          <a:bodyPr/>
          <a:lstStyle/>
          <a:p>
            <a:fld id="{82FE4298-9D07-B243-B446-2EF20BF7D0AF}" type="slidenum">
              <a:rPr lang="en-US" smtClean="0"/>
              <a:t>‹#›</a:t>
            </a:fld>
            <a:endParaRPr lang="en-US"/>
          </a:p>
        </p:txBody>
      </p:sp>
    </p:spTree>
    <p:extLst>
      <p:ext uri="{BB962C8B-B14F-4D97-AF65-F5344CB8AC3E}">
        <p14:creationId xmlns:p14="http://schemas.microsoft.com/office/powerpoint/2010/main" val="2255694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AAB92-677F-0443-AAF3-745F24E7B4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893EEB-2BB9-6C4F-8ED4-791ADD860E67}"/>
              </a:ext>
            </a:extLst>
          </p:cNvPr>
          <p:cNvSpPr>
            <a:spLocks noGrp="1"/>
          </p:cNvSpPr>
          <p:nvPr>
            <p:ph type="dt" sz="half" idx="10"/>
          </p:nvPr>
        </p:nvSpPr>
        <p:spPr/>
        <p:txBody>
          <a:bodyPr/>
          <a:lstStyle/>
          <a:p>
            <a:fld id="{D5BB19DB-54A8-B643-A21A-B27B583C66CF}" type="datetime1">
              <a:rPr lang="en-US" smtClean="0"/>
              <a:t>8/3/22</a:t>
            </a:fld>
            <a:endParaRPr lang="en-US"/>
          </a:p>
        </p:txBody>
      </p:sp>
      <p:sp>
        <p:nvSpPr>
          <p:cNvPr id="4" name="Footer Placeholder 3">
            <a:extLst>
              <a:ext uri="{FF2B5EF4-FFF2-40B4-BE49-F238E27FC236}">
                <a16:creationId xmlns:a16="http://schemas.microsoft.com/office/drawing/2014/main" id="{1B579736-C113-FD41-8375-2578A16189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727DFE-586F-5C4B-A31C-0B417A6BBB78}"/>
              </a:ext>
            </a:extLst>
          </p:cNvPr>
          <p:cNvSpPr>
            <a:spLocks noGrp="1"/>
          </p:cNvSpPr>
          <p:nvPr>
            <p:ph type="sldNum" sz="quarter" idx="12"/>
          </p:nvPr>
        </p:nvSpPr>
        <p:spPr/>
        <p:txBody>
          <a:bodyPr/>
          <a:lstStyle/>
          <a:p>
            <a:fld id="{82FE4298-9D07-B243-B446-2EF20BF7D0AF}" type="slidenum">
              <a:rPr lang="en-US" smtClean="0"/>
              <a:t>‹#›</a:t>
            </a:fld>
            <a:endParaRPr lang="en-US"/>
          </a:p>
        </p:txBody>
      </p:sp>
    </p:spTree>
    <p:extLst>
      <p:ext uri="{BB962C8B-B14F-4D97-AF65-F5344CB8AC3E}">
        <p14:creationId xmlns:p14="http://schemas.microsoft.com/office/powerpoint/2010/main" val="1286931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1262A9-C3BC-1B41-A82E-61DB278EB9D9}"/>
              </a:ext>
            </a:extLst>
          </p:cNvPr>
          <p:cNvSpPr>
            <a:spLocks noGrp="1"/>
          </p:cNvSpPr>
          <p:nvPr>
            <p:ph type="dt" sz="half" idx="10"/>
          </p:nvPr>
        </p:nvSpPr>
        <p:spPr/>
        <p:txBody>
          <a:bodyPr/>
          <a:lstStyle/>
          <a:p>
            <a:fld id="{BFF1CF42-59FE-AF49-91ED-7CC0AA0DE49B}" type="datetime1">
              <a:rPr lang="en-US" smtClean="0"/>
              <a:t>8/3/22</a:t>
            </a:fld>
            <a:endParaRPr lang="en-US"/>
          </a:p>
        </p:txBody>
      </p:sp>
      <p:sp>
        <p:nvSpPr>
          <p:cNvPr id="3" name="Footer Placeholder 2">
            <a:extLst>
              <a:ext uri="{FF2B5EF4-FFF2-40B4-BE49-F238E27FC236}">
                <a16:creationId xmlns:a16="http://schemas.microsoft.com/office/drawing/2014/main" id="{4E549A0C-0E2E-9846-9056-7FBDE5574B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E7FC5C-51EE-004B-8FDB-ED91D5E54BAC}"/>
              </a:ext>
            </a:extLst>
          </p:cNvPr>
          <p:cNvSpPr>
            <a:spLocks noGrp="1"/>
          </p:cNvSpPr>
          <p:nvPr>
            <p:ph type="sldNum" sz="quarter" idx="12"/>
          </p:nvPr>
        </p:nvSpPr>
        <p:spPr/>
        <p:txBody>
          <a:bodyPr/>
          <a:lstStyle/>
          <a:p>
            <a:fld id="{82FE4298-9D07-B243-B446-2EF20BF7D0AF}" type="slidenum">
              <a:rPr lang="en-US" smtClean="0"/>
              <a:t>‹#›</a:t>
            </a:fld>
            <a:endParaRPr lang="en-US"/>
          </a:p>
        </p:txBody>
      </p:sp>
    </p:spTree>
    <p:extLst>
      <p:ext uri="{BB962C8B-B14F-4D97-AF65-F5344CB8AC3E}">
        <p14:creationId xmlns:p14="http://schemas.microsoft.com/office/powerpoint/2010/main" val="3548838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4B99F-72D5-2149-9473-8DF4FF33EA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DF4901-5690-5E47-B6B8-F52D490DE4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69FF30-F35B-1B4B-B228-B02434C227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3E71E1-D893-7146-8165-C7BD4F35CE23}"/>
              </a:ext>
            </a:extLst>
          </p:cNvPr>
          <p:cNvSpPr>
            <a:spLocks noGrp="1"/>
          </p:cNvSpPr>
          <p:nvPr>
            <p:ph type="dt" sz="half" idx="10"/>
          </p:nvPr>
        </p:nvSpPr>
        <p:spPr/>
        <p:txBody>
          <a:bodyPr/>
          <a:lstStyle/>
          <a:p>
            <a:fld id="{7C7DF57A-8625-824F-BC4C-B2A250FF8D81}" type="datetime1">
              <a:rPr lang="en-US" smtClean="0"/>
              <a:t>8/3/22</a:t>
            </a:fld>
            <a:endParaRPr lang="en-US"/>
          </a:p>
        </p:txBody>
      </p:sp>
      <p:sp>
        <p:nvSpPr>
          <p:cNvPr id="6" name="Footer Placeholder 5">
            <a:extLst>
              <a:ext uri="{FF2B5EF4-FFF2-40B4-BE49-F238E27FC236}">
                <a16:creationId xmlns:a16="http://schemas.microsoft.com/office/drawing/2014/main" id="{4F547BEE-825A-514D-B41B-C7A1EA1AD7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7F35F5-C7D7-9646-A343-57E53412FA27}"/>
              </a:ext>
            </a:extLst>
          </p:cNvPr>
          <p:cNvSpPr>
            <a:spLocks noGrp="1"/>
          </p:cNvSpPr>
          <p:nvPr>
            <p:ph type="sldNum" sz="quarter" idx="12"/>
          </p:nvPr>
        </p:nvSpPr>
        <p:spPr/>
        <p:txBody>
          <a:bodyPr/>
          <a:lstStyle/>
          <a:p>
            <a:fld id="{82FE4298-9D07-B243-B446-2EF20BF7D0AF}" type="slidenum">
              <a:rPr lang="en-US" smtClean="0"/>
              <a:t>‹#›</a:t>
            </a:fld>
            <a:endParaRPr lang="en-US"/>
          </a:p>
        </p:txBody>
      </p:sp>
    </p:spTree>
    <p:extLst>
      <p:ext uri="{BB962C8B-B14F-4D97-AF65-F5344CB8AC3E}">
        <p14:creationId xmlns:p14="http://schemas.microsoft.com/office/powerpoint/2010/main" val="931772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2803F-2FA9-F94C-BC38-69A1C4A2AD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D95A52-E5D2-804F-B563-2CF9842D51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DFE32A-8033-7B49-9E37-3672CAAB58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235548-7BA6-214F-8FAC-CCB1C14415EE}"/>
              </a:ext>
            </a:extLst>
          </p:cNvPr>
          <p:cNvSpPr>
            <a:spLocks noGrp="1"/>
          </p:cNvSpPr>
          <p:nvPr>
            <p:ph type="dt" sz="half" idx="10"/>
          </p:nvPr>
        </p:nvSpPr>
        <p:spPr/>
        <p:txBody>
          <a:bodyPr/>
          <a:lstStyle/>
          <a:p>
            <a:fld id="{2DA7514A-8CF2-8F4D-A1B3-44890B787011}" type="datetime1">
              <a:rPr lang="en-US" smtClean="0"/>
              <a:t>8/3/22</a:t>
            </a:fld>
            <a:endParaRPr lang="en-US"/>
          </a:p>
        </p:txBody>
      </p:sp>
      <p:sp>
        <p:nvSpPr>
          <p:cNvPr id="6" name="Footer Placeholder 5">
            <a:extLst>
              <a:ext uri="{FF2B5EF4-FFF2-40B4-BE49-F238E27FC236}">
                <a16:creationId xmlns:a16="http://schemas.microsoft.com/office/drawing/2014/main" id="{39DC6BE6-5C4C-8B4D-97AC-9DE5C6264E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B7E707-67D0-FB4E-974D-9A2D81B23145}"/>
              </a:ext>
            </a:extLst>
          </p:cNvPr>
          <p:cNvSpPr>
            <a:spLocks noGrp="1"/>
          </p:cNvSpPr>
          <p:nvPr>
            <p:ph type="sldNum" sz="quarter" idx="12"/>
          </p:nvPr>
        </p:nvSpPr>
        <p:spPr/>
        <p:txBody>
          <a:bodyPr/>
          <a:lstStyle/>
          <a:p>
            <a:fld id="{82FE4298-9D07-B243-B446-2EF20BF7D0AF}" type="slidenum">
              <a:rPr lang="en-US" smtClean="0"/>
              <a:t>‹#›</a:t>
            </a:fld>
            <a:endParaRPr lang="en-US"/>
          </a:p>
        </p:txBody>
      </p:sp>
    </p:spTree>
    <p:extLst>
      <p:ext uri="{BB962C8B-B14F-4D97-AF65-F5344CB8AC3E}">
        <p14:creationId xmlns:p14="http://schemas.microsoft.com/office/powerpoint/2010/main" val="1290127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BD6D1E-94A7-0E47-92A6-AE5D14BB24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15AD90-704A-8349-89DB-1BE63387DA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17F6FD-DBB5-1042-9F3E-AA4AAD0F96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0617FB-FCCC-1F40-AFA1-15E67694F973}" type="datetime1">
              <a:rPr lang="en-US" smtClean="0"/>
              <a:t>8/3/22</a:t>
            </a:fld>
            <a:endParaRPr lang="en-US"/>
          </a:p>
        </p:txBody>
      </p:sp>
      <p:sp>
        <p:nvSpPr>
          <p:cNvPr id="5" name="Footer Placeholder 4">
            <a:extLst>
              <a:ext uri="{FF2B5EF4-FFF2-40B4-BE49-F238E27FC236}">
                <a16:creationId xmlns:a16="http://schemas.microsoft.com/office/drawing/2014/main" id="{43D39FCA-7FE4-8142-AFD9-D081063688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2B6D1C-368B-CD40-B83D-0291C2E8A1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FE4298-9D07-B243-B446-2EF20BF7D0AF}" type="slidenum">
              <a:rPr lang="en-US" smtClean="0"/>
              <a:t>‹#›</a:t>
            </a:fld>
            <a:endParaRPr lang="en-US"/>
          </a:p>
        </p:txBody>
      </p:sp>
    </p:spTree>
    <p:extLst>
      <p:ext uri="{BB962C8B-B14F-4D97-AF65-F5344CB8AC3E}">
        <p14:creationId xmlns:p14="http://schemas.microsoft.com/office/powerpoint/2010/main" val="2269375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E2652-1BD9-5545-A120-48F537B731DD}"/>
              </a:ext>
            </a:extLst>
          </p:cNvPr>
          <p:cNvSpPr>
            <a:spLocks noGrp="1"/>
          </p:cNvSpPr>
          <p:nvPr>
            <p:ph type="title"/>
          </p:nvPr>
        </p:nvSpPr>
        <p:spPr>
          <a:xfrm>
            <a:off x="639186" y="221834"/>
            <a:ext cx="10512862" cy="678719"/>
          </a:xfrm>
        </p:spPr>
        <p:txBody>
          <a:bodyPr>
            <a:normAutofit fontScale="90000"/>
          </a:bodyPr>
          <a:lstStyle/>
          <a:p>
            <a:pPr algn="ctr">
              <a:spcAft>
                <a:spcPts val="600"/>
              </a:spcAft>
            </a:pPr>
            <a:r>
              <a:rPr lang="en-US" dirty="0">
                <a:solidFill>
                  <a:schemeClr val="tx2">
                    <a:lumMod val="50000"/>
                  </a:schemeClr>
                </a:solidFill>
              </a:rPr>
              <a:t>Example application: Certification</a:t>
            </a:r>
          </a:p>
        </p:txBody>
      </p:sp>
      <p:sp>
        <p:nvSpPr>
          <p:cNvPr id="4" name="Slide Number Placeholder 3">
            <a:extLst>
              <a:ext uri="{FF2B5EF4-FFF2-40B4-BE49-F238E27FC236}">
                <a16:creationId xmlns:a16="http://schemas.microsoft.com/office/drawing/2014/main" id="{28614128-DED9-E14C-88CB-601E17C2E1B6}"/>
              </a:ext>
            </a:extLst>
          </p:cNvPr>
          <p:cNvSpPr>
            <a:spLocks noGrp="1"/>
          </p:cNvSpPr>
          <p:nvPr>
            <p:ph type="sldNum" sz="quarter" idx="12"/>
          </p:nvPr>
        </p:nvSpPr>
        <p:spPr>
          <a:xfrm>
            <a:off x="9885609" y="6628990"/>
            <a:ext cx="2743200" cy="365125"/>
          </a:xfrm>
        </p:spPr>
        <p:txBody>
          <a:bodyPr/>
          <a:lstStyle/>
          <a:p>
            <a:fld id="{82FE4298-9D07-B243-B446-2EF20BF7D0AF}" type="slidenum">
              <a:rPr lang="en-US" smtClean="0"/>
              <a:t>1</a:t>
            </a:fld>
            <a:endParaRPr lang="en-US"/>
          </a:p>
        </p:txBody>
      </p:sp>
      <p:grpSp>
        <p:nvGrpSpPr>
          <p:cNvPr id="6" name="Group 5">
            <a:extLst>
              <a:ext uri="{FF2B5EF4-FFF2-40B4-BE49-F238E27FC236}">
                <a16:creationId xmlns:a16="http://schemas.microsoft.com/office/drawing/2014/main" id="{7D587BBA-D556-7274-8FC9-137469EC9BCA}"/>
              </a:ext>
            </a:extLst>
          </p:cNvPr>
          <p:cNvGrpSpPr/>
          <p:nvPr/>
        </p:nvGrpSpPr>
        <p:grpSpPr>
          <a:xfrm>
            <a:off x="1464492" y="1398203"/>
            <a:ext cx="7886509" cy="5019615"/>
            <a:chOff x="1464492" y="1398203"/>
            <a:chExt cx="7886509" cy="5019615"/>
          </a:xfrm>
        </p:grpSpPr>
        <p:cxnSp>
          <p:nvCxnSpPr>
            <p:cNvPr id="22" name="Straight Arrow Connector 21">
              <a:extLst>
                <a:ext uri="{FF2B5EF4-FFF2-40B4-BE49-F238E27FC236}">
                  <a16:creationId xmlns:a16="http://schemas.microsoft.com/office/drawing/2014/main" id="{3D03AE3D-288F-A548-837D-CBD8B6D0E4A2}"/>
                </a:ext>
              </a:extLst>
            </p:cNvPr>
            <p:cNvCxnSpPr>
              <a:cxnSpLocks/>
            </p:cNvCxnSpPr>
            <p:nvPr/>
          </p:nvCxnSpPr>
          <p:spPr bwMode="gray">
            <a:xfrm>
              <a:off x="4398664" y="3255720"/>
              <a:ext cx="1927539" cy="8126"/>
            </a:xfrm>
            <a:prstGeom prst="straightConnector1">
              <a:avLst/>
            </a:prstGeom>
            <a:ln w="25400">
              <a:solidFill>
                <a:schemeClr val="accent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1BA0558-D51A-7A46-B218-B8C3AB4D031A}"/>
                </a:ext>
              </a:extLst>
            </p:cNvPr>
            <p:cNvCxnSpPr>
              <a:cxnSpLocks/>
            </p:cNvCxnSpPr>
            <p:nvPr/>
          </p:nvCxnSpPr>
          <p:spPr bwMode="gray">
            <a:xfrm>
              <a:off x="4398664" y="3471601"/>
              <a:ext cx="1833162" cy="0"/>
            </a:xfrm>
            <a:prstGeom prst="straightConnector1">
              <a:avLst/>
            </a:prstGeom>
            <a:ln w="25400">
              <a:solidFill>
                <a:schemeClr val="accent1"/>
              </a:solidFill>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3E0456A1-C6BA-9144-BD77-2E8819B30D22}"/>
                </a:ext>
              </a:extLst>
            </p:cNvPr>
            <p:cNvSpPr/>
            <p:nvPr/>
          </p:nvSpPr>
          <p:spPr>
            <a:xfrm>
              <a:off x="6326203" y="1943655"/>
              <a:ext cx="2775189" cy="1817899"/>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9" name="Text Box 4">
              <a:extLst>
                <a:ext uri="{FF2B5EF4-FFF2-40B4-BE49-F238E27FC236}">
                  <a16:creationId xmlns:a16="http://schemas.microsoft.com/office/drawing/2014/main" id="{8B5631EB-72A5-6346-B213-62AB2534B760}"/>
                </a:ext>
              </a:extLst>
            </p:cNvPr>
            <p:cNvSpPr txBox="1">
              <a:spLocks noChangeArrowheads="1"/>
            </p:cNvSpPr>
            <p:nvPr/>
          </p:nvSpPr>
          <p:spPr bwMode="auto">
            <a:xfrm>
              <a:off x="6326203" y="3218314"/>
              <a:ext cx="2746013" cy="555407"/>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fontAlgn="base" hangingPunct="0">
                <a:spcBef>
                  <a:spcPct val="0"/>
                </a:spcBef>
                <a:spcAft>
                  <a:spcPct val="0"/>
                </a:spcAft>
              </a:pPr>
              <a:r>
                <a:rPr lang="en-US" altLang="en-US" dirty="0">
                  <a:solidFill>
                    <a:schemeClr val="tx2">
                      <a:lumMod val="50000"/>
                    </a:schemeClr>
                  </a:solidFill>
                  <a:latin typeface="Calibri" panose="020F0502020204030204" pitchFamily="34" charset="0"/>
                  <a:ea typeface="DengXian" panose="02010600030101010101" pitchFamily="2" charset="-122"/>
                  <a:cs typeface="Arial" panose="020B0604020202020204" pitchFamily="34" charset="0"/>
                </a:rPr>
                <a:t>Certification Server</a:t>
              </a:r>
              <a:endParaRPr lang="en-US" altLang="en-US" sz="2800" dirty="0">
                <a:solidFill>
                  <a:schemeClr val="tx2">
                    <a:lumMod val="50000"/>
                  </a:schemeClr>
                </a:solidFill>
                <a:latin typeface="Arial" panose="020B0604020202020204" pitchFamily="34" charset="0"/>
              </a:endParaRPr>
            </a:p>
          </p:txBody>
        </p:sp>
        <p:sp>
          <p:nvSpPr>
            <p:cNvPr id="50" name="Text Box 3">
              <a:extLst>
                <a:ext uri="{FF2B5EF4-FFF2-40B4-BE49-F238E27FC236}">
                  <a16:creationId xmlns:a16="http://schemas.microsoft.com/office/drawing/2014/main" id="{53FF7804-886F-9849-AED7-0C6D8327F489}"/>
                </a:ext>
              </a:extLst>
            </p:cNvPr>
            <p:cNvSpPr txBox="1">
              <a:spLocks noChangeArrowheads="1"/>
            </p:cNvSpPr>
            <p:nvPr/>
          </p:nvSpPr>
          <p:spPr bwMode="auto">
            <a:xfrm>
              <a:off x="6978213" y="1993744"/>
              <a:ext cx="1628087" cy="418016"/>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pPr>
              <a:r>
                <a:rPr lang="en-US" altLang="en-US" sz="1600" dirty="0">
                  <a:solidFill>
                    <a:schemeClr val="tx2">
                      <a:lumMod val="50000"/>
                    </a:schemeClr>
                  </a:solidFill>
                  <a:latin typeface="Calibri" panose="020F0502020204030204" pitchFamily="34" charset="0"/>
                  <a:ea typeface="DengXian" panose="02010600030101010101" pitchFamily="2" charset="-122"/>
                  <a:cs typeface="Arial" panose="020B0604020202020204" pitchFamily="34" charset="0"/>
                </a:rPr>
                <a:t>Certifier library</a:t>
              </a:r>
              <a:endParaRPr lang="en-US" altLang="en-US" sz="2400" dirty="0">
                <a:solidFill>
                  <a:schemeClr val="tx2">
                    <a:lumMod val="50000"/>
                  </a:schemeClr>
                </a:solidFill>
                <a:latin typeface="Arial" panose="020B0604020202020204" pitchFamily="34" charset="0"/>
              </a:endParaRPr>
            </a:p>
          </p:txBody>
        </p:sp>
        <p:sp>
          <p:nvSpPr>
            <p:cNvPr id="51" name="Rectangle 50">
              <a:extLst>
                <a:ext uri="{FF2B5EF4-FFF2-40B4-BE49-F238E27FC236}">
                  <a16:creationId xmlns:a16="http://schemas.microsoft.com/office/drawing/2014/main" id="{00CF381B-3CC2-AD49-9530-63B553330845}"/>
                </a:ext>
              </a:extLst>
            </p:cNvPr>
            <p:cNvSpPr/>
            <p:nvPr/>
          </p:nvSpPr>
          <p:spPr>
            <a:xfrm>
              <a:off x="6318384" y="1943655"/>
              <a:ext cx="2775190" cy="518988"/>
            </a:xfrm>
            <a:prstGeom prst="rect">
              <a:avLst/>
            </a:prstGeom>
            <a:solidFill>
              <a:schemeClr val="bg1">
                <a:alpha val="0"/>
              </a:schemeClr>
            </a:solidFill>
            <a:ln w="254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cxnSp>
          <p:nvCxnSpPr>
            <p:cNvPr id="52" name="Straight Arrow Connector 51">
              <a:extLst>
                <a:ext uri="{FF2B5EF4-FFF2-40B4-BE49-F238E27FC236}">
                  <a16:creationId xmlns:a16="http://schemas.microsoft.com/office/drawing/2014/main" id="{BB86B0B0-50DE-3541-8A69-E67516C461C6}"/>
                </a:ext>
              </a:extLst>
            </p:cNvPr>
            <p:cNvCxnSpPr>
              <a:cxnSpLocks/>
            </p:cNvCxnSpPr>
            <p:nvPr/>
          </p:nvCxnSpPr>
          <p:spPr bwMode="gray">
            <a:xfrm flipV="1">
              <a:off x="7565910" y="2488220"/>
              <a:ext cx="0" cy="647700"/>
            </a:xfrm>
            <a:prstGeom prst="straightConnector1">
              <a:avLst/>
            </a:prstGeom>
            <a:ln w="25400">
              <a:solidFill>
                <a:srgbClr val="E71D1D"/>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1472558E-76B1-E947-BE85-7C4D62118467}"/>
                </a:ext>
              </a:extLst>
            </p:cNvPr>
            <p:cNvSpPr/>
            <p:nvPr/>
          </p:nvSpPr>
          <p:spPr>
            <a:xfrm>
              <a:off x="1527026" y="2462643"/>
              <a:ext cx="2891805" cy="1739545"/>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5" name="Text Box 4">
              <a:extLst>
                <a:ext uri="{FF2B5EF4-FFF2-40B4-BE49-F238E27FC236}">
                  <a16:creationId xmlns:a16="http://schemas.microsoft.com/office/drawing/2014/main" id="{047CE218-3B24-324D-A4F9-0503981F3E04}"/>
                </a:ext>
              </a:extLst>
            </p:cNvPr>
            <p:cNvSpPr txBox="1">
              <a:spLocks noChangeArrowheads="1"/>
            </p:cNvSpPr>
            <p:nvPr/>
          </p:nvSpPr>
          <p:spPr bwMode="auto">
            <a:xfrm>
              <a:off x="1527026" y="3597693"/>
              <a:ext cx="2746013" cy="555407"/>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fontAlgn="base" hangingPunct="0">
                <a:spcBef>
                  <a:spcPct val="0"/>
                </a:spcBef>
                <a:spcAft>
                  <a:spcPct val="0"/>
                </a:spcAft>
              </a:pPr>
              <a:r>
                <a:rPr lang="en-US" altLang="en-US" dirty="0">
                  <a:solidFill>
                    <a:schemeClr val="tx2">
                      <a:lumMod val="50000"/>
                    </a:schemeClr>
                  </a:solidFill>
                  <a:latin typeface="Calibri" panose="020F0502020204030204" pitchFamily="34" charset="0"/>
                  <a:ea typeface="DengXian" panose="02010600030101010101" pitchFamily="2" charset="-122"/>
                  <a:cs typeface="Arial" panose="020B0604020202020204" pitchFamily="34" charset="0"/>
                </a:rPr>
                <a:t>Protected Program</a:t>
              </a:r>
              <a:endParaRPr lang="en-US" altLang="en-US" sz="2800" dirty="0">
                <a:solidFill>
                  <a:schemeClr val="tx2">
                    <a:lumMod val="50000"/>
                  </a:schemeClr>
                </a:solidFill>
                <a:latin typeface="Arial" panose="020B0604020202020204" pitchFamily="34" charset="0"/>
              </a:endParaRPr>
            </a:p>
          </p:txBody>
        </p:sp>
        <p:sp>
          <p:nvSpPr>
            <p:cNvPr id="62" name="Text Box 3">
              <a:extLst>
                <a:ext uri="{FF2B5EF4-FFF2-40B4-BE49-F238E27FC236}">
                  <a16:creationId xmlns:a16="http://schemas.microsoft.com/office/drawing/2014/main" id="{43454C0F-1265-C74F-8953-37C206C16759}"/>
                </a:ext>
              </a:extLst>
            </p:cNvPr>
            <p:cNvSpPr txBox="1">
              <a:spLocks noChangeArrowheads="1"/>
            </p:cNvSpPr>
            <p:nvPr/>
          </p:nvSpPr>
          <p:spPr bwMode="auto">
            <a:xfrm>
              <a:off x="2268087" y="2473210"/>
              <a:ext cx="1628087" cy="418016"/>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pPr>
              <a:r>
                <a:rPr lang="en-US" altLang="en-US" sz="1600" dirty="0">
                  <a:solidFill>
                    <a:schemeClr val="tx2">
                      <a:lumMod val="50000"/>
                    </a:schemeClr>
                  </a:solidFill>
                  <a:latin typeface="Calibri" panose="020F0502020204030204" pitchFamily="34" charset="0"/>
                  <a:ea typeface="DengXian" panose="02010600030101010101" pitchFamily="2" charset="-122"/>
                  <a:cs typeface="Arial" panose="020B0604020202020204" pitchFamily="34" charset="0"/>
                </a:rPr>
                <a:t>Certifier library</a:t>
              </a:r>
              <a:endParaRPr lang="en-US" altLang="en-US" sz="2400" dirty="0">
                <a:solidFill>
                  <a:schemeClr val="tx2">
                    <a:lumMod val="50000"/>
                  </a:schemeClr>
                </a:solidFill>
                <a:latin typeface="Arial" panose="020B0604020202020204" pitchFamily="34" charset="0"/>
              </a:endParaRPr>
            </a:p>
          </p:txBody>
        </p:sp>
        <p:sp>
          <p:nvSpPr>
            <p:cNvPr id="63" name="Rectangle 62">
              <a:extLst>
                <a:ext uri="{FF2B5EF4-FFF2-40B4-BE49-F238E27FC236}">
                  <a16:creationId xmlns:a16="http://schemas.microsoft.com/office/drawing/2014/main" id="{BF6712FD-7B89-EC47-814D-47ECC3D701FF}"/>
                </a:ext>
              </a:extLst>
            </p:cNvPr>
            <p:cNvSpPr/>
            <p:nvPr/>
          </p:nvSpPr>
          <p:spPr>
            <a:xfrm>
              <a:off x="1535660" y="2475198"/>
              <a:ext cx="2775190" cy="518988"/>
            </a:xfrm>
            <a:prstGeom prst="rect">
              <a:avLst/>
            </a:prstGeom>
            <a:solidFill>
              <a:schemeClr val="bg1">
                <a:alpha val="0"/>
              </a:schemeClr>
            </a:solidFill>
            <a:ln w="254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cxnSp>
          <p:nvCxnSpPr>
            <p:cNvPr id="64" name="Straight Arrow Connector 63">
              <a:extLst>
                <a:ext uri="{FF2B5EF4-FFF2-40B4-BE49-F238E27FC236}">
                  <a16:creationId xmlns:a16="http://schemas.microsoft.com/office/drawing/2014/main" id="{5DD58D19-0661-5B41-BA04-978D0A78400B}"/>
                </a:ext>
              </a:extLst>
            </p:cNvPr>
            <p:cNvCxnSpPr>
              <a:cxnSpLocks/>
            </p:cNvCxnSpPr>
            <p:nvPr/>
          </p:nvCxnSpPr>
          <p:spPr bwMode="gray">
            <a:xfrm flipV="1">
              <a:off x="1896415" y="2952696"/>
              <a:ext cx="0" cy="647700"/>
            </a:xfrm>
            <a:prstGeom prst="straightConnector1">
              <a:avLst/>
            </a:prstGeom>
            <a:ln w="25400">
              <a:solidFill>
                <a:srgbClr val="E71D1D"/>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6A0C9F7A-3BFB-1B45-BEA8-21376B3C6067}"/>
                </a:ext>
              </a:extLst>
            </p:cNvPr>
            <p:cNvSpPr txBox="1"/>
            <p:nvPr/>
          </p:nvSpPr>
          <p:spPr>
            <a:xfrm>
              <a:off x="1640057" y="3069110"/>
              <a:ext cx="190500" cy="246221"/>
            </a:xfrm>
            <a:prstGeom prst="rect">
              <a:avLst/>
            </a:prstGeom>
          </p:spPr>
          <p:txBody>
            <a:bodyPr wrap="square" lIns="0" tIns="0" rIns="0" bIns="0" rtlCol="0">
              <a:spAutoFit/>
            </a:bodyPr>
            <a:lstStyle/>
            <a:p>
              <a:pPr algn="ctr">
                <a:spcAft>
                  <a:spcPts val="600"/>
                </a:spcAft>
              </a:pPr>
              <a:r>
                <a:rPr lang="en-US" sz="1600" dirty="0">
                  <a:solidFill>
                    <a:srgbClr val="FF0000"/>
                  </a:solidFill>
                </a:rPr>
                <a:t>1</a:t>
              </a:r>
              <a:endParaRPr lang="en-US" sz="1200" dirty="0">
                <a:solidFill>
                  <a:srgbClr val="FF0000"/>
                </a:solidFill>
              </a:endParaRPr>
            </a:p>
          </p:txBody>
        </p:sp>
        <p:cxnSp>
          <p:nvCxnSpPr>
            <p:cNvPr id="69" name="Straight Arrow Connector 68">
              <a:extLst>
                <a:ext uri="{FF2B5EF4-FFF2-40B4-BE49-F238E27FC236}">
                  <a16:creationId xmlns:a16="http://schemas.microsoft.com/office/drawing/2014/main" id="{EE72EB6C-A608-9B4E-9AF7-1D2EC388CA00}"/>
                </a:ext>
              </a:extLst>
            </p:cNvPr>
            <p:cNvCxnSpPr>
              <a:cxnSpLocks/>
            </p:cNvCxnSpPr>
            <p:nvPr/>
          </p:nvCxnSpPr>
          <p:spPr bwMode="gray">
            <a:xfrm flipV="1">
              <a:off x="2391715" y="2952696"/>
              <a:ext cx="0" cy="647700"/>
            </a:xfrm>
            <a:prstGeom prst="straightConnector1">
              <a:avLst/>
            </a:prstGeom>
            <a:ln w="25400">
              <a:solidFill>
                <a:srgbClr val="E71D1D"/>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FB32C9DF-6219-5741-80EF-EFC71126FBDC}"/>
                </a:ext>
              </a:extLst>
            </p:cNvPr>
            <p:cNvSpPr txBox="1"/>
            <p:nvPr/>
          </p:nvSpPr>
          <p:spPr>
            <a:xfrm>
              <a:off x="2135357" y="3094510"/>
              <a:ext cx="190500" cy="246221"/>
            </a:xfrm>
            <a:prstGeom prst="rect">
              <a:avLst/>
            </a:prstGeom>
          </p:spPr>
          <p:txBody>
            <a:bodyPr wrap="square" lIns="0" tIns="0" rIns="0" bIns="0" rtlCol="0">
              <a:spAutoFit/>
            </a:bodyPr>
            <a:lstStyle/>
            <a:p>
              <a:pPr algn="ctr">
                <a:spcAft>
                  <a:spcPts val="600"/>
                </a:spcAft>
              </a:pPr>
              <a:r>
                <a:rPr lang="en-US" sz="1600" dirty="0">
                  <a:solidFill>
                    <a:srgbClr val="FF0000"/>
                  </a:solidFill>
                </a:rPr>
                <a:t>2</a:t>
              </a:r>
              <a:endParaRPr lang="en-US" sz="1200" dirty="0">
                <a:solidFill>
                  <a:srgbClr val="FF0000"/>
                </a:solidFill>
              </a:endParaRPr>
            </a:p>
          </p:txBody>
        </p:sp>
        <p:cxnSp>
          <p:nvCxnSpPr>
            <p:cNvPr id="72" name="Straight Arrow Connector 71">
              <a:extLst>
                <a:ext uri="{FF2B5EF4-FFF2-40B4-BE49-F238E27FC236}">
                  <a16:creationId xmlns:a16="http://schemas.microsoft.com/office/drawing/2014/main" id="{6F0CE474-7B35-F644-BC45-BA0C7233CFE1}"/>
                </a:ext>
              </a:extLst>
            </p:cNvPr>
            <p:cNvCxnSpPr>
              <a:cxnSpLocks/>
            </p:cNvCxnSpPr>
            <p:nvPr/>
          </p:nvCxnSpPr>
          <p:spPr bwMode="gray">
            <a:xfrm flipV="1">
              <a:off x="2950515" y="2939996"/>
              <a:ext cx="0" cy="647700"/>
            </a:xfrm>
            <a:prstGeom prst="straightConnector1">
              <a:avLst/>
            </a:prstGeom>
            <a:ln w="25400">
              <a:solidFill>
                <a:srgbClr val="E71D1D"/>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A6135011-25C7-FB4C-9786-FF0726F9101A}"/>
                </a:ext>
              </a:extLst>
            </p:cNvPr>
            <p:cNvSpPr txBox="1"/>
            <p:nvPr/>
          </p:nvSpPr>
          <p:spPr>
            <a:xfrm>
              <a:off x="2694157" y="3094510"/>
              <a:ext cx="190500" cy="246221"/>
            </a:xfrm>
            <a:prstGeom prst="rect">
              <a:avLst/>
            </a:prstGeom>
          </p:spPr>
          <p:txBody>
            <a:bodyPr wrap="square" lIns="0" tIns="0" rIns="0" bIns="0" rtlCol="0">
              <a:spAutoFit/>
            </a:bodyPr>
            <a:lstStyle/>
            <a:p>
              <a:pPr algn="ctr">
                <a:spcAft>
                  <a:spcPts val="600"/>
                </a:spcAft>
              </a:pPr>
              <a:r>
                <a:rPr lang="en-US" sz="1600" dirty="0">
                  <a:solidFill>
                    <a:srgbClr val="FF0000"/>
                  </a:solidFill>
                </a:rPr>
                <a:t>3</a:t>
              </a:r>
              <a:endParaRPr lang="en-US" sz="1200" dirty="0">
                <a:solidFill>
                  <a:srgbClr val="FF0000"/>
                </a:solidFill>
              </a:endParaRPr>
            </a:p>
          </p:txBody>
        </p:sp>
        <p:cxnSp>
          <p:nvCxnSpPr>
            <p:cNvPr id="74" name="Straight Arrow Connector 73">
              <a:extLst>
                <a:ext uri="{FF2B5EF4-FFF2-40B4-BE49-F238E27FC236}">
                  <a16:creationId xmlns:a16="http://schemas.microsoft.com/office/drawing/2014/main" id="{5822E0EC-BDA7-B348-84BB-175251D664B1}"/>
                </a:ext>
              </a:extLst>
            </p:cNvPr>
            <p:cNvCxnSpPr>
              <a:cxnSpLocks/>
            </p:cNvCxnSpPr>
            <p:nvPr/>
          </p:nvCxnSpPr>
          <p:spPr bwMode="gray">
            <a:xfrm flipV="1">
              <a:off x="3509315" y="2939996"/>
              <a:ext cx="0" cy="647700"/>
            </a:xfrm>
            <a:prstGeom prst="straightConnector1">
              <a:avLst/>
            </a:prstGeom>
            <a:ln w="25400">
              <a:solidFill>
                <a:srgbClr val="E71D1D"/>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86D01138-8A85-A141-890A-A2030C6958AB}"/>
                </a:ext>
              </a:extLst>
            </p:cNvPr>
            <p:cNvSpPr txBox="1"/>
            <p:nvPr/>
          </p:nvSpPr>
          <p:spPr>
            <a:xfrm>
              <a:off x="3252957" y="3107210"/>
              <a:ext cx="190500" cy="246221"/>
            </a:xfrm>
            <a:prstGeom prst="rect">
              <a:avLst/>
            </a:prstGeom>
          </p:spPr>
          <p:txBody>
            <a:bodyPr wrap="square" lIns="0" tIns="0" rIns="0" bIns="0" rtlCol="0">
              <a:spAutoFit/>
            </a:bodyPr>
            <a:lstStyle/>
            <a:p>
              <a:pPr algn="ctr">
                <a:spcAft>
                  <a:spcPts val="600"/>
                </a:spcAft>
              </a:pPr>
              <a:r>
                <a:rPr lang="en-US" sz="1600" dirty="0">
                  <a:solidFill>
                    <a:srgbClr val="FF0000"/>
                  </a:solidFill>
                </a:rPr>
                <a:t>4</a:t>
              </a:r>
              <a:endParaRPr lang="en-US" sz="1200" dirty="0">
                <a:solidFill>
                  <a:srgbClr val="FF0000"/>
                </a:solidFill>
              </a:endParaRPr>
            </a:p>
          </p:txBody>
        </p:sp>
        <p:sp>
          <p:nvSpPr>
            <p:cNvPr id="77" name="Rectangle 76">
              <a:extLst>
                <a:ext uri="{FF2B5EF4-FFF2-40B4-BE49-F238E27FC236}">
                  <a16:creationId xmlns:a16="http://schemas.microsoft.com/office/drawing/2014/main" id="{D9CFBD29-34AF-8842-AB23-8EA4AF78FA05}"/>
                </a:ext>
              </a:extLst>
            </p:cNvPr>
            <p:cNvSpPr/>
            <p:nvPr/>
          </p:nvSpPr>
          <p:spPr>
            <a:xfrm>
              <a:off x="1564495" y="3596255"/>
              <a:ext cx="2775190" cy="605933"/>
            </a:xfrm>
            <a:prstGeom prst="rect">
              <a:avLst/>
            </a:prstGeom>
            <a:solidFill>
              <a:schemeClr val="bg1">
                <a:alpha val="0"/>
              </a:schemeClr>
            </a:solidFill>
            <a:ln w="254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cxnSp>
          <p:nvCxnSpPr>
            <p:cNvPr id="78" name="Straight Arrow Connector 77">
              <a:extLst>
                <a:ext uri="{FF2B5EF4-FFF2-40B4-BE49-F238E27FC236}">
                  <a16:creationId xmlns:a16="http://schemas.microsoft.com/office/drawing/2014/main" id="{07F73BB9-0F14-DA4C-9721-B29E39A7C588}"/>
                </a:ext>
              </a:extLst>
            </p:cNvPr>
            <p:cNvCxnSpPr>
              <a:cxnSpLocks/>
            </p:cNvCxnSpPr>
            <p:nvPr/>
          </p:nvCxnSpPr>
          <p:spPr bwMode="gray">
            <a:xfrm flipV="1">
              <a:off x="4220515" y="2965396"/>
              <a:ext cx="0" cy="647700"/>
            </a:xfrm>
            <a:prstGeom prst="straightConnector1">
              <a:avLst/>
            </a:prstGeom>
            <a:ln w="25400">
              <a:solidFill>
                <a:srgbClr val="E71D1D"/>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D20FD35F-608B-7845-BB73-E9188E0D39E7}"/>
                </a:ext>
              </a:extLst>
            </p:cNvPr>
            <p:cNvSpPr txBox="1"/>
            <p:nvPr/>
          </p:nvSpPr>
          <p:spPr>
            <a:xfrm>
              <a:off x="3964157" y="3132610"/>
              <a:ext cx="190500" cy="246221"/>
            </a:xfrm>
            <a:prstGeom prst="rect">
              <a:avLst/>
            </a:prstGeom>
          </p:spPr>
          <p:txBody>
            <a:bodyPr wrap="square" lIns="0" tIns="0" rIns="0" bIns="0" rtlCol="0">
              <a:spAutoFit/>
            </a:bodyPr>
            <a:lstStyle/>
            <a:p>
              <a:pPr algn="ctr">
                <a:spcAft>
                  <a:spcPts val="600"/>
                </a:spcAft>
              </a:pPr>
              <a:r>
                <a:rPr lang="en-US" sz="1600" dirty="0">
                  <a:solidFill>
                    <a:srgbClr val="FF0000"/>
                  </a:solidFill>
                </a:rPr>
                <a:t>5</a:t>
              </a:r>
              <a:endParaRPr lang="en-US" sz="1200" dirty="0">
                <a:solidFill>
                  <a:srgbClr val="FF0000"/>
                </a:solidFill>
              </a:endParaRPr>
            </a:p>
          </p:txBody>
        </p:sp>
        <p:sp>
          <p:nvSpPr>
            <p:cNvPr id="3" name="TextBox 2">
              <a:extLst>
                <a:ext uri="{FF2B5EF4-FFF2-40B4-BE49-F238E27FC236}">
                  <a16:creationId xmlns:a16="http://schemas.microsoft.com/office/drawing/2014/main" id="{FA3F0709-980A-734D-B775-8C4E16E4BFC0}"/>
                </a:ext>
              </a:extLst>
            </p:cNvPr>
            <p:cNvSpPr txBox="1"/>
            <p:nvPr/>
          </p:nvSpPr>
          <p:spPr>
            <a:xfrm>
              <a:off x="6520142" y="1398203"/>
              <a:ext cx="2292440" cy="369332"/>
            </a:xfrm>
            <a:prstGeom prst="rect">
              <a:avLst/>
            </a:prstGeom>
            <a:noFill/>
          </p:spPr>
          <p:txBody>
            <a:bodyPr wrap="square" rtlCol="0">
              <a:spAutoFit/>
            </a:bodyPr>
            <a:lstStyle/>
            <a:p>
              <a:r>
                <a:rPr lang="en-US" dirty="0"/>
                <a:t>The Certifier service</a:t>
              </a:r>
            </a:p>
          </p:txBody>
        </p:sp>
        <p:sp>
          <p:nvSpPr>
            <p:cNvPr id="117" name="Can 116">
              <a:extLst>
                <a:ext uri="{FF2B5EF4-FFF2-40B4-BE49-F238E27FC236}">
                  <a16:creationId xmlns:a16="http://schemas.microsoft.com/office/drawing/2014/main" id="{6508DC2F-CE48-3E4E-B4F0-52C8800DE7D1}"/>
                </a:ext>
              </a:extLst>
            </p:cNvPr>
            <p:cNvSpPr/>
            <p:nvPr/>
          </p:nvSpPr>
          <p:spPr>
            <a:xfrm>
              <a:off x="6283342" y="4287046"/>
              <a:ext cx="3067659" cy="2130772"/>
            </a:xfrm>
            <a:prstGeom prst="can">
              <a:avLst/>
            </a:prstGeom>
            <a:noFill/>
            <a:ln w="25400">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18" name="TextBox 117">
              <a:extLst>
                <a:ext uri="{FF2B5EF4-FFF2-40B4-BE49-F238E27FC236}">
                  <a16:creationId xmlns:a16="http://schemas.microsoft.com/office/drawing/2014/main" id="{54F5D06E-146D-1E47-B726-21BAD6246007}"/>
                </a:ext>
              </a:extLst>
            </p:cNvPr>
            <p:cNvSpPr txBox="1"/>
            <p:nvPr/>
          </p:nvSpPr>
          <p:spPr>
            <a:xfrm>
              <a:off x="6520142" y="4928941"/>
              <a:ext cx="2595838" cy="294183"/>
            </a:xfrm>
            <a:prstGeom prst="rect">
              <a:avLst/>
            </a:prstGeom>
          </p:spPr>
          <p:txBody>
            <a:bodyPr wrap="square" lIns="0" tIns="0" rIns="0" bIns="0" rtlCol="0">
              <a:noAutofit/>
            </a:bodyPr>
            <a:lstStyle/>
            <a:p>
              <a:pPr>
                <a:spcAft>
                  <a:spcPts val="600"/>
                </a:spcAft>
              </a:pPr>
              <a:r>
                <a:rPr lang="en-US" dirty="0">
                  <a:solidFill>
                    <a:schemeClr val="tx2"/>
                  </a:solidFill>
                </a:rPr>
                <a:t>Public/Private policy key, trusted measurements, trusted platform certificates, domain policy</a:t>
              </a:r>
            </a:p>
          </p:txBody>
        </p:sp>
        <p:cxnSp>
          <p:nvCxnSpPr>
            <p:cNvPr id="119" name="Straight Arrow Connector 118">
              <a:extLst>
                <a:ext uri="{FF2B5EF4-FFF2-40B4-BE49-F238E27FC236}">
                  <a16:creationId xmlns:a16="http://schemas.microsoft.com/office/drawing/2014/main" id="{F99F382F-EE06-4E43-B661-2778F73A7AB9}"/>
                </a:ext>
              </a:extLst>
            </p:cNvPr>
            <p:cNvCxnSpPr>
              <a:cxnSpLocks/>
            </p:cNvCxnSpPr>
            <p:nvPr/>
          </p:nvCxnSpPr>
          <p:spPr bwMode="gray">
            <a:xfrm>
              <a:off x="7683182" y="3773721"/>
              <a:ext cx="0" cy="479983"/>
            </a:xfrm>
            <a:prstGeom prst="straightConnector1">
              <a:avLst/>
            </a:prstGeom>
            <a:ln w="25400">
              <a:solidFill>
                <a:srgbClr val="E71D1D"/>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2FC4BFF2-8E86-AC43-8955-A5D0733FD027}"/>
                </a:ext>
              </a:extLst>
            </p:cNvPr>
            <p:cNvSpPr txBox="1"/>
            <p:nvPr/>
          </p:nvSpPr>
          <p:spPr>
            <a:xfrm>
              <a:off x="6970166" y="4370133"/>
              <a:ext cx="1426031" cy="294183"/>
            </a:xfrm>
            <a:prstGeom prst="rect">
              <a:avLst/>
            </a:prstGeom>
            <a:noFill/>
          </p:spPr>
          <p:txBody>
            <a:bodyPr wrap="none" lIns="0" tIns="0" rIns="0" bIns="0" rtlCol="0">
              <a:spAutoFit/>
            </a:bodyPr>
            <a:lstStyle/>
            <a:p>
              <a:pPr algn="l">
                <a:lnSpc>
                  <a:spcPct val="130000"/>
                </a:lnSpc>
              </a:pPr>
              <a:r>
                <a:rPr lang="en-US" sz="1600" dirty="0">
                  <a:solidFill>
                    <a:schemeClr val="tx2"/>
                  </a:solidFill>
                </a:rPr>
                <a:t>Policy Repository</a:t>
              </a:r>
            </a:p>
          </p:txBody>
        </p:sp>
        <p:sp>
          <p:nvSpPr>
            <p:cNvPr id="122" name="Can 121">
              <a:extLst>
                <a:ext uri="{FF2B5EF4-FFF2-40B4-BE49-F238E27FC236}">
                  <a16:creationId xmlns:a16="http://schemas.microsoft.com/office/drawing/2014/main" id="{E15292AE-A3C9-FB4A-9B63-2C694F9327A9}"/>
                </a:ext>
              </a:extLst>
            </p:cNvPr>
            <p:cNvSpPr/>
            <p:nvPr/>
          </p:nvSpPr>
          <p:spPr>
            <a:xfrm>
              <a:off x="1464492" y="4645507"/>
              <a:ext cx="2743200" cy="1589153"/>
            </a:xfrm>
            <a:prstGeom prst="can">
              <a:avLst/>
            </a:prstGeom>
            <a:noFill/>
            <a:ln w="25400">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23" name="TextBox 122">
              <a:extLst>
                <a:ext uri="{FF2B5EF4-FFF2-40B4-BE49-F238E27FC236}">
                  <a16:creationId xmlns:a16="http://schemas.microsoft.com/office/drawing/2014/main" id="{8CF29016-2797-7543-A2D3-3249301601CA}"/>
                </a:ext>
              </a:extLst>
            </p:cNvPr>
            <p:cNvSpPr txBox="1"/>
            <p:nvPr/>
          </p:nvSpPr>
          <p:spPr>
            <a:xfrm>
              <a:off x="1701291" y="5287402"/>
              <a:ext cx="2321282" cy="219405"/>
            </a:xfrm>
            <a:prstGeom prst="rect">
              <a:avLst/>
            </a:prstGeom>
          </p:spPr>
          <p:txBody>
            <a:bodyPr wrap="square" lIns="0" tIns="0" rIns="0" bIns="0" rtlCol="0">
              <a:noAutofit/>
            </a:bodyPr>
            <a:lstStyle/>
            <a:p>
              <a:pPr>
                <a:spcAft>
                  <a:spcPts val="600"/>
                </a:spcAft>
              </a:pPr>
              <a:r>
                <a:rPr lang="en-US" dirty="0">
                  <a:solidFill>
                    <a:schemeClr val="tx2"/>
                  </a:solidFill>
                </a:rPr>
                <a:t>Public/Private application keys, </a:t>
              </a:r>
              <a:r>
                <a:rPr lang="en-US" dirty="0" err="1">
                  <a:solidFill>
                    <a:schemeClr val="tx2"/>
                  </a:solidFill>
                </a:rPr>
                <a:t>etc</a:t>
              </a:r>
              <a:endParaRPr lang="en-US" dirty="0">
                <a:solidFill>
                  <a:schemeClr val="tx2"/>
                </a:solidFill>
              </a:endParaRPr>
            </a:p>
          </p:txBody>
        </p:sp>
        <p:cxnSp>
          <p:nvCxnSpPr>
            <p:cNvPr id="124" name="Straight Arrow Connector 123">
              <a:extLst>
                <a:ext uri="{FF2B5EF4-FFF2-40B4-BE49-F238E27FC236}">
                  <a16:creationId xmlns:a16="http://schemas.microsoft.com/office/drawing/2014/main" id="{F743EB5B-4DAF-784E-AA34-3D20E4E30760}"/>
                </a:ext>
              </a:extLst>
            </p:cNvPr>
            <p:cNvCxnSpPr>
              <a:cxnSpLocks/>
            </p:cNvCxnSpPr>
            <p:nvPr/>
          </p:nvCxnSpPr>
          <p:spPr bwMode="gray">
            <a:xfrm>
              <a:off x="2864331" y="4196577"/>
              <a:ext cx="0" cy="357977"/>
            </a:xfrm>
            <a:prstGeom prst="straightConnector1">
              <a:avLst/>
            </a:prstGeom>
            <a:ln w="25400">
              <a:solidFill>
                <a:srgbClr val="E71D1D"/>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C1A7D8D8-0123-2746-AE24-E0C51E92F4C6}"/>
                </a:ext>
              </a:extLst>
            </p:cNvPr>
            <p:cNvSpPr txBox="1"/>
            <p:nvPr/>
          </p:nvSpPr>
          <p:spPr>
            <a:xfrm>
              <a:off x="2135357" y="4677736"/>
              <a:ext cx="1595961" cy="294183"/>
            </a:xfrm>
            <a:prstGeom prst="rect">
              <a:avLst/>
            </a:prstGeom>
            <a:noFill/>
          </p:spPr>
          <p:txBody>
            <a:bodyPr wrap="square" lIns="0" tIns="0" rIns="0" bIns="0" rtlCol="0">
              <a:spAutoFit/>
            </a:bodyPr>
            <a:lstStyle/>
            <a:p>
              <a:pPr algn="l">
                <a:lnSpc>
                  <a:spcPct val="130000"/>
                </a:lnSpc>
              </a:pPr>
              <a:r>
                <a:rPr lang="en-US" sz="1600" dirty="0">
                  <a:solidFill>
                    <a:schemeClr val="tx2"/>
                  </a:solidFill>
                </a:rPr>
                <a:t>Policy Store</a:t>
              </a:r>
            </a:p>
          </p:txBody>
        </p:sp>
        <p:sp>
          <p:nvSpPr>
            <p:cNvPr id="5" name="TextBox 4">
              <a:extLst>
                <a:ext uri="{FF2B5EF4-FFF2-40B4-BE49-F238E27FC236}">
                  <a16:creationId xmlns:a16="http://schemas.microsoft.com/office/drawing/2014/main" id="{F2A9513F-EDB5-FE07-1BC1-D92867CD29E6}"/>
                </a:ext>
              </a:extLst>
            </p:cNvPr>
            <p:cNvSpPr txBox="1"/>
            <p:nvPr/>
          </p:nvSpPr>
          <p:spPr>
            <a:xfrm>
              <a:off x="1527025" y="1436841"/>
              <a:ext cx="2437131" cy="646331"/>
            </a:xfrm>
            <a:prstGeom prst="rect">
              <a:avLst/>
            </a:prstGeom>
            <a:noFill/>
          </p:spPr>
          <p:txBody>
            <a:bodyPr wrap="square" rtlCol="0">
              <a:spAutoFit/>
            </a:bodyPr>
            <a:lstStyle/>
            <a:p>
              <a:r>
                <a:rPr lang="en-US" dirty="0"/>
                <a:t>Confidential Computing protected application</a:t>
              </a:r>
            </a:p>
          </p:txBody>
        </p:sp>
      </p:grpSp>
    </p:spTree>
    <p:extLst>
      <p:ext uri="{BB962C8B-B14F-4D97-AF65-F5344CB8AC3E}">
        <p14:creationId xmlns:p14="http://schemas.microsoft.com/office/powerpoint/2010/main" val="1777107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8956C1B3-F4C2-4C00-9CD9-A267ABE7E07C}"/>
              </a:ext>
            </a:extLst>
          </p:cNvPr>
          <p:cNvSpPr>
            <a:spLocks noGrp="1"/>
          </p:cNvSpPr>
          <p:nvPr>
            <p:ph sz="quarter" idx="14"/>
          </p:nvPr>
        </p:nvSpPr>
        <p:spPr>
          <a:xfrm>
            <a:off x="5240391" y="1853359"/>
            <a:ext cx="6497785" cy="4508803"/>
          </a:xfrm>
        </p:spPr>
        <p:txBody>
          <a:bodyPr>
            <a:normAutofit/>
          </a:bodyPr>
          <a:lstStyle/>
          <a:p>
            <a:pPr marL="342900" indent="-342900">
              <a:spcBef>
                <a:spcPts val="300"/>
              </a:spcBef>
            </a:pPr>
            <a:r>
              <a:rPr lang="en-US" sz="2000" dirty="0"/>
              <a:t>At initialization</a:t>
            </a:r>
          </a:p>
          <a:p>
            <a:pPr marL="800100" lvl="1" indent="-342900"/>
            <a:r>
              <a:rPr lang="en-US" sz="2000" dirty="0"/>
              <a:t>A protected application will read a self-signed certificate representing the public policy key which authenticates any policy directive and stores it in a policy store.</a:t>
            </a:r>
          </a:p>
          <a:p>
            <a:pPr marL="800100" lvl="1" indent="-342900"/>
            <a:r>
              <a:rPr lang="en-US" sz="2000" dirty="0"/>
              <a:t>A protected application will generate a public/private key pair called the Application authentication key and store it in the policy store.</a:t>
            </a:r>
          </a:p>
          <a:p>
            <a:pPr marL="800100" lvl="1" indent="-342900"/>
            <a:r>
              <a:rPr lang="en-US" sz="2000" dirty="0"/>
              <a:t>It generates other application specific secrets and stores them in the policy store.</a:t>
            </a:r>
          </a:p>
          <a:p>
            <a:pPr marL="800100" lvl="1" indent="-342900"/>
            <a:r>
              <a:rPr lang="en-US" sz="2000" dirty="0"/>
              <a:t>It seals the policy store and stores it for for later use.</a:t>
            </a:r>
          </a:p>
          <a:p>
            <a:pPr marL="342900" indent="-342900"/>
            <a:r>
              <a:rPr lang="en-US" sz="2000" dirty="0"/>
              <a:t>At restart, it reads the protected policy store, ,unseals it and obtains any trust data needed during execution</a:t>
            </a:r>
            <a:endParaRPr lang="en-US" sz="2400" dirty="0"/>
          </a:p>
        </p:txBody>
      </p:sp>
      <p:sp>
        <p:nvSpPr>
          <p:cNvPr id="3" name="Title 2">
            <a:extLst>
              <a:ext uri="{FF2B5EF4-FFF2-40B4-BE49-F238E27FC236}">
                <a16:creationId xmlns:a16="http://schemas.microsoft.com/office/drawing/2014/main" id="{77671F3E-BC1F-4B8F-AC6D-76C6CE16CE35}"/>
              </a:ext>
            </a:extLst>
          </p:cNvPr>
          <p:cNvSpPr>
            <a:spLocks noGrp="1"/>
          </p:cNvSpPr>
          <p:nvPr>
            <p:ph type="title"/>
          </p:nvPr>
        </p:nvSpPr>
        <p:spPr>
          <a:xfrm>
            <a:off x="838200" y="127132"/>
            <a:ext cx="10515600" cy="916538"/>
          </a:xfrm>
        </p:spPr>
        <p:txBody>
          <a:bodyPr wrap="none" anchor="b">
            <a:normAutofit/>
          </a:bodyPr>
          <a:lstStyle/>
          <a:p>
            <a:pPr algn="ctr"/>
            <a:r>
              <a:rPr lang="en-US" sz="4000" dirty="0"/>
              <a:t>Example application: Initialization and restart</a:t>
            </a:r>
          </a:p>
        </p:txBody>
      </p:sp>
      <p:sp>
        <p:nvSpPr>
          <p:cNvPr id="5" name="Rectangle 4">
            <a:extLst>
              <a:ext uri="{FF2B5EF4-FFF2-40B4-BE49-F238E27FC236}">
                <a16:creationId xmlns:a16="http://schemas.microsoft.com/office/drawing/2014/main" id="{13B2D6CE-1233-7F40-8755-19071EBC3D40}"/>
              </a:ext>
            </a:extLst>
          </p:cNvPr>
          <p:cNvSpPr/>
          <p:nvPr/>
        </p:nvSpPr>
        <p:spPr>
          <a:xfrm>
            <a:off x="453809" y="2088293"/>
            <a:ext cx="4204682" cy="1639302"/>
          </a:xfrm>
          <a:prstGeom prst="rect">
            <a:avLst/>
          </a:prstGeom>
          <a:noFill/>
          <a:ln w="127000">
            <a:solidFill>
              <a:schemeClr val="tx2"/>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6" name="Can 5">
            <a:extLst>
              <a:ext uri="{FF2B5EF4-FFF2-40B4-BE49-F238E27FC236}">
                <a16:creationId xmlns:a16="http://schemas.microsoft.com/office/drawing/2014/main" id="{B7F83A7E-3DB9-D741-B377-795CC9FCFB50}"/>
              </a:ext>
            </a:extLst>
          </p:cNvPr>
          <p:cNvSpPr/>
          <p:nvPr/>
        </p:nvSpPr>
        <p:spPr>
          <a:xfrm>
            <a:off x="925267" y="4373535"/>
            <a:ext cx="3005735" cy="1766750"/>
          </a:xfrm>
          <a:prstGeom prst="can">
            <a:avLst/>
          </a:prstGeom>
          <a:noFill/>
          <a:ln w="25400">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7" name="TextBox 6">
            <a:extLst>
              <a:ext uri="{FF2B5EF4-FFF2-40B4-BE49-F238E27FC236}">
                <a16:creationId xmlns:a16="http://schemas.microsoft.com/office/drawing/2014/main" id="{9B6F71AF-5D18-A841-BFFF-C980DA31E087}"/>
              </a:ext>
            </a:extLst>
          </p:cNvPr>
          <p:cNvSpPr txBox="1"/>
          <p:nvPr/>
        </p:nvSpPr>
        <p:spPr>
          <a:xfrm>
            <a:off x="1078490" y="4943029"/>
            <a:ext cx="2859386" cy="871301"/>
          </a:xfrm>
          <a:prstGeom prst="rect">
            <a:avLst/>
          </a:prstGeom>
        </p:spPr>
        <p:txBody>
          <a:bodyPr wrap="square" lIns="0" tIns="0" rIns="0" bIns="0" rtlCol="0">
            <a:noAutofit/>
          </a:bodyPr>
          <a:lstStyle/>
          <a:p>
            <a:pPr>
              <a:spcAft>
                <a:spcPts val="600"/>
              </a:spcAft>
            </a:pPr>
            <a:r>
              <a:rPr lang="en-US" dirty="0" err="1">
                <a:solidFill>
                  <a:schemeClr val="tx2">
                    <a:lumMod val="50000"/>
                  </a:schemeClr>
                </a:solidFill>
              </a:rPr>
              <a:t>PK</a:t>
            </a:r>
            <a:r>
              <a:rPr lang="en-US" baseline="-25000" dirty="0" err="1">
                <a:solidFill>
                  <a:schemeClr val="tx2">
                    <a:lumMod val="50000"/>
                  </a:schemeClr>
                </a:solidFill>
              </a:rPr>
              <a:t>Application</a:t>
            </a:r>
            <a:r>
              <a:rPr lang="en-US" dirty="0">
                <a:solidFill>
                  <a:schemeClr val="tx2">
                    <a:lumMod val="50000"/>
                  </a:schemeClr>
                </a:solidFill>
              </a:rPr>
              <a:t>, </a:t>
            </a:r>
            <a:r>
              <a:rPr lang="en-US" dirty="0" err="1">
                <a:solidFill>
                  <a:schemeClr val="tx2">
                    <a:lumMod val="50000"/>
                  </a:schemeClr>
                </a:solidFill>
              </a:rPr>
              <a:t>pK</a:t>
            </a:r>
            <a:r>
              <a:rPr lang="en-US" baseline="-25000" dirty="0" err="1">
                <a:solidFill>
                  <a:schemeClr val="tx2">
                    <a:lumMod val="50000"/>
                  </a:schemeClr>
                </a:solidFill>
              </a:rPr>
              <a:t>Application</a:t>
            </a:r>
            <a:endParaRPr lang="en-US" dirty="0">
              <a:solidFill>
                <a:schemeClr val="tx2">
                  <a:lumMod val="50000"/>
                </a:schemeClr>
              </a:solidFill>
            </a:endParaRPr>
          </a:p>
          <a:p>
            <a:pPr>
              <a:spcAft>
                <a:spcPts val="600"/>
              </a:spcAft>
            </a:pPr>
            <a:r>
              <a:rPr lang="en-US" dirty="0" err="1">
                <a:solidFill>
                  <a:schemeClr val="tx2">
                    <a:lumMod val="50000"/>
                  </a:schemeClr>
                </a:solidFill>
              </a:rPr>
              <a:t>SK</a:t>
            </a:r>
            <a:r>
              <a:rPr lang="en-US" baseline="-25000" dirty="0" err="1">
                <a:solidFill>
                  <a:schemeClr val="tx2">
                    <a:lumMod val="50000"/>
                  </a:schemeClr>
                </a:solidFill>
              </a:rPr>
              <a:t>Applicaition</a:t>
            </a:r>
            <a:endParaRPr lang="en-US" dirty="0">
              <a:solidFill>
                <a:schemeClr val="tx2">
                  <a:lumMod val="50000"/>
                </a:schemeClr>
              </a:solidFill>
            </a:endParaRPr>
          </a:p>
        </p:txBody>
      </p:sp>
      <p:cxnSp>
        <p:nvCxnSpPr>
          <p:cNvPr id="9" name="Straight Arrow Connector 8">
            <a:extLst>
              <a:ext uri="{FF2B5EF4-FFF2-40B4-BE49-F238E27FC236}">
                <a16:creationId xmlns:a16="http://schemas.microsoft.com/office/drawing/2014/main" id="{E86925B4-F988-CA45-AAF9-4E3E42A47802}"/>
              </a:ext>
            </a:extLst>
          </p:cNvPr>
          <p:cNvCxnSpPr>
            <a:cxnSpLocks/>
          </p:cNvCxnSpPr>
          <p:nvPr/>
        </p:nvCxnSpPr>
        <p:spPr bwMode="gray">
          <a:xfrm>
            <a:off x="2336559" y="3832840"/>
            <a:ext cx="0" cy="553052"/>
          </a:xfrm>
          <a:prstGeom prst="straightConnector1">
            <a:avLst/>
          </a:prstGeom>
          <a:ln w="25400">
            <a:solidFill>
              <a:srgbClr val="E71D1D"/>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285EBD6-D254-014A-BB5B-5D4A97878D57}"/>
              </a:ext>
            </a:extLst>
          </p:cNvPr>
          <p:cNvSpPr txBox="1"/>
          <p:nvPr/>
        </p:nvSpPr>
        <p:spPr>
          <a:xfrm>
            <a:off x="1198605" y="2568228"/>
            <a:ext cx="2879125" cy="595102"/>
          </a:xfrm>
          <a:prstGeom prst="rect">
            <a:avLst/>
          </a:prstGeom>
        </p:spPr>
        <p:txBody>
          <a:bodyPr wrap="square" lIns="0" tIns="0" rIns="0" bIns="0" rtlCol="0">
            <a:noAutofit/>
          </a:bodyPr>
          <a:lstStyle/>
          <a:p>
            <a:pPr>
              <a:spcAft>
                <a:spcPts val="600"/>
              </a:spcAft>
            </a:pPr>
            <a:r>
              <a:rPr lang="en-US" dirty="0">
                <a:solidFill>
                  <a:schemeClr val="tx2"/>
                </a:solidFill>
              </a:rPr>
              <a:t>Protected  application</a:t>
            </a:r>
          </a:p>
        </p:txBody>
      </p:sp>
      <p:sp>
        <p:nvSpPr>
          <p:cNvPr id="2" name="TextBox 1">
            <a:extLst>
              <a:ext uri="{FF2B5EF4-FFF2-40B4-BE49-F238E27FC236}">
                <a16:creationId xmlns:a16="http://schemas.microsoft.com/office/drawing/2014/main" id="{5C736A8C-FF71-0441-B84A-6F14FFDD9ED8}"/>
              </a:ext>
            </a:extLst>
          </p:cNvPr>
          <p:cNvSpPr txBox="1"/>
          <p:nvPr/>
        </p:nvSpPr>
        <p:spPr>
          <a:xfrm>
            <a:off x="2394716" y="3900230"/>
            <a:ext cx="1041734" cy="330988"/>
          </a:xfrm>
          <a:prstGeom prst="rect">
            <a:avLst/>
          </a:prstGeom>
          <a:noFill/>
        </p:spPr>
        <p:txBody>
          <a:bodyPr wrap="square" lIns="0" tIns="0" rIns="0" bIns="0" rtlCol="0">
            <a:spAutoFit/>
          </a:bodyPr>
          <a:lstStyle/>
          <a:p>
            <a:pPr algn="l">
              <a:lnSpc>
                <a:spcPct val="130000"/>
              </a:lnSpc>
            </a:pPr>
            <a:r>
              <a:rPr lang="en-US" dirty="0">
                <a:solidFill>
                  <a:schemeClr val="tx2"/>
                </a:solidFill>
              </a:rPr>
              <a:t>Seal</a:t>
            </a:r>
          </a:p>
        </p:txBody>
      </p:sp>
      <p:sp>
        <p:nvSpPr>
          <p:cNvPr id="4" name="TextBox 3">
            <a:extLst>
              <a:ext uri="{FF2B5EF4-FFF2-40B4-BE49-F238E27FC236}">
                <a16:creationId xmlns:a16="http://schemas.microsoft.com/office/drawing/2014/main" id="{6E49A7EB-0AA4-0943-81B8-46D7B3D7482A}"/>
              </a:ext>
            </a:extLst>
          </p:cNvPr>
          <p:cNvSpPr txBox="1"/>
          <p:nvPr/>
        </p:nvSpPr>
        <p:spPr>
          <a:xfrm>
            <a:off x="1754659" y="4385892"/>
            <a:ext cx="1433384" cy="369332"/>
          </a:xfrm>
          <a:prstGeom prst="rect">
            <a:avLst/>
          </a:prstGeom>
          <a:noFill/>
        </p:spPr>
        <p:txBody>
          <a:bodyPr wrap="square" rtlCol="0">
            <a:spAutoFit/>
          </a:bodyPr>
          <a:lstStyle/>
          <a:p>
            <a:r>
              <a:rPr lang="en-US" dirty="0"/>
              <a:t>Policy store</a:t>
            </a:r>
          </a:p>
        </p:txBody>
      </p:sp>
    </p:spTree>
    <p:extLst>
      <p:ext uri="{BB962C8B-B14F-4D97-AF65-F5344CB8AC3E}">
        <p14:creationId xmlns:p14="http://schemas.microsoft.com/office/powerpoint/2010/main" val="4046364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 calcmode="lin" valueType="num">
                                      <p:cBhvr additive="base">
                                        <p:cTn id="1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671F3E-BC1F-4B8F-AC6D-76C6CE16CE35}"/>
              </a:ext>
            </a:extLst>
          </p:cNvPr>
          <p:cNvSpPr>
            <a:spLocks noGrp="1"/>
          </p:cNvSpPr>
          <p:nvPr>
            <p:ph type="title"/>
          </p:nvPr>
        </p:nvSpPr>
        <p:spPr>
          <a:xfrm>
            <a:off x="460818" y="208288"/>
            <a:ext cx="11001004" cy="1214585"/>
          </a:xfrm>
        </p:spPr>
        <p:txBody>
          <a:bodyPr wrap="none" anchor="b">
            <a:normAutofit/>
          </a:bodyPr>
          <a:lstStyle/>
          <a:p>
            <a:pPr algn="ctr"/>
            <a:r>
              <a:rPr lang="en-US" sz="4000" dirty="0"/>
              <a:t>Example application: Cooperating Containers</a:t>
            </a:r>
          </a:p>
        </p:txBody>
      </p:sp>
      <p:sp>
        <p:nvSpPr>
          <p:cNvPr id="37" name="TextBox 36">
            <a:extLst>
              <a:ext uri="{FF2B5EF4-FFF2-40B4-BE49-F238E27FC236}">
                <a16:creationId xmlns:a16="http://schemas.microsoft.com/office/drawing/2014/main" id="{02794F95-30F3-9947-8A4A-D48FA500386E}"/>
              </a:ext>
            </a:extLst>
          </p:cNvPr>
          <p:cNvSpPr txBox="1"/>
          <p:nvPr/>
        </p:nvSpPr>
        <p:spPr>
          <a:xfrm>
            <a:off x="6808790" y="2063726"/>
            <a:ext cx="5130798" cy="3780483"/>
          </a:xfrm>
          <a:prstGeom prst="rect">
            <a:avLst/>
          </a:prstGeom>
          <a:noFill/>
        </p:spPr>
        <p:txBody>
          <a:bodyPr wrap="square" lIns="0" tIns="0" rIns="0" bIns="0" rtlCol="0">
            <a:noAutofit/>
          </a:bodyPr>
          <a:lstStyle/>
          <a:p>
            <a:pPr marL="285750" indent="-285750">
              <a:spcBef>
                <a:spcPts val="1200"/>
              </a:spcBef>
              <a:buFont typeface="Arial" panose="020B0604020202020204" pitchFamily="34" charset="0"/>
              <a:buChar char="•"/>
            </a:pPr>
            <a:r>
              <a:rPr lang="en-US" dirty="0">
                <a:solidFill>
                  <a:schemeClr val="tx2">
                    <a:lumMod val="50000"/>
                  </a:schemeClr>
                </a:solidFill>
              </a:rPr>
              <a:t>After certification two cooperating containers once isolated, recover their trust data from the saved, encrypted and integrity protected policy store including their keys and the application authorization certificate obtained from the certification service.</a:t>
            </a:r>
          </a:p>
          <a:p>
            <a:pPr marL="285750" indent="-285750">
              <a:spcBef>
                <a:spcPts val="1200"/>
              </a:spcBef>
              <a:buFont typeface="Arial" panose="020B0604020202020204" pitchFamily="34" charset="0"/>
              <a:buChar char="•"/>
            </a:pPr>
            <a:r>
              <a:rPr lang="en-US" dirty="0">
                <a:solidFill>
                  <a:schemeClr val="tx2">
                    <a:lumMod val="50000"/>
                  </a:schemeClr>
                </a:solidFill>
              </a:rPr>
              <a:t>A container uses its application authorization keys and certificate to open a mutually authenticated, encrypted, integrity protected TLS session with a similarly certified container to exchange data and directives.</a:t>
            </a:r>
          </a:p>
        </p:txBody>
      </p:sp>
      <p:grpSp>
        <p:nvGrpSpPr>
          <p:cNvPr id="7" name="Group 6">
            <a:extLst>
              <a:ext uri="{FF2B5EF4-FFF2-40B4-BE49-F238E27FC236}">
                <a16:creationId xmlns:a16="http://schemas.microsoft.com/office/drawing/2014/main" id="{6D42969E-98D9-C229-0DBB-1E42070F6C7A}"/>
              </a:ext>
            </a:extLst>
          </p:cNvPr>
          <p:cNvGrpSpPr/>
          <p:nvPr/>
        </p:nvGrpSpPr>
        <p:grpSpPr>
          <a:xfrm>
            <a:off x="252412" y="1651799"/>
            <a:ext cx="6366225" cy="3644555"/>
            <a:chOff x="252412" y="1651799"/>
            <a:chExt cx="6366225" cy="3644555"/>
          </a:xfrm>
        </p:grpSpPr>
        <p:sp>
          <p:nvSpPr>
            <p:cNvPr id="52" name="Rectangle 51">
              <a:extLst>
                <a:ext uri="{FF2B5EF4-FFF2-40B4-BE49-F238E27FC236}">
                  <a16:creationId xmlns:a16="http://schemas.microsoft.com/office/drawing/2014/main" id="{9C53C849-A059-A34F-B33E-5F55617F00E5}"/>
                </a:ext>
              </a:extLst>
            </p:cNvPr>
            <p:cNvSpPr/>
            <p:nvPr/>
          </p:nvSpPr>
          <p:spPr>
            <a:xfrm>
              <a:off x="4423848" y="1871024"/>
              <a:ext cx="1890700" cy="1052432"/>
            </a:xfrm>
            <a:prstGeom prst="rect">
              <a:avLst/>
            </a:prstGeom>
            <a:noFill/>
            <a:ln w="127000">
              <a:solidFill>
                <a:schemeClr val="tx2"/>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53" name="Can 52">
              <a:extLst>
                <a:ext uri="{FF2B5EF4-FFF2-40B4-BE49-F238E27FC236}">
                  <a16:creationId xmlns:a16="http://schemas.microsoft.com/office/drawing/2014/main" id="{83EF954F-8C87-2447-9CAE-50BAE3FD5826}"/>
                </a:ext>
              </a:extLst>
            </p:cNvPr>
            <p:cNvSpPr/>
            <p:nvPr/>
          </p:nvSpPr>
          <p:spPr>
            <a:xfrm>
              <a:off x="3926949" y="3531052"/>
              <a:ext cx="2691688" cy="1765302"/>
            </a:xfrm>
            <a:prstGeom prst="can">
              <a:avLst/>
            </a:prstGeom>
            <a:noFill/>
            <a:ln w="25400">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54" name="TextBox 53">
              <a:extLst>
                <a:ext uri="{FF2B5EF4-FFF2-40B4-BE49-F238E27FC236}">
                  <a16:creationId xmlns:a16="http://schemas.microsoft.com/office/drawing/2014/main" id="{9D5C47FB-E01A-FC4B-9B3C-92DAF7EBB069}"/>
                </a:ext>
              </a:extLst>
            </p:cNvPr>
            <p:cNvSpPr txBox="1"/>
            <p:nvPr/>
          </p:nvSpPr>
          <p:spPr>
            <a:xfrm>
              <a:off x="4122560" y="4038580"/>
              <a:ext cx="2191988" cy="184666"/>
            </a:xfrm>
            <a:prstGeom prst="rect">
              <a:avLst/>
            </a:prstGeom>
          </p:spPr>
          <p:txBody>
            <a:bodyPr wrap="square" lIns="0" tIns="0" rIns="0" bIns="0" rtlCol="0">
              <a:noAutofit/>
            </a:bodyPr>
            <a:lstStyle/>
            <a:p>
              <a:pPr>
                <a:spcAft>
                  <a:spcPts val="600"/>
                </a:spcAft>
              </a:pPr>
              <a:r>
                <a:rPr lang="en-US" dirty="0">
                  <a:solidFill>
                    <a:schemeClr val="tx2"/>
                  </a:solidFill>
                </a:rPr>
                <a:t>Encrypted, integrity protected file containing policies, keys, certificates, …</a:t>
              </a:r>
            </a:p>
          </p:txBody>
        </p:sp>
        <p:cxnSp>
          <p:nvCxnSpPr>
            <p:cNvPr id="57" name="Straight Arrow Connector 56">
              <a:extLst>
                <a:ext uri="{FF2B5EF4-FFF2-40B4-BE49-F238E27FC236}">
                  <a16:creationId xmlns:a16="http://schemas.microsoft.com/office/drawing/2014/main" id="{F799D8EB-C8AA-C441-8264-B556ED0C9A49}"/>
                </a:ext>
              </a:extLst>
            </p:cNvPr>
            <p:cNvCxnSpPr>
              <a:cxnSpLocks/>
            </p:cNvCxnSpPr>
            <p:nvPr/>
          </p:nvCxnSpPr>
          <p:spPr bwMode="gray">
            <a:xfrm flipV="1">
              <a:off x="5296630" y="2978000"/>
              <a:ext cx="0" cy="495120"/>
            </a:xfrm>
            <a:prstGeom prst="straightConnector1">
              <a:avLst/>
            </a:prstGeom>
            <a:ln w="25400">
              <a:solidFill>
                <a:srgbClr val="E71D1D"/>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DAFE6E4B-8C99-014E-AD50-C8E7988DFC10}"/>
                </a:ext>
              </a:extLst>
            </p:cNvPr>
            <p:cNvSpPr/>
            <p:nvPr/>
          </p:nvSpPr>
          <p:spPr>
            <a:xfrm>
              <a:off x="252412" y="1871025"/>
              <a:ext cx="2333058" cy="1052433"/>
            </a:xfrm>
            <a:prstGeom prst="rect">
              <a:avLst/>
            </a:prstGeom>
            <a:noFill/>
            <a:ln w="127000">
              <a:solidFill>
                <a:schemeClr val="tx2"/>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59" name="Can 58">
              <a:extLst>
                <a:ext uri="{FF2B5EF4-FFF2-40B4-BE49-F238E27FC236}">
                  <a16:creationId xmlns:a16="http://schemas.microsoft.com/office/drawing/2014/main" id="{BDDEEE11-A13C-AC44-8835-057D89170D6A}"/>
                </a:ext>
              </a:extLst>
            </p:cNvPr>
            <p:cNvSpPr/>
            <p:nvPr/>
          </p:nvSpPr>
          <p:spPr>
            <a:xfrm>
              <a:off x="252412" y="3497184"/>
              <a:ext cx="2691688" cy="1765302"/>
            </a:xfrm>
            <a:prstGeom prst="can">
              <a:avLst/>
            </a:prstGeom>
            <a:noFill/>
            <a:ln w="25400">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60" name="TextBox 59">
              <a:extLst>
                <a:ext uri="{FF2B5EF4-FFF2-40B4-BE49-F238E27FC236}">
                  <a16:creationId xmlns:a16="http://schemas.microsoft.com/office/drawing/2014/main" id="{29D0D988-838A-184C-B11A-D6FD0676F38E}"/>
                </a:ext>
              </a:extLst>
            </p:cNvPr>
            <p:cNvSpPr txBox="1"/>
            <p:nvPr/>
          </p:nvSpPr>
          <p:spPr>
            <a:xfrm>
              <a:off x="448023" y="4004712"/>
              <a:ext cx="2191988" cy="184666"/>
            </a:xfrm>
            <a:prstGeom prst="rect">
              <a:avLst/>
            </a:prstGeom>
          </p:spPr>
          <p:txBody>
            <a:bodyPr wrap="square" lIns="0" tIns="0" rIns="0" bIns="0" rtlCol="0">
              <a:noAutofit/>
            </a:bodyPr>
            <a:lstStyle/>
            <a:p>
              <a:pPr>
                <a:spcAft>
                  <a:spcPts val="600"/>
                </a:spcAft>
              </a:pPr>
              <a:r>
                <a:rPr lang="en-US" dirty="0">
                  <a:solidFill>
                    <a:schemeClr val="tx2"/>
                  </a:solidFill>
                </a:rPr>
                <a:t>Encrypted, integrity protected file containing policies, keys, certificates, …</a:t>
              </a:r>
            </a:p>
          </p:txBody>
        </p:sp>
        <p:cxnSp>
          <p:nvCxnSpPr>
            <p:cNvPr id="61" name="Straight Arrow Connector 60">
              <a:extLst>
                <a:ext uri="{FF2B5EF4-FFF2-40B4-BE49-F238E27FC236}">
                  <a16:creationId xmlns:a16="http://schemas.microsoft.com/office/drawing/2014/main" id="{4BD87BAF-ED06-454B-93F9-8AE89CD2FF50}"/>
                </a:ext>
              </a:extLst>
            </p:cNvPr>
            <p:cNvCxnSpPr>
              <a:cxnSpLocks/>
            </p:cNvCxnSpPr>
            <p:nvPr/>
          </p:nvCxnSpPr>
          <p:spPr bwMode="gray">
            <a:xfrm>
              <a:off x="1465994" y="2978000"/>
              <a:ext cx="0" cy="519184"/>
            </a:xfrm>
            <a:prstGeom prst="straightConnector1">
              <a:avLst/>
            </a:prstGeom>
            <a:ln w="25400">
              <a:solidFill>
                <a:srgbClr val="E71D1D"/>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F1092B6-6A7F-7649-8A45-A277944F06A7}"/>
                </a:ext>
              </a:extLst>
            </p:cNvPr>
            <p:cNvCxnSpPr>
              <a:cxnSpLocks/>
            </p:cNvCxnSpPr>
            <p:nvPr/>
          </p:nvCxnSpPr>
          <p:spPr bwMode="gray">
            <a:xfrm flipH="1">
              <a:off x="2643720" y="2544044"/>
              <a:ext cx="1707767" cy="0"/>
            </a:xfrm>
            <a:prstGeom prst="straightConnector1">
              <a:avLst/>
            </a:prstGeom>
            <a:ln w="25400">
              <a:solidFill>
                <a:srgbClr val="E71D1D"/>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648DB0B-EDD7-EB4B-B001-87C7E0AA6FCE}"/>
                </a:ext>
              </a:extLst>
            </p:cNvPr>
            <p:cNvSpPr txBox="1"/>
            <p:nvPr/>
          </p:nvSpPr>
          <p:spPr>
            <a:xfrm>
              <a:off x="3273126" y="1651799"/>
              <a:ext cx="265415" cy="294183"/>
            </a:xfrm>
            <a:prstGeom prst="rect">
              <a:avLst/>
            </a:prstGeom>
            <a:noFill/>
          </p:spPr>
          <p:txBody>
            <a:bodyPr wrap="square" lIns="0" tIns="0" rIns="0" bIns="0" rtlCol="0">
              <a:spAutoFit/>
            </a:bodyPr>
            <a:lstStyle/>
            <a:p>
              <a:pPr algn="l">
                <a:lnSpc>
                  <a:spcPct val="130000"/>
                </a:lnSpc>
              </a:pPr>
              <a:r>
                <a:rPr lang="en-US" sz="1600" dirty="0">
                  <a:solidFill>
                    <a:schemeClr val="tx2"/>
                  </a:solidFill>
                </a:rPr>
                <a:t>1</a:t>
              </a:r>
            </a:p>
          </p:txBody>
        </p:sp>
        <p:cxnSp>
          <p:nvCxnSpPr>
            <p:cNvPr id="66" name="Straight Arrow Connector 65">
              <a:extLst>
                <a:ext uri="{FF2B5EF4-FFF2-40B4-BE49-F238E27FC236}">
                  <a16:creationId xmlns:a16="http://schemas.microsoft.com/office/drawing/2014/main" id="{193078E4-B3EE-7141-B37F-70FA650C06D7}"/>
                </a:ext>
              </a:extLst>
            </p:cNvPr>
            <p:cNvCxnSpPr>
              <a:cxnSpLocks/>
            </p:cNvCxnSpPr>
            <p:nvPr/>
          </p:nvCxnSpPr>
          <p:spPr bwMode="gray">
            <a:xfrm flipH="1">
              <a:off x="2643720" y="1955345"/>
              <a:ext cx="1707767" cy="0"/>
            </a:xfrm>
            <a:prstGeom prst="straightConnector1">
              <a:avLst/>
            </a:prstGeom>
            <a:ln w="25400">
              <a:solidFill>
                <a:srgbClr val="E71D1D"/>
              </a:solidFill>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4C11A9D9-952F-3F4D-BB03-818D8073033B}"/>
                </a:ext>
              </a:extLst>
            </p:cNvPr>
            <p:cNvSpPr txBox="1"/>
            <p:nvPr/>
          </p:nvSpPr>
          <p:spPr>
            <a:xfrm>
              <a:off x="3273126" y="2249862"/>
              <a:ext cx="265415" cy="294183"/>
            </a:xfrm>
            <a:prstGeom prst="rect">
              <a:avLst/>
            </a:prstGeom>
            <a:noFill/>
          </p:spPr>
          <p:txBody>
            <a:bodyPr wrap="square" lIns="0" tIns="0" rIns="0" bIns="0" rtlCol="0">
              <a:spAutoFit/>
            </a:bodyPr>
            <a:lstStyle/>
            <a:p>
              <a:pPr algn="l">
                <a:lnSpc>
                  <a:spcPct val="130000"/>
                </a:lnSpc>
              </a:pPr>
              <a:r>
                <a:rPr lang="en-US" sz="1600" dirty="0">
                  <a:solidFill>
                    <a:schemeClr val="tx2"/>
                  </a:solidFill>
                </a:rPr>
                <a:t>2</a:t>
              </a:r>
            </a:p>
          </p:txBody>
        </p:sp>
        <p:sp>
          <p:nvSpPr>
            <p:cNvPr id="2" name="TextBox 1">
              <a:extLst>
                <a:ext uri="{FF2B5EF4-FFF2-40B4-BE49-F238E27FC236}">
                  <a16:creationId xmlns:a16="http://schemas.microsoft.com/office/drawing/2014/main" id="{E7E302D3-4B7C-FA44-BF40-C87B4284AAD2}"/>
                </a:ext>
              </a:extLst>
            </p:cNvPr>
            <p:cNvSpPr txBox="1"/>
            <p:nvPr/>
          </p:nvSpPr>
          <p:spPr>
            <a:xfrm>
              <a:off x="982164" y="3595440"/>
              <a:ext cx="729174" cy="220701"/>
            </a:xfrm>
            <a:prstGeom prst="rect">
              <a:avLst/>
            </a:prstGeom>
            <a:noFill/>
          </p:spPr>
          <p:txBody>
            <a:bodyPr wrap="none" lIns="0" tIns="0" rIns="0" bIns="0" rtlCol="0">
              <a:spAutoFit/>
            </a:bodyPr>
            <a:lstStyle/>
            <a:p>
              <a:pPr algn="l">
                <a:lnSpc>
                  <a:spcPct val="130000"/>
                </a:lnSpc>
              </a:pPr>
              <a:r>
                <a:rPr lang="en-US" sz="1200" dirty="0">
                  <a:solidFill>
                    <a:schemeClr val="tx2"/>
                  </a:solidFill>
                </a:rPr>
                <a:t>Policy Store</a:t>
              </a:r>
            </a:p>
          </p:txBody>
        </p:sp>
        <p:sp>
          <p:nvSpPr>
            <p:cNvPr id="21" name="TextBox 20">
              <a:extLst>
                <a:ext uri="{FF2B5EF4-FFF2-40B4-BE49-F238E27FC236}">
                  <a16:creationId xmlns:a16="http://schemas.microsoft.com/office/drawing/2014/main" id="{0439B6C6-CEE6-CF48-A61D-326243A49F48}"/>
                </a:ext>
              </a:extLst>
            </p:cNvPr>
            <p:cNvSpPr txBox="1"/>
            <p:nvPr/>
          </p:nvSpPr>
          <p:spPr>
            <a:xfrm>
              <a:off x="4656701" y="3637527"/>
              <a:ext cx="729174" cy="220701"/>
            </a:xfrm>
            <a:prstGeom prst="rect">
              <a:avLst/>
            </a:prstGeom>
            <a:noFill/>
          </p:spPr>
          <p:txBody>
            <a:bodyPr wrap="none" lIns="0" tIns="0" rIns="0" bIns="0" rtlCol="0">
              <a:spAutoFit/>
            </a:bodyPr>
            <a:lstStyle/>
            <a:p>
              <a:pPr algn="l">
                <a:lnSpc>
                  <a:spcPct val="130000"/>
                </a:lnSpc>
              </a:pPr>
              <a:r>
                <a:rPr lang="en-US" sz="1200" dirty="0">
                  <a:solidFill>
                    <a:schemeClr val="tx2"/>
                  </a:solidFill>
                </a:rPr>
                <a:t>Policy Store</a:t>
              </a:r>
            </a:p>
          </p:txBody>
        </p:sp>
        <p:sp>
          <p:nvSpPr>
            <p:cNvPr id="4" name="TextBox 3">
              <a:extLst>
                <a:ext uri="{FF2B5EF4-FFF2-40B4-BE49-F238E27FC236}">
                  <a16:creationId xmlns:a16="http://schemas.microsoft.com/office/drawing/2014/main" id="{0896C7A2-1A30-144E-90D0-E8B1408668F9}"/>
                </a:ext>
              </a:extLst>
            </p:cNvPr>
            <p:cNvSpPr txBox="1"/>
            <p:nvPr/>
          </p:nvSpPr>
          <p:spPr>
            <a:xfrm>
              <a:off x="460818" y="1960385"/>
              <a:ext cx="1818556" cy="923330"/>
            </a:xfrm>
            <a:prstGeom prst="rect">
              <a:avLst/>
            </a:prstGeom>
            <a:noFill/>
          </p:spPr>
          <p:txBody>
            <a:bodyPr wrap="square" rtlCol="0">
              <a:spAutoFit/>
            </a:bodyPr>
            <a:lstStyle/>
            <a:p>
              <a:r>
                <a:rPr lang="en-US" dirty="0"/>
                <a:t>Confidential Computing application 1</a:t>
              </a:r>
            </a:p>
          </p:txBody>
        </p:sp>
        <p:sp>
          <p:nvSpPr>
            <p:cNvPr id="6" name="TextBox 5">
              <a:extLst>
                <a:ext uri="{FF2B5EF4-FFF2-40B4-BE49-F238E27FC236}">
                  <a16:creationId xmlns:a16="http://schemas.microsoft.com/office/drawing/2014/main" id="{3355F05B-9510-CB1A-BA22-861B776AD6D7}"/>
                </a:ext>
              </a:extLst>
            </p:cNvPr>
            <p:cNvSpPr txBox="1"/>
            <p:nvPr/>
          </p:nvSpPr>
          <p:spPr>
            <a:xfrm>
              <a:off x="4568353" y="1943423"/>
              <a:ext cx="1818556" cy="923330"/>
            </a:xfrm>
            <a:prstGeom prst="rect">
              <a:avLst/>
            </a:prstGeom>
            <a:noFill/>
          </p:spPr>
          <p:txBody>
            <a:bodyPr wrap="square" rtlCol="0">
              <a:spAutoFit/>
            </a:bodyPr>
            <a:lstStyle/>
            <a:p>
              <a:r>
                <a:rPr lang="en-US" dirty="0"/>
                <a:t>Confidential Computing application 2</a:t>
              </a:r>
            </a:p>
          </p:txBody>
        </p:sp>
      </p:grpSp>
    </p:spTree>
    <p:extLst>
      <p:ext uri="{BB962C8B-B14F-4D97-AF65-F5344CB8AC3E}">
        <p14:creationId xmlns:p14="http://schemas.microsoft.com/office/powerpoint/2010/main" val="2629157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 calcmode="lin" valueType="num">
                                      <p:cBhvr additive="base">
                                        <p:cTn id="7"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
                                            <p:txEl>
                                              <p:pRg st="1" end="1"/>
                                            </p:txEl>
                                          </p:spTgt>
                                        </p:tgtEl>
                                        <p:attrNameLst>
                                          <p:attrName>style.visibility</p:attrName>
                                        </p:attrNameLst>
                                      </p:cBhvr>
                                      <p:to>
                                        <p:strVal val="visible"/>
                                      </p:to>
                                    </p:set>
                                    <p:anim calcmode="lin" valueType="num">
                                      <p:cBhvr additive="base">
                                        <p:cTn id="13" dur="500" fill="hold"/>
                                        <p:tgtEl>
                                          <p:spTgt spid="3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315450B81DA7D4295FAB6E101FBB355" ma:contentTypeVersion="12" ma:contentTypeDescription="Create a new document." ma:contentTypeScope="" ma:versionID="84c08f737672de27f3fbef69a7b74bfc">
  <xsd:schema xmlns:xsd="http://www.w3.org/2001/XMLSchema" xmlns:xs="http://www.w3.org/2001/XMLSchema" xmlns:p="http://schemas.microsoft.com/office/2006/metadata/properties" xmlns:ns2="d31f2ad2-e472-44ee-9b91-cb098f6c1beb" xmlns:ns3="28481bb3-5299-45df-98e4-9eda10c473f6" targetNamespace="http://schemas.microsoft.com/office/2006/metadata/properties" ma:root="true" ma:fieldsID="2e699634b7f5100d9c3fe33ad11b8f85" ns2:_="" ns3:_="">
    <xsd:import namespace="d31f2ad2-e472-44ee-9b91-cb098f6c1beb"/>
    <xsd:import namespace="28481bb3-5299-45df-98e4-9eda10c473f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1f2ad2-e472-44ee-9b91-cb098f6c1b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8481bb3-5299-45df-98e4-9eda10c473f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29F02A1-9E85-4EAD-8220-8DB8467E220E}">
  <ds:schemaRefs>
    <ds:schemaRef ds:uri="http://schemas.microsoft.com/sharepoint/v3/contenttype/forms"/>
  </ds:schemaRefs>
</ds:datastoreItem>
</file>

<file path=customXml/itemProps2.xml><?xml version="1.0" encoding="utf-8"?>
<ds:datastoreItem xmlns:ds="http://schemas.openxmlformats.org/officeDocument/2006/customXml" ds:itemID="{79D40EC1-94A3-48FE-82D6-9D650D9C087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EB70D19-E34B-4A4C-96C8-8A77BAE612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31f2ad2-e472-44ee-9b91-cb098f6c1beb"/>
    <ds:schemaRef ds:uri="28481bb3-5299-45df-98e4-9eda10c473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244</TotalTime>
  <Words>292</Words>
  <Application>Microsoft Macintosh PowerPoint</Application>
  <PresentationFormat>Widescreen</PresentationFormat>
  <Paragraphs>45</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Example application: Certification</vt:lpstr>
      <vt:lpstr>Example application: Initialization and restart</vt:lpstr>
      <vt:lpstr>Example application: Cooperating Containers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certifier</dc:title>
  <dc:creator>John Manferdelli</dc:creator>
  <cp:lastModifiedBy>John Manferdelli</cp:lastModifiedBy>
  <cp:revision>66</cp:revision>
  <dcterms:created xsi:type="dcterms:W3CDTF">2021-08-11T19:32:17Z</dcterms:created>
  <dcterms:modified xsi:type="dcterms:W3CDTF">2022-08-03T19:12:34Z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0x0101004315450B81DA7D4295FAB6E101FBB355</vt:lpwstr>
  </property>
</Properties>
</file>