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60" d="100"/>
          <a:sy n="160" d="100"/>
        </p:scale>
        <p:origin x="18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E62DA6-05D3-4960-B61B-6E744CBB3E04}"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310059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62DA6-05D3-4960-B61B-6E744CBB3E04}"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359252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62DA6-05D3-4960-B61B-6E744CBB3E04}"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43114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62DA6-05D3-4960-B61B-6E744CBB3E04}"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46450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E62DA6-05D3-4960-B61B-6E744CBB3E04}"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32036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E62DA6-05D3-4960-B61B-6E744CBB3E04}"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400363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E62DA6-05D3-4960-B61B-6E744CBB3E04}"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412434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E62DA6-05D3-4960-B61B-6E744CBB3E04}"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423466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62DA6-05D3-4960-B61B-6E744CBB3E04}"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145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62DA6-05D3-4960-B61B-6E744CBB3E04}"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17914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62DA6-05D3-4960-B61B-6E744CBB3E04}"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97B55-C93A-45C5-B18D-95D92428C40E}" type="slidenum">
              <a:rPr lang="en-US" smtClean="0"/>
              <a:t>‹#›</a:t>
            </a:fld>
            <a:endParaRPr lang="en-US"/>
          </a:p>
        </p:txBody>
      </p:sp>
    </p:spTree>
    <p:extLst>
      <p:ext uri="{BB962C8B-B14F-4D97-AF65-F5344CB8AC3E}">
        <p14:creationId xmlns:p14="http://schemas.microsoft.com/office/powerpoint/2010/main" val="115914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62DA6-05D3-4960-B61B-6E744CBB3E04}"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97B55-C93A-45C5-B18D-95D92428C40E}" type="slidenum">
              <a:rPr lang="en-US" smtClean="0"/>
              <a:t>‹#›</a:t>
            </a:fld>
            <a:endParaRPr lang="en-US"/>
          </a:p>
        </p:txBody>
      </p:sp>
    </p:spTree>
    <p:extLst>
      <p:ext uri="{BB962C8B-B14F-4D97-AF65-F5344CB8AC3E}">
        <p14:creationId xmlns:p14="http://schemas.microsoft.com/office/powerpoint/2010/main" val="881944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822346"/>
            <a:ext cx="5181600" cy="5354617"/>
          </a:xfrm>
        </p:spPr>
        <p:txBody>
          <a:bodyPr>
            <a:normAutofit fontScale="47500" lnSpcReduction="20000"/>
          </a:bodyPr>
          <a:lstStyle/>
          <a:p>
            <a:pPr fontAlgn="base"/>
            <a:r>
              <a:rPr lang="en-US" b="1" dirty="0" smtClean="0"/>
              <a:t>Approach</a:t>
            </a:r>
            <a:r>
              <a:rPr lang="en-US" b="1" dirty="0"/>
              <a:t>: </a:t>
            </a:r>
            <a:r>
              <a:rPr lang="en-US" dirty="0"/>
              <a:t>To develop a deliver a coastal wetland vegetation module, the following tasks are required:  </a:t>
            </a:r>
          </a:p>
          <a:p>
            <a:pPr fontAlgn="base"/>
            <a:r>
              <a:rPr lang="en-US" dirty="0">
                <a:solidFill>
                  <a:schemeClr val="accent2"/>
                </a:solidFill>
              </a:rPr>
              <a:t>Task 1: Literature search and gap analysis – Determine what relevant environmental drivers and processes are required to incorporate into existing vegetation module. </a:t>
            </a:r>
            <a:r>
              <a:rPr lang="en-US" dirty="0">
                <a:solidFill>
                  <a:schemeClr val="accent6"/>
                </a:solidFill>
              </a:rPr>
              <a:t>Determine controlling factors driving completion between common native and invasive coastal wetland species for both east, Gulf, and west coast wetlands. Determine what additional data requirements to adapt existing model. Identify outstanding data needs and requirements for Task 2. </a:t>
            </a:r>
          </a:p>
          <a:p>
            <a:pPr fontAlgn="base"/>
            <a:r>
              <a:rPr lang="en-US" dirty="0">
                <a:solidFill>
                  <a:schemeClr val="accent6"/>
                </a:solidFill>
              </a:rPr>
              <a:t>Task 2: Targeted data collection – Collect data required to develop relationships between coastal wetland production, environmental drivers, and interspecies competition </a:t>
            </a:r>
          </a:p>
          <a:p>
            <a:pPr fontAlgn="base"/>
            <a:r>
              <a:rPr lang="en-US" dirty="0">
                <a:solidFill>
                  <a:schemeClr val="accent2"/>
                </a:solidFill>
              </a:rPr>
              <a:t>Task 3: Adapt existing coastal wetland accretion module – Incorporate existing coastal wetland accretion algorithms  into photosynthesis vegetation model </a:t>
            </a:r>
          </a:p>
          <a:p>
            <a:pPr fontAlgn="base"/>
            <a:r>
              <a:rPr lang="en-US" dirty="0">
                <a:solidFill>
                  <a:schemeClr val="accent2"/>
                </a:solidFill>
              </a:rPr>
              <a:t>Task 4: Develop coastal wetland environmental driver modules – Adapt existing disturbance and mortality modules in the vegetation model for relevant coastal wetland environmental drivers </a:t>
            </a:r>
          </a:p>
          <a:p>
            <a:pPr fontAlgn="base"/>
            <a:r>
              <a:rPr lang="en-US" dirty="0">
                <a:solidFill>
                  <a:schemeClr val="accent2"/>
                </a:solidFill>
              </a:rPr>
              <a:t>Task 5: Develop coastal wetland species competition modules – Adapt existing freshwater SAV competition modules for coastal wetland species to include </a:t>
            </a:r>
            <a:r>
              <a:rPr lang="en-US" dirty="0" smtClean="0">
                <a:solidFill>
                  <a:schemeClr val="accent2"/>
                </a:solidFill>
              </a:rPr>
              <a:t>competition </a:t>
            </a:r>
            <a:r>
              <a:rPr lang="en-US" dirty="0">
                <a:solidFill>
                  <a:schemeClr val="accent2"/>
                </a:solidFill>
              </a:rPr>
              <a:t>from invasive wetland species such as </a:t>
            </a:r>
            <a:r>
              <a:rPr lang="en-US" i="1" dirty="0" err="1">
                <a:solidFill>
                  <a:schemeClr val="accent2"/>
                </a:solidFill>
              </a:rPr>
              <a:t>Phragmites</a:t>
            </a:r>
            <a:r>
              <a:rPr lang="en-US" i="1" dirty="0">
                <a:solidFill>
                  <a:schemeClr val="accent2"/>
                </a:solidFill>
              </a:rPr>
              <a:t> </a:t>
            </a:r>
            <a:r>
              <a:rPr lang="en-US" i="1" dirty="0" err="1">
                <a:solidFill>
                  <a:schemeClr val="accent2"/>
                </a:solidFill>
              </a:rPr>
              <a:t>austalis</a:t>
            </a:r>
            <a:r>
              <a:rPr lang="en-US" i="1" dirty="0">
                <a:solidFill>
                  <a:schemeClr val="accent2"/>
                </a:solidFill>
              </a:rPr>
              <a:t> </a:t>
            </a:r>
            <a:r>
              <a:rPr lang="en-US" dirty="0">
                <a:solidFill>
                  <a:schemeClr val="accent2"/>
                </a:solidFill>
              </a:rPr>
              <a:t>and </a:t>
            </a:r>
            <a:r>
              <a:rPr lang="en-US" i="1" dirty="0" err="1">
                <a:solidFill>
                  <a:schemeClr val="accent2"/>
                </a:solidFill>
              </a:rPr>
              <a:t>Spartina</a:t>
            </a:r>
            <a:r>
              <a:rPr lang="en-US" i="1" dirty="0">
                <a:solidFill>
                  <a:schemeClr val="accent2"/>
                </a:solidFill>
              </a:rPr>
              <a:t> </a:t>
            </a:r>
            <a:r>
              <a:rPr lang="en-US" i="1" dirty="0" err="1">
                <a:solidFill>
                  <a:schemeClr val="accent2"/>
                </a:solidFill>
              </a:rPr>
              <a:t>alterniflora</a:t>
            </a:r>
            <a:r>
              <a:rPr lang="en-US" dirty="0">
                <a:solidFill>
                  <a:schemeClr val="accent2"/>
                </a:solidFill>
              </a:rPr>
              <a:t> well as other endemic and native species. </a:t>
            </a:r>
          </a:p>
          <a:p>
            <a:pPr fontAlgn="base"/>
            <a:r>
              <a:rPr lang="en-US" dirty="0">
                <a:solidFill>
                  <a:schemeClr val="accent2"/>
                </a:solidFill>
              </a:rPr>
              <a:t>Task 6: Model testing – Apply model to a selected set of coastal wetland sites with history of data collection and coastal change to calibrate and validate model </a:t>
            </a:r>
          </a:p>
          <a:p>
            <a:pPr fontAlgn="base"/>
            <a:r>
              <a:rPr lang="en-US" dirty="0">
                <a:solidFill>
                  <a:schemeClr val="accent2"/>
                </a:solidFill>
              </a:rPr>
              <a:t>Task 7: Case study – Apply model results to existing CSRM or navigation operations site to determine efficacy in determining maintenance requirements for wetlands. Possible locations include New Jersey back bays, Texas coast, Mobile Harbor, or Jamaica Bay.</a:t>
            </a:r>
            <a:r>
              <a:rPr lang="en-US" dirty="0"/>
              <a:t>  </a:t>
            </a:r>
          </a:p>
        </p:txBody>
      </p:sp>
      <p:sp>
        <p:nvSpPr>
          <p:cNvPr id="6" name="Content Placeholder 5"/>
          <p:cNvSpPr>
            <a:spLocks noGrp="1"/>
          </p:cNvSpPr>
          <p:nvPr>
            <p:ph sz="half" idx="2"/>
          </p:nvPr>
        </p:nvSpPr>
        <p:spPr>
          <a:xfrm>
            <a:off x="6172200" y="760977"/>
            <a:ext cx="5181600" cy="5415986"/>
          </a:xfrm>
        </p:spPr>
        <p:txBody>
          <a:bodyPr>
            <a:normAutofit fontScale="47500" lnSpcReduction="20000"/>
          </a:bodyPr>
          <a:lstStyle/>
          <a:p>
            <a:r>
              <a:rPr lang="en-US" dirty="0"/>
              <a:t>The project will evaluate and modify a vegetation growth model by </a:t>
            </a:r>
            <a:endParaRPr lang="en-US" dirty="0" smtClean="0"/>
          </a:p>
          <a:p>
            <a:r>
              <a:rPr lang="en-US" dirty="0" smtClean="0">
                <a:solidFill>
                  <a:schemeClr val="accent6"/>
                </a:solidFill>
              </a:rPr>
              <a:t>1</a:t>
            </a:r>
            <a:r>
              <a:rPr lang="en-US" dirty="0">
                <a:solidFill>
                  <a:schemeClr val="accent6"/>
                </a:solidFill>
              </a:rPr>
              <a:t>) designing and beta testing a </a:t>
            </a:r>
            <a:r>
              <a:rPr lang="en-US" dirty="0" err="1">
                <a:solidFill>
                  <a:schemeClr val="accent6"/>
                </a:solidFill>
              </a:rPr>
              <a:t>mesocosm</a:t>
            </a:r>
            <a:r>
              <a:rPr lang="en-US" dirty="0">
                <a:solidFill>
                  <a:schemeClr val="accent6"/>
                </a:solidFill>
              </a:rPr>
              <a:t> study that incorporates changes to hydrology, nutrients and competition and can accomplish non-destructive biomass measurements of above- and below-ground plant </a:t>
            </a:r>
            <a:r>
              <a:rPr lang="en-US" dirty="0" smtClean="0">
                <a:solidFill>
                  <a:schemeClr val="accent6"/>
                </a:solidFill>
              </a:rPr>
              <a:t>structures, </a:t>
            </a:r>
          </a:p>
          <a:p>
            <a:r>
              <a:rPr lang="en-US" dirty="0" smtClean="0">
                <a:solidFill>
                  <a:schemeClr val="accent6"/>
                </a:solidFill>
              </a:rPr>
              <a:t>2</a:t>
            </a:r>
            <a:r>
              <a:rPr lang="en-US" dirty="0">
                <a:solidFill>
                  <a:schemeClr val="accent6"/>
                </a:solidFill>
              </a:rPr>
              <a:t>) identifying native and non-native plant species to be used in experiment in different combinations, </a:t>
            </a:r>
            <a:endParaRPr lang="en-US" dirty="0" smtClean="0">
              <a:solidFill>
                <a:schemeClr val="accent6"/>
              </a:solidFill>
            </a:endParaRPr>
          </a:p>
          <a:p>
            <a:r>
              <a:rPr lang="en-US" dirty="0" smtClean="0">
                <a:solidFill>
                  <a:schemeClr val="accent6"/>
                </a:solidFill>
              </a:rPr>
              <a:t>3</a:t>
            </a:r>
            <a:r>
              <a:rPr lang="en-US" dirty="0">
                <a:solidFill>
                  <a:schemeClr val="accent6"/>
                </a:solidFill>
              </a:rPr>
              <a:t>) collecting data on vegetative growth under different environmental and competitive scenarios, </a:t>
            </a:r>
            <a:endParaRPr lang="en-US" dirty="0" smtClean="0">
              <a:solidFill>
                <a:schemeClr val="accent6"/>
              </a:solidFill>
            </a:endParaRPr>
          </a:p>
          <a:p>
            <a:r>
              <a:rPr lang="en-US" dirty="0" smtClean="0">
                <a:solidFill>
                  <a:schemeClr val="accent2"/>
                </a:solidFill>
              </a:rPr>
              <a:t>4</a:t>
            </a:r>
            <a:r>
              <a:rPr lang="en-US" dirty="0">
                <a:solidFill>
                  <a:schemeClr val="accent2"/>
                </a:solidFill>
              </a:rPr>
              <a:t>) developing nutrient uptake, inundation stress and competition effects in model, and </a:t>
            </a:r>
            <a:endParaRPr lang="en-US" dirty="0" smtClean="0">
              <a:solidFill>
                <a:schemeClr val="accent2"/>
              </a:solidFill>
            </a:endParaRPr>
          </a:p>
          <a:p>
            <a:r>
              <a:rPr lang="en-US" dirty="0" smtClean="0">
                <a:solidFill>
                  <a:schemeClr val="accent2"/>
                </a:solidFill>
              </a:rPr>
              <a:t>5</a:t>
            </a:r>
            <a:r>
              <a:rPr lang="en-US" dirty="0">
                <a:solidFill>
                  <a:schemeClr val="accent2"/>
                </a:solidFill>
              </a:rPr>
              <a:t>) testing new modifications to model. </a:t>
            </a:r>
          </a:p>
        </p:txBody>
      </p:sp>
      <p:sp>
        <p:nvSpPr>
          <p:cNvPr id="7" name="TextBox 6"/>
          <p:cNvSpPr txBox="1"/>
          <p:nvPr/>
        </p:nvSpPr>
        <p:spPr>
          <a:xfrm>
            <a:off x="6789271" y="4177553"/>
            <a:ext cx="4564529" cy="1200329"/>
          </a:xfrm>
          <a:prstGeom prst="rect">
            <a:avLst/>
          </a:prstGeom>
          <a:noFill/>
        </p:spPr>
        <p:txBody>
          <a:bodyPr wrap="square" rtlCol="0">
            <a:spAutoFit/>
          </a:bodyPr>
          <a:lstStyle/>
          <a:p>
            <a:r>
              <a:rPr lang="en-US" dirty="0" smtClean="0">
                <a:solidFill>
                  <a:schemeClr val="accent6"/>
                </a:solidFill>
              </a:rPr>
              <a:t>Data collection &amp; gathering, </a:t>
            </a:r>
            <a:r>
              <a:rPr lang="en-US" dirty="0" err="1" smtClean="0">
                <a:solidFill>
                  <a:schemeClr val="accent6"/>
                </a:solidFill>
              </a:rPr>
              <a:t>mesocosm</a:t>
            </a:r>
            <a:r>
              <a:rPr lang="en-US" dirty="0" smtClean="0">
                <a:solidFill>
                  <a:schemeClr val="accent6"/>
                </a:solidFill>
              </a:rPr>
              <a:t>, and conceptualization PMP led by Brook</a:t>
            </a:r>
          </a:p>
          <a:p>
            <a:r>
              <a:rPr lang="en-US" dirty="0" smtClean="0">
                <a:solidFill>
                  <a:schemeClr val="accent2"/>
                </a:solidFill>
              </a:rPr>
              <a:t>Modeling development and application PMP led by Candice/Todd</a:t>
            </a:r>
            <a:endParaRPr lang="en-US" dirty="0">
              <a:solidFill>
                <a:schemeClr val="accent2"/>
              </a:solidFill>
            </a:endParaRPr>
          </a:p>
        </p:txBody>
      </p:sp>
    </p:spTree>
    <p:extLst>
      <p:ext uri="{BB962C8B-B14F-4D97-AF65-F5344CB8AC3E}">
        <p14:creationId xmlns:p14="http://schemas.microsoft.com/office/powerpoint/2010/main" val="3359835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463174BB36B749ADA205DF201F5313" ma:contentTypeVersion="7" ma:contentTypeDescription="Create a new document." ma:contentTypeScope="" ma:versionID="1f96219f0ebe689a7454e7a6e72c8de6">
  <xsd:schema xmlns:xsd="http://www.w3.org/2001/XMLSchema" xmlns:xs="http://www.w3.org/2001/XMLSchema" xmlns:p="http://schemas.microsoft.com/office/2006/metadata/properties" xmlns:ns2="e85cb640-0ccf-4472-a84e-0d0655969003" targetNamespace="http://schemas.microsoft.com/office/2006/metadata/properties" ma:root="true" ma:fieldsID="dc2416036bc5b978b155b484888e7acf" ns2:_="">
    <xsd:import namespace="e85cb640-0ccf-4472-a84e-0d065596900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5cb640-0ccf-4472-a84e-0d0655969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917A69-4B17-4DF9-9B36-9399E6783DE5}"/>
</file>

<file path=customXml/itemProps2.xml><?xml version="1.0" encoding="utf-8"?>
<ds:datastoreItem xmlns:ds="http://schemas.openxmlformats.org/officeDocument/2006/customXml" ds:itemID="{B64191D0-F0A4-4CBD-85F2-7065ED55B3A3}"/>
</file>

<file path=customXml/itemProps3.xml><?xml version="1.0" encoding="utf-8"?>
<ds:datastoreItem xmlns:ds="http://schemas.openxmlformats.org/officeDocument/2006/customXml" ds:itemID="{56015EA2-A440-4AA9-B51B-EACBBBB7E88A}"/>
</file>

<file path=docProps/app.xml><?xml version="1.0" encoding="utf-8"?>
<Properties xmlns="http://schemas.openxmlformats.org/officeDocument/2006/extended-properties" xmlns:vt="http://schemas.openxmlformats.org/officeDocument/2006/docPropsVTypes">
  <TotalTime>93</TotalTime>
  <Words>453</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Piercy, Candice D ERDC-RDE-EL-MS CIV</dc:creator>
  <cp:lastModifiedBy>Piercy, Candice D ERDC-RDE-EL-MS CIV</cp:lastModifiedBy>
  <cp:revision>3</cp:revision>
  <dcterms:created xsi:type="dcterms:W3CDTF">2020-10-07T20:02:08Z</dcterms:created>
  <dcterms:modified xsi:type="dcterms:W3CDTF">2020-10-07T21:35:44Z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0x01010094463174BB36B749ADA205DF201F5313</vt:lpwstr>
  </property>
</Properties>
</file>