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4A94-5357-4AAA-AA9A-165A4974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3E02-953C-44A2-9DAD-F6BAD62A6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8BE8-1339-4617-AB5A-A3C47E91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D8C3-445B-4BF8-B521-6A50210E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C2E9-E6A4-433E-829A-13F62625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6D9E-C71B-47D8-BD9F-6877005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B933B-D085-4A58-95DF-9FAF85D3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FDAD-C5FD-477E-8724-F1D3C479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83A4-453E-4389-A8FA-EF03F88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44DF-D378-41F0-9B34-3F84C249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A84EB-2979-4DAF-9C47-71FABA587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FA58F-E4CA-4B9A-915F-FC107B6C5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3F7B-D4AE-44E6-BA33-8605B07C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D8F-068F-4B93-A36C-4CFEB58B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0B5F-33B4-4CE1-AAE7-BE035A0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2DFC-FCD0-420A-8653-6A96CD44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103A-1A5F-4AEF-841E-52139F6A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7351-0C90-43C4-877A-987EA496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536D-D24F-4FDD-917B-F69F83EB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1602-C469-4D4E-9091-BDD46665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55BD-DE12-4871-BA60-5D902E1B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DFD1-8EF4-48E5-828B-490FF3B89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7685-7395-4EB4-B936-29FFA7A2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3DAA-AF0B-4AE8-A86D-CC4F7852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F72D-2BF3-4D15-B35E-0BBD5BD8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6ABF-51B6-427C-96BC-6C951A51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EBCB-0672-43F0-A298-4DBFDF28A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F569-56F4-4E5C-A901-2367202B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25F-5CF5-42FC-9842-4CFBD9FE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F078-3DCD-4A07-81EF-61BC5235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1E34-B0B1-4CAB-9246-9A1046A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36B-31DE-4910-BFB1-9270B101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07D6-9BBB-434D-ACFA-C417A18F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B8450-E0E1-4A29-A38D-AD0FBBF4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CE4CB-58D0-43A8-ACDE-EE70C235E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6E078-4318-401A-AE8E-A25B00C5A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DA32D-34D7-452E-82AD-71D6574E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1831-8A13-426C-B728-EF2E52EB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F38A7-6237-4EB9-A509-EC78F99D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64E2-2442-4533-BB0B-5F9F3DF9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114ED-4274-49F2-8E33-1BEA4E41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EDE69-C38A-4B87-BEF9-6460CAA7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6E8C-83CF-4B70-8900-F45001F9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9065-6368-456F-A72E-5B247473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9BD03-0ABC-43CC-B861-A108446F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7F5A6-675E-4A3A-8489-0C478C7D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8B38-E7CF-4CCA-96D8-809D99A4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1B9B-E069-4415-9E80-327BE3F1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FB36-ADAD-4833-A8C6-2F7B6308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7087-60DF-4A93-A075-6B26F4AA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3CC1-2465-4F68-989F-60C9169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7D50C-5EDF-47AE-9D2C-AA64F200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F321-CD44-49E9-A538-53A8E361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CBDBE-FBC9-48FB-A9B2-7E6F95768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05843-593D-4A87-AFCD-179134F24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EE89-064C-4296-9784-5015ED5B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C073-B555-4601-9AE4-E110DA8C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D936-E0C2-4794-908D-ACF51177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F4B66-732A-43F5-BEFA-F3665705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D004-B0AB-4ACA-8E7E-04939BFA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2EA4-2F9E-4C3F-90FF-427C4A283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041D-A437-413E-AC10-037E2762E40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60A9-4051-40CD-8C5C-B6135322B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3883-EC50-4F05-8E69-4D472032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561F-A960-441A-AF2A-0F75027F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CEE0-5328-4904-9285-4D5655CF7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Collectives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59C7-5DA1-4D6D-BB08-12FD1C695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Wild Dog Model</a:t>
            </a:r>
          </a:p>
        </p:txBody>
      </p:sp>
    </p:spTree>
    <p:extLst>
      <p:ext uri="{BB962C8B-B14F-4D97-AF65-F5344CB8AC3E}">
        <p14:creationId xmlns:p14="http://schemas.microsoft.com/office/powerpoint/2010/main" val="21480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431B-DE54-4241-AF1E-15C89C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596E-D438-41F4-88BC-09F6E2CF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stochastically using following probabilities: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70C07F-D443-4B37-8798-93539E49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75213"/>
              </p:ext>
            </p:extLst>
          </p:nvPr>
        </p:nvGraphicFramePr>
        <p:xfrm>
          <a:off x="1765300" y="2888774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769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500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Disperser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Subordinates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7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Alphas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9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7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4427-46C7-4DEF-BBDB-73A8879C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Collectives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5EBF-FA5B-48C4-8861-FAE9D900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pack or disperser group has no members, removed from model</a:t>
            </a:r>
          </a:p>
          <a:p>
            <a:r>
              <a:rPr lang="en-US" dirty="0"/>
              <a:t>If pack contains only pups, pups die and pack is removed</a:t>
            </a:r>
          </a:p>
        </p:txBody>
      </p:sp>
    </p:spTree>
    <p:extLst>
      <p:ext uri="{BB962C8B-B14F-4D97-AF65-F5344CB8AC3E}">
        <p14:creationId xmlns:p14="http://schemas.microsoft.com/office/powerpoint/2010/main" val="145235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0F4D-5507-46AA-A616-A678E879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01C8-B690-45EC-A8EF-86AAE8A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groups meet and they are the opposite sex and from a different pack, groups may or may not form new pack.</a:t>
            </a:r>
          </a:p>
        </p:txBody>
      </p:sp>
    </p:spTree>
    <p:extLst>
      <p:ext uri="{BB962C8B-B14F-4D97-AF65-F5344CB8AC3E}">
        <p14:creationId xmlns:p14="http://schemas.microsoft.com/office/powerpoint/2010/main" val="412376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7DCC-77E6-4628-A94B-93B345D8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6BFD-CA61-4216-BE2E-9CAF7D75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group will work on 1 of the remaining variables that need to be completed to get the model running. </a:t>
            </a:r>
          </a:p>
          <a:p>
            <a:r>
              <a:rPr lang="en-US" dirty="0"/>
              <a:t>The code is completed right now to allow each group to run the “setup” procedure in the interface. </a:t>
            </a:r>
          </a:p>
        </p:txBody>
      </p:sp>
    </p:spTree>
    <p:extLst>
      <p:ext uri="{BB962C8B-B14F-4D97-AF65-F5344CB8AC3E}">
        <p14:creationId xmlns:p14="http://schemas.microsoft.com/office/powerpoint/2010/main" val="259666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3A49-020F-48A9-90E7-2E95006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4CCE9-03FF-4D0B-9D19-F8E4F059F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430" r="156" b="59661"/>
          <a:stretch/>
        </p:blipFill>
        <p:spPr>
          <a:xfrm>
            <a:off x="1910918" y="2399761"/>
            <a:ext cx="8042498" cy="1029239"/>
          </a:xfrm>
        </p:spPr>
      </p:pic>
    </p:spTree>
    <p:extLst>
      <p:ext uri="{BB962C8B-B14F-4D97-AF65-F5344CB8AC3E}">
        <p14:creationId xmlns:p14="http://schemas.microsoft.com/office/powerpoint/2010/main" val="114677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9CCD-448C-40B6-AF28-147C2D49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E4CE7-6B94-4890-AC3D-C928B7E0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633" r="14028" b="43005"/>
          <a:stretch/>
        </p:blipFill>
        <p:spPr>
          <a:xfrm>
            <a:off x="1262848" y="2181116"/>
            <a:ext cx="8794241" cy="2015232"/>
          </a:xfrm>
        </p:spPr>
      </p:pic>
    </p:spTree>
    <p:extLst>
      <p:ext uri="{BB962C8B-B14F-4D97-AF65-F5344CB8AC3E}">
        <p14:creationId xmlns:p14="http://schemas.microsoft.com/office/powerpoint/2010/main" val="390477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C721-959B-4DE2-84C5-1D3A588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7A70E-C001-4548-9D78-0B8B1A600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57403" r="23003" b="28315"/>
          <a:stretch/>
        </p:blipFill>
        <p:spPr>
          <a:xfrm>
            <a:off x="925497" y="2219417"/>
            <a:ext cx="10215760" cy="2032987"/>
          </a:xfrm>
        </p:spPr>
      </p:pic>
    </p:spTree>
    <p:extLst>
      <p:ext uri="{BB962C8B-B14F-4D97-AF65-F5344CB8AC3E}">
        <p14:creationId xmlns:p14="http://schemas.microsoft.com/office/powerpoint/2010/main" val="97368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6FB3-76A1-462C-9B2B-32C358F9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65FD0-C03D-47D8-89AD-DA3D5489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705" r="2208" b="10769"/>
          <a:stretch/>
        </p:blipFill>
        <p:spPr>
          <a:xfrm>
            <a:off x="1804386" y="2512379"/>
            <a:ext cx="8568721" cy="1553594"/>
          </a:xfrm>
        </p:spPr>
      </p:pic>
    </p:spTree>
    <p:extLst>
      <p:ext uri="{BB962C8B-B14F-4D97-AF65-F5344CB8AC3E}">
        <p14:creationId xmlns:p14="http://schemas.microsoft.com/office/powerpoint/2010/main" val="8126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EBFB-1A60-4218-AA7E-C9A8CD39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F7FF-69B5-4DE2-A3BE-65C04302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African wild dogs that are endangered and carefully managed in South Africa.</a:t>
            </a:r>
          </a:p>
          <a:p>
            <a:r>
              <a:rPr lang="en-US" dirty="0"/>
              <a:t>Live in packs that have 1 alpha male and 1 alpha female, which are the only members to reproduce.</a:t>
            </a:r>
          </a:p>
          <a:p>
            <a:r>
              <a:rPr lang="en-US" dirty="0"/>
              <a:t>After pups grow into adults, they can decide if they want to stay in their natal pack or disperse.</a:t>
            </a:r>
          </a:p>
        </p:txBody>
      </p:sp>
    </p:spTree>
    <p:extLst>
      <p:ext uri="{BB962C8B-B14F-4D97-AF65-F5344CB8AC3E}">
        <p14:creationId xmlns:p14="http://schemas.microsoft.com/office/powerpoint/2010/main" val="26371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FCB3-1D46-4AFF-BC29-4FCB78C0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A343-EBFA-414A-B494-AE6C9CB3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how the persistence of a wild dog population depends on:</a:t>
            </a:r>
          </a:p>
          <a:p>
            <a:pPr lvl="1"/>
            <a:r>
              <a:rPr lang="en-US" dirty="0"/>
              <a:t>Reserve’s carrying capacity</a:t>
            </a:r>
          </a:p>
          <a:p>
            <a:pPr lvl="1"/>
            <a:r>
              <a:rPr lang="en-US" dirty="0"/>
              <a:t>Ability of dispersing dogs to find each other</a:t>
            </a:r>
          </a:p>
          <a:p>
            <a:pPr lvl="1"/>
            <a:r>
              <a:rPr lang="en-US" dirty="0"/>
              <a:t>Mortality risk of dispersing dogs</a:t>
            </a:r>
          </a:p>
        </p:txBody>
      </p:sp>
    </p:spTree>
    <p:extLst>
      <p:ext uri="{BB962C8B-B14F-4D97-AF65-F5344CB8AC3E}">
        <p14:creationId xmlns:p14="http://schemas.microsoft.com/office/powerpoint/2010/main" val="10850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40FA-C558-42DF-BE55-729C472B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&amp; their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87383-A085-448A-8576-9147FEB05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68261"/>
              </p:ext>
            </p:extLst>
          </p:nvPr>
        </p:nvGraphicFramePr>
        <p:xfrm>
          <a:off x="1315867" y="1825625"/>
          <a:ext cx="9189376" cy="355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688">
                  <a:extLst>
                    <a:ext uri="{9D8B030D-6E8A-4147-A177-3AD203B41FA5}">
                      <a16:colId xmlns:a16="http://schemas.microsoft.com/office/drawing/2014/main" val="4109942446"/>
                    </a:ext>
                  </a:extLst>
                </a:gridCol>
                <a:gridCol w="4594688">
                  <a:extLst>
                    <a:ext uri="{9D8B030D-6E8A-4147-A177-3AD203B41FA5}">
                      <a16:colId xmlns:a16="http://schemas.microsoft.com/office/drawing/2014/main" val="2019797"/>
                    </a:ext>
                  </a:extLst>
                </a:gridCol>
              </a:tblGrid>
              <a:tr h="769442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74295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Dog/Dogs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Age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Sex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92946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Pack/Packs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12045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Disperser/Dispersers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Sex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Natal Pack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8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2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2C4D-08B1-4CCE-A955-8A918C27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dogs in packs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B0E7D9-5BD4-4C88-AE8A-3DE8B6AD1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57286"/>
              </p:ext>
            </p:extLst>
          </p:nvPr>
        </p:nvGraphicFramePr>
        <p:xfrm>
          <a:off x="1501312" y="2083076"/>
          <a:ext cx="9189376" cy="390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688">
                  <a:extLst>
                    <a:ext uri="{9D8B030D-6E8A-4147-A177-3AD203B41FA5}">
                      <a16:colId xmlns:a16="http://schemas.microsoft.com/office/drawing/2014/main" val="4109942446"/>
                    </a:ext>
                  </a:extLst>
                </a:gridCol>
                <a:gridCol w="4594688">
                  <a:extLst>
                    <a:ext uri="{9D8B030D-6E8A-4147-A177-3AD203B41FA5}">
                      <a16:colId xmlns:a16="http://schemas.microsoft.com/office/drawing/2014/main" val="2019797"/>
                    </a:ext>
                  </a:extLst>
                </a:gridCol>
              </a:tblGrid>
              <a:tr h="76944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(</a:t>
                      </a:r>
                      <a:r>
                        <a:rPr lang="en-US" dirty="0" err="1"/>
                        <a:t>yr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74295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92946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12045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 or greater, but not 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86262"/>
                  </a:ext>
                </a:extLst>
              </a:tr>
              <a:tr h="769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 or greater, dominant individual of 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B05F-0418-461D-8511-EA1A217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C8F7-50CA-473E-AC1B-625D15F4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and social status update</a:t>
            </a:r>
          </a:p>
          <a:p>
            <a:r>
              <a:rPr lang="en-US" dirty="0"/>
              <a:t>Reproduction</a:t>
            </a:r>
          </a:p>
          <a:p>
            <a:r>
              <a:rPr lang="en-US" dirty="0"/>
              <a:t>Dispersal</a:t>
            </a:r>
          </a:p>
          <a:p>
            <a:r>
              <a:rPr lang="en-US" dirty="0"/>
              <a:t>Dog mortality</a:t>
            </a:r>
          </a:p>
          <a:p>
            <a:r>
              <a:rPr lang="en-US" dirty="0"/>
              <a:t>Mortality of collectives</a:t>
            </a:r>
          </a:p>
          <a:p>
            <a:r>
              <a:rPr lang="en-US" dirty="0"/>
              <a:t>Pack formation</a:t>
            </a:r>
          </a:p>
        </p:txBody>
      </p:sp>
    </p:spTree>
    <p:extLst>
      <p:ext uri="{BB962C8B-B14F-4D97-AF65-F5344CB8AC3E}">
        <p14:creationId xmlns:p14="http://schemas.microsoft.com/office/powerpoint/2010/main" val="295415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3522-2C4E-44DA-AB31-BC8F6AD6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FD5B-9663-482F-B805-8743724B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of dogs is incremented. </a:t>
            </a:r>
          </a:p>
          <a:p>
            <a:r>
              <a:rPr lang="en-US" dirty="0"/>
              <a:t>Status is updated according to their age</a:t>
            </a:r>
          </a:p>
          <a:p>
            <a:r>
              <a:rPr lang="en-US" dirty="0"/>
              <a:t>Pack updates its alpha males and females</a:t>
            </a:r>
          </a:p>
          <a:p>
            <a:r>
              <a:rPr lang="en-US" dirty="0"/>
              <a:t>If no alpha of a sex, a subordinate of that sex is randomly selected and it’s status is changed</a:t>
            </a:r>
          </a:p>
        </p:txBody>
      </p:sp>
    </p:spTree>
    <p:extLst>
      <p:ext uri="{BB962C8B-B14F-4D97-AF65-F5344CB8AC3E}">
        <p14:creationId xmlns:p14="http://schemas.microsoft.com/office/powerpoint/2010/main" val="378671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782F4C-E2BC-46A2-9085-BD6E30519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903297"/>
              </p:ext>
            </p:extLst>
          </p:nvPr>
        </p:nvGraphicFramePr>
        <p:xfrm>
          <a:off x="6300789" y="2627637"/>
          <a:ext cx="4138612" cy="41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8656200" imgH="8572680" progId="Paint.Picture">
                  <p:embed/>
                </p:oleObj>
              </mc:Choice>
              <mc:Fallback>
                <p:oleObj name="Bitmap Image" r:id="rId3" imgW="8656200" imgH="8572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789" y="2627637"/>
                        <a:ext cx="4138612" cy="410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F3B487-4CE8-4E33-ABB2-C1666BD7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1325563"/>
          </a:xfrm>
        </p:spPr>
        <p:txBody>
          <a:bodyPr/>
          <a:lstStyle/>
          <a:p>
            <a:r>
              <a:rPr lang="en-US" dirty="0"/>
              <a:t>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6D6C-D64A-4009-AAF5-133B83D3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r>
              <a:rPr lang="en-US" dirty="0"/>
              <a:t>If no alpha female and male, no pups produced.</a:t>
            </a:r>
          </a:p>
          <a:p>
            <a:r>
              <a:rPr lang="en-US" dirty="0"/>
              <a:t>Pup producing pack probability, </a:t>
            </a:r>
            <a:r>
              <a:rPr lang="en-US" i="1" dirty="0"/>
              <a:t>P</a:t>
            </a:r>
            <a:r>
              <a:rPr lang="en-US" dirty="0"/>
              <a:t>,  determined by total number of dogs in population at time step,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Based on a logistic function</a:t>
            </a:r>
          </a:p>
          <a:p>
            <a:r>
              <a:rPr lang="en-US" dirty="0"/>
              <a:t>Carrying capacity of 60</a:t>
            </a:r>
          </a:p>
          <a:p>
            <a:r>
              <a:rPr lang="en-US" dirty="0"/>
              <a:t>Mean birth rate of 7.9</a:t>
            </a:r>
          </a:p>
          <a:p>
            <a:r>
              <a:rPr lang="en-US" dirty="0"/>
              <a:t>0.55 probability of male birth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CFC-FABD-446F-8063-7B59CFE1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67CB-932E-49B9-AD8B-5F79E3A1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subordinates, no disperser group created</a:t>
            </a:r>
          </a:p>
          <a:p>
            <a:r>
              <a:rPr lang="en-US" dirty="0"/>
              <a:t>If only 1 subordinate of its sex, 0.5 probability of forming a 1-member group</a:t>
            </a:r>
          </a:p>
          <a:p>
            <a:r>
              <a:rPr lang="en-US" dirty="0"/>
              <a:t>2 of more subordinate of its sex, always form disperser group</a:t>
            </a:r>
          </a:p>
          <a:p>
            <a:r>
              <a:rPr lang="en-US" dirty="0"/>
              <a:t>Social status is set to “disperser”</a:t>
            </a:r>
          </a:p>
        </p:txBody>
      </p:sp>
    </p:spTree>
    <p:extLst>
      <p:ext uri="{BB962C8B-B14F-4D97-AF65-F5344CB8AC3E}">
        <p14:creationId xmlns:p14="http://schemas.microsoft.com/office/powerpoint/2010/main" val="195376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Paintbrush Picture</vt:lpstr>
      <vt:lpstr>Collectives </vt:lpstr>
      <vt:lpstr>Intro</vt:lpstr>
      <vt:lpstr>Purpose </vt:lpstr>
      <vt:lpstr>Agents &amp; their variables</vt:lpstr>
      <vt:lpstr>Age of dogs in packs</vt:lpstr>
      <vt:lpstr>Process Overview </vt:lpstr>
      <vt:lpstr>Age and status</vt:lpstr>
      <vt:lpstr>Reproduction</vt:lpstr>
      <vt:lpstr>Dispersal</vt:lpstr>
      <vt:lpstr>Dog mortality</vt:lpstr>
      <vt:lpstr>Collectives Mortality</vt:lpstr>
      <vt:lpstr>Pack Formation</vt:lpstr>
      <vt:lpstr>Group Jobs</vt:lpstr>
      <vt:lpstr>Group 1 </vt:lpstr>
      <vt:lpstr>Group 2</vt:lpstr>
      <vt:lpstr>Group 3</vt:lpstr>
      <vt:lpstr>Group 4</vt:lpstr>
    </vt:vector>
  </TitlesOfParts>
  <Company>USACE Office ProPlus Installation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Collectives </dc:title>
  <dc:creator>Carrillo, Carra C CIV USARMY CEERD-EL (US)</dc:creator>
  <cp:lastModifiedBy>Carrillo, Carra C CIV USARMY CEERD-EL (US)</cp:lastModifiedBy>
  <cp:revision>1</cp:revision>
  <dcterms:created xsi:type="dcterms:W3CDTF">2022-09-12T14:04:55Z</dcterms:created>
  <dcterms:modified xsi:type="dcterms:W3CDTF">2022-09-12T14:05:13Z</dcterms:modified>
</cp:coreProperties>
</file>