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6" r:id="rId3"/>
    <p:sldId id="297" r:id="rId4"/>
    <p:sldId id="298" r:id="rId5"/>
    <p:sldId id="299" r:id="rId6"/>
    <p:sldId id="286" r:id="rId7"/>
    <p:sldId id="285" r:id="rId8"/>
    <p:sldId id="258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57" r:id="rId19"/>
  </p:sldIdLst>
  <p:sldSz cx="9144000" cy="5143500" type="screen16x9"/>
  <p:notesSz cx="6858000" cy="9144000"/>
  <p:embeddedFontLst>
    <p:embeddedFont>
      <p:font typeface="Nixie One" panose="020B0604020202020204" charset="0"/>
      <p:regular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696F6-BD42-488B-81E1-B2B14EA4E35D}">
  <a:tblStyle styleId="{D3D696F6-BD42-488B-81E1-B2B14EA4E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09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7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Same concept applies for testing </a:t>
            </a:r>
            <a:r>
              <a:rPr lang="en-US" dirty="0" err="1"/>
              <a:t>submodels</a:t>
            </a:r>
            <a:r>
              <a:rPr lang="en-US" dirty="0"/>
              <a:t>. Get them working separately and then integrate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8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5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6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7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5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769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an ABM </a:t>
            </a:r>
            <a:r>
              <a:rPr lang="en" sz="4000" dirty="0"/>
              <a:t>Chpts. 6, 4, &amp; 5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699CC-D417-B60B-029C-127A0784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59" y="1455134"/>
            <a:ext cx="2066925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361C4-9BD2-D366-4A10-6533CA9C9B11}"/>
              </a:ext>
            </a:extLst>
          </p:cNvPr>
          <p:cNvSpPr txBox="1"/>
          <p:nvPr/>
        </p:nvSpPr>
        <p:spPr>
          <a:xfrm>
            <a:off x="639029" y="886216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Set up setup and go procedures </a:t>
            </a:r>
            <a:r>
              <a:rPr lang="en-US" b="1" dirty="0"/>
              <a:t>(check code &amp; SAVE)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6580B-F051-4105-8E34-BEA7F0439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79" b="14682"/>
          <a:stretch/>
        </p:blipFill>
        <p:spPr>
          <a:xfrm>
            <a:off x="6642100" y="1550591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0C0C3-C5DF-D449-69D7-0144ACB67DFB}"/>
              </a:ext>
            </a:extLst>
          </p:cNvPr>
          <p:cNvSpPr txBox="1"/>
          <p:nvPr/>
        </p:nvSpPr>
        <p:spPr>
          <a:xfrm>
            <a:off x="3295984" y="1455134"/>
            <a:ext cx="304131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To setup </a:t>
            </a:r>
          </a:p>
          <a:p>
            <a:r>
              <a:rPr lang="en-US" i="1" dirty="0"/>
              <a:t>[</a:t>
            </a:r>
          </a:p>
          <a:p>
            <a:r>
              <a:rPr lang="en-US" i="1" dirty="0"/>
              <a:t>ca   ;clears all variables</a:t>
            </a:r>
          </a:p>
          <a:p>
            <a:r>
              <a:rPr lang="en-US" i="1" dirty="0"/>
              <a:t>ask-patches </a:t>
            </a:r>
          </a:p>
          <a:p>
            <a:r>
              <a:rPr lang="en-US" i="1" dirty="0"/>
              <a:t>[</a:t>
            </a:r>
          </a:p>
          <a:p>
            <a:r>
              <a:rPr lang="en-US" i="1" dirty="0"/>
              <a:t>;do something</a:t>
            </a:r>
          </a:p>
          <a:p>
            <a:r>
              <a:rPr lang="en-US" i="1" dirty="0"/>
              <a:t>]</a:t>
            </a:r>
          </a:p>
          <a:p>
            <a:endParaRPr lang="en-US" i="1" dirty="0"/>
          </a:p>
          <a:p>
            <a:r>
              <a:rPr lang="en-US" i="1" dirty="0"/>
              <a:t>]</a:t>
            </a:r>
          </a:p>
          <a:p>
            <a:r>
              <a:rPr lang="en-US" i="1" dirty="0"/>
              <a:t>Reset-ticks</a:t>
            </a:r>
          </a:p>
          <a:p>
            <a:r>
              <a:rPr lang="en-US" i="1" dirty="0"/>
              <a:t>End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F0C03-99B9-C7EE-BD43-87F44D0612BB}"/>
              </a:ext>
            </a:extLst>
          </p:cNvPr>
          <p:cNvSpPr txBox="1"/>
          <p:nvPr/>
        </p:nvSpPr>
        <p:spPr>
          <a:xfrm>
            <a:off x="639028" y="4476940"/>
            <a:ext cx="56982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4454"/>
                </a:solidFill>
              </a:rPr>
              <a:t>What is the code for </a:t>
            </a:r>
            <a:r>
              <a:rPr lang="en-US" sz="2400" b="1" i="1" dirty="0">
                <a:solidFill>
                  <a:srgbClr val="114454"/>
                </a:solidFill>
              </a:rPr>
              <a:t>go</a:t>
            </a:r>
            <a:r>
              <a:rPr lang="en-US" sz="2400" b="1" dirty="0">
                <a:solidFill>
                  <a:srgbClr val="114454"/>
                </a:solidFill>
              </a:rPr>
              <a:t> and </a:t>
            </a:r>
            <a:r>
              <a:rPr lang="en-US" sz="2400" b="1" i="1" dirty="0">
                <a:solidFill>
                  <a:srgbClr val="114454"/>
                </a:solidFill>
              </a:rPr>
              <a:t>step</a:t>
            </a:r>
            <a:r>
              <a:rPr lang="en-US" sz="2400" b="1" dirty="0">
                <a:solidFill>
                  <a:srgbClr val="11445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529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Complete the model in chapter 4.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Create 500 turtles and have them move uphill based on a random number function.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Run for 1000 ticks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Note general trends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11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975-3463-EC4D-5EE0-622DD20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primitives to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D6DD-894F-3039-29F7-C32442E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510600"/>
            <a:ext cx="2575075" cy="3158700"/>
          </a:xfrm>
        </p:spPr>
        <p:txBody>
          <a:bodyPr/>
          <a:lstStyle/>
          <a:p>
            <a:r>
              <a:rPr lang="en-US"/>
              <a:t>Ask </a:t>
            </a:r>
            <a:endParaRPr lang="en-US" dirty="0"/>
          </a:p>
          <a:p>
            <a:r>
              <a:rPr lang="en-US" dirty="0"/>
              <a:t>Move-to</a:t>
            </a:r>
          </a:p>
          <a:p>
            <a:r>
              <a:rPr lang="en-US" dirty="0"/>
              <a:t>Uphill</a:t>
            </a:r>
          </a:p>
          <a:p>
            <a:r>
              <a:rPr lang="en-US" dirty="0"/>
              <a:t>Neighbors</a:t>
            </a:r>
          </a:p>
          <a:p>
            <a:r>
              <a:rPr lang="en-US" dirty="0"/>
              <a:t>One-of</a:t>
            </a:r>
          </a:p>
          <a:p>
            <a:r>
              <a:rPr lang="en-US" dirty="0" err="1"/>
              <a:t>Setxy</a:t>
            </a:r>
            <a:endParaRPr lang="en-US" dirty="0"/>
          </a:p>
          <a:p>
            <a:r>
              <a:rPr lang="en-US" dirty="0"/>
              <a:t>random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61CBE7-E5B0-5598-9E47-937AA7C54AE0}"/>
              </a:ext>
            </a:extLst>
          </p:cNvPr>
          <p:cNvSpPr txBox="1">
            <a:spLocks/>
          </p:cNvSpPr>
          <p:nvPr/>
        </p:nvSpPr>
        <p:spPr>
          <a:xfrm>
            <a:off x="4572000" y="1538675"/>
            <a:ext cx="43942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err="1"/>
              <a:t>Pxcor</a:t>
            </a:r>
            <a:r>
              <a:rPr lang="en-US" dirty="0"/>
              <a:t>, </a:t>
            </a:r>
            <a:r>
              <a:rPr lang="en-US" dirty="0" err="1"/>
              <a:t>pycor</a:t>
            </a:r>
            <a:r>
              <a:rPr lang="en-US" dirty="0"/>
              <a:t> </a:t>
            </a:r>
          </a:p>
          <a:p>
            <a:r>
              <a:rPr lang="en-US" dirty="0"/>
              <a:t>Create-turtles (</a:t>
            </a:r>
            <a:r>
              <a:rPr lang="en-US" dirty="0" err="1"/>
              <a:t>crt</a:t>
            </a:r>
            <a:r>
              <a:rPr lang="en-US" dirty="0"/>
              <a:t>)</a:t>
            </a:r>
          </a:p>
          <a:p>
            <a:r>
              <a:rPr lang="en-US" dirty="0"/>
              <a:t>Clear-all (ca)</a:t>
            </a:r>
          </a:p>
          <a:p>
            <a:r>
              <a:rPr lang="en-US" dirty="0"/>
              <a:t>Reset-ticks</a:t>
            </a:r>
          </a:p>
          <a:p>
            <a:r>
              <a:rPr lang="en-US" dirty="0"/>
              <a:t>Stop</a:t>
            </a:r>
          </a:p>
          <a:p>
            <a:r>
              <a:rPr lang="en-US" dirty="0"/>
              <a:t>to, end</a:t>
            </a:r>
          </a:p>
        </p:txBody>
      </p:sp>
    </p:spTree>
    <p:extLst>
      <p:ext uri="{BB962C8B-B14F-4D97-AF65-F5344CB8AC3E}">
        <p14:creationId xmlns:p14="http://schemas.microsoft.com/office/powerpoint/2010/main" val="397575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Onwards to Science!</a:t>
            </a: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2356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models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Move past visualizations into modeling for science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What are some ways we could make this model more realistic?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472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output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1151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Defining the patterns of expected behavior helps identify output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87CF071-B4FB-AFE3-D44B-DCDC90965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36" y="2850286"/>
            <a:ext cx="2598977" cy="2191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62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A82E-8796-2463-6D8D-A970A04F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up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B9722-58BE-1A33-4345-577AEEA0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7" y="1671794"/>
            <a:ext cx="3316384" cy="331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136209-C5B2-542F-8BA5-BFCB81D2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321" y="528050"/>
            <a:ext cx="4579620" cy="4460128"/>
          </a:xfrm>
        </p:spPr>
        <p:txBody>
          <a:bodyPr/>
          <a:lstStyle/>
          <a:p>
            <a:r>
              <a:rPr lang="en-US" sz="2200" dirty="0"/>
              <a:t>Calculate the average width of corridors used by butterflies</a:t>
            </a:r>
          </a:p>
          <a:p>
            <a:r>
              <a:rPr lang="en-US" sz="2200" dirty="0"/>
              <a:t>Plot corridor width on the interface at the end and over time</a:t>
            </a:r>
          </a:p>
          <a:p>
            <a:r>
              <a:rPr lang="en-US" sz="2200" dirty="0"/>
              <a:t>Export the plots and graph 5 different scenarios</a:t>
            </a:r>
          </a:p>
          <a:p>
            <a:r>
              <a:rPr lang="en-US" sz="2200" dirty="0"/>
              <a:t>Import real landscape, scale the color, run the model again</a:t>
            </a:r>
          </a:p>
        </p:txBody>
      </p:sp>
    </p:spTree>
    <p:extLst>
      <p:ext uri="{BB962C8B-B14F-4D97-AF65-F5344CB8AC3E}">
        <p14:creationId xmlns:p14="http://schemas.microsoft.com/office/powerpoint/2010/main" val="7967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975-3463-EC4D-5EE0-622DD202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primitives to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D6DD-894F-3039-29F7-C32442E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510600"/>
            <a:ext cx="2961155" cy="3158700"/>
          </a:xfrm>
        </p:spPr>
        <p:txBody>
          <a:bodyPr/>
          <a:lstStyle/>
          <a:p>
            <a:r>
              <a:rPr lang="en-US" dirty="0"/>
              <a:t>Patch-here</a:t>
            </a:r>
          </a:p>
          <a:p>
            <a:r>
              <a:rPr lang="en-US" dirty="0"/>
              <a:t>True/false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Let/set</a:t>
            </a:r>
          </a:p>
          <a:p>
            <a:r>
              <a:rPr lang="en-US" dirty="0"/>
              <a:t>With</a:t>
            </a:r>
          </a:p>
          <a:p>
            <a:r>
              <a:rPr lang="en-US" dirty="0"/>
              <a:t>Scale-color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61CBE7-E5B0-5598-9E47-937AA7C54AE0}"/>
              </a:ext>
            </a:extLst>
          </p:cNvPr>
          <p:cNvSpPr txBox="1">
            <a:spLocks/>
          </p:cNvSpPr>
          <p:nvPr/>
        </p:nvSpPr>
        <p:spPr>
          <a:xfrm>
            <a:off x="4572000" y="992400"/>
            <a:ext cx="43942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Export</a:t>
            </a:r>
          </a:p>
          <a:p>
            <a:r>
              <a:rPr lang="en-US" dirty="0"/>
              <a:t>Min/max</a:t>
            </a:r>
          </a:p>
          <a:p>
            <a:r>
              <a:rPr lang="en-US" dirty="0"/>
              <a:t>To-report</a:t>
            </a:r>
          </a:p>
          <a:p>
            <a:r>
              <a:rPr lang="en-US" dirty="0"/>
              <a:t>File-open, file-close, file-at-end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Next-X, Y,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your own model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26668"/>
            <a:ext cx="3460500" cy="259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It’s </a:t>
            </a:r>
            <a:r>
              <a:rPr lang="en-US" sz="1200" b="1" dirty="0" err="1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kinda</a:t>
            </a: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 hard</a:t>
            </a:r>
            <a:endParaRPr sz="1200" b="1" dirty="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 slow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 your conceptual model as a template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Build one component first, get it to work, then move on.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Add interactions piecemeal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The dictionary and examples will be helpful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Don’t get too frustrated. We’re here to help.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Power of </a:t>
            </a:r>
            <a:r>
              <a:rPr lang="en-US" sz="1200" b="1" dirty="0" err="1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psuedocode</a:t>
            </a:r>
            <a:endParaRPr sz="1200" b="1" dirty="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If you get stuck, create a bulleted list of what you want the model to do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Psuedocode</a:t>
            </a: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: plain language description of code blocks </a:t>
            </a: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Verifying/Debugging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9D80DC-7E16-3577-06B0-19111FB7D584}"/>
              </a:ext>
            </a:extLst>
          </p:cNvPr>
          <p:cNvSpPr txBox="1"/>
          <p:nvPr/>
        </p:nvSpPr>
        <p:spPr>
          <a:xfrm>
            <a:off x="500124" y="108022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Typos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68A4D-67F9-6197-1EFC-A1C232B43653}"/>
              </a:ext>
            </a:extLst>
          </p:cNvPr>
          <p:cNvSpPr txBox="1"/>
          <p:nvPr/>
        </p:nvSpPr>
        <p:spPr>
          <a:xfrm>
            <a:off x="1045305" y="1541886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Syntax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D32D1-00C8-6481-CCEF-DFF65C764BCA}"/>
              </a:ext>
            </a:extLst>
          </p:cNvPr>
          <p:cNvSpPr txBox="1"/>
          <p:nvPr/>
        </p:nvSpPr>
        <p:spPr>
          <a:xfrm>
            <a:off x="2130698" y="2465216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Misunderstanding primitives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BC5-EA51-1D02-65F9-7222ECEC22E6}"/>
              </a:ext>
            </a:extLst>
          </p:cNvPr>
          <p:cNvSpPr txBox="1"/>
          <p:nvPr/>
        </p:nvSpPr>
        <p:spPr>
          <a:xfrm>
            <a:off x="1590487" y="200355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Runtime errors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0D219-DB11-336C-E725-1B394EA170C6}"/>
              </a:ext>
            </a:extLst>
          </p:cNvPr>
          <p:cNvSpPr txBox="1"/>
          <p:nvPr/>
        </p:nvSpPr>
        <p:spPr>
          <a:xfrm>
            <a:off x="2786487" y="2926881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Logic errors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B4950-620A-94E1-EA98-824ED75E79E0}"/>
              </a:ext>
            </a:extLst>
          </p:cNvPr>
          <p:cNvSpPr txBox="1"/>
          <p:nvPr/>
        </p:nvSpPr>
        <p:spPr>
          <a:xfrm>
            <a:off x="3216092" y="3388546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Formulation errors</a:t>
            </a:r>
          </a:p>
        </p:txBody>
      </p:sp>
    </p:spTree>
    <p:extLst>
      <p:ext uri="{BB962C8B-B14F-4D97-AF65-F5344CB8AC3E}">
        <p14:creationId xmlns:p14="http://schemas.microsoft.com/office/powerpoint/2010/main" val="162988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Common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68A4D-67F9-6197-1EFC-A1C232B43653}"/>
              </a:ext>
            </a:extLst>
          </p:cNvPr>
          <p:cNvSpPr txBox="1"/>
          <p:nvPr/>
        </p:nvSpPr>
        <p:spPr>
          <a:xfrm>
            <a:off x="237550" y="101810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Syntax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D32D1-00C8-6481-CCEF-DFF65C764BCA}"/>
              </a:ext>
            </a:extLst>
          </p:cNvPr>
          <p:cNvSpPr txBox="1"/>
          <p:nvPr/>
        </p:nvSpPr>
        <p:spPr>
          <a:xfrm>
            <a:off x="4772290" y="1090467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Misunderstanding primitives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BC5-EA51-1D02-65F9-7222ECEC22E6}"/>
              </a:ext>
            </a:extLst>
          </p:cNvPr>
          <p:cNvSpPr txBox="1"/>
          <p:nvPr/>
        </p:nvSpPr>
        <p:spPr>
          <a:xfrm>
            <a:off x="184452" y="1403892"/>
            <a:ext cx="348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Setup structure and test one line at a time (works for </a:t>
            </a:r>
            <a:r>
              <a:rPr lang="en-US" sz="1800" dirty="0" err="1"/>
              <a:t>submodels</a:t>
            </a:r>
            <a:r>
              <a:rPr lang="en-US" sz="1800" dirty="0"/>
              <a:t> too)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7F88BA-1EAC-1D5D-947F-191988670BF3}"/>
              </a:ext>
            </a:extLst>
          </p:cNvPr>
          <p:cNvGrpSpPr/>
          <p:nvPr/>
        </p:nvGrpSpPr>
        <p:grpSpPr>
          <a:xfrm>
            <a:off x="316647" y="2287224"/>
            <a:ext cx="2164532" cy="2533557"/>
            <a:chOff x="552867" y="1921464"/>
            <a:chExt cx="2164532" cy="25335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191F67-11DE-19FD-1F8C-2BE72F83111E}"/>
                </a:ext>
              </a:extLst>
            </p:cNvPr>
            <p:cNvSpPr txBox="1"/>
            <p:nvPr/>
          </p:nvSpPr>
          <p:spPr>
            <a:xfrm>
              <a:off x="552867" y="1921464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 ]</a:t>
              </a:r>
            </a:p>
            <a:p>
              <a:r>
                <a:rPr lang="en-US" sz="1400" i="1" dirty="0"/>
                <a:t>[ ]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462570-CCBB-8B75-A404-5513BE0D0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2194532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C8C03-8E58-2C6D-1975-576D19D8F85F}"/>
                </a:ext>
              </a:extLst>
            </p:cNvPr>
            <p:cNvSpPr txBox="1"/>
            <p:nvPr/>
          </p:nvSpPr>
          <p:spPr>
            <a:xfrm>
              <a:off x="552867" y="2732486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</a:t>
              </a:r>
              <a:r>
                <a:rPr lang="en-US" i="1" dirty="0"/>
                <a:t>x = 1</a:t>
              </a:r>
              <a:r>
                <a:rPr lang="en-US" sz="1400" i="1" dirty="0"/>
                <a:t>]</a:t>
              </a:r>
            </a:p>
            <a:p>
              <a:r>
                <a:rPr lang="en-US" sz="1400" i="1" dirty="0"/>
                <a:t>[ ]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397552-785D-7681-A9EB-365063996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3005554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E51D17-D876-9CF6-F967-4F26CE64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9" b="14682"/>
            <a:stretch/>
          </p:blipFill>
          <p:spPr>
            <a:xfrm>
              <a:off x="2164949" y="3786430"/>
              <a:ext cx="552450" cy="4377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D892C0-0556-E7CA-231D-416A27BB9C1B}"/>
                </a:ext>
              </a:extLst>
            </p:cNvPr>
            <p:cNvSpPr txBox="1"/>
            <p:nvPr/>
          </p:nvSpPr>
          <p:spPr>
            <a:xfrm>
              <a:off x="552867" y="3716357"/>
              <a:ext cx="18554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 err="1"/>
                <a:t>ifelse</a:t>
              </a:r>
              <a:r>
                <a:rPr lang="en-US" sz="1400" i="1" dirty="0"/>
                <a:t> condition</a:t>
              </a:r>
            </a:p>
            <a:p>
              <a:r>
                <a:rPr lang="en-US" sz="1400" i="1" dirty="0"/>
                <a:t>[x = 1]</a:t>
              </a:r>
            </a:p>
            <a:p>
              <a:r>
                <a:rPr lang="en-US" sz="1400" i="1" dirty="0"/>
                <a:t>[x = 2]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D43E07-BF73-A4CA-52DD-9428C783DE93}"/>
              </a:ext>
            </a:extLst>
          </p:cNvPr>
          <p:cNvSpPr txBox="1"/>
          <p:nvPr/>
        </p:nvSpPr>
        <p:spPr>
          <a:xfrm>
            <a:off x="5236260" y="155374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Most common issue with </a:t>
            </a:r>
            <a:r>
              <a:rPr lang="en-US" sz="1800" dirty="0" err="1"/>
              <a:t>Netlogo</a:t>
            </a:r>
            <a:endParaRPr lang="en-US" sz="1800" dirty="0"/>
          </a:p>
        </p:txBody>
      </p:sp>
      <p:pic>
        <p:nvPicPr>
          <p:cNvPr id="22" name="Picture 21" descr="Fig6-1A_Turtles-on-patches">
            <a:extLst>
              <a:ext uri="{FF2B5EF4-FFF2-40B4-BE49-F238E27FC236}">
                <a16:creationId xmlns:a16="http://schemas.microsoft.com/office/drawing/2014/main" id="{0BAD8840-A77C-9211-C546-86A63344FE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261" y="2005109"/>
            <a:ext cx="2286000" cy="2287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22" descr="Fig6-1B_Turtles-on-patches">
            <a:extLst>
              <a:ext uri="{FF2B5EF4-FFF2-40B4-BE49-F238E27FC236}">
                <a16:creationId xmlns:a16="http://schemas.microsoft.com/office/drawing/2014/main" id="{92B40858-2124-9618-9960-3C40ED480A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2823" y="2005109"/>
            <a:ext cx="2286000" cy="2299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8A5161-4354-376E-F1C7-21CB8ACEE547}"/>
              </a:ext>
            </a:extLst>
          </p:cNvPr>
          <p:cNvSpPr txBox="1"/>
          <p:nvPr/>
        </p:nvSpPr>
        <p:spPr>
          <a:xfrm>
            <a:off x="4016936" y="4340806"/>
            <a:ext cx="2438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Let neighbor-turtles turtles in-radius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D9785-525A-14B4-18AA-EC04465E2172}"/>
              </a:ext>
            </a:extLst>
          </p:cNvPr>
          <p:cNvSpPr txBox="1"/>
          <p:nvPr/>
        </p:nvSpPr>
        <p:spPr>
          <a:xfrm>
            <a:off x="6615065" y="4324710"/>
            <a:ext cx="2438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Let neighbor-turtles turtles-on patches in-radius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C4CFD-9805-21D6-403F-9121E78C5482}"/>
              </a:ext>
            </a:extLst>
          </p:cNvPr>
          <p:cNvSpPr txBox="1"/>
          <p:nvPr/>
        </p:nvSpPr>
        <p:spPr>
          <a:xfrm>
            <a:off x="4219714" y="45899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Patch context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D50C3-28A7-4ED6-0F4E-6737B13C8A0F}"/>
              </a:ext>
            </a:extLst>
          </p:cNvPr>
          <p:cNvSpPr txBox="1"/>
          <p:nvPr/>
        </p:nvSpPr>
        <p:spPr>
          <a:xfrm>
            <a:off x="6985438" y="463757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</a:rPr>
              <a:t>Turtle context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47CAF-BD76-97CB-63FF-B617B1A4DFDF}"/>
              </a:ext>
            </a:extLst>
          </p:cNvPr>
          <p:cNvCxnSpPr/>
          <p:nvPr/>
        </p:nvCxnSpPr>
        <p:spPr>
          <a:xfrm flipH="1">
            <a:off x="3694614" y="892108"/>
            <a:ext cx="13816" cy="411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>
            <a:extLst>
              <a:ext uri="{FF2B5EF4-FFF2-40B4-BE49-F238E27FC236}">
                <a16:creationId xmlns:a16="http://schemas.microsoft.com/office/drawing/2014/main" id="{C23FAE62-158A-9A6D-24FA-251F2E9C099B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Identifying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099CE-CE52-8375-001D-B0DC6DA76CE9}"/>
              </a:ext>
            </a:extLst>
          </p:cNvPr>
          <p:cNvSpPr txBox="1"/>
          <p:nvPr/>
        </p:nvSpPr>
        <p:spPr>
          <a:xfrm>
            <a:off x="4666492" y="1009920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Use print statements liberally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C547-F9A7-F9E7-57B5-56781CC18729}"/>
              </a:ext>
            </a:extLst>
          </p:cNvPr>
          <p:cNvSpPr txBox="1"/>
          <p:nvPr/>
        </p:nvSpPr>
        <p:spPr>
          <a:xfrm>
            <a:off x="5067300" y="1597406"/>
            <a:ext cx="34213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set C-alpha map [x -&gt; x ^ (- alpha)] C</a:t>
            </a:r>
          </a:p>
          <a:p>
            <a:r>
              <a:rPr lang="en-US" b="1" dirty="0"/>
              <a:t>   print word "C: " C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set WC-alpha (map * W-</a:t>
            </a:r>
            <a:r>
              <a:rPr lang="en-US" dirty="0" err="1"/>
              <a:t>Vect</a:t>
            </a:r>
            <a:r>
              <a:rPr lang="en-US" dirty="0"/>
              <a:t> C-alpha)</a:t>
            </a:r>
          </a:p>
          <a:p>
            <a:r>
              <a:rPr lang="en-US" b="1" dirty="0"/>
              <a:t>  print word "WC: " WC-alpha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8E9D2-1DF7-A7BA-EEAC-1BAC008195D2}"/>
              </a:ext>
            </a:extLst>
          </p:cNvPr>
          <p:cNvSpPr txBox="1"/>
          <p:nvPr/>
        </p:nvSpPr>
        <p:spPr>
          <a:xfrm>
            <a:off x="271433" y="1000260"/>
            <a:ext cx="42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 in other software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C5245-B62C-45AC-F9F2-2BC32D57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" y="1471585"/>
            <a:ext cx="3343744" cy="1850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8AD02-F461-A7BA-9071-38008ED2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47" y="2849059"/>
            <a:ext cx="1230201" cy="2149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19044-3072-9026-0339-B0592BCEF44F}"/>
              </a:ext>
            </a:extLst>
          </p:cNvPr>
          <p:cNvCxnSpPr/>
          <p:nvPr/>
        </p:nvCxnSpPr>
        <p:spPr>
          <a:xfrm flipH="1">
            <a:off x="4558184" y="883920"/>
            <a:ext cx="13816" cy="411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>
            <a:extLst>
              <a:ext uri="{FF2B5EF4-FFF2-40B4-BE49-F238E27FC236}">
                <a16:creationId xmlns:a16="http://schemas.microsoft.com/office/drawing/2014/main" id="{C23FAE62-158A-9A6D-24FA-251F2E9C099B}"/>
              </a:ext>
            </a:extLst>
          </p:cNvPr>
          <p:cNvSpPr txBox="1">
            <a:spLocks/>
          </p:cNvSpPr>
          <p:nvPr/>
        </p:nvSpPr>
        <p:spPr>
          <a:xfrm>
            <a:off x="2287424" y="144780"/>
            <a:ext cx="5134456" cy="64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8E9D2-1DF7-A7BA-EEAC-1BAC008195D2}"/>
              </a:ext>
            </a:extLst>
          </p:cNvPr>
          <p:cNvSpPr txBox="1"/>
          <p:nvPr/>
        </p:nvSpPr>
        <p:spPr>
          <a:xfrm>
            <a:off x="271433" y="1000260"/>
            <a:ext cx="796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Create output files to analyze data or test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389A6-ECAE-BC26-1F23-A6046B53E0B6}"/>
              </a:ext>
            </a:extLst>
          </p:cNvPr>
          <p:cNvSpPr txBox="1"/>
          <p:nvPr/>
        </p:nvSpPr>
        <p:spPr>
          <a:xfrm>
            <a:off x="576734" y="1684766"/>
            <a:ext cx="529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procedure provided in class folder. (</a:t>
            </a:r>
            <a:r>
              <a:rPr lang="en-US" dirty="0" err="1"/>
              <a:t>Output.nlogo</a:t>
            </a:r>
            <a:r>
              <a:rPr lang="en-US" dirty="0"/>
              <a:t>) </a:t>
            </a:r>
            <a:endParaRPr lang="en-US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0778634-0FBA-15DC-4FF5-814D72C61937}"/>
              </a:ext>
            </a:extLst>
          </p:cNvPr>
          <p:cNvSpPr txBox="1">
            <a:spLocks/>
          </p:cNvSpPr>
          <p:nvPr/>
        </p:nvSpPr>
        <p:spPr>
          <a:xfrm>
            <a:off x="818199" y="2215384"/>
            <a:ext cx="2717481" cy="15336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Primitives to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File-print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5E12A-8E0B-1EFF-9082-45877D80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10" y="1568743"/>
            <a:ext cx="2052769" cy="3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model</a:t>
            </a: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</a:t>
            </a:r>
            <a:r>
              <a:rPr lang="en-US" dirty="0"/>
              <a:t>he</a:t>
            </a:r>
            <a:r>
              <a:rPr lang="en" dirty="0"/>
              <a:t> first step?</a:t>
            </a:r>
            <a:endParaRPr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275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Corridors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36521" y="1754575"/>
            <a:ext cx="4256555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Develop an ABM to test virtual corridors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Recreate model of </a:t>
            </a:r>
            <a:r>
              <a:rPr lang="en-US" dirty="0" err="1"/>
              <a:t>Pe’er</a:t>
            </a:r>
            <a:r>
              <a:rPr lang="en-US" dirty="0"/>
              <a:t> et al 2005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47" name="Shape 14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8" name="Shape 1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C730F3-BF6B-BCF7-7AED-453AF8688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5" t="18533" r="6478" b="19091"/>
          <a:stretch/>
        </p:blipFill>
        <p:spPr bwMode="auto">
          <a:xfrm>
            <a:off x="4693076" y="672724"/>
            <a:ext cx="2038350" cy="205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036CD2-562A-E184-5DBD-E237350D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90" y="2489606"/>
            <a:ext cx="2343136" cy="234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Objective</a:t>
            </a: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533400" y="397965"/>
            <a:ext cx="7604760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Determine if interactions between butterflies and landscape topography (hill topping) can create virtual corridors </a:t>
            </a:r>
            <a:endParaRPr sz="2400" b="1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14F705-EE10-16E3-65A6-177732D1B6F3}"/>
              </a:ext>
            </a:extLst>
          </p:cNvPr>
          <p:cNvGrpSpPr/>
          <p:nvPr/>
        </p:nvGrpSpPr>
        <p:grpSpPr>
          <a:xfrm>
            <a:off x="4892040" y="2145030"/>
            <a:ext cx="2819400" cy="2819400"/>
            <a:chOff x="5471160" y="2084070"/>
            <a:chExt cx="2819400" cy="2819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FDE5F6-92FE-E858-C747-96B556409703}"/>
                </a:ext>
              </a:extLst>
            </p:cNvPr>
            <p:cNvSpPr/>
            <p:nvPr/>
          </p:nvSpPr>
          <p:spPr>
            <a:xfrm>
              <a:off x="5471160" y="2084070"/>
              <a:ext cx="28194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4DF26C-AA35-2909-5AD9-C9DA17D6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160" y="208407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DA35FE-5377-D045-948A-182E3F68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8" y="537227"/>
            <a:ext cx="2843670" cy="396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056C9-009E-B40A-30E4-EB7AE5D1DFAD}"/>
              </a:ext>
            </a:extLst>
          </p:cNvPr>
          <p:cNvSpPr txBox="1"/>
          <p:nvPr/>
        </p:nvSpPr>
        <p:spPr>
          <a:xfrm>
            <a:off x="200343" y="4632419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Set up world (150 x 150 patches)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FB4D0-761F-9598-4D48-15C2C3D9A2FA}"/>
              </a:ext>
            </a:extLst>
          </p:cNvPr>
          <p:cNvSpPr txBox="1"/>
          <p:nvPr/>
        </p:nvSpPr>
        <p:spPr>
          <a:xfrm>
            <a:off x="3572729" y="2545124"/>
            <a:ext cx="4020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Create patch attribute </a:t>
            </a:r>
            <a:r>
              <a:rPr lang="en-US" i="1" dirty="0"/>
              <a:t>elevation </a:t>
            </a:r>
            <a:r>
              <a:rPr lang="en-US" b="1" dirty="0"/>
              <a:t>(check code)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1943-EB81-E1D3-6DED-E8392CB4409C}"/>
              </a:ext>
            </a:extLst>
          </p:cNvPr>
          <p:cNvSpPr txBox="1"/>
          <p:nvPr/>
        </p:nvSpPr>
        <p:spPr>
          <a:xfrm>
            <a:off x="3736985" y="3099913"/>
            <a:ext cx="21878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Patches-own [Elevation]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8F08E-E0B4-5C57-2F97-A89D954459D6}"/>
              </a:ext>
            </a:extLst>
          </p:cNvPr>
          <p:cNvSpPr txBox="1"/>
          <p:nvPr/>
        </p:nvSpPr>
        <p:spPr>
          <a:xfrm>
            <a:off x="3572729" y="655738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Define state variables </a:t>
            </a:r>
            <a:r>
              <a:rPr lang="en-US" b="1" dirty="0"/>
              <a:t>(check code)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72994-9BA3-C1A8-DB3F-AF8ED68096AA}"/>
              </a:ext>
            </a:extLst>
          </p:cNvPr>
          <p:cNvSpPr txBox="1"/>
          <p:nvPr/>
        </p:nvSpPr>
        <p:spPr>
          <a:xfrm>
            <a:off x="3861124" y="974289"/>
            <a:ext cx="21146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/>
              <a:t>globals</a:t>
            </a:r>
            <a:r>
              <a:rPr lang="en-US" i="1" dirty="0"/>
              <a:t>-own </a:t>
            </a:r>
            <a:r>
              <a:rPr lang="en-US" dirty="0"/>
              <a:t>[ ]</a:t>
            </a:r>
          </a:p>
          <a:p>
            <a:r>
              <a:rPr lang="en-US" i="1" dirty="0"/>
              <a:t>Patches-own </a:t>
            </a:r>
            <a:r>
              <a:rPr lang="en-US" dirty="0"/>
              <a:t>[ ]</a:t>
            </a:r>
          </a:p>
          <a:p>
            <a:r>
              <a:rPr lang="en-US" i="1" dirty="0"/>
              <a:t>Turtles-own </a:t>
            </a:r>
            <a:r>
              <a:rPr lang="en-US" dirty="0"/>
              <a:t>[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C1E22-0BB7-BC50-E034-5BEF489B5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9" b="14682"/>
          <a:stretch/>
        </p:blipFill>
        <p:spPr>
          <a:xfrm>
            <a:off x="6475418" y="3158012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BDA14-15DA-460B-DCF9-7326EC93E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79" b="14682"/>
          <a:stretch/>
        </p:blipFill>
        <p:spPr>
          <a:xfrm>
            <a:off x="6475418" y="1110019"/>
            <a:ext cx="552450" cy="43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Shape 133">
            <a:extLst>
              <a:ext uri="{FF2B5EF4-FFF2-40B4-BE49-F238E27FC236}">
                <a16:creationId xmlns:a16="http://schemas.microsoft.com/office/drawing/2014/main" id="{7B7EA67A-5905-8E8A-04C2-49E4A5A1BB9A}"/>
              </a:ext>
            </a:extLst>
          </p:cNvPr>
          <p:cNvSpPr txBox="1">
            <a:spLocks/>
          </p:cNvSpPr>
          <p:nvPr/>
        </p:nvSpPr>
        <p:spPr>
          <a:xfrm>
            <a:off x="2325524" y="-612271"/>
            <a:ext cx="8113362" cy="1268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Building the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D28AA-6297-B3FA-E705-BF363ED5E023}"/>
              </a:ext>
            </a:extLst>
          </p:cNvPr>
          <p:cNvSpPr/>
          <p:nvPr/>
        </p:nvSpPr>
        <p:spPr>
          <a:xfrm>
            <a:off x="375448" y="1042154"/>
            <a:ext cx="1231900" cy="602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9D80DC-7E16-3577-06B0-19111FB7D584}"/>
              </a:ext>
            </a:extLst>
          </p:cNvPr>
          <p:cNvSpPr txBox="1"/>
          <p:nvPr/>
        </p:nvSpPr>
        <p:spPr>
          <a:xfrm>
            <a:off x="4096764" y="4280621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USE COMMENTS (;)</a:t>
            </a:r>
          </a:p>
        </p:txBody>
      </p:sp>
    </p:spTree>
    <p:extLst>
      <p:ext uri="{BB962C8B-B14F-4D97-AF65-F5344CB8AC3E}">
        <p14:creationId xmlns:p14="http://schemas.microsoft.com/office/powerpoint/2010/main" val="41302304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577</Words>
  <Application>Microsoft Office PowerPoint</Application>
  <PresentationFormat>On-screen Show (16:9)</PresentationFormat>
  <Paragraphs>133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 Slab</vt:lpstr>
      <vt:lpstr>Nixie One</vt:lpstr>
      <vt:lpstr>Arial</vt:lpstr>
      <vt:lpstr>Warwick template</vt:lpstr>
      <vt:lpstr>Building an ABM Chpts. 6, 4, &amp; 5</vt:lpstr>
      <vt:lpstr>PowerPoint Presentation</vt:lpstr>
      <vt:lpstr>PowerPoint Presentation</vt:lpstr>
      <vt:lpstr>PowerPoint Presentation</vt:lpstr>
      <vt:lpstr>PowerPoint Presentation</vt:lpstr>
      <vt:lpstr>Building the model</vt:lpstr>
      <vt:lpstr>Virtual Corridors</vt:lpstr>
      <vt:lpstr>Model Objective</vt:lpstr>
      <vt:lpstr>PowerPoint Presentation</vt:lpstr>
      <vt:lpstr>PowerPoint Presentation</vt:lpstr>
      <vt:lpstr>Assignment</vt:lpstr>
      <vt:lpstr>Netlogo primitives to learn</vt:lpstr>
      <vt:lpstr>Onwards to Science!</vt:lpstr>
      <vt:lpstr>Scientific models</vt:lpstr>
      <vt:lpstr>Working with output</vt:lpstr>
      <vt:lpstr>Science up the model</vt:lpstr>
      <vt:lpstr>Netlogo primitives to learn</vt:lpstr>
      <vt:lpstr>Developing your own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Xadmin</dc:creator>
  <cp:lastModifiedBy>Todd</cp:lastModifiedBy>
  <cp:revision>10</cp:revision>
  <dcterms:modified xsi:type="dcterms:W3CDTF">2022-09-06T18:21:11Z</dcterms:modified>
</cp:coreProperties>
</file>