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7" r:id="rId3"/>
    <p:sldId id="266" r:id="rId4"/>
    <p:sldId id="260" r:id="rId5"/>
    <p:sldId id="265" r:id="rId6"/>
    <p:sldId id="269" r:id="rId7"/>
    <p:sldId id="270" r:id="rId8"/>
    <p:sldId id="271" r:id="rId9"/>
    <p:sldId id="275" r:id="rId10"/>
    <p:sldId id="279" r:id="rId11"/>
    <p:sldId id="256" r:id="rId12"/>
    <p:sldId id="277" r:id="rId13"/>
    <p:sldId id="274" r:id="rId14"/>
    <p:sldId id="272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714"/>
  </p:normalViewPr>
  <p:slideViewPr>
    <p:cSldViewPr snapToGrid="0" snapToObjects="1">
      <p:cViewPr varScale="1">
        <p:scale>
          <a:sx n="103" d="100"/>
          <a:sy n="103" d="100"/>
        </p:scale>
        <p:origin x="1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9AAC-A3F7-26A7-2409-55E2C6E3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730C1-059D-7CF0-FA5A-09E7B54E0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CA29E-6B7C-BE34-C988-E3C8CACF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BAF0-D4A8-5536-E6BE-0E6CE952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5107-C609-94FE-8E19-0A104EBB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5483-B7D4-575C-16AA-9640D616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B4C4-6DEF-765C-6E06-656B3D9E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CEC5-4943-5285-DCB5-D5959F19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65D6-78AF-0635-5005-B1C27CB2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F795-764E-C751-040F-AC627A3C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1B522-4CC0-58D0-A811-83660E695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8E17-24ED-161D-4BB5-2AE6CDBA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08FE-5743-CFD9-B2CA-8CD906E8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493C-46D8-B064-40DC-BEBB1037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F464-E2F7-4350-2C29-CEA78B78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B330-87A0-7F04-DB69-3BA880C8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C1F3-73CF-C01D-103E-E5645632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BE6B-2749-1C72-8E03-41B03950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0029-E262-C101-D1DB-734D9931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7E63-CCFF-00A6-C6D2-D72166BB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72B3-1452-8D4D-2ADE-D3F9EC2E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8FBA-536D-110E-CB53-5D4DDF4C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6197-94FA-00C6-01F8-3836B389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898E9-BF7C-AC9A-0891-6ACD08CC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E2B6-4340-9B04-CFDA-4580CC2E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D17E-998A-1956-E9C8-9E06652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5087-6EB6-4FFA-DFB2-660E8F207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76DE-A4B2-4899-3E1C-34E89DF11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C322E-BDFB-875C-5049-B7949D0D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36F21-18DD-9838-418A-54022DA0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85B70-2690-0493-6F89-02C16FA8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6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7862-85D1-518C-29B1-3CDA09A4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9F150-A297-9C70-8A41-D6E356E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1EEA7-874F-A6E3-CD4C-C446812FB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5DB25-CDE6-450A-650E-A5CB2C53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840FC-EB9C-1E21-E7BA-5E901783C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87D5D-72DB-044A-8419-EBE25ECF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6E46D-6236-0BA3-8A95-7EB5CB7E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BF661-603D-BBFE-A4A6-B6E82DB7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ACE4-D871-C394-FD8E-641A0591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7C77D-6197-F99E-36D8-E40DFD90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1286B-FD25-7C51-565E-EB663808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69DDF-389A-D30B-7E3A-82AB3962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1C2F1-BDD2-06BF-423B-0EA665FF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67515-7993-18A3-E7CF-5F45CFF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06354-99CD-A2A2-B265-3F03FA3A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8571-607A-C303-6F04-303A8D54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FAC0-F4B7-F589-4E91-33DB5F7F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7A424-6CF9-7C59-D651-7E4121BE5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87536-4896-0CB1-7AD3-37B1725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1141-4953-8A1D-31BF-07B2EC39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58A4C-D212-2CE4-90F8-22540F8B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01E9-ED19-47B0-E7C3-007EA04B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1FBE3-8A4F-2E96-8668-1D9129322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7EC47-B06E-B871-A004-A4E1F0912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2C848-E26E-35CE-A867-ED6DFF88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803AE-C0DE-3211-4132-3BB5F174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EC0CB-E324-42D3-F58B-C5F93042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A06DE-C36A-4F7C-2815-C30A1AB7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9D64E-342A-A33F-4327-78F255DD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8C6C-482D-C11C-F270-4C83B7F7A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785A-A260-B895-0CAD-FF6B9BDE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4D62-E001-303A-4961-468303F0F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sv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79E4-3C89-2DB4-1641-CC1A03A5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1C45-3F6E-500F-B52A-7E972044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Drawdown Definition</a:t>
            </a:r>
          </a:p>
          <a:p>
            <a:r>
              <a:rPr lang="en-US" dirty="0"/>
              <a:t>A minimum of 1 ft (or user specified) decrease in water level from the day prior.</a:t>
            </a:r>
          </a:p>
          <a:p>
            <a:r>
              <a:rPr lang="en-US" dirty="0"/>
              <a:t>Water level remains at that lower level, or continue to decrease, for five consecutive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Drawdown ends</a:t>
            </a:r>
          </a:p>
          <a:p>
            <a:r>
              <a:rPr lang="en-US" dirty="0"/>
              <a:t>The water elevation increased by a minimum of 1 ft (or user specified).</a:t>
            </a:r>
          </a:p>
          <a:p>
            <a:r>
              <a:rPr lang="en-US" dirty="0"/>
              <a:t>The elevation remained constant for a minimum of five days.</a:t>
            </a:r>
          </a:p>
        </p:txBody>
      </p:sp>
    </p:spTree>
    <p:extLst>
      <p:ext uri="{BB962C8B-B14F-4D97-AF65-F5344CB8AC3E}">
        <p14:creationId xmlns:p14="http://schemas.microsoft.com/office/powerpoint/2010/main" val="289746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CB7E-65A2-7EBC-134C-AB780C3B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B7DDC-C2AC-6093-6D94-174110D7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5" y="2127422"/>
            <a:ext cx="4730578" cy="4730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7E6F3-E5CF-0C69-61BE-E3773568DF8D}"/>
              </a:ext>
            </a:extLst>
          </p:cNvPr>
          <p:cNvSpPr txBox="1"/>
          <p:nvPr/>
        </p:nvSpPr>
        <p:spPr>
          <a:xfrm>
            <a:off x="654908" y="1690688"/>
            <a:ext cx="30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1F555C-833E-6E26-B33F-F447C0B4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43" y="2397211"/>
            <a:ext cx="4374292" cy="4374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EA519D-2C6E-9A3F-024D-C7022CD1F370}"/>
              </a:ext>
            </a:extLst>
          </p:cNvPr>
          <p:cNvSpPr txBox="1"/>
          <p:nvPr/>
        </p:nvSpPr>
        <p:spPr>
          <a:xfrm>
            <a:off x="8268729" y="1877409"/>
            <a:ext cx="30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 ft</a:t>
            </a:r>
          </a:p>
        </p:txBody>
      </p:sp>
    </p:spTree>
    <p:extLst>
      <p:ext uri="{BB962C8B-B14F-4D97-AF65-F5344CB8AC3E}">
        <p14:creationId xmlns:p14="http://schemas.microsoft.com/office/powerpoint/2010/main" val="414034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7214EF9-5B6E-0B05-D241-8DA47382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4" y="1386280"/>
            <a:ext cx="4374292" cy="437429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64F45DE-A62A-0AC8-741B-6A0A36CDE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907" y="92468"/>
            <a:ext cx="3202112" cy="462337"/>
          </a:xfrm>
        </p:spPr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54EA595-8477-7A31-E99C-0174532C4568}"/>
              </a:ext>
            </a:extLst>
          </p:cNvPr>
          <p:cNvSpPr txBox="1">
            <a:spLocks/>
          </p:cNvSpPr>
          <p:nvPr/>
        </p:nvSpPr>
        <p:spPr>
          <a:xfrm>
            <a:off x="8061791" y="205483"/>
            <a:ext cx="3202112" cy="46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Version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3BB21-A0C5-A731-E6CA-9515587E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96" y="554804"/>
            <a:ext cx="5347699" cy="534769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74ED6B-4D22-6672-A340-B68EF84BD016}"/>
              </a:ext>
            </a:extLst>
          </p:cNvPr>
          <p:cNvSpPr/>
          <p:nvPr/>
        </p:nvSpPr>
        <p:spPr>
          <a:xfrm>
            <a:off x="6842590" y="3462392"/>
            <a:ext cx="277402" cy="21678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C4B8A1F-32B9-B768-B8FC-EDFF6F3ED109}"/>
              </a:ext>
            </a:extLst>
          </p:cNvPr>
          <p:cNvSpPr/>
          <p:nvPr/>
        </p:nvSpPr>
        <p:spPr>
          <a:xfrm>
            <a:off x="234594" y="3462392"/>
            <a:ext cx="277402" cy="21678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7166D-10F3-4544-15A0-02C2A8D59FF5}"/>
              </a:ext>
            </a:extLst>
          </p:cNvPr>
          <p:cNvSpPr txBox="1"/>
          <p:nvPr/>
        </p:nvSpPr>
        <p:spPr>
          <a:xfrm>
            <a:off x="3590391" y="5934670"/>
            <a:ext cx="7059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3 results contain longer drawdowns (but makes sense)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rate of drawdown and magnitude still calculated correctly / meaningful?</a:t>
            </a:r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7EE5057B-BF1E-A4DC-EE98-2495D5054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4374" y="3573426"/>
            <a:ext cx="530437" cy="530437"/>
          </a:xfrm>
          <a:prstGeom prst="rect">
            <a:avLst/>
          </a:prstGeom>
        </p:spPr>
      </p:pic>
      <p:pic>
        <p:nvPicPr>
          <p:cNvPr id="13" name="Graphic 12" descr="Question mark">
            <a:extLst>
              <a:ext uri="{FF2B5EF4-FFF2-40B4-BE49-F238E27FC236}">
                <a16:creationId xmlns:a16="http://schemas.microsoft.com/office/drawing/2014/main" id="{F0D9883B-A841-8B5C-FB64-53859624D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4893" y="1757911"/>
            <a:ext cx="725424" cy="725424"/>
          </a:xfrm>
          <a:prstGeom prst="rect">
            <a:avLst/>
          </a:prstGeom>
        </p:spPr>
      </p:pic>
      <p:pic>
        <p:nvPicPr>
          <p:cNvPr id="14" name="Graphic 13" descr="Question mark">
            <a:extLst>
              <a:ext uri="{FF2B5EF4-FFF2-40B4-BE49-F238E27FC236}">
                <a16:creationId xmlns:a16="http://schemas.microsoft.com/office/drawing/2014/main" id="{CC40F003-ADEE-81E2-E2B5-E351D4C40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869" y="1829762"/>
            <a:ext cx="725424" cy="725424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5BB3515C-C35F-0044-EEC7-23C5A4ECC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1745" y="3698407"/>
            <a:ext cx="530437" cy="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5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58DEB7-03C3-6120-BD80-65073464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11705E7-7467-389D-D929-78373F422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Start Date</a:t>
                </a:r>
              </a:p>
              <a:p>
                <a:r>
                  <a:rPr lang="en-US" dirty="0"/>
                  <a:t>End Date</a:t>
                </a:r>
              </a:p>
              <a:p>
                <a:r>
                  <a:rPr lang="en-US" dirty="0"/>
                  <a:t>Duration</a:t>
                </a:r>
              </a:p>
              <a:p>
                <a:r>
                  <a:rPr lang="en-US" dirty="0"/>
                  <a:t>Start Elevation</a:t>
                </a:r>
              </a:p>
              <a:p>
                <a:r>
                  <a:rPr lang="en-US" dirty="0"/>
                  <a:t>End Elevation</a:t>
                </a:r>
              </a:p>
              <a:p>
                <a:r>
                  <a:rPr lang="en-US" dirty="0"/>
                  <a:t>Percent Difference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elevation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start_elevation</a:t>
                </a:r>
                <a:r>
                  <a:rPr lang="en-US" dirty="0"/>
                  <a:t>)/</a:t>
                </a:r>
                <a:r>
                  <a:rPr lang="en-US" dirty="0" err="1"/>
                  <a:t>start_elevation</a:t>
                </a:r>
                <a:endParaRPr lang="en-US" dirty="0"/>
              </a:p>
              <a:p>
                <a:r>
                  <a:rPr lang="en-US" dirty="0"/>
                  <a:t>Rate of Change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elevation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start_elevation</a:t>
                </a:r>
                <a:r>
                  <a:rPr lang="en-US" dirty="0"/>
                  <a:t>)/duration</a:t>
                </a:r>
              </a:p>
              <a:p>
                <a:r>
                  <a:rPr lang="en-US" dirty="0"/>
                  <a:t>Drawdown</a:t>
                </a:r>
              </a:p>
              <a:p>
                <a:pPr lvl="1"/>
                <a:r>
                  <a:rPr lang="en-US" dirty="0"/>
                  <a:t>(</a:t>
                </a:r>
                <a:r>
                  <a:rPr lang="en-US" dirty="0" err="1"/>
                  <a:t>end_elevation</a:t>
                </a:r>
                <a:r>
                  <a:rPr lang="en-US" dirty="0"/>
                  <a:t> – </a:t>
                </a:r>
                <a:r>
                  <a:rPr lang="en-US" dirty="0" err="1"/>
                  <a:t>start_elevation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11705E7-7467-389D-D929-78373F422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901B2D68-03E2-CEFF-599E-100B14F8CBFE}"/>
              </a:ext>
            </a:extLst>
          </p:cNvPr>
          <p:cNvSpPr/>
          <p:nvPr/>
        </p:nvSpPr>
        <p:spPr>
          <a:xfrm>
            <a:off x="8486454" y="524374"/>
            <a:ext cx="1787703" cy="1972694"/>
          </a:xfrm>
          <a:custGeom>
            <a:avLst/>
            <a:gdLst>
              <a:gd name="connsiteX0" fmla="*/ 0 w 1787703"/>
              <a:gd name="connsiteY0" fmla="*/ 51371 h 1972694"/>
              <a:gd name="connsiteX1" fmla="*/ 770561 w 1787703"/>
              <a:gd name="connsiteY1" fmla="*/ 1972638 h 1972694"/>
              <a:gd name="connsiteX2" fmla="*/ 1787703 w 1787703"/>
              <a:gd name="connsiteY2" fmla="*/ 0 h 197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7703" h="1972694">
                <a:moveTo>
                  <a:pt x="0" y="51371"/>
                </a:moveTo>
                <a:cubicBezTo>
                  <a:pt x="236305" y="1016285"/>
                  <a:pt x="472611" y="1981200"/>
                  <a:pt x="770561" y="1972638"/>
                </a:cubicBezTo>
                <a:cubicBezTo>
                  <a:pt x="1068511" y="1964076"/>
                  <a:pt x="1428107" y="982038"/>
                  <a:pt x="178770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E0400B-A4F6-7FF5-529C-722BE30C1E4B}"/>
              </a:ext>
            </a:extLst>
          </p:cNvPr>
          <p:cNvSpPr/>
          <p:nvPr/>
        </p:nvSpPr>
        <p:spPr>
          <a:xfrm>
            <a:off x="8373438" y="370262"/>
            <a:ext cx="236306" cy="31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9AE28B-01F0-8C3D-17C4-679CBAC82560}"/>
              </a:ext>
            </a:extLst>
          </p:cNvPr>
          <p:cNvSpPr/>
          <p:nvPr/>
        </p:nvSpPr>
        <p:spPr>
          <a:xfrm>
            <a:off x="10120044" y="521788"/>
            <a:ext cx="236306" cy="31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BF0E9F-DEEB-1D0A-8519-1E209779C450}"/>
              </a:ext>
            </a:extLst>
          </p:cNvPr>
          <p:cNvSpPr/>
          <p:nvPr/>
        </p:nvSpPr>
        <p:spPr>
          <a:xfrm>
            <a:off x="8716766" y="3600602"/>
            <a:ext cx="1787703" cy="1972694"/>
          </a:xfrm>
          <a:custGeom>
            <a:avLst/>
            <a:gdLst>
              <a:gd name="connsiteX0" fmla="*/ 0 w 1787703"/>
              <a:gd name="connsiteY0" fmla="*/ 51371 h 1972694"/>
              <a:gd name="connsiteX1" fmla="*/ 770561 w 1787703"/>
              <a:gd name="connsiteY1" fmla="*/ 1972638 h 1972694"/>
              <a:gd name="connsiteX2" fmla="*/ 1787703 w 1787703"/>
              <a:gd name="connsiteY2" fmla="*/ 0 h 197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7703" h="1972694">
                <a:moveTo>
                  <a:pt x="0" y="51371"/>
                </a:moveTo>
                <a:cubicBezTo>
                  <a:pt x="236305" y="1016285"/>
                  <a:pt x="472611" y="1981200"/>
                  <a:pt x="770561" y="1972638"/>
                </a:cubicBezTo>
                <a:cubicBezTo>
                  <a:pt x="1068511" y="1964076"/>
                  <a:pt x="1428107" y="982038"/>
                  <a:pt x="178770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CB34FE-5EAB-1B63-426D-14850E4BB44D}"/>
              </a:ext>
            </a:extLst>
          </p:cNvPr>
          <p:cNvSpPr/>
          <p:nvPr/>
        </p:nvSpPr>
        <p:spPr>
          <a:xfrm>
            <a:off x="8609744" y="3524036"/>
            <a:ext cx="236306" cy="31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013C3B-4D8C-07A5-DD58-A966590F9726}"/>
              </a:ext>
            </a:extLst>
          </p:cNvPr>
          <p:cNvSpPr/>
          <p:nvPr/>
        </p:nvSpPr>
        <p:spPr>
          <a:xfrm>
            <a:off x="9388866" y="5389735"/>
            <a:ext cx="236306" cy="31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3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4F45DE-A62A-0AC8-741B-6A0A36CDE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003" y="1047964"/>
            <a:ext cx="3202112" cy="462337"/>
          </a:xfrm>
        </p:spPr>
        <p:txBody>
          <a:bodyPr/>
          <a:lstStyle/>
          <a:p>
            <a:r>
              <a:rPr lang="en-US" dirty="0"/>
              <a:t>Version 3 0.2 ft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54EA595-8477-7A31-E99C-0174532C4568}"/>
              </a:ext>
            </a:extLst>
          </p:cNvPr>
          <p:cNvSpPr txBox="1">
            <a:spLocks/>
          </p:cNvSpPr>
          <p:nvPr/>
        </p:nvSpPr>
        <p:spPr>
          <a:xfrm>
            <a:off x="8102887" y="1160979"/>
            <a:ext cx="3202112" cy="46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Version 3 1.0 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6D10C-7CB1-F453-DFE7-622136249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273" y="2065104"/>
            <a:ext cx="4577137" cy="4577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495A3-2455-3F2F-A143-F8528D14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90" y="2079661"/>
            <a:ext cx="4778339" cy="47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73AE-0EF0-ADF0-AEE8-8228B279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Lakes with </a:t>
            </a:r>
            <a:r>
              <a:rPr lang="en-US"/>
              <a:t>0 drawdowns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CC1E21-E36E-11D2-E86E-4AB21E11C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817448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72730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978913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739266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954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drawdowns 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drawdowns Version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daily drop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7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Taylor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9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Deer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4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Willard Bay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1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Platoro</a:t>
                      </a:r>
                      <a:r>
                        <a:rPr lang="en-US" dirty="0"/>
                        <a:t> Reservoir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8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Pactola Reservoir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Navajo Reservoir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9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Lake Elwell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5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Lake Powell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6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Lake Mead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3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Keith Sebelius Reservoir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1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Flaming Gorge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34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E6A-D4DC-B28F-7F9D-E88FFBA9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future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A99D-CD34-2614-9D3E-778BED91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day requirement tied to month and location (i.e. temperature related)</a:t>
            </a:r>
          </a:p>
        </p:txBody>
      </p:sp>
    </p:spTree>
    <p:extLst>
      <p:ext uri="{BB962C8B-B14F-4D97-AF65-F5344CB8AC3E}">
        <p14:creationId xmlns:p14="http://schemas.microsoft.com/office/powerpoint/2010/main" val="191020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08D3-5A0E-2E66-89DF-468CC8E0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Platoro</a:t>
            </a:r>
            <a:r>
              <a:rPr lang="en-US" dirty="0"/>
              <a:t> Reservoir (5/1/19 – 6/1/19)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B0FE8-4909-B1E6-700F-4FBC24C74FC5}"/>
              </a:ext>
            </a:extLst>
          </p:cNvPr>
          <p:cNvSpPr txBox="1"/>
          <p:nvPr/>
        </p:nvSpPr>
        <p:spPr>
          <a:xfrm>
            <a:off x="605481" y="2792627"/>
            <a:ext cx="2150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This example’s criteria is set at </a:t>
            </a:r>
            <a:r>
              <a:rPr lang="en-US" u="sng" dirty="0"/>
              <a:t>0.5 ft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CAA8581-4B6A-CE04-8395-403C58656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840" y="1825625"/>
            <a:ext cx="6460319" cy="4351338"/>
          </a:xfrm>
        </p:spPr>
      </p:pic>
    </p:spTree>
    <p:extLst>
      <p:ext uri="{BB962C8B-B14F-4D97-AF65-F5344CB8AC3E}">
        <p14:creationId xmlns:p14="http://schemas.microsoft.com/office/powerpoint/2010/main" val="410467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179F10-37E1-E47B-8DC9-9B431C7E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Rounded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9C70F7-B423-71F4-D7A8-181979177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344" y="1825625"/>
            <a:ext cx="6435312" cy="4351338"/>
          </a:xfr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15E691-7274-CC23-1B6D-97E55D6918BD}"/>
              </a:ext>
            </a:extLst>
          </p:cNvPr>
          <p:cNvSpPr/>
          <p:nvPr/>
        </p:nvSpPr>
        <p:spPr>
          <a:xfrm>
            <a:off x="4558766" y="2518050"/>
            <a:ext cx="960120" cy="256946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565D86-D482-C61D-EA31-9A9F292B31E8}"/>
              </a:ext>
            </a:extLst>
          </p:cNvPr>
          <p:cNvSpPr/>
          <p:nvPr/>
        </p:nvSpPr>
        <p:spPr>
          <a:xfrm>
            <a:off x="6725643" y="3240098"/>
            <a:ext cx="570703" cy="208516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D56F5-864B-B55D-DA98-0B3FE7A829C1}"/>
              </a:ext>
            </a:extLst>
          </p:cNvPr>
          <p:cNvSpPr/>
          <p:nvPr/>
        </p:nvSpPr>
        <p:spPr>
          <a:xfrm>
            <a:off x="4572043" y="2518050"/>
            <a:ext cx="685800" cy="280720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0F0F60F-1D3E-64F1-CC9A-9C56713C1781}"/>
              </a:ext>
            </a:extLst>
          </p:cNvPr>
          <p:cNvSpPr/>
          <p:nvPr/>
        </p:nvSpPr>
        <p:spPr>
          <a:xfrm>
            <a:off x="5678960" y="3160729"/>
            <a:ext cx="523877" cy="192406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3B8828-F9C3-6C3E-9509-1EA715AB7B69}"/>
              </a:ext>
            </a:extLst>
          </p:cNvPr>
          <p:cNvSpPr/>
          <p:nvPr/>
        </p:nvSpPr>
        <p:spPr>
          <a:xfrm>
            <a:off x="6717915" y="3240098"/>
            <a:ext cx="960121" cy="23122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06FDBC-F7B4-7F45-72E1-940A4DABB71F}"/>
              </a:ext>
            </a:extLst>
          </p:cNvPr>
          <p:cNvSpPr/>
          <p:nvPr/>
        </p:nvSpPr>
        <p:spPr>
          <a:xfrm>
            <a:off x="9366829" y="3715957"/>
            <a:ext cx="1161305" cy="5261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Version 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9A25E7C-DADC-625A-FE31-E1D1E5C06584}"/>
              </a:ext>
            </a:extLst>
          </p:cNvPr>
          <p:cNvSpPr/>
          <p:nvPr/>
        </p:nvSpPr>
        <p:spPr>
          <a:xfrm>
            <a:off x="9358457" y="4544397"/>
            <a:ext cx="1161306" cy="540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Version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BCFF6-5426-4E67-FC1E-05E81DAD5E41}"/>
              </a:ext>
            </a:extLst>
          </p:cNvPr>
          <p:cNvSpPr txBox="1"/>
          <p:nvPr/>
        </p:nvSpPr>
        <p:spPr>
          <a:xfrm>
            <a:off x="605481" y="2792627"/>
            <a:ext cx="2150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This example’s criteria is set at 0.5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C84849-DDB9-788B-BF4A-C23AAD8E0823}"/>
              </a:ext>
            </a:extLst>
          </p:cNvPr>
          <p:cNvSpPr txBox="1"/>
          <p:nvPr/>
        </p:nvSpPr>
        <p:spPr>
          <a:xfrm>
            <a:off x="568194" y="4029678"/>
            <a:ext cx="215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Version1 meets all definitions as specified previously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76923435-3184-E744-7E27-ADC84D55B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3847" y="3656435"/>
            <a:ext cx="530437" cy="530437"/>
          </a:xfrm>
          <a:prstGeom prst="rect">
            <a:avLst/>
          </a:prstGeom>
        </p:spPr>
      </p:pic>
      <p:sp>
        <p:nvSpPr>
          <p:cNvPr id="15" name="Multiply 14">
            <a:extLst>
              <a:ext uri="{FF2B5EF4-FFF2-40B4-BE49-F238E27FC236}">
                <a16:creationId xmlns:a16="http://schemas.microsoft.com/office/drawing/2014/main" id="{8D3C6502-651C-7F69-DB1B-8C5F2EE59123}"/>
              </a:ext>
            </a:extLst>
          </p:cNvPr>
          <p:cNvSpPr/>
          <p:nvPr/>
        </p:nvSpPr>
        <p:spPr>
          <a:xfrm>
            <a:off x="10608759" y="4596838"/>
            <a:ext cx="329938" cy="43551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7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08D3-5A0E-2E66-89DF-468CC8E0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Nonrounded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59693F-7EC7-4D17-65C7-CB97753D6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784" y="1825625"/>
            <a:ext cx="6468431" cy="4351338"/>
          </a:xfr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B23D6CC-3AE4-6134-54E3-5E74F5DA513D}"/>
              </a:ext>
            </a:extLst>
          </p:cNvPr>
          <p:cNvSpPr/>
          <p:nvPr/>
        </p:nvSpPr>
        <p:spPr>
          <a:xfrm>
            <a:off x="4202131" y="2578813"/>
            <a:ext cx="1047964" cy="25685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00956A5-E9E5-9DA8-0E1B-622E2B290AE2}"/>
              </a:ext>
            </a:extLst>
          </p:cNvPr>
          <p:cNvSpPr/>
          <p:nvPr/>
        </p:nvSpPr>
        <p:spPr>
          <a:xfrm>
            <a:off x="6590443" y="4202129"/>
            <a:ext cx="642564" cy="1642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5776CC-19FF-57F9-41D0-56E156377C34}"/>
              </a:ext>
            </a:extLst>
          </p:cNvPr>
          <p:cNvSpPr/>
          <p:nvPr/>
        </p:nvSpPr>
        <p:spPr>
          <a:xfrm>
            <a:off x="4217202" y="2497341"/>
            <a:ext cx="731520" cy="28101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15D767-2E3C-05B3-3DB4-716F481764E3}"/>
              </a:ext>
            </a:extLst>
          </p:cNvPr>
          <p:cNvSpPr/>
          <p:nvPr/>
        </p:nvSpPr>
        <p:spPr>
          <a:xfrm>
            <a:off x="5387547" y="3620531"/>
            <a:ext cx="617838" cy="192406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2AE5999-513D-6665-38EE-D7EE848C2437}"/>
              </a:ext>
            </a:extLst>
          </p:cNvPr>
          <p:cNvSpPr/>
          <p:nvPr/>
        </p:nvSpPr>
        <p:spPr>
          <a:xfrm>
            <a:off x="6614984" y="3785286"/>
            <a:ext cx="1021491" cy="212124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626262A-2C2E-0C92-3CF4-0621AC5AC2A2}"/>
              </a:ext>
            </a:extLst>
          </p:cNvPr>
          <p:cNvSpPr/>
          <p:nvPr/>
        </p:nvSpPr>
        <p:spPr>
          <a:xfrm>
            <a:off x="9665529" y="3939069"/>
            <a:ext cx="1123074" cy="52612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Version 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2705FEF-D189-1826-C5D7-915A3DE8DD3C}"/>
              </a:ext>
            </a:extLst>
          </p:cNvPr>
          <p:cNvSpPr/>
          <p:nvPr/>
        </p:nvSpPr>
        <p:spPr>
          <a:xfrm>
            <a:off x="9665529" y="4877156"/>
            <a:ext cx="1136497" cy="540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Version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6108A-7B11-9129-19EA-0C6B5B7048D3}"/>
              </a:ext>
            </a:extLst>
          </p:cNvPr>
          <p:cNvSpPr txBox="1"/>
          <p:nvPr/>
        </p:nvSpPr>
        <p:spPr>
          <a:xfrm>
            <a:off x="605481" y="2792627"/>
            <a:ext cx="2150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This example’s criteria is set at 0.5 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0B99E-1C53-5DD5-8009-9F44697EAF7F}"/>
              </a:ext>
            </a:extLst>
          </p:cNvPr>
          <p:cNvSpPr txBox="1"/>
          <p:nvPr/>
        </p:nvSpPr>
        <p:spPr>
          <a:xfrm>
            <a:off x="568194" y="4029678"/>
            <a:ext cx="2150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b="1" dirty="0"/>
              <a:t>Previous drawdown data does not translate well to non-rounded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B891B5-C053-8710-BE21-4C3B53C1CA21}"/>
              </a:ext>
            </a:extLst>
          </p:cNvPr>
          <p:cNvCxnSpPr/>
          <p:nvPr/>
        </p:nvCxnSpPr>
        <p:spPr>
          <a:xfrm>
            <a:off x="4091233" y="3007151"/>
            <a:ext cx="0" cy="509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F6CDA8-DA18-A0BD-22D4-4333CAFE99D6}"/>
              </a:ext>
            </a:extLst>
          </p:cNvPr>
          <p:cNvSpPr txBox="1"/>
          <p:nvPr/>
        </p:nvSpPr>
        <p:spPr>
          <a:xfrm>
            <a:off x="3410553" y="3115792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0.24 ft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3CD8AF-5DEE-A0A0-6292-7731F3E8FB9F}"/>
              </a:ext>
            </a:extLst>
          </p:cNvPr>
          <p:cNvCxnSpPr>
            <a:cxnSpLocks/>
          </p:cNvCxnSpPr>
          <p:nvPr/>
        </p:nvCxnSpPr>
        <p:spPr>
          <a:xfrm>
            <a:off x="4266997" y="3516317"/>
            <a:ext cx="0" cy="422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5A3833-694E-012F-DFCC-9DC16C90A197}"/>
              </a:ext>
            </a:extLst>
          </p:cNvPr>
          <p:cNvSpPr txBox="1"/>
          <p:nvPr/>
        </p:nvSpPr>
        <p:spPr>
          <a:xfrm>
            <a:off x="3586317" y="3624958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0.21 ft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7A7BAF-58D2-C6D3-BECC-4D3DACC4E17B}"/>
              </a:ext>
            </a:extLst>
          </p:cNvPr>
          <p:cNvCxnSpPr>
            <a:cxnSpLocks/>
          </p:cNvCxnSpPr>
          <p:nvPr/>
        </p:nvCxnSpPr>
        <p:spPr>
          <a:xfrm>
            <a:off x="4440808" y="4010390"/>
            <a:ext cx="0" cy="385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C3188-9EFB-4F35-FA41-C94B7777A8E2}"/>
              </a:ext>
            </a:extLst>
          </p:cNvPr>
          <p:cNvSpPr txBox="1"/>
          <p:nvPr/>
        </p:nvSpPr>
        <p:spPr>
          <a:xfrm>
            <a:off x="3760128" y="4119031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0.18 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478952-91CB-DF59-96CA-CDBA1E120342}"/>
              </a:ext>
            </a:extLst>
          </p:cNvPr>
          <p:cNvCxnSpPr>
            <a:cxnSpLocks/>
          </p:cNvCxnSpPr>
          <p:nvPr/>
        </p:nvCxnSpPr>
        <p:spPr>
          <a:xfrm>
            <a:off x="4583781" y="4396030"/>
            <a:ext cx="0" cy="241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60D576-B97C-9D72-6D95-1241A8E5BFAD}"/>
              </a:ext>
            </a:extLst>
          </p:cNvPr>
          <p:cNvSpPr txBox="1"/>
          <p:nvPr/>
        </p:nvSpPr>
        <p:spPr>
          <a:xfrm>
            <a:off x="3930760" y="4391556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0.11 ft</a:t>
            </a:r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E1640D26-9C9A-B09E-11CB-F7C8090A3185}"/>
              </a:ext>
            </a:extLst>
          </p:cNvPr>
          <p:cNvSpPr/>
          <p:nvPr/>
        </p:nvSpPr>
        <p:spPr>
          <a:xfrm>
            <a:off x="10958948" y="4883220"/>
            <a:ext cx="329938" cy="43551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D30BBC5B-D62A-0D1D-8349-89763C637042}"/>
              </a:ext>
            </a:extLst>
          </p:cNvPr>
          <p:cNvSpPr/>
          <p:nvPr/>
        </p:nvSpPr>
        <p:spPr>
          <a:xfrm>
            <a:off x="10958948" y="3956045"/>
            <a:ext cx="329938" cy="43551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E221-15DD-8D4C-235F-0B849C74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Concerns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0788B-A23E-D13F-95ED-90233E45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349" y="1639669"/>
            <a:ext cx="696002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6565F3-1CF8-5563-E443-CF3C247C8717}"/>
              </a:ext>
            </a:extLst>
          </p:cNvPr>
          <p:cNvSpPr txBox="1"/>
          <p:nvPr/>
        </p:nvSpPr>
        <p:spPr>
          <a:xfrm>
            <a:off x="484744" y="3517682"/>
            <a:ext cx="273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</a:t>
            </a:r>
          </a:p>
          <a:p>
            <a:r>
              <a:rPr lang="en-US" dirty="0"/>
              <a:t>Criteria &gt;&gt; rounded values</a:t>
            </a:r>
          </a:p>
        </p:txBody>
      </p:sp>
    </p:spTree>
    <p:extLst>
      <p:ext uri="{BB962C8B-B14F-4D97-AF65-F5344CB8AC3E}">
        <p14:creationId xmlns:p14="http://schemas.microsoft.com/office/powerpoint/2010/main" val="411369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79E4-3C89-2DB4-1641-CC1A03A5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(Version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1C45-3F6E-500F-B52A-7E972044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Drawdown Definition</a:t>
            </a:r>
          </a:p>
          <a:p>
            <a:r>
              <a:rPr lang="en-US" dirty="0"/>
              <a:t>A minimum of 1 ft (or user specified) decrease in water level from the day prior.</a:t>
            </a:r>
          </a:p>
          <a:p>
            <a:r>
              <a:rPr lang="en-US" dirty="0"/>
              <a:t>Water level remains at that lower level, or continue to decrease, for five consecutive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Drawdown ends</a:t>
            </a:r>
          </a:p>
          <a:p>
            <a:r>
              <a:rPr lang="en-US" dirty="0"/>
              <a:t>The water elevation </a:t>
            </a:r>
            <a:r>
              <a:rPr lang="en-US" b="1" u="sng" dirty="0"/>
              <a:t>exceeds 1 ft  (or user specified) lower level threshold</a:t>
            </a:r>
            <a:r>
              <a:rPr lang="en-US" dirty="0"/>
              <a:t>. </a:t>
            </a:r>
          </a:p>
          <a:p>
            <a:r>
              <a:rPr lang="en-US" dirty="0"/>
              <a:t>The elevation remained </a:t>
            </a:r>
            <a:r>
              <a:rPr lang="en-US" b="1" u="sng" dirty="0"/>
              <a:t>within 1 ft (or user specified) or increased </a:t>
            </a:r>
            <a:r>
              <a:rPr lang="en-US" dirty="0"/>
              <a:t>for a </a:t>
            </a:r>
            <a:r>
              <a:rPr lang="en-US" b="1" u="sng" dirty="0"/>
              <a:t>revolving</a:t>
            </a:r>
            <a:r>
              <a:rPr lang="en-US" dirty="0"/>
              <a:t> five day period.</a:t>
            </a:r>
          </a:p>
        </p:txBody>
      </p:sp>
    </p:spTree>
    <p:extLst>
      <p:ext uri="{BB962C8B-B14F-4D97-AF65-F5344CB8AC3E}">
        <p14:creationId xmlns:p14="http://schemas.microsoft.com/office/powerpoint/2010/main" val="425607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5AC4-1FB3-F36E-0907-2DCB5185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3 (0.5 ft)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287A7-AF04-BDB4-D274-6A94DDA8E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136" y="1825625"/>
            <a:ext cx="638972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58254-1DAA-688C-F3F2-948C812C0D68}"/>
              </a:ext>
            </a:extLst>
          </p:cNvPr>
          <p:cNvSpPr txBox="1"/>
          <p:nvPr/>
        </p:nvSpPr>
        <p:spPr>
          <a:xfrm>
            <a:off x="605481" y="2792627"/>
            <a:ext cx="2150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</a:p>
          <a:p>
            <a:r>
              <a:rPr lang="en-US" dirty="0"/>
              <a:t>No drawdowns found by definition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03DED3-8724-D5E1-7422-2B8EA7EFA0E9}"/>
              </a:ext>
            </a:extLst>
          </p:cNvPr>
          <p:cNvCxnSpPr/>
          <p:nvPr/>
        </p:nvCxnSpPr>
        <p:spPr>
          <a:xfrm>
            <a:off x="4543719" y="2960017"/>
            <a:ext cx="0" cy="509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8766F6-02B9-9124-F2BC-3426D457A9D9}"/>
              </a:ext>
            </a:extLst>
          </p:cNvPr>
          <p:cNvSpPr txBox="1"/>
          <p:nvPr/>
        </p:nvSpPr>
        <p:spPr>
          <a:xfrm>
            <a:off x="3863039" y="3068658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0.24 ft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12838A-244D-F915-00E9-9C923DC8CE19}"/>
              </a:ext>
            </a:extLst>
          </p:cNvPr>
          <p:cNvCxnSpPr>
            <a:cxnSpLocks/>
          </p:cNvCxnSpPr>
          <p:nvPr/>
        </p:nvCxnSpPr>
        <p:spPr>
          <a:xfrm>
            <a:off x="4700630" y="3451218"/>
            <a:ext cx="0" cy="422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BA0298-4F48-603B-BD8A-C691E6A50300}"/>
              </a:ext>
            </a:extLst>
          </p:cNvPr>
          <p:cNvSpPr txBox="1"/>
          <p:nvPr/>
        </p:nvSpPr>
        <p:spPr>
          <a:xfrm>
            <a:off x="4019950" y="3559859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0.21 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E78CF-7D97-D800-2E84-CF96B4E4F16F}"/>
              </a:ext>
            </a:extLst>
          </p:cNvPr>
          <p:cNvCxnSpPr>
            <a:cxnSpLocks/>
          </p:cNvCxnSpPr>
          <p:nvPr/>
        </p:nvCxnSpPr>
        <p:spPr>
          <a:xfrm>
            <a:off x="4874441" y="3945291"/>
            <a:ext cx="0" cy="249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80DF71-ED3C-62C0-52C0-52EFD53FD5E9}"/>
              </a:ext>
            </a:extLst>
          </p:cNvPr>
          <p:cNvSpPr txBox="1"/>
          <p:nvPr/>
        </p:nvSpPr>
        <p:spPr>
          <a:xfrm>
            <a:off x="4222270" y="3949672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0.18 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21991F-5342-7A2E-A6DF-DE4B6CA6BF54}"/>
              </a:ext>
            </a:extLst>
          </p:cNvPr>
          <p:cNvCxnSpPr>
            <a:cxnSpLocks/>
          </p:cNvCxnSpPr>
          <p:nvPr/>
        </p:nvCxnSpPr>
        <p:spPr>
          <a:xfrm>
            <a:off x="4944624" y="4198914"/>
            <a:ext cx="0" cy="241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84B213-F017-6AA3-15DE-5AB44E35E91C}"/>
              </a:ext>
            </a:extLst>
          </p:cNvPr>
          <p:cNvSpPr txBox="1"/>
          <p:nvPr/>
        </p:nvSpPr>
        <p:spPr>
          <a:xfrm>
            <a:off x="4292453" y="4163873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0.11 ft</a:t>
            </a:r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6CE6834C-BAE4-3CEA-F9FA-BFC7C2DC2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5300" y="2676720"/>
            <a:ext cx="530437" cy="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3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5AC4-1FB3-F36E-0907-2DCB5185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3 (0.2 ft)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287A7-AF04-BDB4-D274-6A94DDA8E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136" y="1825625"/>
            <a:ext cx="6389727" cy="4351338"/>
          </a:xfr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2B7F43B-C6BC-4FDE-BCCD-6446E2CF7E9A}"/>
              </a:ext>
            </a:extLst>
          </p:cNvPr>
          <p:cNvSpPr/>
          <p:nvPr/>
        </p:nvSpPr>
        <p:spPr>
          <a:xfrm>
            <a:off x="4440025" y="2366128"/>
            <a:ext cx="1093509" cy="24226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F06F39-EE23-20E6-FFB8-799450EB6663}"/>
              </a:ext>
            </a:extLst>
          </p:cNvPr>
          <p:cNvCxnSpPr>
            <a:cxnSpLocks/>
          </p:cNvCxnSpPr>
          <p:nvPr/>
        </p:nvCxnSpPr>
        <p:spPr>
          <a:xfrm flipH="1">
            <a:off x="4817097" y="4053526"/>
            <a:ext cx="716437" cy="70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52CD24-3004-6C86-6425-8B88DA0A5D15}"/>
              </a:ext>
            </a:extLst>
          </p:cNvPr>
          <p:cNvCxnSpPr>
            <a:cxnSpLocks/>
          </p:cNvCxnSpPr>
          <p:nvPr/>
        </p:nvCxnSpPr>
        <p:spPr>
          <a:xfrm flipH="1" flipV="1">
            <a:off x="2784461" y="2696066"/>
            <a:ext cx="2032636" cy="136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C1031B-1D11-E6A5-7489-5532C1E447D7}"/>
              </a:ext>
            </a:extLst>
          </p:cNvPr>
          <p:cNvSpPr txBox="1"/>
          <p:nvPr/>
        </p:nvSpPr>
        <p:spPr>
          <a:xfrm>
            <a:off x="1263192" y="2055043"/>
            <a:ext cx="1391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5 days, revolving 5 day period increased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2482B0C-6C3B-935B-35FE-4097F5F8AA04}"/>
              </a:ext>
            </a:extLst>
          </p:cNvPr>
          <p:cNvSpPr/>
          <p:nvPr/>
        </p:nvSpPr>
        <p:spPr>
          <a:xfrm>
            <a:off x="6618031" y="2849251"/>
            <a:ext cx="1196790" cy="26277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8A4489-25BB-B518-11AE-CA3732B2FCBA}"/>
              </a:ext>
            </a:extLst>
          </p:cNvPr>
          <p:cNvCxnSpPr>
            <a:cxnSpLocks/>
          </p:cNvCxnSpPr>
          <p:nvPr/>
        </p:nvCxnSpPr>
        <p:spPr>
          <a:xfrm flipV="1">
            <a:off x="7550870" y="3255372"/>
            <a:ext cx="2602339" cy="179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25ABF5-4DF9-2476-78EC-485AE72163B5}"/>
              </a:ext>
            </a:extLst>
          </p:cNvPr>
          <p:cNvCxnSpPr>
            <a:cxnSpLocks/>
          </p:cNvCxnSpPr>
          <p:nvPr/>
        </p:nvCxnSpPr>
        <p:spPr>
          <a:xfrm flipH="1">
            <a:off x="7286920" y="5054338"/>
            <a:ext cx="52790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A993C1-C60F-D05C-577F-962092CEB418}"/>
              </a:ext>
            </a:extLst>
          </p:cNvPr>
          <p:cNvSpPr txBox="1"/>
          <p:nvPr/>
        </p:nvSpPr>
        <p:spPr>
          <a:xfrm>
            <a:off x="10233272" y="2712563"/>
            <a:ext cx="1615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5 days, revolving 5 day period less than 0.2 ft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824BE-3402-A9F8-CA24-86FC49D7D54F}"/>
              </a:ext>
            </a:extLst>
          </p:cNvPr>
          <p:cNvSpPr/>
          <p:nvPr/>
        </p:nvSpPr>
        <p:spPr>
          <a:xfrm>
            <a:off x="4947295" y="4060596"/>
            <a:ext cx="125419" cy="200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046EBA-4FE0-370F-3FE6-6FF6D5015189}"/>
              </a:ext>
            </a:extLst>
          </p:cNvPr>
          <p:cNvSpPr/>
          <p:nvPr/>
        </p:nvSpPr>
        <p:spPr>
          <a:xfrm>
            <a:off x="5448551" y="3973013"/>
            <a:ext cx="125419" cy="200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E2EA91-3700-9670-296F-AFBA5032EEE5}"/>
              </a:ext>
            </a:extLst>
          </p:cNvPr>
          <p:cNvSpPr/>
          <p:nvPr/>
        </p:nvSpPr>
        <p:spPr>
          <a:xfrm>
            <a:off x="7239305" y="4854019"/>
            <a:ext cx="125419" cy="200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B1655D-8337-7704-3E7E-327C65A6A2C2}"/>
              </a:ext>
            </a:extLst>
          </p:cNvPr>
          <p:cNvSpPr/>
          <p:nvPr/>
        </p:nvSpPr>
        <p:spPr>
          <a:xfrm>
            <a:off x="7752111" y="4954178"/>
            <a:ext cx="125419" cy="200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26C3E0-4E11-F452-0DAA-AE93C5200F74}"/>
              </a:ext>
            </a:extLst>
          </p:cNvPr>
          <p:cNvCxnSpPr>
            <a:cxnSpLocks/>
          </p:cNvCxnSpPr>
          <p:nvPr/>
        </p:nvCxnSpPr>
        <p:spPr>
          <a:xfrm>
            <a:off x="6682071" y="3464041"/>
            <a:ext cx="0" cy="241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0A3F5B-9E8D-5185-33DB-A569DA2F3059}"/>
              </a:ext>
            </a:extLst>
          </p:cNvPr>
          <p:cNvSpPr txBox="1"/>
          <p:nvPr/>
        </p:nvSpPr>
        <p:spPr>
          <a:xfrm>
            <a:off x="6674720" y="3436137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0.12 ft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940351-336B-78DF-B4C1-D54EB25CDE51}"/>
              </a:ext>
            </a:extLst>
          </p:cNvPr>
          <p:cNvCxnSpPr>
            <a:cxnSpLocks/>
          </p:cNvCxnSpPr>
          <p:nvPr/>
        </p:nvCxnSpPr>
        <p:spPr>
          <a:xfrm flipV="1">
            <a:off x="6935397" y="1588664"/>
            <a:ext cx="2602339" cy="179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8B4CE3-654C-C822-45EA-69F6502901B3}"/>
              </a:ext>
            </a:extLst>
          </p:cNvPr>
          <p:cNvSpPr txBox="1"/>
          <p:nvPr/>
        </p:nvSpPr>
        <p:spPr>
          <a:xfrm>
            <a:off x="9750232" y="855507"/>
            <a:ext cx="1391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drops, does not drop at criteria level</a:t>
            </a:r>
          </a:p>
        </p:txBody>
      </p:sp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54D77AD7-3ED7-137B-2EC9-494C6C207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755" y="2124770"/>
            <a:ext cx="530437" cy="530437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B1BE232C-BA05-289F-1675-129736EF4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1465" y="1058227"/>
            <a:ext cx="530437" cy="530437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768191E8-5396-81C1-1271-B7A6EA4B1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3863" y="3255372"/>
            <a:ext cx="530437" cy="5304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4450D3-59F0-FCBC-DF63-8437FA938190}"/>
              </a:ext>
            </a:extLst>
          </p:cNvPr>
          <p:cNvCxnSpPr/>
          <p:nvPr/>
        </p:nvCxnSpPr>
        <p:spPr>
          <a:xfrm flipH="1">
            <a:off x="6298058" y="1356189"/>
            <a:ext cx="493160" cy="22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A1B252A-2DA6-6321-46F3-3975B57C9B82}"/>
              </a:ext>
            </a:extLst>
          </p:cNvPr>
          <p:cNvSpPr/>
          <p:nvPr/>
        </p:nvSpPr>
        <p:spPr>
          <a:xfrm>
            <a:off x="6267236" y="3606229"/>
            <a:ext cx="184935" cy="306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B2B425-3E9D-2CD3-2FC9-7A147B928BCA}"/>
              </a:ext>
            </a:extLst>
          </p:cNvPr>
          <p:cNvSpPr txBox="1"/>
          <p:nvPr/>
        </p:nvSpPr>
        <p:spPr>
          <a:xfrm>
            <a:off x="6494109" y="944480"/>
            <a:ext cx="161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7FD108-9BA1-9E01-831A-D2B8E8E0685D}"/>
              </a:ext>
            </a:extLst>
          </p:cNvPr>
          <p:cNvCxnSpPr>
            <a:cxnSpLocks/>
          </p:cNvCxnSpPr>
          <p:nvPr/>
        </p:nvCxnSpPr>
        <p:spPr>
          <a:xfrm flipH="1">
            <a:off x="5719680" y="3705999"/>
            <a:ext cx="498315" cy="34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7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AA4EF-B63E-8F6B-FECE-A8694755A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&amp; Metrics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59E6BD-9FF9-9AF3-9E48-DCAA54F9F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488</Words>
  <Application>Microsoft Macintosh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Criteria</vt:lpstr>
      <vt:lpstr>Platoro Reservoir (5/1/19 – 6/1/19)</vt:lpstr>
      <vt:lpstr>Rounded Comparison</vt:lpstr>
      <vt:lpstr>Nonrounded Comparison</vt:lpstr>
      <vt:lpstr>Rounding Concerns</vt:lpstr>
      <vt:lpstr>Criteria (Version 3)</vt:lpstr>
      <vt:lpstr>Version 3 (0.5 ft)</vt:lpstr>
      <vt:lpstr>Version 3 (0.2 ft)</vt:lpstr>
      <vt:lpstr>Results &amp; Metrics</vt:lpstr>
      <vt:lpstr>Version 1</vt:lpstr>
      <vt:lpstr>PowerPoint Presentation</vt:lpstr>
      <vt:lpstr>Metrics</vt:lpstr>
      <vt:lpstr>PowerPoint Presentation</vt:lpstr>
      <vt:lpstr>Lakes with 0 drawdowns</vt:lpstr>
      <vt:lpstr>Other future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Carra C</cp:lastModifiedBy>
  <cp:revision>18</cp:revision>
  <dcterms:created xsi:type="dcterms:W3CDTF">2022-05-11T18:52:14Z</dcterms:created>
  <dcterms:modified xsi:type="dcterms:W3CDTF">2022-06-27T13:49:18Z</dcterms:modified>
</cp:coreProperties>
</file>