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313" r:id="rId2"/>
    <p:sldId id="256" r:id="rId3"/>
    <p:sldId id="258" r:id="rId4"/>
    <p:sldId id="336" r:id="rId5"/>
    <p:sldId id="351" r:id="rId6"/>
    <p:sldId id="319" r:id="rId7"/>
    <p:sldId id="320" r:id="rId8"/>
    <p:sldId id="337" r:id="rId9"/>
    <p:sldId id="321" r:id="rId10"/>
    <p:sldId id="303" r:id="rId11"/>
    <p:sldId id="304" r:id="rId12"/>
    <p:sldId id="334" r:id="rId13"/>
    <p:sldId id="260" r:id="rId14"/>
    <p:sldId id="261" r:id="rId15"/>
    <p:sldId id="262" r:id="rId16"/>
    <p:sldId id="310" r:id="rId17"/>
    <p:sldId id="335" r:id="rId18"/>
    <p:sldId id="338" r:id="rId19"/>
    <p:sldId id="339" r:id="rId20"/>
    <p:sldId id="350" r:id="rId21"/>
    <p:sldId id="340" r:id="rId22"/>
    <p:sldId id="341" r:id="rId23"/>
    <p:sldId id="342" r:id="rId24"/>
    <p:sldId id="344" r:id="rId25"/>
    <p:sldId id="346" r:id="rId26"/>
    <p:sldId id="347" r:id="rId27"/>
    <p:sldId id="348" r:id="rId28"/>
    <p:sldId id="349" r:id="rId29"/>
    <p:sldId id="263" r:id="rId30"/>
    <p:sldId id="322" r:id="rId31"/>
    <p:sldId id="323" r:id="rId32"/>
    <p:sldId id="324" r:id="rId33"/>
    <p:sldId id="325" r:id="rId34"/>
    <p:sldId id="326" r:id="rId35"/>
    <p:sldId id="327" r:id="rId36"/>
    <p:sldId id="328" r:id="rId37"/>
    <p:sldId id="305" r:id="rId38"/>
    <p:sldId id="301" r:id="rId39"/>
    <p:sldId id="315" r:id="rId40"/>
    <p:sldId id="282" r:id="rId41"/>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260" autoAdjust="0"/>
  </p:normalViewPr>
  <p:slideViewPr>
    <p:cSldViewPr>
      <p:cViewPr varScale="1">
        <p:scale>
          <a:sx n="106" d="100"/>
          <a:sy n="106" d="100"/>
        </p:scale>
        <p:origin x="1764" y="96"/>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870C64-ED95-445C-A0AB-F159150D9E05}" type="doc">
      <dgm:prSet loTypeId="urn:microsoft.com/office/officeart/2005/8/layout/hProcess9" loCatId="process" qsTypeId="urn:microsoft.com/office/officeart/2005/8/quickstyle/simple1" qsCatId="simple" csTypeId="urn:microsoft.com/office/officeart/2005/8/colors/colorful5" csCatId="colorful" phldr="1"/>
      <dgm:spPr/>
    </dgm:pt>
    <dgm:pt modelId="{AA2A0B3C-5EB4-44F9-A443-FF8BC2BE46F0}">
      <dgm:prSet phldrT="[文本]"/>
      <dgm:spPr/>
      <dgm:t>
        <a:bodyPr/>
        <a:lstStyle/>
        <a:p>
          <a:r>
            <a:rPr lang="en-US" b="1" dirty="0" smtClean="0"/>
            <a:t>collect/explore</a:t>
          </a:r>
          <a:endParaRPr lang="zh-CN" altLang="en-US" dirty="0"/>
        </a:p>
      </dgm:t>
    </dgm:pt>
    <dgm:pt modelId="{68ECBB47-3B1B-4D49-B878-90B1B20DF597}" type="parTrans" cxnId="{B0B43759-52BD-441D-AD98-B67795E4DC62}">
      <dgm:prSet/>
      <dgm:spPr/>
      <dgm:t>
        <a:bodyPr/>
        <a:lstStyle/>
        <a:p>
          <a:endParaRPr lang="zh-CN" altLang="en-US"/>
        </a:p>
      </dgm:t>
    </dgm:pt>
    <dgm:pt modelId="{856CA126-31F6-4667-85FA-E98A29C52DE1}" type="sibTrans" cxnId="{B0B43759-52BD-441D-AD98-B67795E4DC62}">
      <dgm:prSet/>
      <dgm:spPr/>
      <dgm:t>
        <a:bodyPr/>
        <a:lstStyle/>
        <a:p>
          <a:endParaRPr lang="zh-CN" altLang="en-US"/>
        </a:p>
      </dgm:t>
    </dgm:pt>
    <dgm:pt modelId="{2BF2765E-9F9E-4867-AA91-EA4FABED2E2C}">
      <dgm:prSet phldrT="[文本]"/>
      <dgm:spPr/>
      <dgm:t>
        <a:bodyPr/>
        <a:lstStyle/>
        <a:p>
          <a:r>
            <a:rPr lang="en-US" altLang="zh-CN" dirty="0" smtClean="0"/>
            <a:t>summarize/apply</a:t>
          </a:r>
          <a:endParaRPr lang="zh-CN" altLang="en-US" dirty="0"/>
        </a:p>
      </dgm:t>
    </dgm:pt>
    <dgm:pt modelId="{46440C8D-18EF-401F-8C1B-480FE4E2F1AA}" type="parTrans" cxnId="{F7B74F16-D056-435B-9569-1C23F084DA7C}">
      <dgm:prSet/>
      <dgm:spPr/>
      <dgm:t>
        <a:bodyPr/>
        <a:lstStyle/>
        <a:p>
          <a:endParaRPr lang="zh-CN" altLang="en-US"/>
        </a:p>
      </dgm:t>
    </dgm:pt>
    <dgm:pt modelId="{1F1D01F1-9311-413F-BBC1-DF14B04A7957}" type="sibTrans" cxnId="{F7B74F16-D056-435B-9569-1C23F084DA7C}">
      <dgm:prSet/>
      <dgm:spPr/>
      <dgm:t>
        <a:bodyPr/>
        <a:lstStyle/>
        <a:p>
          <a:endParaRPr lang="zh-CN" altLang="en-US"/>
        </a:p>
      </dgm:t>
    </dgm:pt>
    <dgm:pt modelId="{DD28289E-A66C-4354-BD50-A88929A0E87F}">
      <dgm:prSet phldrT="[文本]"/>
      <dgm:spPr/>
      <dgm:t>
        <a:bodyPr/>
        <a:lstStyle/>
        <a:p>
          <a:r>
            <a:rPr lang="en-US" altLang="zh-CN" dirty="0" smtClean="0"/>
            <a:t>update </a:t>
          </a:r>
          <a:endParaRPr lang="zh-CN" altLang="en-US" dirty="0"/>
        </a:p>
      </dgm:t>
    </dgm:pt>
    <dgm:pt modelId="{13E23C1C-75EE-4D20-ACE0-FC5663A090B1}" type="parTrans" cxnId="{A30F16D1-3285-40F8-8FBC-3FCE0640CA0C}">
      <dgm:prSet/>
      <dgm:spPr/>
      <dgm:t>
        <a:bodyPr/>
        <a:lstStyle/>
        <a:p>
          <a:endParaRPr lang="zh-CN" altLang="en-US"/>
        </a:p>
      </dgm:t>
    </dgm:pt>
    <dgm:pt modelId="{1CB002DB-AA4C-4C09-957D-5D013F4139F8}" type="sibTrans" cxnId="{A30F16D1-3285-40F8-8FBC-3FCE0640CA0C}">
      <dgm:prSet/>
      <dgm:spPr/>
      <dgm:t>
        <a:bodyPr/>
        <a:lstStyle/>
        <a:p>
          <a:endParaRPr lang="zh-CN" altLang="en-US"/>
        </a:p>
      </dgm:t>
    </dgm:pt>
    <dgm:pt modelId="{FEAD7B27-3A3A-40A2-895D-3CFA597CB229}" type="pres">
      <dgm:prSet presAssocID="{6B870C64-ED95-445C-A0AB-F159150D9E05}" presName="CompostProcess" presStyleCnt="0">
        <dgm:presLayoutVars>
          <dgm:dir/>
          <dgm:resizeHandles val="exact"/>
        </dgm:presLayoutVars>
      </dgm:prSet>
      <dgm:spPr/>
    </dgm:pt>
    <dgm:pt modelId="{07431446-27A8-43A0-8A2A-CD01A01929BA}" type="pres">
      <dgm:prSet presAssocID="{6B870C64-ED95-445C-A0AB-F159150D9E05}" presName="arrow" presStyleLbl="bgShp" presStyleIdx="0" presStyleCnt="1" custLinFactNeighborX="1428" custLinFactNeighborY="-15098"/>
      <dgm:spPr/>
    </dgm:pt>
    <dgm:pt modelId="{D559BB2A-D6E8-4276-AF8E-5EC6151E1754}" type="pres">
      <dgm:prSet presAssocID="{6B870C64-ED95-445C-A0AB-F159150D9E05}" presName="linearProcess" presStyleCnt="0"/>
      <dgm:spPr/>
    </dgm:pt>
    <dgm:pt modelId="{455C40D6-37DF-4FAD-99A5-7706B1597A92}" type="pres">
      <dgm:prSet presAssocID="{AA2A0B3C-5EB4-44F9-A443-FF8BC2BE46F0}" presName="textNode" presStyleLbl="node1" presStyleIdx="0" presStyleCnt="3">
        <dgm:presLayoutVars>
          <dgm:bulletEnabled val="1"/>
        </dgm:presLayoutVars>
      </dgm:prSet>
      <dgm:spPr/>
      <dgm:t>
        <a:bodyPr/>
        <a:lstStyle/>
        <a:p>
          <a:endParaRPr lang="zh-CN" altLang="en-US"/>
        </a:p>
      </dgm:t>
    </dgm:pt>
    <dgm:pt modelId="{E2D6C91B-9AD3-4573-9F5A-AA227AB8D1D1}" type="pres">
      <dgm:prSet presAssocID="{856CA126-31F6-4667-85FA-E98A29C52DE1}" presName="sibTrans" presStyleCnt="0"/>
      <dgm:spPr/>
    </dgm:pt>
    <dgm:pt modelId="{03F2023D-D634-44E6-821A-9DD378DBBA1C}" type="pres">
      <dgm:prSet presAssocID="{2BF2765E-9F9E-4867-AA91-EA4FABED2E2C}" presName="textNode" presStyleLbl="node1" presStyleIdx="1" presStyleCnt="3">
        <dgm:presLayoutVars>
          <dgm:bulletEnabled val="1"/>
        </dgm:presLayoutVars>
      </dgm:prSet>
      <dgm:spPr/>
      <dgm:t>
        <a:bodyPr/>
        <a:lstStyle/>
        <a:p>
          <a:endParaRPr lang="zh-CN" altLang="en-US"/>
        </a:p>
      </dgm:t>
    </dgm:pt>
    <dgm:pt modelId="{8B7D9F57-ED3E-4C97-89BA-A395AC361C43}" type="pres">
      <dgm:prSet presAssocID="{1F1D01F1-9311-413F-BBC1-DF14B04A7957}" presName="sibTrans" presStyleCnt="0"/>
      <dgm:spPr/>
    </dgm:pt>
    <dgm:pt modelId="{B18D69CD-D68F-4C3D-B5BE-D24FC6F44784}" type="pres">
      <dgm:prSet presAssocID="{DD28289E-A66C-4354-BD50-A88929A0E87F}" presName="textNode" presStyleLbl="node1" presStyleIdx="2" presStyleCnt="3">
        <dgm:presLayoutVars>
          <dgm:bulletEnabled val="1"/>
        </dgm:presLayoutVars>
      </dgm:prSet>
      <dgm:spPr/>
      <dgm:t>
        <a:bodyPr/>
        <a:lstStyle/>
        <a:p>
          <a:endParaRPr lang="zh-CN" altLang="en-US"/>
        </a:p>
      </dgm:t>
    </dgm:pt>
  </dgm:ptLst>
  <dgm:cxnLst>
    <dgm:cxn modelId="{B0B43759-52BD-441D-AD98-B67795E4DC62}" srcId="{6B870C64-ED95-445C-A0AB-F159150D9E05}" destId="{AA2A0B3C-5EB4-44F9-A443-FF8BC2BE46F0}" srcOrd="0" destOrd="0" parTransId="{68ECBB47-3B1B-4D49-B878-90B1B20DF597}" sibTransId="{856CA126-31F6-4667-85FA-E98A29C52DE1}"/>
    <dgm:cxn modelId="{2FFEE6D9-BB72-4403-A0D7-7084890CFD17}" type="presOf" srcId="{2BF2765E-9F9E-4867-AA91-EA4FABED2E2C}" destId="{03F2023D-D634-44E6-821A-9DD378DBBA1C}" srcOrd="0" destOrd="0" presId="urn:microsoft.com/office/officeart/2005/8/layout/hProcess9"/>
    <dgm:cxn modelId="{F7B74F16-D056-435B-9569-1C23F084DA7C}" srcId="{6B870C64-ED95-445C-A0AB-F159150D9E05}" destId="{2BF2765E-9F9E-4867-AA91-EA4FABED2E2C}" srcOrd="1" destOrd="0" parTransId="{46440C8D-18EF-401F-8C1B-480FE4E2F1AA}" sibTransId="{1F1D01F1-9311-413F-BBC1-DF14B04A7957}"/>
    <dgm:cxn modelId="{4B5538E8-FCCB-4341-88EB-B2E0820415AA}" type="presOf" srcId="{AA2A0B3C-5EB4-44F9-A443-FF8BC2BE46F0}" destId="{455C40D6-37DF-4FAD-99A5-7706B1597A92}" srcOrd="0" destOrd="0" presId="urn:microsoft.com/office/officeart/2005/8/layout/hProcess9"/>
    <dgm:cxn modelId="{6B0A9222-3017-4A05-9888-19113AA986FB}" type="presOf" srcId="{DD28289E-A66C-4354-BD50-A88929A0E87F}" destId="{B18D69CD-D68F-4C3D-B5BE-D24FC6F44784}" srcOrd="0" destOrd="0" presId="urn:microsoft.com/office/officeart/2005/8/layout/hProcess9"/>
    <dgm:cxn modelId="{A30F16D1-3285-40F8-8FBC-3FCE0640CA0C}" srcId="{6B870C64-ED95-445C-A0AB-F159150D9E05}" destId="{DD28289E-A66C-4354-BD50-A88929A0E87F}" srcOrd="2" destOrd="0" parTransId="{13E23C1C-75EE-4D20-ACE0-FC5663A090B1}" sibTransId="{1CB002DB-AA4C-4C09-957D-5D013F4139F8}"/>
    <dgm:cxn modelId="{61920DBB-81CA-4BC2-AF80-FA865F550B49}" type="presOf" srcId="{6B870C64-ED95-445C-A0AB-F159150D9E05}" destId="{FEAD7B27-3A3A-40A2-895D-3CFA597CB229}" srcOrd="0" destOrd="0" presId="urn:microsoft.com/office/officeart/2005/8/layout/hProcess9"/>
    <dgm:cxn modelId="{8C4BB1F9-7F72-40D0-80B9-4439A00CB95C}" type="presParOf" srcId="{FEAD7B27-3A3A-40A2-895D-3CFA597CB229}" destId="{07431446-27A8-43A0-8A2A-CD01A01929BA}" srcOrd="0" destOrd="0" presId="urn:microsoft.com/office/officeart/2005/8/layout/hProcess9"/>
    <dgm:cxn modelId="{2B2C3166-274C-406A-B004-915C9BC6AA8D}" type="presParOf" srcId="{FEAD7B27-3A3A-40A2-895D-3CFA597CB229}" destId="{D559BB2A-D6E8-4276-AF8E-5EC6151E1754}" srcOrd="1" destOrd="0" presId="urn:microsoft.com/office/officeart/2005/8/layout/hProcess9"/>
    <dgm:cxn modelId="{EF00F597-30E1-4F1B-98B3-C812C46FADD1}" type="presParOf" srcId="{D559BB2A-D6E8-4276-AF8E-5EC6151E1754}" destId="{455C40D6-37DF-4FAD-99A5-7706B1597A92}" srcOrd="0" destOrd="0" presId="urn:microsoft.com/office/officeart/2005/8/layout/hProcess9"/>
    <dgm:cxn modelId="{895410EE-ED28-43CB-8503-4A9A4B5EF657}" type="presParOf" srcId="{D559BB2A-D6E8-4276-AF8E-5EC6151E1754}" destId="{E2D6C91B-9AD3-4573-9F5A-AA227AB8D1D1}" srcOrd="1" destOrd="0" presId="urn:microsoft.com/office/officeart/2005/8/layout/hProcess9"/>
    <dgm:cxn modelId="{306AB50B-159D-443C-B222-481FE70F28B8}" type="presParOf" srcId="{D559BB2A-D6E8-4276-AF8E-5EC6151E1754}" destId="{03F2023D-D634-44E6-821A-9DD378DBBA1C}" srcOrd="2" destOrd="0" presId="urn:microsoft.com/office/officeart/2005/8/layout/hProcess9"/>
    <dgm:cxn modelId="{8D43FC25-C825-429A-835A-8843B156627D}" type="presParOf" srcId="{D559BB2A-D6E8-4276-AF8E-5EC6151E1754}" destId="{8B7D9F57-ED3E-4C97-89BA-A395AC361C43}" srcOrd="3" destOrd="0" presId="urn:microsoft.com/office/officeart/2005/8/layout/hProcess9"/>
    <dgm:cxn modelId="{F95C6169-9FB3-4250-90FB-CFE6AC11016E}" type="presParOf" srcId="{D559BB2A-D6E8-4276-AF8E-5EC6151E1754}" destId="{B18D69CD-D68F-4C3D-B5BE-D24FC6F44784}"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431446-27A8-43A0-8A2A-CD01A01929BA}">
      <dsp:nvSpPr>
        <dsp:cNvPr id="0" name=""/>
        <dsp:cNvSpPr/>
      </dsp:nvSpPr>
      <dsp:spPr>
        <a:xfrm>
          <a:off x="733018" y="0"/>
          <a:ext cx="7150337" cy="4130675"/>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5C40D6-37DF-4FAD-99A5-7706B1597A92}">
      <dsp:nvSpPr>
        <dsp:cNvPr id="0" name=""/>
        <dsp:cNvSpPr/>
      </dsp:nvSpPr>
      <dsp:spPr>
        <a:xfrm>
          <a:off x="4647" y="1239202"/>
          <a:ext cx="2691833" cy="165227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collect/explore</a:t>
          </a:r>
          <a:endParaRPr lang="zh-CN" altLang="en-US" sz="2400" kern="1200" dirty="0"/>
        </a:p>
      </dsp:txBody>
      <dsp:txXfrm>
        <a:off x="85304" y="1319859"/>
        <a:ext cx="2530519" cy="1490956"/>
      </dsp:txXfrm>
    </dsp:sp>
    <dsp:sp modelId="{03F2023D-D634-44E6-821A-9DD378DBBA1C}">
      <dsp:nvSpPr>
        <dsp:cNvPr id="0" name=""/>
        <dsp:cNvSpPr/>
      </dsp:nvSpPr>
      <dsp:spPr>
        <a:xfrm>
          <a:off x="2860164" y="1239202"/>
          <a:ext cx="2691833" cy="1652270"/>
        </a:xfrm>
        <a:prstGeom prst="roundRect">
          <a:avLst/>
        </a:prstGeom>
        <a:solidFill>
          <a:schemeClr val="accent5">
            <a:hueOff val="-3986843"/>
            <a:satOff val="-30"/>
            <a:lumOff val="-2039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t>summarize/apply</a:t>
          </a:r>
          <a:endParaRPr lang="zh-CN" altLang="en-US" sz="2400" kern="1200" dirty="0"/>
        </a:p>
      </dsp:txBody>
      <dsp:txXfrm>
        <a:off x="2940821" y="1319859"/>
        <a:ext cx="2530519" cy="1490956"/>
      </dsp:txXfrm>
    </dsp:sp>
    <dsp:sp modelId="{B18D69CD-D68F-4C3D-B5BE-D24FC6F44784}">
      <dsp:nvSpPr>
        <dsp:cNvPr id="0" name=""/>
        <dsp:cNvSpPr/>
      </dsp:nvSpPr>
      <dsp:spPr>
        <a:xfrm>
          <a:off x="5715681" y="1239202"/>
          <a:ext cx="2691833" cy="1652270"/>
        </a:xfrm>
        <a:prstGeom prst="roundRect">
          <a:avLst/>
        </a:prstGeom>
        <a:solidFill>
          <a:schemeClr val="accent5">
            <a:hueOff val="-7973687"/>
            <a:satOff val="-60"/>
            <a:lumOff val="-4078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t>update </a:t>
          </a:r>
          <a:endParaRPr lang="zh-CN" altLang="en-US" sz="2400" kern="1200" dirty="0"/>
        </a:p>
      </dsp:txBody>
      <dsp:txXfrm>
        <a:off x="5796338" y="1319859"/>
        <a:ext cx="2530519" cy="149095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defRPr>
            </a:lvl1pPr>
          </a:lstStyle>
          <a:p>
            <a:pPr>
              <a:defRPr/>
            </a:pPr>
            <a:fld id="{D8BDA97A-FE06-4CCE-8987-E3C26D8B1A62}" type="datetimeFigureOut">
              <a:rPr lang="zh-CN" altLang="en-US"/>
              <a:pPr>
                <a:defRPr/>
              </a:pPr>
              <a:t>2021/4/13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1F6EA9C4-809C-4D76-8C55-4F53E559E6E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宋体" charset="0"/>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en-US" altLang="zh-CN" smtClean="0"/>
              <a:t>Template / adapted it </a:t>
            </a:r>
            <a:endParaRPr kumimoji="0"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kumimoji="1"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kumimoji="1"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kumimoji="1"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kumimoji="1"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9pPr>
          </a:lstStyle>
          <a:p>
            <a:pPr>
              <a:spcBef>
                <a:spcPct val="0"/>
              </a:spcBef>
            </a:pPr>
            <a:fld id="{CC2573D0-A5FA-45B0-B860-D3EB0A35C322}" type="slidenum">
              <a:rPr kumimoji="0" lang="zh-CN" altLang="en-US" smtClean="0"/>
              <a:pPr>
                <a:spcBef>
                  <a:spcPct val="0"/>
                </a:spcBef>
              </a:pPr>
              <a:t>1</a:t>
            </a:fld>
            <a:endParaRPr kumimoji="0"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0" lang="zh-CN" altLang="en-US" smtClean="0"/>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kumimoji="1"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kumimoji="1"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kumimoji="1"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kumimoji="1"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9pPr>
          </a:lstStyle>
          <a:p>
            <a:pPr>
              <a:spcBef>
                <a:spcPct val="0"/>
              </a:spcBef>
            </a:pPr>
            <a:fld id="{9323B0EB-5CC4-4936-B8C5-E63ACE569AC7}" type="slidenum">
              <a:rPr kumimoji="0" lang="zh-CN" altLang="en-US" smtClean="0"/>
              <a:pPr>
                <a:spcBef>
                  <a:spcPct val="0"/>
                </a:spcBef>
              </a:pPr>
              <a:t>2</a:t>
            </a:fld>
            <a:endParaRPr kumimoji="0"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kumimoji="0" lang="en-US" altLang="zh-CN" smtClean="0"/>
              <a:t>Wiegers, p. 19</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kumimoji="0" lang="en-US" altLang="zh-CN" smtClean="0"/>
              <a:t>Wiegers, pp. 152-162</a:t>
            </a:r>
          </a:p>
          <a:p>
            <a:pPr eaLnBrk="1" hangingPunct="1">
              <a:spcBef>
                <a:spcPct val="0"/>
              </a:spcBef>
            </a:pPr>
            <a:r>
              <a:rPr kumimoji="0" lang="zh-CN" altLang="en-US" smtClean="0"/>
              <a:t>引言引出对软件需求规格说明的概况</a:t>
            </a:r>
            <a:r>
              <a:rPr kumimoji="0" lang="en-US" altLang="zh-CN" smtClean="0"/>
              <a:t>,</a:t>
            </a:r>
            <a:r>
              <a:rPr kumimoji="0" lang="zh-CN" altLang="en-US" smtClean="0"/>
              <a:t>有助于读者理解该需求规格说明是如何编写的</a:t>
            </a:r>
            <a:r>
              <a:rPr kumimoji="0" lang="en-US" altLang="zh-CN" smtClean="0"/>
              <a:t>,</a:t>
            </a:r>
            <a:r>
              <a:rPr kumimoji="0" lang="zh-CN" altLang="en-US" smtClean="0"/>
              <a:t>应如何阅读和解释</a:t>
            </a:r>
            <a:r>
              <a:rPr kumimoji="0" lang="en-US" altLang="zh-CN" smtClean="0"/>
              <a:t>.</a:t>
            </a:r>
          </a:p>
          <a:p>
            <a:pPr eaLnBrk="1" hangingPunct="1">
              <a:spcBef>
                <a:spcPct val="0"/>
              </a:spcBef>
            </a:pPr>
            <a:r>
              <a:rPr kumimoji="0" lang="en-US" altLang="zh-CN" smtClean="0"/>
              <a:t>1.2</a:t>
            </a:r>
            <a:r>
              <a:rPr kumimoji="0" lang="zh-CN" altLang="en-US" smtClean="0"/>
              <a:t> 采用的标准或排版约定</a:t>
            </a:r>
            <a:r>
              <a:rPr kumimoji="0" lang="en-US" altLang="zh-CN" smtClean="0"/>
              <a:t>,</a:t>
            </a:r>
            <a:r>
              <a:rPr kumimoji="0" lang="zh-CN" altLang="en-US" smtClean="0"/>
              <a:t> 正文风格</a:t>
            </a:r>
            <a:r>
              <a:rPr kumimoji="0" lang="en-US" altLang="zh-CN" smtClean="0"/>
              <a:t>,</a:t>
            </a:r>
            <a:r>
              <a:rPr kumimoji="0" lang="zh-CN" altLang="en-US" smtClean="0"/>
              <a:t>提示区</a:t>
            </a:r>
            <a:r>
              <a:rPr kumimoji="0" lang="en-US" altLang="zh-CN" smtClean="0"/>
              <a:t>,</a:t>
            </a:r>
            <a:r>
              <a:rPr kumimoji="0" lang="zh-CN" altLang="en-US" smtClean="0"/>
              <a:t>或重要符号</a:t>
            </a:r>
            <a:r>
              <a:rPr kumimoji="0" lang="en-US" altLang="zh-CN" smtClean="0"/>
              <a:t>.</a:t>
            </a:r>
            <a:r>
              <a:rPr kumimoji="0" lang="zh-CN" altLang="en-US" smtClean="0"/>
              <a:t> 例如</a:t>
            </a:r>
            <a:r>
              <a:rPr kumimoji="0" lang="en-US" altLang="zh-CN" smtClean="0"/>
              <a:t>,</a:t>
            </a:r>
            <a:r>
              <a:rPr kumimoji="0" lang="zh-CN" altLang="en-US" smtClean="0"/>
              <a:t>说明高层需求的优先级是否可以被所有细化的需求所继承</a:t>
            </a:r>
            <a:r>
              <a:rPr kumimoji="0" lang="en-US" altLang="zh-CN" smtClean="0"/>
              <a:t>,</a:t>
            </a:r>
            <a:r>
              <a:rPr kumimoji="0" lang="zh-CN" altLang="en-US" smtClean="0"/>
              <a:t>或者每个需求成熟是否都有自身的优先级</a:t>
            </a:r>
            <a:r>
              <a:rPr kumimoji="0" lang="en-US" altLang="zh-CN" smtClean="0"/>
              <a:t>.</a:t>
            </a:r>
          </a:p>
          <a:p>
            <a:pPr eaLnBrk="1" hangingPunct="1">
              <a:spcBef>
                <a:spcPct val="0"/>
              </a:spcBef>
            </a:pPr>
            <a:endParaRPr kumimoji="0" lang="en-US" altLang="zh-CN" smtClean="0"/>
          </a:p>
          <a:p>
            <a:pPr eaLnBrk="1" hangingPunct="1">
              <a:spcBef>
                <a:spcPct val="0"/>
              </a:spcBef>
            </a:pPr>
            <a:r>
              <a:rPr kumimoji="0" lang="en-US" altLang="zh-CN" smtClean="0"/>
              <a:t>Perspective : product’s context and origin. </a:t>
            </a:r>
          </a:p>
          <a:p>
            <a:pPr eaLnBrk="1" hangingPunct="1">
              <a:spcBef>
                <a:spcPct val="0"/>
              </a:spcBef>
            </a:pPr>
            <a:endParaRPr kumimoji="0" lang="en-US" altLang="zh-CN" smtClean="0"/>
          </a:p>
          <a:p>
            <a:pPr eaLnBrk="1" hangingPunct="1">
              <a:spcBef>
                <a:spcPct val="0"/>
              </a:spcBef>
            </a:pPr>
            <a:endParaRPr kumimoji="0"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kumimoji="0" lang="en-US" altLang="zh-CN" smtClean="0"/>
              <a:t>Wiegers, pp. 152-162</a:t>
            </a:r>
          </a:p>
          <a:p>
            <a:pPr eaLnBrk="1" hangingPunct="1">
              <a:spcBef>
                <a:spcPct val="0"/>
              </a:spcBef>
            </a:pPr>
            <a:r>
              <a:rPr kumimoji="0" lang="zh-CN" altLang="en-US" smtClean="0"/>
              <a:t>引言引出对软件需求规格说明的概况</a:t>
            </a:r>
            <a:r>
              <a:rPr kumimoji="0" lang="en-US" altLang="zh-CN" smtClean="0"/>
              <a:t>,</a:t>
            </a:r>
            <a:r>
              <a:rPr kumimoji="0" lang="zh-CN" altLang="en-US" smtClean="0"/>
              <a:t>有助于读者理解该需求规格说明是如何编写的</a:t>
            </a:r>
            <a:r>
              <a:rPr kumimoji="0" lang="en-US" altLang="zh-CN" smtClean="0"/>
              <a:t>,</a:t>
            </a:r>
            <a:r>
              <a:rPr kumimoji="0" lang="zh-CN" altLang="en-US" smtClean="0"/>
              <a:t>应如何阅读和解释</a:t>
            </a:r>
            <a:r>
              <a:rPr kumimoji="0" lang="en-US" altLang="zh-CN" smtClean="0"/>
              <a:t>.</a:t>
            </a:r>
          </a:p>
          <a:p>
            <a:pPr eaLnBrk="1" hangingPunct="1">
              <a:spcBef>
                <a:spcPct val="0"/>
              </a:spcBef>
            </a:pPr>
            <a:r>
              <a:rPr kumimoji="0" lang="en-US" altLang="zh-CN" smtClean="0"/>
              <a:t>1.2</a:t>
            </a:r>
            <a:r>
              <a:rPr kumimoji="0" lang="zh-CN" altLang="en-US" smtClean="0"/>
              <a:t> 采用的标准或排版约定</a:t>
            </a:r>
            <a:r>
              <a:rPr kumimoji="0" lang="en-US" altLang="zh-CN" smtClean="0"/>
              <a:t>,</a:t>
            </a:r>
            <a:r>
              <a:rPr kumimoji="0" lang="zh-CN" altLang="en-US" smtClean="0"/>
              <a:t> 正文风格</a:t>
            </a:r>
            <a:r>
              <a:rPr kumimoji="0" lang="en-US" altLang="zh-CN" smtClean="0"/>
              <a:t>,</a:t>
            </a:r>
            <a:r>
              <a:rPr kumimoji="0" lang="zh-CN" altLang="en-US" smtClean="0"/>
              <a:t>提示区</a:t>
            </a:r>
            <a:r>
              <a:rPr kumimoji="0" lang="en-US" altLang="zh-CN" smtClean="0"/>
              <a:t>,</a:t>
            </a:r>
            <a:r>
              <a:rPr kumimoji="0" lang="zh-CN" altLang="en-US" smtClean="0"/>
              <a:t>或重要符号</a:t>
            </a:r>
            <a:r>
              <a:rPr kumimoji="0" lang="en-US" altLang="zh-CN" smtClean="0"/>
              <a:t>.</a:t>
            </a:r>
            <a:r>
              <a:rPr kumimoji="0" lang="zh-CN" altLang="en-US" smtClean="0"/>
              <a:t> 例如</a:t>
            </a:r>
            <a:r>
              <a:rPr kumimoji="0" lang="en-US" altLang="zh-CN" smtClean="0"/>
              <a:t>,</a:t>
            </a:r>
            <a:r>
              <a:rPr kumimoji="0" lang="zh-CN" altLang="en-US" smtClean="0"/>
              <a:t>说明高层需求的优先级是否可以被所有细化的需求所继承</a:t>
            </a:r>
            <a:r>
              <a:rPr kumimoji="0" lang="en-US" altLang="zh-CN" smtClean="0"/>
              <a:t>,</a:t>
            </a:r>
            <a:r>
              <a:rPr kumimoji="0" lang="zh-CN" altLang="en-US" smtClean="0"/>
              <a:t>或者每个需求成熟是否都有自身的优先级</a:t>
            </a:r>
            <a:r>
              <a:rPr kumimoji="0" lang="en-US" altLang="zh-CN" smtClean="0"/>
              <a:t>.</a:t>
            </a:r>
          </a:p>
          <a:p>
            <a:pPr eaLnBrk="1" hangingPunct="1">
              <a:spcBef>
                <a:spcPct val="0"/>
              </a:spcBef>
            </a:pPr>
            <a:endParaRPr kumimoji="0" lang="en-US" altLang="zh-CN" smtClean="0"/>
          </a:p>
          <a:p>
            <a:pPr eaLnBrk="1" hangingPunct="1">
              <a:spcBef>
                <a:spcPct val="0"/>
              </a:spcBef>
            </a:pPr>
            <a:r>
              <a:rPr kumimoji="0" lang="en-US" altLang="zh-CN" smtClean="0"/>
              <a:t>Perspective : product’s context and origin. </a:t>
            </a:r>
          </a:p>
          <a:p>
            <a:pPr eaLnBrk="1" hangingPunct="1">
              <a:spcBef>
                <a:spcPct val="0"/>
              </a:spcBef>
            </a:pPr>
            <a:endParaRPr kumimoji="0" lang="en-US" altLang="zh-CN" smtClean="0"/>
          </a:p>
          <a:p>
            <a:pPr eaLnBrk="1" hangingPunct="1">
              <a:spcBef>
                <a:spcPct val="0"/>
              </a:spcBef>
            </a:pPr>
            <a:endParaRPr kumimoji="0"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0" lang="zh-CN" altLang="en-US" smtClean="0"/>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kumimoji="1"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kumimoji="1"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kumimoji="1"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kumimoji="1"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9pPr>
          </a:lstStyle>
          <a:p>
            <a:pPr>
              <a:spcBef>
                <a:spcPct val="0"/>
              </a:spcBef>
            </a:pPr>
            <a:fld id="{F95ACAC6-0C96-4BF0-98EA-A8E91122DD31}" type="slidenum">
              <a:rPr kumimoji="0" lang="en-US" altLang="zh-CN" smtClean="0"/>
              <a:pPr>
                <a:spcBef>
                  <a:spcPct val="0"/>
                </a:spcBef>
              </a:pPr>
              <a:t>15</a:t>
            </a:fld>
            <a:endParaRPr kumimoji="0" lang="en-US"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If you are lacking certain information </a:t>
            </a:r>
            <a:endParaRPr lang="zh-CN" altLang="en-US" smtClean="0"/>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kumimoji="1"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kumimoji="1"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kumimoji="1"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kumimoji="1"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9pPr>
          </a:lstStyle>
          <a:p>
            <a:pPr>
              <a:spcBef>
                <a:spcPct val="0"/>
              </a:spcBef>
            </a:pPr>
            <a:fld id="{0905A3A4-CA48-4F42-9ED6-EE7F315FB855}" type="slidenum">
              <a:rPr kumimoji="0" lang="zh-CN" altLang="en-US" smtClean="0"/>
              <a:pPr>
                <a:spcBef>
                  <a:spcPct val="0"/>
                </a:spcBef>
              </a:pPr>
              <a:t>22</a:t>
            </a:fld>
            <a:endParaRPr kumimoji="0"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kumimoji="0" lang="en-US" altLang="zh-CN" smtClean="0"/>
              <a:t>Wiegers, pp. 162-163</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en-US" altLang="zh-CN" smtClean="0"/>
              <a:t>What are the status messages? Under what conditions and in what fashion are they provided to the user? If displayed, how long do they remain visible? The timing interval is not clear, and the word "every" just muddles the issue. </a:t>
            </a:r>
            <a:endParaRPr kumimoji="0" lang="zh-CN" altLang="en-US" smtClean="0"/>
          </a:p>
        </p:txBody>
      </p:sp>
      <p:sp>
        <p:nvSpPr>
          <p:cNvPr id="440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kumimoji="1"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kumimoji="1"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kumimoji="1"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kumimoji="1"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Calibri" panose="020F0502020204030204" pitchFamily="34" charset="0"/>
                <a:ea typeface="宋体" panose="02010600030101010101" pitchFamily="2" charset="-122"/>
              </a:defRPr>
            </a:lvl9pPr>
          </a:lstStyle>
          <a:p>
            <a:pPr>
              <a:spcBef>
                <a:spcPct val="0"/>
              </a:spcBef>
            </a:pPr>
            <a:fld id="{6AC47668-0517-4CD2-BE1A-F64FBE0D3690}" type="slidenum">
              <a:rPr kumimoji="0" lang="zh-CN" altLang="en-US" smtClean="0"/>
              <a:pPr>
                <a:spcBef>
                  <a:spcPct val="0"/>
                </a:spcBef>
              </a:pPr>
              <a:t>31</a:t>
            </a:fld>
            <a:endParaRPr kumimoji="0"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481" y="2130378"/>
            <a:ext cx="7773038" cy="147070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0963" y="3886307"/>
            <a:ext cx="6402075" cy="1752742"/>
          </a:xfrm>
        </p:spPr>
        <p:txBody>
          <a:bodyPr/>
          <a:lstStyle>
            <a:lvl1pPr marL="0" indent="0" algn="ctr">
              <a:buNone/>
              <a:defRPr/>
            </a:lvl1pPr>
            <a:lvl2pPr marL="458983" indent="0" algn="ctr">
              <a:buNone/>
              <a:defRPr/>
            </a:lvl2pPr>
            <a:lvl3pPr marL="917966" indent="0" algn="ctr">
              <a:buNone/>
              <a:defRPr/>
            </a:lvl3pPr>
            <a:lvl4pPr marL="1376949" indent="0" algn="ctr">
              <a:buNone/>
              <a:defRPr/>
            </a:lvl4pPr>
            <a:lvl5pPr marL="1835932" indent="0" algn="ctr">
              <a:buNone/>
              <a:defRPr/>
            </a:lvl5pPr>
            <a:lvl6pPr marL="2294915" indent="0" algn="ctr">
              <a:buNone/>
              <a:defRPr/>
            </a:lvl6pPr>
            <a:lvl7pPr marL="2753898" indent="0" algn="ctr">
              <a:buNone/>
              <a:defRPr/>
            </a:lvl7pPr>
            <a:lvl8pPr marL="3212882" indent="0" algn="ctr">
              <a:buNone/>
              <a:defRPr/>
            </a:lvl8pPr>
            <a:lvl9pPr marL="3671865"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400325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89074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92210" y="262912"/>
            <a:ext cx="2102674" cy="554344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1" y="262912"/>
            <a:ext cx="6158171" cy="554344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030859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278607"/>
            <a:ext cx="8229600" cy="113942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8229600" cy="217884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 y="3950494"/>
            <a:ext cx="8229600" cy="218063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9988"/>
            <a:ext cx="2133600" cy="457200"/>
          </a:xfrm>
          <a:prstGeom prst="rect">
            <a:avLst/>
          </a:prstGeom>
        </p:spPr>
        <p:txBody>
          <a:bodyPr vert="horz" wrap="square" lIns="91797" tIns="45898" rIns="91797" bIns="45898" numCol="1" anchor="t" anchorCtr="0" compatLnSpc="1">
            <a:prstTxWarp prst="textNoShape">
              <a:avLst/>
            </a:prstTxWarp>
          </a:bodyPr>
          <a:lstStyle>
            <a:lvl1pPr eaLnBrk="1" hangingPunct="1">
              <a:defRPr/>
            </a:lvl1pPr>
          </a:lstStyle>
          <a:p>
            <a:pPr>
              <a:defRPr/>
            </a:pPr>
            <a:fld id="{0391C081-7DE7-486F-8E7E-A491BA2C31F5}" type="datetimeFigureOut">
              <a:rPr lang="zh-CN" altLang="en-US"/>
              <a:pPr>
                <a:defRPr/>
              </a:pPr>
              <a:t>2021/4/13</a:t>
            </a:fld>
            <a:endParaRPr lang="zh-CN" altLang="en-US"/>
          </a:p>
        </p:txBody>
      </p:sp>
      <p:sp>
        <p:nvSpPr>
          <p:cNvPr id="6" name="页脚占位符 5"/>
          <p:cNvSpPr>
            <a:spLocks noGrp="1"/>
          </p:cNvSpPr>
          <p:nvPr>
            <p:ph type="ftr" sz="quarter" idx="11"/>
          </p:nvPr>
        </p:nvSpPr>
        <p:spPr>
          <a:xfrm>
            <a:off x="3124200" y="6229350"/>
            <a:ext cx="2895600" cy="457200"/>
          </a:xfrm>
          <a:prstGeom prst="rect">
            <a:avLst/>
          </a:prstGeom>
        </p:spPr>
        <p:txBody>
          <a:bodyPr vert="horz" wrap="square" lIns="91797" tIns="45898" rIns="91797" bIns="45898" numCol="1" anchor="t" anchorCtr="0" compatLnSpc="1">
            <a:prstTxWarp prst="textNoShape">
              <a:avLst/>
            </a:prstTxWarp>
          </a:bodyPr>
          <a:lstStyle>
            <a:lvl1pPr eaLnBrk="1" fontAlgn="auto" hangingPunct="1">
              <a:spcBef>
                <a:spcPts val="0"/>
              </a:spcBef>
              <a:spcAft>
                <a:spcPts val="0"/>
              </a:spcAft>
              <a:defRPr>
                <a:latin typeface="+mn-lt"/>
                <a:ea typeface="宋体" charset="-122"/>
                <a:cs typeface="+mn-cs"/>
              </a:defRPr>
            </a:lvl1pPr>
          </a:lstStyle>
          <a:p>
            <a:pPr>
              <a:defRPr/>
            </a:pPr>
            <a:endParaRPr lang="zh-CN" altLang="en-US"/>
          </a:p>
        </p:txBody>
      </p:sp>
      <p:sp>
        <p:nvSpPr>
          <p:cNvPr id="7" name="灯片编号占位符 6"/>
          <p:cNvSpPr>
            <a:spLocks noGrp="1"/>
          </p:cNvSpPr>
          <p:nvPr>
            <p:ph type="sldNum" sz="quarter" idx="12"/>
          </p:nvPr>
        </p:nvSpPr>
        <p:spPr>
          <a:xfrm>
            <a:off x="6553200" y="6249988"/>
            <a:ext cx="2133600" cy="457200"/>
          </a:xfrm>
          <a:prstGeom prst="rect">
            <a:avLst/>
          </a:prstGeom>
        </p:spPr>
        <p:txBody>
          <a:bodyPr vert="horz" wrap="square" lIns="91797" tIns="45898" rIns="91797" bIns="45898" numCol="1" anchor="t" anchorCtr="0" compatLnSpc="1">
            <a:prstTxWarp prst="textNoShape">
              <a:avLst/>
            </a:prstTxWarp>
          </a:bodyPr>
          <a:lstStyle>
            <a:lvl1pPr eaLnBrk="1" hangingPunct="1">
              <a:defRPr/>
            </a:lvl1pPr>
          </a:lstStyle>
          <a:p>
            <a:pPr>
              <a:defRPr/>
            </a:pPr>
            <a:fld id="{0D47C43B-A2E5-4E52-8EC9-391AF3726599}" type="slidenum">
              <a:rPr lang="zh-CN" altLang="en-US"/>
              <a:pPr>
                <a:defRPr/>
              </a:pPr>
              <a:t>‹#›</a:t>
            </a:fld>
            <a:endParaRPr lang="zh-CN" altLang="en-US"/>
          </a:p>
        </p:txBody>
      </p:sp>
    </p:spTree>
    <p:extLst>
      <p:ext uri="{BB962C8B-B14F-4D97-AF65-F5344CB8AC3E}">
        <p14:creationId xmlns:p14="http://schemas.microsoft.com/office/powerpoint/2010/main" val="1027030994"/>
      </p:ext>
    </p:extLst>
  </p:cSld>
  <p:clrMapOvr>
    <a:masterClrMapping/>
  </p:clrMapOvr>
  <p:transition spd="med">
    <p:cu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8607"/>
            <a:ext cx="8229600" cy="1139428"/>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30924"/>
          </a:xfrm>
        </p:spPr>
        <p:txBody>
          <a:bodyPr/>
          <a:lstStyle/>
          <a:p>
            <a:pPr lvl="0"/>
            <a:r>
              <a:rPr lang="zh-CN" altLang="en-US" noProof="0" smtClean="0"/>
              <a:t>单击图标添加表格</a:t>
            </a:r>
          </a:p>
        </p:txBody>
      </p:sp>
      <p:sp>
        <p:nvSpPr>
          <p:cNvPr id="4" name="日期占位符 3"/>
          <p:cNvSpPr>
            <a:spLocks noGrp="1"/>
          </p:cNvSpPr>
          <p:nvPr>
            <p:ph type="dt" sz="half" idx="10"/>
          </p:nvPr>
        </p:nvSpPr>
        <p:spPr>
          <a:xfrm>
            <a:off x="457200" y="6249988"/>
            <a:ext cx="2133600" cy="457200"/>
          </a:xfrm>
          <a:prstGeom prst="rect">
            <a:avLst/>
          </a:prstGeom>
        </p:spPr>
        <p:txBody>
          <a:bodyPr vert="horz" wrap="square" lIns="91797" tIns="45898" rIns="91797" bIns="45898" numCol="1" anchor="t" anchorCtr="0" compatLnSpc="1">
            <a:prstTxWarp prst="textNoShape">
              <a:avLst/>
            </a:prstTxWarp>
          </a:bodyPr>
          <a:lstStyle>
            <a:lvl1pPr eaLnBrk="1" hangingPunct="1">
              <a:defRPr/>
            </a:lvl1pPr>
          </a:lstStyle>
          <a:p>
            <a:pPr>
              <a:defRPr/>
            </a:pPr>
            <a:fld id="{763EEF30-5EC2-489D-A182-A28F7EF8982A}" type="datetimeFigureOut">
              <a:rPr lang="zh-CN" altLang="en-US"/>
              <a:pPr>
                <a:defRPr/>
              </a:pPr>
              <a:t>2021/4/13</a:t>
            </a:fld>
            <a:endParaRPr lang="zh-CN" altLang="en-US"/>
          </a:p>
        </p:txBody>
      </p:sp>
      <p:sp>
        <p:nvSpPr>
          <p:cNvPr id="5" name="页脚占位符 4"/>
          <p:cNvSpPr>
            <a:spLocks noGrp="1"/>
          </p:cNvSpPr>
          <p:nvPr>
            <p:ph type="ftr" sz="quarter" idx="11"/>
          </p:nvPr>
        </p:nvSpPr>
        <p:spPr>
          <a:xfrm>
            <a:off x="3124200" y="6229350"/>
            <a:ext cx="2895600" cy="457200"/>
          </a:xfrm>
          <a:prstGeom prst="rect">
            <a:avLst/>
          </a:prstGeom>
        </p:spPr>
        <p:txBody>
          <a:bodyPr vert="horz" wrap="square" lIns="91797" tIns="45898" rIns="91797" bIns="45898" numCol="1" anchor="t" anchorCtr="0" compatLnSpc="1">
            <a:prstTxWarp prst="textNoShape">
              <a:avLst/>
            </a:prstTxWarp>
          </a:bodyPr>
          <a:lstStyle>
            <a:lvl1pPr eaLnBrk="1" fontAlgn="auto" hangingPunct="1">
              <a:spcBef>
                <a:spcPts val="0"/>
              </a:spcBef>
              <a:spcAft>
                <a:spcPts val="0"/>
              </a:spcAft>
              <a:defRPr>
                <a:latin typeface="+mn-lt"/>
                <a:ea typeface="宋体" charset="-122"/>
                <a:cs typeface="+mn-cs"/>
              </a:defRPr>
            </a:lvl1pPr>
          </a:lstStyle>
          <a:p>
            <a:pPr>
              <a:defRPr/>
            </a:pPr>
            <a:endParaRPr lang="zh-CN" altLang="en-US"/>
          </a:p>
        </p:txBody>
      </p:sp>
      <p:sp>
        <p:nvSpPr>
          <p:cNvPr id="6" name="灯片编号占位符 5"/>
          <p:cNvSpPr>
            <a:spLocks noGrp="1"/>
          </p:cNvSpPr>
          <p:nvPr>
            <p:ph type="sldNum" sz="quarter" idx="12"/>
          </p:nvPr>
        </p:nvSpPr>
        <p:spPr>
          <a:xfrm>
            <a:off x="6553200" y="6249988"/>
            <a:ext cx="2133600" cy="457200"/>
          </a:xfrm>
          <a:prstGeom prst="rect">
            <a:avLst/>
          </a:prstGeom>
        </p:spPr>
        <p:txBody>
          <a:bodyPr vert="horz" wrap="square" lIns="91797" tIns="45898" rIns="91797" bIns="45898" numCol="1" anchor="t" anchorCtr="0" compatLnSpc="1">
            <a:prstTxWarp prst="textNoShape">
              <a:avLst/>
            </a:prstTxWarp>
          </a:bodyPr>
          <a:lstStyle>
            <a:lvl1pPr eaLnBrk="1" hangingPunct="1">
              <a:defRPr/>
            </a:lvl1pPr>
          </a:lstStyle>
          <a:p>
            <a:pPr>
              <a:defRPr/>
            </a:pPr>
            <a:fld id="{B5CE013F-7C83-4C96-88B3-BFC7D16CA67E}" type="slidenum">
              <a:rPr lang="zh-CN" altLang="en-US"/>
              <a:pPr>
                <a:defRPr/>
              </a:pPr>
              <a:t>‹#›</a:t>
            </a:fld>
            <a:endParaRPr lang="zh-CN" altLang="en-US"/>
          </a:p>
        </p:txBody>
      </p:sp>
    </p:spTree>
    <p:extLst>
      <p:ext uri="{BB962C8B-B14F-4D97-AF65-F5344CB8AC3E}">
        <p14:creationId xmlns:p14="http://schemas.microsoft.com/office/powerpoint/2010/main" val="2942408719"/>
      </p:ext>
    </p:extLst>
  </p:cSld>
  <p:clrMapOvr>
    <a:masterClrMapping/>
  </p:clrMapOvr>
  <p:transition spd="med">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buClr>
                <a:schemeClr val="accent2"/>
              </a:buClr>
              <a:buFont typeface="Wingdings" pitchFamily="2" charset="2"/>
              <a:buChar char="u"/>
              <a:defRPr>
                <a:latin typeface="Times New Roman" pitchFamily="18" charset="0"/>
                <a:cs typeface="Times New Roman" pitchFamily="18" charset="0"/>
              </a:defRPr>
            </a:lvl1pPr>
            <a:lvl2pPr algn="just">
              <a:buClr>
                <a:schemeClr val="accent1">
                  <a:lumMod val="75000"/>
                </a:schemeClr>
              </a:buClr>
              <a:buFont typeface="Wingdings" pitchFamily="2" charset="2"/>
              <a:buChar char="Ø"/>
              <a:defRPr>
                <a:latin typeface="Times New Roman" pitchFamily="18" charset="0"/>
                <a:cs typeface="Times New Roman" pitchFamily="18" charset="0"/>
              </a:defRPr>
            </a:lvl2pPr>
            <a:lvl3pPr algn="just">
              <a:buFont typeface="Wingdings" pitchFamily="2" charset="2"/>
              <a:buChar char="ü"/>
              <a:defRPr>
                <a:latin typeface="Times New Roman" pitchFamily="18" charset="0"/>
                <a:cs typeface="Times New Roman" pitchFamily="18" charset="0"/>
              </a:defRPr>
            </a:lvl3pPr>
            <a:lvl4pPr algn="just">
              <a:buFont typeface="Wingdings" pitchFamily="2" charset="2"/>
              <a:buChar char="p"/>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867188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147" y="4407349"/>
            <a:ext cx="7773038" cy="1362359"/>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147" y="2906365"/>
            <a:ext cx="7773038" cy="1500984"/>
          </a:xfrm>
        </p:spPr>
        <p:txBody>
          <a:bodyPr anchor="b"/>
          <a:lstStyle>
            <a:lvl1pPr marL="0" indent="0">
              <a:buNone/>
              <a:defRPr sz="2000"/>
            </a:lvl1pPr>
            <a:lvl2pPr marL="458983" indent="0">
              <a:buNone/>
              <a:defRPr sz="1800"/>
            </a:lvl2pPr>
            <a:lvl3pPr marL="917966" indent="0">
              <a:buNone/>
              <a:defRPr sz="1600"/>
            </a:lvl3pPr>
            <a:lvl4pPr marL="1376949" indent="0">
              <a:buNone/>
              <a:defRPr sz="1400"/>
            </a:lvl4pPr>
            <a:lvl5pPr marL="1835932" indent="0">
              <a:buNone/>
              <a:defRPr sz="1400"/>
            </a:lvl5pPr>
            <a:lvl6pPr marL="2294915" indent="0">
              <a:buNone/>
              <a:defRPr sz="1400"/>
            </a:lvl6pPr>
            <a:lvl7pPr marL="2753898" indent="0">
              <a:buNone/>
              <a:defRPr sz="1400"/>
            </a:lvl7pPr>
            <a:lvl8pPr marL="3212882" indent="0">
              <a:buNone/>
              <a:defRPr sz="1400"/>
            </a:lvl8pPr>
            <a:lvl9pPr marL="3671865"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648581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2595" y="1676258"/>
            <a:ext cx="4128828" cy="413009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64461" y="1676258"/>
            <a:ext cx="4130423" cy="413009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95708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520" y="274066"/>
            <a:ext cx="8228962" cy="1144062"/>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520" y="1534447"/>
            <a:ext cx="4039556" cy="640547"/>
          </a:xfrm>
        </p:spPr>
        <p:txBody>
          <a:bodyPr anchor="b"/>
          <a:lstStyle>
            <a:lvl1pPr marL="0" indent="0">
              <a:buNone/>
              <a:defRPr sz="2400" b="1"/>
            </a:lvl1pPr>
            <a:lvl2pPr marL="458983" indent="0">
              <a:buNone/>
              <a:defRPr sz="2000" b="1"/>
            </a:lvl2pPr>
            <a:lvl3pPr marL="917966" indent="0">
              <a:buNone/>
              <a:defRPr sz="1800" b="1"/>
            </a:lvl3pPr>
            <a:lvl4pPr marL="1376949" indent="0">
              <a:buNone/>
              <a:defRPr sz="1600" b="1"/>
            </a:lvl4pPr>
            <a:lvl5pPr marL="1835932" indent="0">
              <a:buNone/>
              <a:defRPr sz="1600" b="1"/>
            </a:lvl5pPr>
            <a:lvl6pPr marL="2294915" indent="0">
              <a:buNone/>
              <a:defRPr sz="1600" b="1"/>
            </a:lvl6pPr>
            <a:lvl7pPr marL="2753898" indent="0">
              <a:buNone/>
              <a:defRPr sz="1600" b="1"/>
            </a:lvl7pPr>
            <a:lvl8pPr marL="3212882" indent="0">
              <a:buNone/>
              <a:defRPr sz="1600" b="1"/>
            </a:lvl8pPr>
            <a:lvl9pPr marL="3671865"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520" y="2174993"/>
            <a:ext cx="4039556" cy="395163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331" y="1534447"/>
            <a:ext cx="4041151" cy="640547"/>
          </a:xfrm>
        </p:spPr>
        <p:txBody>
          <a:bodyPr anchor="b"/>
          <a:lstStyle>
            <a:lvl1pPr marL="0" indent="0">
              <a:buNone/>
              <a:defRPr sz="2400" b="1"/>
            </a:lvl1pPr>
            <a:lvl2pPr marL="458983" indent="0">
              <a:buNone/>
              <a:defRPr sz="2000" b="1"/>
            </a:lvl2pPr>
            <a:lvl3pPr marL="917966" indent="0">
              <a:buNone/>
              <a:defRPr sz="1800" b="1"/>
            </a:lvl3pPr>
            <a:lvl4pPr marL="1376949" indent="0">
              <a:buNone/>
              <a:defRPr sz="1600" b="1"/>
            </a:lvl4pPr>
            <a:lvl5pPr marL="1835932" indent="0">
              <a:buNone/>
              <a:defRPr sz="1600" b="1"/>
            </a:lvl5pPr>
            <a:lvl6pPr marL="2294915" indent="0">
              <a:buNone/>
              <a:defRPr sz="1600" b="1"/>
            </a:lvl6pPr>
            <a:lvl7pPr marL="2753898" indent="0">
              <a:buNone/>
              <a:defRPr sz="1600" b="1"/>
            </a:lvl7pPr>
            <a:lvl8pPr marL="3212882" indent="0">
              <a:buNone/>
              <a:defRPr sz="1600" b="1"/>
            </a:lvl8pPr>
            <a:lvl9pPr marL="3671865"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331" y="2174993"/>
            <a:ext cx="4041151" cy="395163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96870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233483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0393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519" y="272473"/>
            <a:ext cx="3008146" cy="1163183"/>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662" y="272473"/>
            <a:ext cx="5110820" cy="58541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519" y="1435655"/>
            <a:ext cx="3008146" cy="4690974"/>
          </a:xfrm>
        </p:spPr>
        <p:txBody>
          <a:bodyPr/>
          <a:lstStyle>
            <a:lvl1pPr marL="0" indent="0">
              <a:buNone/>
              <a:defRPr sz="1400"/>
            </a:lvl1pPr>
            <a:lvl2pPr marL="458983" indent="0">
              <a:buNone/>
              <a:defRPr sz="1200"/>
            </a:lvl2pPr>
            <a:lvl3pPr marL="917966" indent="0">
              <a:buNone/>
              <a:defRPr sz="1000"/>
            </a:lvl3pPr>
            <a:lvl4pPr marL="1376949" indent="0">
              <a:buNone/>
              <a:defRPr sz="900"/>
            </a:lvl4pPr>
            <a:lvl5pPr marL="1835932" indent="0">
              <a:buNone/>
              <a:defRPr sz="900"/>
            </a:lvl5pPr>
            <a:lvl6pPr marL="2294915" indent="0">
              <a:buNone/>
              <a:defRPr sz="900"/>
            </a:lvl6pPr>
            <a:lvl7pPr marL="2753898" indent="0">
              <a:buNone/>
              <a:defRPr sz="900"/>
            </a:lvl7pPr>
            <a:lvl8pPr marL="3212882" indent="0">
              <a:buNone/>
              <a:defRPr sz="900"/>
            </a:lvl8pPr>
            <a:lvl9pPr marL="3671865"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175142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1816" y="4800919"/>
            <a:ext cx="5487038" cy="565657"/>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1816" y="613460"/>
            <a:ext cx="5487038" cy="4114163"/>
          </a:xfrm>
        </p:spPr>
        <p:txBody>
          <a:bodyPr/>
          <a:lstStyle>
            <a:lvl1pPr marL="0" indent="0">
              <a:buNone/>
              <a:defRPr sz="3200"/>
            </a:lvl1pPr>
            <a:lvl2pPr marL="458983" indent="0">
              <a:buNone/>
              <a:defRPr sz="2800"/>
            </a:lvl2pPr>
            <a:lvl3pPr marL="917966" indent="0">
              <a:buNone/>
              <a:defRPr sz="2400"/>
            </a:lvl3pPr>
            <a:lvl4pPr marL="1376949" indent="0">
              <a:buNone/>
              <a:defRPr sz="2000"/>
            </a:lvl4pPr>
            <a:lvl5pPr marL="1835932" indent="0">
              <a:buNone/>
              <a:defRPr sz="2000"/>
            </a:lvl5pPr>
            <a:lvl6pPr marL="2294915" indent="0">
              <a:buNone/>
              <a:defRPr sz="2000"/>
            </a:lvl6pPr>
            <a:lvl7pPr marL="2753898" indent="0">
              <a:buNone/>
              <a:defRPr sz="2000"/>
            </a:lvl7pPr>
            <a:lvl8pPr marL="3212882" indent="0">
              <a:buNone/>
              <a:defRPr sz="2000"/>
            </a:lvl8pPr>
            <a:lvl9pPr marL="3671865"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1816" y="5366577"/>
            <a:ext cx="5487038" cy="806261"/>
          </a:xfrm>
        </p:spPr>
        <p:txBody>
          <a:bodyPr/>
          <a:lstStyle>
            <a:lvl1pPr marL="0" indent="0">
              <a:buNone/>
              <a:defRPr sz="1400"/>
            </a:lvl1pPr>
            <a:lvl2pPr marL="458983" indent="0">
              <a:buNone/>
              <a:defRPr sz="1200"/>
            </a:lvl2pPr>
            <a:lvl3pPr marL="917966" indent="0">
              <a:buNone/>
              <a:defRPr sz="1000"/>
            </a:lvl3pPr>
            <a:lvl4pPr marL="1376949" indent="0">
              <a:buNone/>
              <a:defRPr sz="900"/>
            </a:lvl4pPr>
            <a:lvl5pPr marL="1835932" indent="0">
              <a:buNone/>
              <a:defRPr sz="900"/>
            </a:lvl5pPr>
            <a:lvl6pPr marL="2294915" indent="0">
              <a:buNone/>
              <a:defRPr sz="900"/>
            </a:lvl6pPr>
            <a:lvl7pPr marL="2753898" indent="0">
              <a:buNone/>
              <a:defRPr sz="900"/>
            </a:lvl7pPr>
            <a:lvl8pPr marL="3212882" indent="0">
              <a:buNone/>
              <a:defRPr sz="900"/>
            </a:lvl8pPr>
            <a:lvl9pPr marL="3671865"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193080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25400" y="1371600"/>
            <a:ext cx="7975600" cy="0"/>
          </a:xfrm>
          <a:prstGeom prst="line">
            <a:avLst/>
          </a:prstGeom>
          <a:noFill/>
          <a:ln w="50800">
            <a:solidFill>
              <a:schemeClr val="accent1"/>
            </a:solidFill>
            <a:round/>
            <a:headEnd/>
            <a:tailEnd/>
          </a:ln>
          <a:extLst>
            <a:ext uri="{909E8E84-426E-40DD-AFC4-6F175D3DCCD1}">
              <a14:hiddenFill xmlns:a14="http://schemas.microsoft.com/office/drawing/2010/main">
                <a:noFill/>
              </a14:hiddenFill>
            </a:ext>
          </a:extLst>
        </p:spPr>
        <p:txBody>
          <a:bodyPr wrap="none" lIns="91797" tIns="45898" rIns="91797" bIns="45898" anchor="ctr"/>
          <a:lstStyle/>
          <a:p>
            <a:endParaRPr lang="zh-CN" altLang="en-US"/>
          </a:p>
        </p:txBody>
      </p:sp>
      <p:sp>
        <p:nvSpPr>
          <p:cNvPr id="1027" name="Rectangle 3"/>
          <p:cNvSpPr>
            <a:spLocks noGrp="1" noChangeArrowheads="1"/>
          </p:cNvSpPr>
          <p:nvPr>
            <p:ph type="title"/>
          </p:nvPr>
        </p:nvSpPr>
        <p:spPr bwMode="auto">
          <a:xfrm>
            <a:off x="381000" y="263525"/>
            <a:ext cx="780415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840" tIns="44623" rIns="90840" bIns="44623" numCol="1" anchor="b" anchorCtr="0" compatLnSpc="1">
            <a:prstTxWarp prst="textNoShape">
              <a:avLst/>
            </a:prstTxWarp>
          </a:bodyPr>
          <a:lstStyle/>
          <a:p>
            <a:pPr lvl="0"/>
            <a:r>
              <a:rPr lang="zh-CN" altLang="en-US" smtClean="0"/>
              <a:t>单击此处编辑母版标题样式</a:t>
            </a:r>
            <a:endParaRPr lang="en-GB" altLang="zh-CN" smtClean="0"/>
          </a:p>
        </p:txBody>
      </p:sp>
      <p:sp>
        <p:nvSpPr>
          <p:cNvPr id="1028" name="Rectangle 4"/>
          <p:cNvSpPr>
            <a:spLocks noGrp="1" noChangeArrowheads="1"/>
          </p:cNvSpPr>
          <p:nvPr>
            <p:ph type="body" idx="1"/>
          </p:nvPr>
        </p:nvSpPr>
        <p:spPr bwMode="auto">
          <a:xfrm>
            <a:off x="382588" y="1676400"/>
            <a:ext cx="8412162" cy="413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840" tIns="44623" rIns="90840" bIns="44623"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ltLang="zh-CN" smtClean="0"/>
          </a:p>
        </p:txBody>
      </p:sp>
      <p:sp>
        <p:nvSpPr>
          <p:cNvPr id="1029" name="Rectangle 5"/>
          <p:cNvSpPr>
            <a:spLocks noChangeArrowheads="1"/>
          </p:cNvSpPr>
          <p:nvPr/>
        </p:nvSpPr>
        <p:spPr bwMode="auto">
          <a:xfrm>
            <a:off x="568325" y="6523038"/>
            <a:ext cx="8269288" cy="276225"/>
          </a:xfrm>
          <a:prstGeom prst="rect">
            <a:avLst/>
          </a:prstGeom>
          <a:noFill/>
          <a:ln w="12700">
            <a:noFill/>
            <a:miter lim="800000"/>
            <a:headEnd/>
            <a:tailEnd/>
          </a:ln>
        </p:spPr>
        <p:txBody>
          <a:bodyPr lIns="90840" tIns="44623" rIns="90840" bIns="44623">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GB" altLang="zh-CN" sz="1200" smtClean="0">
                <a:solidFill>
                  <a:schemeClr val="tx2"/>
                </a:solidFill>
              </a:rPr>
              <a:t>		                                        SEI@ECNU		 Slide  </a:t>
            </a:r>
            <a:fld id="{4F095131-4B32-4E81-B243-36FC247F4764}" type="slidenum">
              <a:rPr lang="en-GB" altLang="zh-CN" sz="1200" smtClean="0">
                <a:solidFill>
                  <a:schemeClr val="tx2"/>
                </a:solidFill>
              </a:rPr>
              <a:pPr eaLnBrk="1" hangingPunct="1">
                <a:defRPr/>
              </a:pPr>
              <a:t>‹#›</a:t>
            </a:fld>
            <a:endParaRPr lang="en-GB" altLang="zh-CN" sz="1200" smtClean="0">
              <a:solidFill>
                <a:schemeClr val="tx2"/>
              </a:solidFill>
            </a:endParaRPr>
          </a:p>
        </p:txBody>
      </p:sp>
    </p:spTree>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 id="2147483957" r:id="rId12"/>
    <p:sldLayoutId id="2147483958" r:id="rId13"/>
  </p:sldLayoutIdLst>
  <p:txStyles>
    <p:titleStyle>
      <a:lvl1pPr algn="l" rtl="0" eaLnBrk="0" fontAlgn="base" hangingPunct="0">
        <a:spcBef>
          <a:spcPct val="0"/>
        </a:spcBef>
        <a:spcAft>
          <a:spcPct val="0"/>
        </a:spcAft>
        <a:defRPr sz="4000" b="1">
          <a:solidFill>
            <a:schemeClr val="tx1"/>
          </a:solidFill>
          <a:latin typeface="+mj-lt"/>
          <a:ea typeface="宋体" charset="0"/>
          <a:cs typeface="+mj-cs"/>
        </a:defRPr>
      </a:lvl1pPr>
      <a:lvl2pPr algn="l" rtl="0" eaLnBrk="0" fontAlgn="base" hangingPunct="0">
        <a:spcBef>
          <a:spcPct val="0"/>
        </a:spcBef>
        <a:spcAft>
          <a:spcPct val="0"/>
        </a:spcAft>
        <a:defRPr sz="4000" b="1">
          <a:solidFill>
            <a:schemeClr val="tx1"/>
          </a:solidFill>
          <a:latin typeface="Arial" charset="0"/>
          <a:ea typeface="宋体" charset="0"/>
        </a:defRPr>
      </a:lvl2pPr>
      <a:lvl3pPr algn="l" rtl="0" eaLnBrk="0" fontAlgn="base" hangingPunct="0">
        <a:spcBef>
          <a:spcPct val="0"/>
        </a:spcBef>
        <a:spcAft>
          <a:spcPct val="0"/>
        </a:spcAft>
        <a:defRPr sz="4000" b="1">
          <a:solidFill>
            <a:schemeClr val="tx1"/>
          </a:solidFill>
          <a:latin typeface="Arial" charset="0"/>
          <a:ea typeface="宋体" charset="0"/>
        </a:defRPr>
      </a:lvl3pPr>
      <a:lvl4pPr algn="l" rtl="0" eaLnBrk="0" fontAlgn="base" hangingPunct="0">
        <a:spcBef>
          <a:spcPct val="0"/>
        </a:spcBef>
        <a:spcAft>
          <a:spcPct val="0"/>
        </a:spcAft>
        <a:defRPr sz="4000" b="1">
          <a:solidFill>
            <a:schemeClr val="tx1"/>
          </a:solidFill>
          <a:latin typeface="Arial" charset="0"/>
          <a:ea typeface="宋体" charset="0"/>
        </a:defRPr>
      </a:lvl4pPr>
      <a:lvl5pPr algn="l" rtl="0" eaLnBrk="0" fontAlgn="base" hangingPunct="0">
        <a:spcBef>
          <a:spcPct val="0"/>
        </a:spcBef>
        <a:spcAft>
          <a:spcPct val="0"/>
        </a:spcAft>
        <a:defRPr sz="4000" b="1">
          <a:solidFill>
            <a:schemeClr val="tx1"/>
          </a:solidFill>
          <a:latin typeface="Arial" charset="0"/>
          <a:ea typeface="宋体" charset="0"/>
        </a:defRPr>
      </a:lvl5pPr>
      <a:lvl6pPr marL="458983" algn="l" rtl="0" eaLnBrk="1" fontAlgn="base" hangingPunct="1">
        <a:spcBef>
          <a:spcPct val="0"/>
        </a:spcBef>
        <a:spcAft>
          <a:spcPct val="0"/>
        </a:spcAft>
        <a:defRPr sz="4000" b="1">
          <a:solidFill>
            <a:schemeClr val="tx1"/>
          </a:solidFill>
          <a:latin typeface="Arial" charset="0"/>
        </a:defRPr>
      </a:lvl6pPr>
      <a:lvl7pPr marL="917966" algn="l" rtl="0" eaLnBrk="1" fontAlgn="base" hangingPunct="1">
        <a:spcBef>
          <a:spcPct val="0"/>
        </a:spcBef>
        <a:spcAft>
          <a:spcPct val="0"/>
        </a:spcAft>
        <a:defRPr sz="4000" b="1">
          <a:solidFill>
            <a:schemeClr val="tx1"/>
          </a:solidFill>
          <a:latin typeface="Arial" charset="0"/>
        </a:defRPr>
      </a:lvl7pPr>
      <a:lvl8pPr marL="1376949" algn="l" rtl="0" eaLnBrk="1" fontAlgn="base" hangingPunct="1">
        <a:spcBef>
          <a:spcPct val="0"/>
        </a:spcBef>
        <a:spcAft>
          <a:spcPct val="0"/>
        </a:spcAft>
        <a:defRPr sz="4000" b="1">
          <a:solidFill>
            <a:schemeClr val="tx1"/>
          </a:solidFill>
          <a:latin typeface="Arial" charset="0"/>
        </a:defRPr>
      </a:lvl8pPr>
      <a:lvl9pPr marL="1835932" algn="l" rtl="0" eaLnBrk="1" fontAlgn="base" hangingPunct="1">
        <a:spcBef>
          <a:spcPct val="0"/>
        </a:spcBef>
        <a:spcAft>
          <a:spcPct val="0"/>
        </a:spcAft>
        <a:defRPr sz="4000" b="1">
          <a:solidFill>
            <a:schemeClr val="tx1"/>
          </a:solidFill>
          <a:latin typeface="Arial" charset="0"/>
        </a:defRPr>
      </a:lvl9pPr>
    </p:titleStyle>
    <p:bodyStyle>
      <a:lvl1pPr marL="466725" indent="-466725" algn="l" rtl="0" eaLnBrk="0" fontAlgn="base" hangingPunct="0">
        <a:spcBef>
          <a:spcPct val="20000"/>
        </a:spcBef>
        <a:spcAft>
          <a:spcPct val="0"/>
        </a:spcAft>
        <a:buClr>
          <a:schemeClr val="tx2"/>
        </a:buClr>
        <a:buSzPct val="50000"/>
        <a:buFont typeface="Zapf Dingbats" pitchFamily="-84" charset="2"/>
        <a:buChar char="l"/>
        <a:defRPr kumimoji="1" sz="2400">
          <a:solidFill>
            <a:schemeClr val="tx1"/>
          </a:solidFill>
          <a:latin typeface="+mn-lt"/>
          <a:ea typeface="宋体" charset="0"/>
          <a:cs typeface="+mn-cs"/>
        </a:defRPr>
      </a:lvl1pPr>
      <a:lvl2pPr marL="1038225" indent="-457200" algn="l" rtl="0" eaLnBrk="0" fontAlgn="base" hangingPunct="0">
        <a:spcBef>
          <a:spcPct val="20000"/>
        </a:spcBef>
        <a:spcAft>
          <a:spcPct val="0"/>
        </a:spcAft>
        <a:buClr>
          <a:schemeClr val="tx1"/>
        </a:buClr>
        <a:buSzPct val="100000"/>
        <a:buChar char="•"/>
        <a:defRPr kumimoji="1" sz="2000">
          <a:solidFill>
            <a:schemeClr val="tx1"/>
          </a:solidFill>
          <a:latin typeface="+mn-lt"/>
          <a:ea typeface="宋体" charset="0"/>
        </a:defRPr>
      </a:lvl2pPr>
      <a:lvl3pPr marL="1382713" indent="-228600" algn="l" rtl="0" eaLnBrk="0" fontAlgn="base" hangingPunct="0">
        <a:spcBef>
          <a:spcPct val="20000"/>
        </a:spcBef>
        <a:spcAft>
          <a:spcPct val="0"/>
        </a:spcAft>
        <a:buClr>
          <a:schemeClr val="tx1"/>
        </a:buClr>
        <a:buSzPct val="100000"/>
        <a:buChar char="•"/>
        <a:defRPr kumimoji="1" sz="2400">
          <a:solidFill>
            <a:schemeClr val="tx1"/>
          </a:solidFill>
          <a:latin typeface="+mn-lt"/>
          <a:ea typeface="宋体" charset="0"/>
        </a:defRPr>
      </a:lvl3pPr>
      <a:lvl4pPr marL="1727200" indent="-228600" algn="l" rtl="0" eaLnBrk="0" fontAlgn="base" hangingPunct="0">
        <a:spcBef>
          <a:spcPct val="20000"/>
        </a:spcBef>
        <a:spcAft>
          <a:spcPct val="0"/>
        </a:spcAft>
        <a:buClr>
          <a:schemeClr val="accent2"/>
        </a:buClr>
        <a:buSzPct val="65000"/>
        <a:buFont typeface="Monotype Sorts" pitchFamily="-84" charset="2"/>
        <a:buChar char=""/>
        <a:defRPr kumimoji="1" sz="2000">
          <a:solidFill>
            <a:schemeClr val="tx1"/>
          </a:solidFill>
          <a:latin typeface="+mn-lt"/>
          <a:ea typeface="宋体" charset="0"/>
        </a:defRPr>
      </a:lvl4pPr>
      <a:lvl5pPr marL="2071688" indent="-228600" algn="l" rtl="0" eaLnBrk="0" fontAlgn="base" hangingPunct="0">
        <a:spcBef>
          <a:spcPct val="20000"/>
        </a:spcBef>
        <a:spcAft>
          <a:spcPct val="0"/>
        </a:spcAft>
        <a:buClr>
          <a:schemeClr val="tx1"/>
        </a:buClr>
        <a:buSzPct val="100000"/>
        <a:buChar char="•"/>
        <a:defRPr kumimoji="1" sz="2000">
          <a:solidFill>
            <a:schemeClr val="tx1"/>
          </a:solidFill>
          <a:latin typeface="+mn-lt"/>
          <a:ea typeface="宋体" charset="0"/>
        </a:defRPr>
      </a:lvl5pPr>
      <a:lvl6pPr marL="2530782" indent="-229492" algn="l" rtl="0" eaLnBrk="1" fontAlgn="base" hangingPunct="1">
        <a:spcBef>
          <a:spcPct val="20000"/>
        </a:spcBef>
        <a:spcAft>
          <a:spcPct val="0"/>
        </a:spcAft>
        <a:buClr>
          <a:schemeClr val="tx1"/>
        </a:buClr>
        <a:buSzPct val="100000"/>
        <a:buChar char="•"/>
        <a:defRPr sz="2000">
          <a:solidFill>
            <a:schemeClr val="tx1"/>
          </a:solidFill>
          <a:latin typeface="+mn-lt"/>
        </a:defRPr>
      </a:lvl6pPr>
      <a:lvl7pPr marL="2989765" indent="-229492" algn="l" rtl="0" eaLnBrk="1" fontAlgn="base" hangingPunct="1">
        <a:spcBef>
          <a:spcPct val="20000"/>
        </a:spcBef>
        <a:spcAft>
          <a:spcPct val="0"/>
        </a:spcAft>
        <a:buClr>
          <a:schemeClr val="tx1"/>
        </a:buClr>
        <a:buSzPct val="100000"/>
        <a:buChar char="•"/>
        <a:defRPr sz="2000">
          <a:solidFill>
            <a:schemeClr val="tx1"/>
          </a:solidFill>
          <a:latin typeface="+mn-lt"/>
        </a:defRPr>
      </a:lvl7pPr>
      <a:lvl8pPr marL="3448748" indent="-229492" algn="l" rtl="0" eaLnBrk="1" fontAlgn="base" hangingPunct="1">
        <a:spcBef>
          <a:spcPct val="20000"/>
        </a:spcBef>
        <a:spcAft>
          <a:spcPct val="0"/>
        </a:spcAft>
        <a:buClr>
          <a:schemeClr val="tx1"/>
        </a:buClr>
        <a:buSzPct val="100000"/>
        <a:buChar char="•"/>
        <a:defRPr sz="2000">
          <a:solidFill>
            <a:schemeClr val="tx1"/>
          </a:solidFill>
          <a:latin typeface="+mn-lt"/>
        </a:defRPr>
      </a:lvl8pPr>
      <a:lvl9pPr marL="3907731" indent="-229492" algn="l" rtl="0" eaLnBrk="1" fontAlgn="base" hangingPunct="1">
        <a:spcBef>
          <a:spcPct val="20000"/>
        </a:spcBef>
        <a:spcAft>
          <a:spcPct val="0"/>
        </a:spcAft>
        <a:buClr>
          <a:schemeClr val="tx1"/>
        </a:buClr>
        <a:buSzPct val="100000"/>
        <a:buChar char="•"/>
        <a:defRPr sz="2000">
          <a:solidFill>
            <a:schemeClr val="tx1"/>
          </a:solidFill>
          <a:latin typeface="+mn-lt"/>
        </a:defRPr>
      </a:lvl9pPr>
    </p:bodyStyle>
    <p:otherStyle>
      <a:defPPr>
        <a:defRPr lang="zh-CN"/>
      </a:defPPr>
      <a:lvl1pPr marL="0" algn="l" defTabSz="917966" rtl="0" eaLnBrk="1" latinLnBrk="0" hangingPunct="1">
        <a:defRPr sz="1800" kern="1200">
          <a:solidFill>
            <a:schemeClr val="tx1"/>
          </a:solidFill>
          <a:latin typeface="+mn-lt"/>
          <a:ea typeface="+mn-ea"/>
          <a:cs typeface="+mn-cs"/>
        </a:defRPr>
      </a:lvl1pPr>
      <a:lvl2pPr marL="458983" algn="l" defTabSz="917966" rtl="0" eaLnBrk="1" latinLnBrk="0" hangingPunct="1">
        <a:defRPr sz="1800" kern="1200">
          <a:solidFill>
            <a:schemeClr val="tx1"/>
          </a:solidFill>
          <a:latin typeface="+mn-lt"/>
          <a:ea typeface="+mn-ea"/>
          <a:cs typeface="+mn-cs"/>
        </a:defRPr>
      </a:lvl2pPr>
      <a:lvl3pPr marL="917966" algn="l" defTabSz="917966" rtl="0" eaLnBrk="1" latinLnBrk="0" hangingPunct="1">
        <a:defRPr sz="1800" kern="1200">
          <a:solidFill>
            <a:schemeClr val="tx1"/>
          </a:solidFill>
          <a:latin typeface="+mn-lt"/>
          <a:ea typeface="+mn-ea"/>
          <a:cs typeface="+mn-cs"/>
        </a:defRPr>
      </a:lvl3pPr>
      <a:lvl4pPr marL="1376949" algn="l" defTabSz="917966" rtl="0" eaLnBrk="1" latinLnBrk="0" hangingPunct="1">
        <a:defRPr sz="1800" kern="1200">
          <a:solidFill>
            <a:schemeClr val="tx1"/>
          </a:solidFill>
          <a:latin typeface="+mn-lt"/>
          <a:ea typeface="+mn-ea"/>
          <a:cs typeface="+mn-cs"/>
        </a:defRPr>
      </a:lvl4pPr>
      <a:lvl5pPr marL="1835932" algn="l" defTabSz="917966" rtl="0" eaLnBrk="1" latinLnBrk="0" hangingPunct="1">
        <a:defRPr sz="1800" kern="1200">
          <a:solidFill>
            <a:schemeClr val="tx1"/>
          </a:solidFill>
          <a:latin typeface="+mn-lt"/>
          <a:ea typeface="+mn-ea"/>
          <a:cs typeface="+mn-cs"/>
        </a:defRPr>
      </a:lvl5pPr>
      <a:lvl6pPr marL="2294915" algn="l" defTabSz="917966" rtl="0" eaLnBrk="1" latinLnBrk="0" hangingPunct="1">
        <a:defRPr sz="1800" kern="1200">
          <a:solidFill>
            <a:schemeClr val="tx1"/>
          </a:solidFill>
          <a:latin typeface="+mn-lt"/>
          <a:ea typeface="+mn-ea"/>
          <a:cs typeface="+mn-cs"/>
        </a:defRPr>
      </a:lvl6pPr>
      <a:lvl7pPr marL="2753898" algn="l" defTabSz="917966" rtl="0" eaLnBrk="1" latinLnBrk="0" hangingPunct="1">
        <a:defRPr sz="1800" kern="1200">
          <a:solidFill>
            <a:schemeClr val="tx1"/>
          </a:solidFill>
          <a:latin typeface="+mn-lt"/>
          <a:ea typeface="+mn-ea"/>
          <a:cs typeface="+mn-cs"/>
        </a:defRPr>
      </a:lvl7pPr>
      <a:lvl8pPr marL="3212882" algn="l" defTabSz="917966" rtl="0" eaLnBrk="1" latinLnBrk="0" hangingPunct="1">
        <a:defRPr sz="1800" kern="1200">
          <a:solidFill>
            <a:schemeClr val="tx1"/>
          </a:solidFill>
          <a:latin typeface="+mn-lt"/>
          <a:ea typeface="+mn-ea"/>
          <a:cs typeface="+mn-cs"/>
        </a:defRPr>
      </a:lvl8pPr>
      <a:lvl9pPr marL="3671865" algn="l" defTabSz="91796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hyperlink" Target="http://www.cse.msu.edu/~cse870/IEEEXplore-SRS-template.pdf" TargetMode="External"/><Relationship Id="rId2" Type="http://schemas.openxmlformats.org/officeDocument/2006/relationships/hyperlink" Target="http://tuffley.com/tcs20001.htm" TargetMode="External"/><Relationship Id="rId1" Type="http://schemas.openxmlformats.org/officeDocument/2006/relationships/slideLayout" Target="../slideLayouts/slideLayout6.xml"/><Relationship Id="rId5" Type="http://schemas.openxmlformats.org/officeDocument/2006/relationships/hyperlink" Target="http://www.microtoolsinc.com/Howsrs.php" TargetMode="External"/><Relationship Id="rId4" Type="http://schemas.openxmlformats.org/officeDocument/2006/relationships/hyperlink" Target="http://www.howtodothings.com/how-to-write-a-software-requirements-specifications-srs-document"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en-US" altLang="zh-CN" smtClean="0">
                <a:ea typeface="宋体" panose="02010600030101010101" pitchFamily="2" charset="-122"/>
              </a:rPr>
              <a:t>About our example-documentation </a:t>
            </a:r>
            <a:endParaRPr lang="zh-CN" altLang="en-US" smtClean="0">
              <a:ea typeface="宋体" panose="02010600030101010101" pitchFamily="2" charset="-122"/>
            </a:endParaRPr>
          </a:p>
        </p:txBody>
      </p:sp>
      <p:graphicFrame>
        <p:nvGraphicFramePr>
          <p:cNvPr id="4" name="内容占位符 3"/>
          <p:cNvGraphicFramePr>
            <a:graphicFrameLocks noGrp="1"/>
          </p:cNvGraphicFramePr>
          <p:nvPr>
            <p:ph idx="1"/>
          </p:nvPr>
        </p:nvGraphicFramePr>
        <p:xfrm>
          <a:off x="382588" y="954509"/>
          <a:ext cx="8412162" cy="41306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755650" y="5084763"/>
            <a:ext cx="2160588" cy="120015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eaLnBrk="1" hangingPunct="1">
              <a:defRPr/>
            </a:pPr>
            <a:r>
              <a:rPr lang="en-US" altLang="zh-CN" sz="2400">
                <a:solidFill>
                  <a:srgbClr val="000000"/>
                </a:solidFill>
                <a:ea typeface="宋体" pitchFamily="2" charset="-122"/>
              </a:rPr>
              <a:t>Vision &amp; scope document </a:t>
            </a:r>
            <a:endParaRPr lang="zh-CN" altLang="en-US" sz="2400">
              <a:solidFill>
                <a:srgbClr val="000000"/>
              </a:solidFill>
              <a:ea typeface="宋体" pitchFamily="2" charset="-122"/>
            </a:endParaRPr>
          </a:p>
        </p:txBody>
      </p:sp>
      <p:sp>
        <p:nvSpPr>
          <p:cNvPr id="7" name="TextBox 6"/>
          <p:cNvSpPr txBox="1"/>
          <p:nvPr/>
        </p:nvSpPr>
        <p:spPr>
          <a:xfrm>
            <a:off x="3348038" y="5157788"/>
            <a:ext cx="2160587" cy="1200150"/>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a:spAutoFit/>
          </a:bodyPr>
          <a:lstStyle/>
          <a:p>
            <a:pPr eaLnBrk="1" hangingPunct="1">
              <a:defRPr/>
            </a:pPr>
            <a:r>
              <a:rPr lang="en-US" altLang="zh-CN" sz="2400" dirty="0">
                <a:solidFill>
                  <a:srgbClr val="000000"/>
                </a:solidFill>
                <a:ea typeface="宋体" pitchFamily="2" charset="-122"/>
              </a:rPr>
              <a:t>Analysis model document </a:t>
            </a:r>
            <a:endParaRPr lang="zh-CN" altLang="en-US" sz="2400" dirty="0">
              <a:solidFill>
                <a:srgbClr val="000000"/>
              </a:solidFill>
              <a:ea typeface="宋体" pitchFamily="2" charset="-122"/>
            </a:endParaRPr>
          </a:p>
        </p:txBody>
      </p:sp>
      <p:sp>
        <p:nvSpPr>
          <p:cNvPr id="8" name="TextBox 7"/>
          <p:cNvSpPr txBox="1"/>
          <p:nvPr/>
        </p:nvSpPr>
        <p:spPr>
          <a:xfrm>
            <a:off x="6227763" y="5157788"/>
            <a:ext cx="2160587" cy="120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eaLnBrk="1" hangingPunct="1">
              <a:defRPr/>
            </a:pPr>
            <a:r>
              <a:rPr lang="en-US" altLang="zh-CN" sz="2400" dirty="0">
                <a:solidFill>
                  <a:srgbClr val="FFFFFF"/>
                </a:solidFill>
                <a:ea typeface="宋体" pitchFamily="2" charset="-122"/>
              </a:rPr>
              <a:t>Software requirements specification</a:t>
            </a:r>
            <a:endParaRPr lang="zh-CN" altLang="en-US" sz="2400" dirty="0">
              <a:solidFill>
                <a:srgbClr val="FFFFFF"/>
              </a:solidFill>
              <a:ea typeface="宋体" pitchFamily="2" charset="-122"/>
            </a:endParaRPr>
          </a:p>
        </p:txBody>
      </p:sp>
      <p:sp>
        <p:nvSpPr>
          <p:cNvPr id="5127" name="右箭头 8"/>
          <p:cNvSpPr>
            <a:spLocks noChangeArrowheads="1"/>
          </p:cNvSpPr>
          <p:nvPr/>
        </p:nvSpPr>
        <p:spPr bwMode="auto">
          <a:xfrm>
            <a:off x="5219700" y="5516563"/>
            <a:ext cx="982663" cy="288925"/>
          </a:xfrm>
          <a:prstGeom prst="rightArrow">
            <a:avLst>
              <a:gd name="adj1" fmla="val 50000"/>
              <a:gd name="adj2" fmla="val 49883"/>
            </a:avLst>
          </a:prstGeom>
          <a:solidFill>
            <a:schemeClr val="accent1"/>
          </a:solidFill>
          <a:ln w="12700">
            <a:solidFill>
              <a:schemeClr val="tx1"/>
            </a:solidFill>
            <a:round/>
            <a:headEnd/>
            <a:tailEnd/>
          </a:ln>
        </p:spPr>
        <p:txBody>
          <a:bodyPr/>
          <a:lstStyle>
            <a:lvl1pPr>
              <a:spcBef>
                <a:spcPct val="20000"/>
              </a:spcBef>
              <a:buClr>
                <a:schemeClr val="tx2"/>
              </a:buClr>
              <a:buSzPct val="50000"/>
              <a:buFont typeface="Zapf Dingbats" pitchFamily="-84" charset="2"/>
              <a:buChar char="l"/>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00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65000"/>
              <a:buFont typeface="Monotype Sorts" pitchFamily="-84"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a:latin typeface="Times" panose="02020603050405020304" pitchFamily="18" charset="0"/>
            </a:endParaRPr>
          </a:p>
        </p:txBody>
      </p:sp>
      <p:sp>
        <p:nvSpPr>
          <p:cNvPr id="5128" name="TextBox 9"/>
          <p:cNvSpPr txBox="1">
            <a:spLocks noChangeArrowheads="1"/>
          </p:cNvSpPr>
          <p:nvPr/>
        </p:nvSpPr>
        <p:spPr bwMode="auto">
          <a:xfrm>
            <a:off x="395288" y="4437063"/>
            <a:ext cx="59769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Zapf Dingbats" pitchFamily="-84" charset="2"/>
              <a:buChar char="l"/>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00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65000"/>
              <a:buFont typeface="Monotype Sorts" pitchFamily="-84"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0" lang="en-US" altLang="zh-CN"/>
              <a:t>Documents required in our course: </a:t>
            </a:r>
            <a:endParaRPr kumimoji="0" lang="zh-CN" altLang="en-US"/>
          </a:p>
        </p:txBody>
      </p:sp>
      <p:sp>
        <p:nvSpPr>
          <p:cNvPr id="5129" name="右箭头 5"/>
          <p:cNvSpPr>
            <a:spLocks noChangeArrowheads="1"/>
          </p:cNvSpPr>
          <p:nvPr/>
        </p:nvSpPr>
        <p:spPr bwMode="auto">
          <a:xfrm>
            <a:off x="2339975" y="5516563"/>
            <a:ext cx="981075" cy="288925"/>
          </a:xfrm>
          <a:prstGeom prst="rightArrow">
            <a:avLst>
              <a:gd name="adj1" fmla="val 50000"/>
              <a:gd name="adj2" fmla="val 49802"/>
            </a:avLst>
          </a:prstGeom>
          <a:solidFill>
            <a:schemeClr val="accent1"/>
          </a:solidFill>
          <a:ln w="12700">
            <a:solidFill>
              <a:schemeClr val="tx1"/>
            </a:solidFill>
            <a:round/>
            <a:headEnd/>
            <a:tailEnd/>
          </a:ln>
        </p:spPr>
        <p:txBody>
          <a:bodyPr/>
          <a:lstStyle>
            <a:lvl1pPr>
              <a:spcBef>
                <a:spcPct val="20000"/>
              </a:spcBef>
              <a:buClr>
                <a:schemeClr val="tx2"/>
              </a:buClr>
              <a:buSzPct val="50000"/>
              <a:buFont typeface="Zapf Dingbats" pitchFamily="-84" charset="2"/>
              <a:buChar char="l"/>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00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65000"/>
              <a:buFont typeface="Monotype Sorts" pitchFamily="-84"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a:latin typeface="Times"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pPr eaLnBrk="1" hangingPunct="1"/>
            <a:endParaRPr lang="zh-CN" altLang="en-US" smtClean="0">
              <a:ea typeface="宋体" panose="02010600030101010101" pitchFamily="2" charset="-122"/>
            </a:endParaRPr>
          </a:p>
        </p:txBody>
      </p:sp>
      <p:pic>
        <p:nvPicPr>
          <p:cNvPr id="1638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548680"/>
            <a:ext cx="8542337" cy="597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pPr eaLnBrk="1" hangingPunct="1"/>
            <a:endParaRPr lang="zh-CN" altLang="en-US" smtClean="0">
              <a:ea typeface="宋体" panose="02010600030101010101" pitchFamily="2" charset="-122"/>
            </a:endParaRPr>
          </a:p>
        </p:txBody>
      </p:sp>
      <p:pic>
        <p:nvPicPr>
          <p:cNvPr id="174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260350"/>
            <a:ext cx="8413750" cy="583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a:xfrm>
            <a:off x="684213" y="455613"/>
            <a:ext cx="8021637" cy="633412"/>
          </a:xfrm>
        </p:spPr>
        <p:txBody>
          <a:bodyPr tIns="51353" bIns="51353">
            <a:normAutofit/>
          </a:bodyPr>
          <a:lstStyle/>
          <a:p>
            <a:pPr eaLnBrk="1" fontAlgn="auto" hangingPunct="1">
              <a:spcAft>
                <a:spcPts val="0"/>
              </a:spcAft>
              <a:defRPr/>
            </a:pPr>
            <a:r>
              <a:rPr lang="en-US" altLang="zh-CN" sz="3400" dirty="0">
                <a:solidFill>
                  <a:schemeClr val="accent6">
                    <a:lumMod val="75000"/>
                  </a:schemeClr>
                </a:solidFill>
                <a:ea typeface="宋体" pitchFamily="2" charset="-122"/>
              </a:rPr>
              <a:t>SRS Template adapted </a:t>
            </a:r>
            <a:r>
              <a:rPr lang="en-US" altLang="zh-CN" sz="3400" dirty="0" smtClean="0">
                <a:solidFill>
                  <a:schemeClr val="accent6">
                    <a:lumMod val="75000"/>
                  </a:schemeClr>
                </a:solidFill>
                <a:ea typeface="宋体" pitchFamily="2" charset="-122"/>
              </a:rPr>
              <a:t>IEEE-830-1998 </a:t>
            </a:r>
            <a:endParaRPr lang="en-US" altLang="zh-CN" sz="3400" dirty="0">
              <a:solidFill>
                <a:schemeClr val="accent6">
                  <a:lumMod val="75000"/>
                </a:schemeClr>
              </a:solidFill>
              <a:ea typeface="宋体" pitchFamily="2" charset="-122"/>
            </a:endParaRPr>
          </a:p>
        </p:txBody>
      </p:sp>
      <p:sp>
        <p:nvSpPr>
          <p:cNvPr id="18435" name="Rectangle 3"/>
          <p:cNvSpPr>
            <a:spLocks noGrp="1" noChangeArrowheads="1"/>
          </p:cNvSpPr>
          <p:nvPr>
            <p:ph idx="1"/>
          </p:nvPr>
        </p:nvSpPr>
        <p:spPr>
          <a:xfrm>
            <a:off x="323850" y="2089150"/>
            <a:ext cx="3527425" cy="4625975"/>
          </a:xfrm>
        </p:spPr>
        <p:txBody>
          <a:bodyPr/>
          <a:lstStyle/>
          <a:p>
            <a:pPr marL="514350" lvl="1" indent="-514350" eaLnBrk="1" hangingPunct="1">
              <a:spcBef>
                <a:spcPct val="0"/>
              </a:spcBef>
              <a:buClr>
                <a:schemeClr val="accent1"/>
              </a:buClr>
              <a:buSzPct val="80000"/>
              <a:buFont typeface="Corbel" panose="020B0503020204020204" pitchFamily="34" charset="0"/>
              <a:buAutoNum type="arabicPeriod"/>
            </a:pPr>
            <a:r>
              <a:rPr kumimoji="0" lang="en-US" altLang="zh-CN" sz="2800" dirty="0" smtClean="0">
                <a:ea typeface="宋体" panose="02010600030101010101" pitchFamily="2" charset="-122"/>
              </a:rPr>
              <a:t>Introduction</a:t>
            </a:r>
          </a:p>
          <a:p>
            <a:pPr marL="514350" lvl="1" indent="-514350" eaLnBrk="1" hangingPunct="1">
              <a:spcBef>
                <a:spcPct val="0"/>
              </a:spcBef>
              <a:buClr>
                <a:schemeClr val="accent1"/>
              </a:buClr>
              <a:buSzPct val="80000"/>
              <a:buFont typeface="Corbel" panose="020B0503020204020204" pitchFamily="34" charset="0"/>
              <a:buAutoNum type="arabicPeriod"/>
            </a:pPr>
            <a:r>
              <a:rPr kumimoji="0" lang="en-US" altLang="zh-CN" sz="2800" dirty="0" smtClean="0">
                <a:ea typeface="宋体" panose="02010600030101010101" pitchFamily="2" charset="-122"/>
              </a:rPr>
              <a:t>Overall Description</a:t>
            </a:r>
          </a:p>
          <a:p>
            <a:pPr marL="514350" lvl="1" indent="-514350" eaLnBrk="1" hangingPunct="1">
              <a:spcBef>
                <a:spcPct val="0"/>
              </a:spcBef>
              <a:buClr>
                <a:schemeClr val="accent1"/>
              </a:buClr>
              <a:buSzPct val="80000"/>
              <a:buFont typeface="Corbel" panose="020B0503020204020204" pitchFamily="34" charset="0"/>
              <a:buAutoNum type="arabicPeriod"/>
            </a:pPr>
            <a:r>
              <a:rPr kumimoji="0" lang="en-US" altLang="zh-CN" sz="2800" dirty="0" smtClean="0">
                <a:ea typeface="宋体" panose="02010600030101010101" pitchFamily="2" charset="-122"/>
              </a:rPr>
              <a:t> Systems Features</a:t>
            </a:r>
          </a:p>
          <a:p>
            <a:pPr marL="514350" lvl="1" indent="-514350" eaLnBrk="1" hangingPunct="1">
              <a:spcBef>
                <a:spcPct val="0"/>
              </a:spcBef>
              <a:buClr>
                <a:schemeClr val="accent1"/>
              </a:buClr>
              <a:buSzPct val="80000"/>
              <a:buFont typeface="Corbel" panose="020B0503020204020204" pitchFamily="34" charset="0"/>
              <a:buAutoNum type="arabicPeriod"/>
            </a:pPr>
            <a:r>
              <a:rPr kumimoji="0" lang="en-US" altLang="zh-CN" sz="2800" dirty="0" smtClean="0">
                <a:ea typeface="宋体" panose="02010600030101010101" pitchFamily="2" charset="-122"/>
              </a:rPr>
              <a:t>External Interface Requirements</a:t>
            </a:r>
          </a:p>
          <a:p>
            <a:pPr marL="514350" lvl="1" indent="-514350" eaLnBrk="1" hangingPunct="1">
              <a:spcBef>
                <a:spcPct val="0"/>
              </a:spcBef>
              <a:buClr>
                <a:schemeClr val="accent1"/>
              </a:buClr>
              <a:buSzPct val="80000"/>
              <a:buFont typeface="Corbel" panose="020B0503020204020204" pitchFamily="34" charset="0"/>
              <a:buAutoNum type="arabicPeriod"/>
            </a:pPr>
            <a:endParaRPr kumimoji="0" lang="en-US" altLang="zh-CN" sz="3200" b="1" dirty="0" smtClean="0">
              <a:ea typeface="宋体" panose="02010600030101010101" pitchFamily="2" charset="-122"/>
            </a:endParaRPr>
          </a:p>
        </p:txBody>
      </p:sp>
      <p:sp>
        <p:nvSpPr>
          <p:cNvPr id="18436" name="矩形 4"/>
          <p:cNvSpPr>
            <a:spLocks noChangeArrowheads="1"/>
          </p:cNvSpPr>
          <p:nvPr/>
        </p:nvSpPr>
        <p:spPr bwMode="auto">
          <a:xfrm>
            <a:off x="3924300" y="2106613"/>
            <a:ext cx="4572000"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2"/>
              </a:buClr>
              <a:buSzPct val="50000"/>
              <a:buFont typeface="Zapf Dingbats" pitchFamily="-84" charset="2"/>
              <a:buChar char="l"/>
              <a:defRPr kumimoji="1" sz="2400">
                <a:solidFill>
                  <a:schemeClr val="tx1"/>
                </a:solidFill>
                <a:latin typeface="Arial" panose="020B0604020202020204" pitchFamily="34" charset="0"/>
                <a:ea typeface="宋体" panose="02010600030101010101" pitchFamily="2" charset="-122"/>
              </a:defRPr>
            </a:lvl1pPr>
            <a:lvl2pPr marL="514350" indent="-514350">
              <a:spcBef>
                <a:spcPct val="20000"/>
              </a:spcBef>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2pPr>
            <a:lvl3pPr marL="892175" indent="-427038">
              <a:spcBef>
                <a:spcPct val="20000"/>
              </a:spcBef>
              <a:buClr>
                <a:schemeClr val="tx1"/>
              </a:buClr>
              <a:buSzPct val="100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65000"/>
              <a:buFont typeface="Monotype Sorts" pitchFamily="-84"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lvl="1" algn="just" eaLnBrk="1" hangingPunct="1">
              <a:spcBef>
                <a:spcPct val="0"/>
              </a:spcBef>
              <a:buClr>
                <a:schemeClr val="accent1"/>
              </a:buClr>
              <a:buSzPct val="80000"/>
              <a:buFontTx/>
              <a:buAutoNum type="arabicPeriod" startAt="5"/>
            </a:pPr>
            <a:r>
              <a:rPr kumimoji="0" lang="en-US" altLang="zh-CN" sz="2800" dirty="0">
                <a:latin typeface="Times New Roman" panose="02020603050405020304" pitchFamily="18" charset="0"/>
                <a:cs typeface="Times New Roman" panose="02020603050405020304" pitchFamily="18" charset="0"/>
              </a:rPr>
              <a:t>Other Nonfunctional Requirements</a:t>
            </a:r>
          </a:p>
          <a:p>
            <a:pPr lvl="1" algn="just" eaLnBrk="1" hangingPunct="1">
              <a:spcBef>
                <a:spcPct val="0"/>
              </a:spcBef>
              <a:buClr>
                <a:schemeClr val="accent1"/>
              </a:buClr>
              <a:buSzPct val="80000"/>
              <a:buFont typeface="Corbel" panose="020B0503020204020204" pitchFamily="34" charset="0"/>
              <a:buAutoNum type="arabicPeriod" startAt="5"/>
            </a:pPr>
            <a:r>
              <a:rPr kumimoji="0" lang="en-US" altLang="zh-CN" sz="2800" dirty="0">
                <a:latin typeface="Times New Roman" panose="02020603050405020304" pitchFamily="18" charset="0"/>
                <a:cs typeface="Times New Roman" panose="02020603050405020304" pitchFamily="18" charset="0"/>
              </a:rPr>
              <a:t>Other Requirements</a:t>
            </a:r>
          </a:p>
          <a:p>
            <a:pPr lvl="1" algn="just" eaLnBrk="1" hangingPunct="1">
              <a:spcBef>
                <a:spcPct val="0"/>
              </a:spcBef>
              <a:buClr>
                <a:schemeClr val="accent1"/>
              </a:buClr>
              <a:buSzPct val="80000"/>
              <a:buFontTx/>
              <a:buNone/>
            </a:pPr>
            <a:r>
              <a:rPr kumimoji="0" lang="en-US" altLang="zh-CN" sz="3000" dirty="0">
                <a:latin typeface="Times New Roman" panose="02020603050405020304" pitchFamily="18" charset="0"/>
                <a:cs typeface="Times New Roman" panose="02020603050405020304" pitchFamily="18" charset="0"/>
              </a:rPr>
              <a:t>Appendices</a:t>
            </a:r>
          </a:p>
          <a:p>
            <a:pPr lvl="2" eaLnBrk="1" hangingPunct="1">
              <a:spcBef>
                <a:spcPct val="0"/>
              </a:spcBef>
              <a:buClr>
                <a:srgbClr val="FFFFFF"/>
              </a:buClr>
              <a:buSzTx/>
              <a:buFontTx/>
              <a:buNone/>
            </a:pPr>
            <a:r>
              <a:rPr kumimoji="0" lang="en-US" altLang="zh-CN" dirty="0">
                <a:latin typeface="Times New Roman" panose="02020603050405020304" pitchFamily="18" charset="0"/>
                <a:cs typeface="Times New Roman" panose="02020603050405020304" pitchFamily="18" charset="0"/>
              </a:rPr>
              <a:t>A – Glossary</a:t>
            </a:r>
          </a:p>
          <a:p>
            <a:pPr lvl="2" eaLnBrk="1" hangingPunct="1">
              <a:spcBef>
                <a:spcPct val="0"/>
              </a:spcBef>
              <a:buClr>
                <a:srgbClr val="FFFFFF"/>
              </a:buClr>
              <a:buSzTx/>
              <a:buFontTx/>
              <a:buNone/>
            </a:pPr>
            <a:r>
              <a:rPr kumimoji="0" lang="en-US" altLang="zh-CN" dirty="0">
                <a:latin typeface="Times New Roman" panose="02020603050405020304" pitchFamily="18" charset="0"/>
                <a:cs typeface="Times New Roman" panose="02020603050405020304" pitchFamily="18" charset="0"/>
              </a:rPr>
              <a:t>B – Analysis Models</a:t>
            </a:r>
          </a:p>
          <a:p>
            <a:pPr lvl="2" eaLnBrk="1" hangingPunct="1">
              <a:spcBef>
                <a:spcPct val="0"/>
              </a:spcBef>
              <a:buClr>
                <a:srgbClr val="FFFFFF"/>
              </a:buClr>
              <a:buSzTx/>
              <a:buFontTx/>
              <a:buNone/>
            </a:pPr>
            <a:r>
              <a:rPr kumimoji="0" lang="en-US" altLang="zh-CN" dirty="0">
                <a:latin typeface="Times New Roman" panose="02020603050405020304" pitchFamily="18" charset="0"/>
                <a:cs typeface="Times New Roman" panose="02020603050405020304" pitchFamily="18" charset="0"/>
              </a:rPr>
              <a:t>C – To-Be-Determined List</a:t>
            </a:r>
          </a:p>
          <a:p>
            <a:pPr lvl="1" algn="just" eaLnBrk="1" hangingPunct="1">
              <a:spcBef>
                <a:spcPct val="0"/>
              </a:spcBef>
              <a:buClr>
                <a:schemeClr val="accent1"/>
              </a:buClr>
              <a:buSzPct val="80000"/>
              <a:buFontTx/>
              <a:buAutoNum type="arabicPeriod" startAt="2"/>
            </a:pPr>
            <a:endParaRPr kumimoji="0" lang="en-US" altLang="zh-CN" sz="2400" dirty="0">
              <a:latin typeface="Times New Roman" panose="02020603050405020304" pitchFamily="18" charset="0"/>
              <a:cs typeface="Times New Roman" panose="02020603050405020304" pitchFamily="18" charset="0"/>
            </a:endParaRPr>
          </a:p>
        </p:txBody>
      </p:sp>
      <p:sp>
        <p:nvSpPr>
          <p:cNvPr id="18437" name="TextBox 8"/>
          <p:cNvSpPr txBox="1">
            <a:spLocks noChangeArrowheads="1"/>
          </p:cNvSpPr>
          <p:nvPr/>
        </p:nvSpPr>
        <p:spPr bwMode="auto">
          <a:xfrm>
            <a:off x="2627313" y="6237288"/>
            <a:ext cx="48974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Zapf Dingbats" pitchFamily="-84" charset="2"/>
              <a:buChar char="l"/>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00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65000"/>
              <a:buFont typeface="Monotype Sorts" pitchFamily="-84"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0" lang="en-US" altLang="zh-CN" sz="1800">
                <a:latin typeface="Times New Roman" panose="02020603050405020304" pitchFamily="18" charset="0"/>
                <a:cs typeface="Times New Roman" panose="02020603050405020304" pitchFamily="18" charset="0"/>
              </a:rPr>
              <a:t>From requirements software,  p.171-181</a:t>
            </a:r>
            <a:endParaRPr kumimoji="0" lang="zh-CN" altLang="en-US" sz="1800">
              <a:latin typeface="Times New Roman" panose="02020603050405020304" pitchFamily="18" charset="0"/>
              <a:cs typeface="Times New Roman" panose="02020603050405020304" pitchFamily="18" charset="0"/>
            </a:endParaRPr>
          </a:p>
        </p:txBody>
      </p:sp>
      <p:sp>
        <p:nvSpPr>
          <p:cNvPr id="10" name="矩形 9"/>
          <p:cNvSpPr/>
          <p:nvPr/>
        </p:nvSpPr>
        <p:spPr bwMode="auto">
          <a:xfrm>
            <a:off x="214313" y="1714500"/>
            <a:ext cx="8429625" cy="3786188"/>
          </a:xfrm>
          <a:prstGeom prst="rect">
            <a:avLst/>
          </a:prstGeom>
          <a:noFill/>
          <a:ln w="57150" cap="flat" cmpd="sng" algn="ctr">
            <a:solidFill>
              <a:schemeClr val="accent2">
                <a:lumMod val="50000"/>
              </a:schemeClr>
            </a:solidFill>
            <a:prstDash val="solid"/>
            <a:round/>
            <a:headEnd type="none" w="med" len="med"/>
            <a:tailEnd type="none" w="med" len="med"/>
          </a:ln>
          <a:effectLst/>
        </p:spPr>
        <p:txBody>
          <a:bodyPr/>
          <a:lstStyle/>
          <a:p>
            <a:pPr>
              <a:defRPr/>
            </a:pPr>
            <a:endParaRPr lang="zh-CN" altLang="en-US" sz="2400">
              <a:latin typeface="Times" pitchFamily="18" charset="0"/>
            </a:endParaRPr>
          </a:p>
        </p:txBody>
      </p:sp>
    </p:spTree>
    <p:custDataLst>
      <p:tags r:id="rId1"/>
    </p:custData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bwMode="auto">
          <a:xfrm>
            <a:off x="214313" y="1571625"/>
            <a:ext cx="8429625" cy="4572000"/>
          </a:xfrm>
          <a:prstGeom prst="rect">
            <a:avLst/>
          </a:prstGeom>
          <a:noFill/>
          <a:ln w="57150" cap="flat" cmpd="sng" algn="ctr">
            <a:solidFill>
              <a:schemeClr val="accent2">
                <a:lumMod val="50000"/>
              </a:schemeClr>
            </a:solidFill>
            <a:prstDash val="solid"/>
            <a:round/>
            <a:headEnd type="none" w="med" len="med"/>
            <a:tailEnd type="none" w="med" len="med"/>
          </a:ln>
          <a:effectLst/>
        </p:spPr>
        <p:txBody>
          <a:bodyPr/>
          <a:lstStyle/>
          <a:p>
            <a:pPr>
              <a:defRPr/>
            </a:pPr>
            <a:endParaRPr lang="zh-CN" altLang="en-US" sz="2400">
              <a:latin typeface="Times" pitchFamily="18" charset="0"/>
            </a:endParaRPr>
          </a:p>
        </p:txBody>
      </p:sp>
      <p:sp>
        <p:nvSpPr>
          <p:cNvPr id="599042" name="Rectangle 2"/>
          <p:cNvSpPr>
            <a:spLocks noGrp="1" noChangeArrowheads="1"/>
          </p:cNvSpPr>
          <p:nvPr>
            <p:ph type="title"/>
          </p:nvPr>
        </p:nvSpPr>
        <p:spPr>
          <a:xfrm>
            <a:off x="684213" y="455613"/>
            <a:ext cx="8021637" cy="633412"/>
          </a:xfrm>
        </p:spPr>
        <p:txBody>
          <a:bodyPr tIns="51353" bIns="51353">
            <a:normAutofit/>
          </a:bodyPr>
          <a:lstStyle/>
          <a:p>
            <a:pPr eaLnBrk="1" fontAlgn="auto" hangingPunct="1">
              <a:spcAft>
                <a:spcPts val="0"/>
              </a:spcAft>
              <a:defRPr/>
            </a:pPr>
            <a:r>
              <a:rPr lang="en-US" altLang="zh-CN" sz="3400" dirty="0">
                <a:solidFill>
                  <a:schemeClr val="accent6">
                    <a:lumMod val="75000"/>
                  </a:schemeClr>
                </a:solidFill>
                <a:ea typeface="宋体" pitchFamily="2" charset="-122"/>
              </a:rPr>
              <a:t>SRS Template adapted </a:t>
            </a:r>
            <a:r>
              <a:rPr lang="en-US" altLang="zh-CN" sz="3400" dirty="0" smtClean="0">
                <a:solidFill>
                  <a:schemeClr val="accent6">
                    <a:lumMod val="75000"/>
                  </a:schemeClr>
                </a:solidFill>
                <a:ea typeface="宋体" pitchFamily="2" charset="-122"/>
              </a:rPr>
              <a:t>IEEE-830-1998 </a:t>
            </a:r>
            <a:endParaRPr lang="en-US" altLang="zh-CN" sz="3400" dirty="0">
              <a:solidFill>
                <a:schemeClr val="accent6">
                  <a:lumMod val="75000"/>
                </a:schemeClr>
              </a:solidFill>
              <a:ea typeface="宋体" pitchFamily="2" charset="-122"/>
            </a:endParaRPr>
          </a:p>
        </p:txBody>
      </p:sp>
      <p:sp>
        <p:nvSpPr>
          <p:cNvPr id="21508" name="Rectangle 3"/>
          <p:cNvSpPr>
            <a:spLocks noGrp="1" noChangeArrowheads="1"/>
          </p:cNvSpPr>
          <p:nvPr>
            <p:ph idx="1"/>
          </p:nvPr>
        </p:nvSpPr>
        <p:spPr>
          <a:xfrm>
            <a:off x="323850" y="1755775"/>
            <a:ext cx="3527425" cy="4625975"/>
          </a:xfrm>
        </p:spPr>
        <p:txBody>
          <a:bodyPr/>
          <a:lstStyle/>
          <a:p>
            <a:pPr marL="514350" lvl="1" indent="-514350" eaLnBrk="1" hangingPunct="1">
              <a:spcBef>
                <a:spcPct val="0"/>
              </a:spcBef>
              <a:buClr>
                <a:schemeClr val="accent1"/>
              </a:buClr>
              <a:buSzPct val="80000"/>
              <a:buFont typeface="Corbel" panose="020B0503020204020204" pitchFamily="34" charset="0"/>
              <a:buAutoNum type="arabicPeriod"/>
            </a:pPr>
            <a:r>
              <a:rPr kumimoji="0" lang="en-US" altLang="zh-CN" sz="3200" b="1" smtClean="0">
                <a:ea typeface="宋体" panose="02010600030101010101" pitchFamily="2" charset="-122"/>
              </a:rPr>
              <a:t>Introduction</a:t>
            </a:r>
          </a:p>
          <a:p>
            <a:pPr marL="892175" lvl="2" indent="-427038" eaLnBrk="1" hangingPunct="1">
              <a:buFontTx/>
              <a:buNone/>
            </a:pPr>
            <a:r>
              <a:rPr kumimoji="0" lang="en-US" altLang="zh-CN" smtClean="0">
                <a:ea typeface="宋体" panose="02010600030101010101" pitchFamily="2" charset="-122"/>
              </a:rPr>
              <a:t>1.1 Purpose</a:t>
            </a:r>
          </a:p>
          <a:p>
            <a:pPr marL="892175" lvl="2" indent="-427038" eaLnBrk="1" hangingPunct="1">
              <a:buFontTx/>
              <a:buNone/>
            </a:pPr>
            <a:r>
              <a:rPr kumimoji="0" lang="en-US" altLang="zh-CN" smtClean="0">
                <a:ea typeface="宋体" panose="02010600030101010101" pitchFamily="2" charset="-122"/>
              </a:rPr>
              <a:t>1.2 Document Conven-tions</a:t>
            </a:r>
          </a:p>
          <a:p>
            <a:pPr marL="892175" lvl="2" indent="-427038" eaLnBrk="1" hangingPunct="1">
              <a:buFontTx/>
              <a:buNone/>
            </a:pPr>
            <a:r>
              <a:rPr kumimoji="0" lang="en-US" altLang="zh-CN" smtClean="0">
                <a:ea typeface="宋体" panose="02010600030101010101" pitchFamily="2" charset="-122"/>
              </a:rPr>
              <a:t>1.3 Intended Audience</a:t>
            </a:r>
          </a:p>
          <a:p>
            <a:pPr marL="892175" lvl="2" indent="-427038" eaLnBrk="1" hangingPunct="1">
              <a:buFontTx/>
              <a:buNone/>
            </a:pPr>
            <a:r>
              <a:rPr kumimoji="0" lang="en-US" altLang="zh-CN" smtClean="0">
                <a:ea typeface="宋体" panose="02010600030101010101" pitchFamily="2" charset="-122"/>
              </a:rPr>
              <a:t>1.4 Product Scope</a:t>
            </a:r>
          </a:p>
          <a:p>
            <a:pPr marL="892175" lvl="2" indent="-427038" eaLnBrk="1" hangingPunct="1">
              <a:buFontTx/>
              <a:buNone/>
            </a:pPr>
            <a:r>
              <a:rPr kumimoji="0" lang="en-US" altLang="zh-CN" smtClean="0">
                <a:ea typeface="宋体" panose="02010600030101010101" pitchFamily="2" charset="-122"/>
              </a:rPr>
              <a:t>1.5 References</a:t>
            </a:r>
          </a:p>
          <a:p>
            <a:pPr marL="892175" lvl="2" indent="-427038" eaLnBrk="1" hangingPunct="1">
              <a:buFontTx/>
              <a:buNone/>
            </a:pPr>
            <a:endParaRPr kumimoji="0" lang="en-US" altLang="zh-CN" sz="1800" smtClean="0">
              <a:ea typeface="宋体" panose="02010600030101010101" pitchFamily="2" charset="-122"/>
            </a:endParaRPr>
          </a:p>
        </p:txBody>
      </p:sp>
      <p:sp>
        <p:nvSpPr>
          <p:cNvPr id="21509" name="矩形 4"/>
          <p:cNvSpPr>
            <a:spLocks noChangeArrowheads="1"/>
          </p:cNvSpPr>
          <p:nvPr/>
        </p:nvSpPr>
        <p:spPr bwMode="auto">
          <a:xfrm>
            <a:off x="3924300" y="1773238"/>
            <a:ext cx="4572000" cy="435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2"/>
              </a:buClr>
              <a:buSzPct val="50000"/>
              <a:buFont typeface="Zapf Dingbats" pitchFamily="-84" charset="2"/>
              <a:buChar char="l"/>
              <a:defRPr kumimoji="1" sz="2400">
                <a:solidFill>
                  <a:schemeClr val="tx1"/>
                </a:solidFill>
                <a:latin typeface="Arial" panose="020B0604020202020204" pitchFamily="34" charset="0"/>
                <a:ea typeface="宋体" panose="02010600030101010101" pitchFamily="2" charset="-122"/>
              </a:defRPr>
            </a:lvl1pPr>
            <a:lvl2pPr marL="514350" indent="-514350">
              <a:spcBef>
                <a:spcPct val="20000"/>
              </a:spcBef>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2pPr>
            <a:lvl3pPr marL="892175" indent="-427038">
              <a:spcBef>
                <a:spcPct val="20000"/>
              </a:spcBef>
              <a:buClr>
                <a:schemeClr val="tx1"/>
              </a:buClr>
              <a:buSzPct val="100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65000"/>
              <a:buFont typeface="Monotype Sorts" pitchFamily="-84"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lvl="1" algn="just" eaLnBrk="1" hangingPunct="1">
              <a:spcBef>
                <a:spcPct val="0"/>
              </a:spcBef>
              <a:buClr>
                <a:schemeClr val="accent1"/>
              </a:buClr>
              <a:buSzPct val="80000"/>
              <a:buFontTx/>
              <a:buAutoNum type="arabicPeriod" startAt="2"/>
            </a:pPr>
            <a:r>
              <a:rPr kumimoji="0" lang="en-US" altLang="zh-CN" sz="3200" b="1">
                <a:latin typeface="Times New Roman" panose="02020603050405020304" pitchFamily="18" charset="0"/>
                <a:cs typeface="Times New Roman" panose="02020603050405020304" pitchFamily="18" charset="0"/>
              </a:rPr>
              <a:t>Overall Description</a:t>
            </a:r>
          </a:p>
          <a:p>
            <a:pPr lvl="2" eaLnBrk="1" hangingPunct="1">
              <a:buClr>
                <a:srgbClr val="E66C7D"/>
              </a:buClr>
              <a:buSzTx/>
              <a:buFontTx/>
              <a:buNone/>
            </a:pPr>
            <a:r>
              <a:rPr kumimoji="0" lang="en-US" altLang="zh-CN">
                <a:latin typeface="Times New Roman" panose="02020603050405020304" pitchFamily="18" charset="0"/>
                <a:cs typeface="Times New Roman" panose="02020603050405020304" pitchFamily="18" charset="0"/>
              </a:rPr>
              <a:t>2.1 Product Perspective</a:t>
            </a:r>
          </a:p>
          <a:p>
            <a:pPr lvl="2" eaLnBrk="1" hangingPunct="1">
              <a:buClr>
                <a:srgbClr val="E66C7D"/>
              </a:buClr>
              <a:buSzTx/>
              <a:buFontTx/>
              <a:buNone/>
            </a:pPr>
            <a:r>
              <a:rPr kumimoji="0" lang="en-US" altLang="zh-CN">
                <a:latin typeface="Times New Roman" panose="02020603050405020304" pitchFamily="18" charset="0"/>
                <a:cs typeface="Times New Roman" panose="02020603050405020304" pitchFamily="18" charset="0"/>
              </a:rPr>
              <a:t>2.2 Product Functions</a:t>
            </a:r>
          </a:p>
          <a:p>
            <a:pPr lvl="2" eaLnBrk="1" hangingPunct="1">
              <a:buClr>
                <a:srgbClr val="E66C7D"/>
              </a:buClr>
              <a:buSzTx/>
              <a:buFontTx/>
              <a:buNone/>
            </a:pPr>
            <a:r>
              <a:rPr kumimoji="0" lang="en-US" altLang="zh-CN">
                <a:latin typeface="Times New Roman" panose="02020603050405020304" pitchFamily="18" charset="0"/>
                <a:cs typeface="Times New Roman" panose="02020603050405020304" pitchFamily="18" charset="0"/>
              </a:rPr>
              <a:t>2.3 User Classes and Characteristics</a:t>
            </a:r>
          </a:p>
          <a:p>
            <a:pPr lvl="2" eaLnBrk="1" hangingPunct="1">
              <a:buClr>
                <a:srgbClr val="E66C7D"/>
              </a:buClr>
              <a:buSzTx/>
              <a:buFontTx/>
              <a:buNone/>
            </a:pPr>
            <a:r>
              <a:rPr kumimoji="0" lang="en-US" altLang="zh-CN">
                <a:latin typeface="Times New Roman" panose="02020603050405020304" pitchFamily="18" charset="0"/>
                <a:cs typeface="Times New Roman" panose="02020603050405020304" pitchFamily="18" charset="0"/>
              </a:rPr>
              <a:t>2.4 Operating Environment</a:t>
            </a:r>
          </a:p>
          <a:p>
            <a:pPr lvl="2" eaLnBrk="1" hangingPunct="1">
              <a:buClr>
                <a:srgbClr val="E66C7D"/>
              </a:buClr>
              <a:buSzTx/>
              <a:buFontTx/>
              <a:buNone/>
            </a:pPr>
            <a:r>
              <a:rPr kumimoji="0" lang="en-US" altLang="zh-CN">
                <a:latin typeface="Times New Roman" panose="02020603050405020304" pitchFamily="18" charset="0"/>
                <a:cs typeface="Times New Roman" panose="02020603050405020304" pitchFamily="18" charset="0"/>
              </a:rPr>
              <a:t>2.5 Design and Implementation Constraints</a:t>
            </a:r>
          </a:p>
          <a:p>
            <a:pPr lvl="2" eaLnBrk="1" hangingPunct="1">
              <a:buClr>
                <a:srgbClr val="E66C7D"/>
              </a:buClr>
              <a:buSzTx/>
              <a:buFontTx/>
              <a:buNone/>
            </a:pPr>
            <a:r>
              <a:rPr kumimoji="0" lang="en-US" altLang="zh-CN">
                <a:latin typeface="Times New Roman" panose="02020603050405020304" pitchFamily="18" charset="0"/>
                <a:cs typeface="Times New Roman" panose="02020603050405020304" pitchFamily="18" charset="0"/>
              </a:rPr>
              <a:t>2.6 Assumptions and Dependencies</a:t>
            </a:r>
          </a:p>
        </p:txBody>
      </p:sp>
      <p:sp>
        <p:nvSpPr>
          <p:cNvPr id="19461" name="椭圆形标注 5"/>
          <p:cNvSpPr>
            <a:spLocks noChangeArrowheads="1"/>
          </p:cNvSpPr>
          <p:nvPr/>
        </p:nvSpPr>
        <p:spPr bwMode="auto">
          <a:xfrm>
            <a:off x="0" y="1571625"/>
            <a:ext cx="2879725" cy="1714500"/>
          </a:xfrm>
          <a:prstGeom prst="wedgeEllipseCallout">
            <a:avLst>
              <a:gd name="adj1" fmla="val 47347"/>
              <a:gd name="adj2" fmla="val 82727"/>
            </a:avLst>
          </a:prstGeom>
          <a:solidFill>
            <a:schemeClr val="accent1"/>
          </a:solidFill>
          <a:ln w="12700">
            <a:solidFill>
              <a:schemeClr val="tx1"/>
            </a:solidFill>
            <a:round/>
            <a:headEnd/>
            <a:tailEnd/>
          </a:ln>
        </p:spPr>
        <p:txBody>
          <a:bodyPr/>
          <a:lstStyle>
            <a:lvl1pPr>
              <a:spcBef>
                <a:spcPct val="20000"/>
              </a:spcBef>
              <a:buClr>
                <a:schemeClr val="tx2"/>
              </a:buClr>
              <a:buSzPct val="50000"/>
              <a:buFont typeface="Zapf Dingbats" pitchFamily="-84" charset="2"/>
              <a:buChar char="l"/>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00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65000"/>
              <a:buFont typeface="Monotype Sorts" pitchFamily="-84"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a:latin typeface="Times New Roman" panose="02020603050405020304" pitchFamily="18" charset="0"/>
                <a:cs typeface="Times New Roman" panose="02020603050405020304" pitchFamily="18" charset="0"/>
              </a:rPr>
              <a:t>Developer, manager, sales, users, testers, writers </a:t>
            </a:r>
            <a:endParaRPr kumimoji="0" lang="zh-CN" altLang="en-US">
              <a:latin typeface="Times New Roman" panose="02020603050405020304" pitchFamily="18" charset="0"/>
              <a:cs typeface="Times New Roman" panose="02020603050405020304" pitchFamily="18" charset="0"/>
            </a:endParaRPr>
          </a:p>
        </p:txBody>
      </p:sp>
      <p:sp>
        <p:nvSpPr>
          <p:cNvPr id="19462" name="椭圆形标注 7"/>
          <p:cNvSpPr>
            <a:spLocks noChangeArrowheads="1"/>
          </p:cNvSpPr>
          <p:nvPr/>
        </p:nvSpPr>
        <p:spPr bwMode="auto">
          <a:xfrm>
            <a:off x="468313" y="4913313"/>
            <a:ext cx="3095625" cy="1373187"/>
          </a:xfrm>
          <a:prstGeom prst="wedgeEllipseCallout">
            <a:avLst>
              <a:gd name="adj1" fmla="val 22898"/>
              <a:gd name="adj2" fmla="val -81310"/>
            </a:avLst>
          </a:prstGeom>
          <a:solidFill>
            <a:schemeClr val="accent1"/>
          </a:solidFill>
          <a:ln w="12700">
            <a:solidFill>
              <a:schemeClr val="tx1"/>
            </a:solidFill>
            <a:round/>
            <a:headEnd/>
            <a:tailEnd/>
          </a:ln>
        </p:spPr>
        <p:txBody>
          <a:bodyPr/>
          <a:lstStyle>
            <a:lvl1pPr>
              <a:spcBef>
                <a:spcPct val="20000"/>
              </a:spcBef>
              <a:buClr>
                <a:schemeClr val="tx2"/>
              </a:buClr>
              <a:buSzPct val="50000"/>
              <a:buFont typeface="Zapf Dingbats" pitchFamily="-84" charset="2"/>
              <a:buChar char="l"/>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00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65000"/>
              <a:buFont typeface="Monotype Sorts" pitchFamily="-84"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a:latin typeface="Times New Roman" panose="02020603050405020304" pitchFamily="18" charset="0"/>
                <a:cs typeface="Times New Roman" panose="02020603050405020304" pitchFamily="18" charset="0"/>
              </a:rPr>
              <a:t>Vision and scope document </a:t>
            </a:r>
            <a:endParaRPr kumimoji="0" lang="zh-CN" altLang="en-US">
              <a:latin typeface="Times New Roman" panose="02020603050405020304" pitchFamily="18" charset="0"/>
              <a:cs typeface="Times New Roman" panose="02020603050405020304" pitchFamily="18" charset="0"/>
            </a:endParaRPr>
          </a:p>
        </p:txBody>
      </p:sp>
      <p:sp>
        <p:nvSpPr>
          <p:cNvPr id="19463" name="椭圆形标注 8"/>
          <p:cNvSpPr>
            <a:spLocks noChangeArrowheads="1"/>
          </p:cNvSpPr>
          <p:nvPr/>
        </p:nvSpPr>
        <p:spPr bwMode="auto">
          <a:xfrm>
            <a:off x="7235825" y="2205038"/>
            <a:ext cx="2089150" cy="1584325"/>
          </a:xfrm>
          <a:prstGeom prst="wedgeEllipseCallout">
            <a:avLst>
              <a:gd name="adj1" fmla="val -73963"/>
              <a:gd name="adj2" fmla="val 3486"/>
            </a:avLst>
          </a:prstGeom>
          <a:solidFill>
            <a:schemeClr val="accent1"/>
          </a:solidFill>
          <a:ln w="12700">
            <a:solidFill>
              <a:schemeClr val="tx1"/>
            </a:solidFill>
            <a:round/>
            <a:headEnd/>
            <a:tailEnd/>
          </a:ln>
        </p:spPr>
        <p:txBody>
          <a:bodyPr/>
          <a:lstStyle>
            <a:lvl1pPr>
              <a:spcBef>
                <a:spcPct val="20000"/>
              </a:spcBef>
              <a:buClr>
                <a:schemeClr val="tx2"/>
              </a:buClr>
              <a:buSzPct val="50000"/>
              <a:buFont typeface="Zapf Dingbats" pitchFamily="-84" charset="2"/>
              <a:buChar char="l"/>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00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65000"/>
              <a:buFont typeface="Monotype Sorts" pitchFamily="-84"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a:latin typeface="Times New Roman" panose="02020603050405020304" pitchFamily="18" charset="0"/>
                <a:cs typeface="Times New Roman" panose="02020603050405020304" pitchFamily="18" charset="0"/>
              </a:rPr>
              <a:t>DFD,</a:t>
            </a:r>
            <a:r>
              <a:rPr kumimoji="0" lang="zh-CN" altLang="en-US">
                <a:latin typeface="Times New Roman" panose="02020603050405020304" pitchFamily="18" charset="0"/>
                <a:cs typeface="Times New Roman" panose="02020603050405020304" pitchFamily="18" charset="0"/>
              </a:rPr>
              <a:t> </a:t>
            </a:r>
            <a:r>
              <a:rPr kumimoji="0" lang="en-US" altLang="zh-CN">
                <a:latin typeface="Times New Roman" panose="02020603050405020304" pitchFamily="18" charset="0"/>
                <a:cs typeface="Times New Roman" panose="02020603050405020304" pitchFamily="18" charset="0"/>
              </a:rPr>
              <a:t>use case, class diagram</a:t>
            </a:r>
            <a:endParaRPr kumimoji="0" lang="zh-CN" altLang="en-US">
              <a:latin typeface="Times New Roman" panose="02020603050405020304" pitchFamily="18" charset="0"/>
              <a:cs typeface="Times New Roman" panose="02020603050405020304" pitchFamily="18" charset="0"/>
            </a:endParaRPr>
          </a:p>
        </p:txBody>
      </p:sp>
      <p:sp>
        <p:nvSpPr>
          <p:cNvPr id="8" name="椭圆形标注 7"/>
          <p:cNvSpPr>
            <a:spLocks noChangeArrowheads="1"/>
          </p:cNvSpPr>
          <p:nvPr/>
        </p:nvSpPr>
        <p:spPr bwMode="auto">
          <a:xfrm>
            <a:off x="6875463" y="5516563"/>
            <a:ext cx="3095625" cy="1944687"/>
          </a:xfrm>
          <a:prstGeom prst="wedgeEllipseCallout">
            <a:avLst>
              <a:gd name="adj1" fmla="val -16796"/>
              <a:gd name="adj2" fmla="val -116574"/>
            </a:avLst>
          </a:prstGeom>
          <a:solidFill>
            <a:schemeClr val="accent1"/>
          </a:solidFill>
          <a:ln w="12700">
            <a:solidFill>
              <a:schemeClr val="tx1"/>
            </a:solidFill>
            <a:round/>
            <a:headEnd/>
            <a:tailEnd/>
          </a:ln>
        </p:spPr>
        <p:txBody>
          <a:bodyPr/>
          <a:lstStyle>
            <a:lvl1pPr>
              <a:spcBef>
                <a:spcPct val="20000"/>
              </a:spcBef>
              <a:buClr>
                <a:schemeClr val="tx2"/>
              </a:buClr>
              <a:buSzPct val="50000"/>
              <a:buFont typeface="Zapf Dingbats" pitchFamily="-84" charset="2"/>
              <a:buChar char="l"/>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00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65000"/>
              <a:buFont typeface="Monotype Sorts" pitchFamily="-84"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a:latin typeface="Times New Roman" panose="02020603050405020304" pitchFamily="18" charset="0"/>
                <a:cs typeface="Times New Roman" panose="02020603050405020304" pitchFamily="18" charset="0"/>
              </a:rPr>
              <a:t>Vision and scope document </a:t>
            </a:r>
            <a:endParaRPr kumimoji="0" lang="zh-CN" altLang="en-US">
              <a:latin typeface="Times New Roman" panose="02020603050405020304" pitchFamily="18" charset="0"/>
              <a:cs typeface="Times New Roman" panose="02020603050405020304" pitchFamily="18" charset="0"/>
            </a:endParaRPr>
          </a:p>
        </p:txBody>
      </p:sp>
      <p:sp>
        <p:nvSpPr>
          <p:cNvPr id="21514" name="TextBox 8"/>
          <p:cNvSpPr txBox="1">
            <a:spLocks noChangeArrowheads="1"/>
          </p:cNvSpPr>
          <p:nvPr/>
        </p:nvSpPr>
        <p:spPr bwMode="auto">
          <a:xfrm>
            <a:off x="2627313" y="6237288"/>
            <a:ext cx="48974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Zapf Dingbats" pitchFamily="-84" charset="2"/>
              <a:buChar char="l"/>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00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65000"/>
              <a:buFont typeface="Monotype Sorts" pitchFamily="-84"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0" lang="en-US" altLang="zh-CN" sz="1800">
                <a:latin typeface="Times New Roman" panose="02020603050405020304" pitchFamily="18" charset="0"/>
                <a:cs typeface="Times New Roman" panose="02020603050405020304" pitchFamily="18" charset="0"/>
              </a:rPr>
              <a:t>From software requirements,  p.171-181</a:t>
            </a:r>
            <a:endParaRPr kumimoji="0" lang="zh-CN" altLang="en-US" sz="1800">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anim calcmode="lin" valueType="num">
                                      <p:cBhvr additive="base">
                                        <p:cTn id="7" dur="500" fill="hold"/>
                                        <p:tgtEl>
                                          <p:spTgt spid="19461"/>
                                        </p:tgtEl>
                                        <p:attrNameLst>
                                          <p:attrName>ppt_x</p:attrName>
                                        </p:attrNameLst>
                                      </p:cBhvr>
                                      <p:tavLst>
                                        <p:tav tm="0">
                                          <p:val>
                                            <p:strVal val="#ppt_x"/>
                                          </p:val>
                                        </p:tav>
                                        <p:tav tm="100000">
                                          <p:val>
                                            <p:strVal val="#ppt_x"/>
                                          </p:val>
                                        </p:tav>
                                      </p:tavLst>
                                    </p:anim>
                                    <p:anim calcmode="lin" valueType="num">
                                      <p:cBhvr additive="base">
                                        <p:cTn id="8" dur="500" fill="hold"/>
                                        <p:tgtEl>
                                          <p:spTgt spid="1946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462"/>
                                        </p:tgtEl>
                                        <p:attrNameLst>
                                          <p:attrName>style.visibility</p:attrName>
                                        </p:attrNameLst>
                                      </p:cBhvr>
                                      <p:to>
                                        <p:strVal val="visible"/>
                                      </p:to>
                                    </p:set>
                                    <p:anim calcmode="lin" valueType="num">
                                      <p:cBhvr additive="base">
                                        <p:cTn id="13" dur="500" fill="hold"/>
                                        <p:tgtEl>
                                          <p:spTgt spid="19462"/>
                                        </p:tgtEl>
                                        <p:attrNameLst>
                                          <p:attrName>ppt_x</p:attrName>
                                        </p:attrNameLst>
                                      </p:cBhvr>
                                      <p:tavLst>
                                        <p:tav tm="0">
                                          <p:val>
                                            <p:strVal val="#ppt_x"/>
                                          </p:val>
                                        </p:tav>
                                        <p:tav tm="100000">
                                          <p:val>
                                            <p:strVal val="#ppt_x"/>
                                          </p:val>
                                        </p:tav>
                                      </p:tavLst>
                                    </p:anim>
                                    <p:anim calcmode="lin" valueType="num">
                                      <p:cBhvr additive="base">
                                        <p:cTn id="14" dur="500" fill="hold"/>
                                        <p:tgtEl>
                                          <p:spTgt spid="1946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463"/>
                                        </p:tgtEl>
                                        <p:attrNameLst>
                                          <p:attrName>style.visibility</p:attrName>
                                        </p:attrNameLst>
                                      </p:cBhvr>
                                      <p:to>
                                        <p:strVal val="visible"/>
                                      </p:to>
                                    </p:set>
                                    <p:anim calcmode="lin" valueType="num">
                                      <p:cBhvr additive="base">
                                        <p:cTn id="19" dur="500" fill="hold"/>
                                        <p:tgtEl>
                                          <p:spTgt spid="19463"/>
                                        </p:tgtEl>
                                        <p:attrNameLst>
                                          <p:attrName>ppt_x</p:attrName>
                                        </p:attrNameLst>
                                      </p:cBhvr>
                                      <p:tavLst>
                                        <p:tav tm="0">
                                          <p:val>
                                            <p:strVal val="#ppt_x"/>
                                          </p:val>
                                        </p:tav>
                                        <p:tav tm="100000">
                                          <p:val>
                                            <p:strVal val="#ppt_x"/>
                                          </p:val>
                                        </p:tav>
                                      </p:tavLst>
                                    </p:anim>
                                    <p:anim calcmode="lin" valueType="num">
                                      <p:cBhvr additive="base">
                                        <p:cTn id="20" dur="500" fill="hold"/>
                                        <p:tgtEl>
                                          <p:spTgt spid="19463"/>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animBg="1"/>
      <p:bldP spid="19462" grpId="0" animBg="1"/>
      <p:bldP spid="19463"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214313" y="1571625"/>
            <a:ext cx="7858125" cy="4572000"/>
          </a:xfrm>
          <a:prstGeom prst="rect">
            <a:avLst/>
          </a:prstGeom>
          <a:noFill/>
          <a:ln w="57150" cap="flat" cmpd="sng" algn="ctr">
            <a:solidFill>
              <a:schemeClr val="accent2">
                <a:lumMod val="50000"/>
              </a:schemeClr>
            </a:solidFill>
            <a:prstDash val="solid"/>
            <a:round/>
            <a:headEnd type="none" w="med" len="med"/>
            <a:tailEnd type="none" w="med" len="med"/>
          </a:ln>
          <a:effectLst/>
        </p:spPr>
        <p:txBody>
          <a:bodyPr/>
          <a:lstStyle/>
          <a:p>
            <a:pPr>
              <a:defRPr/>
            </a:pPr>
            <a:endParaRPr lang="zh-CN" altLang="en-US" sz="2400">
              <a:latin typeface="Times" pitchFamily="18" charset="0"/>
            </a:endParaRPr>
          </a:p>
        </p:txBody>
      </p:sp>
      <p:sp>
        <p:nvSpPr>
          <p:cNvPr id="602114" name="Rectangle 2"/>
          <p:cNvSpPr>
            <a:spLocks noGrp="1" noChangeArrowheads="1"/>
          </p:cNvSpPr>
          <p:nvPr>
            <p:ph type="title"/>
          </p:nvPr>
        </p:nvSpPr>
        <p:spPr/>
        <p:txBody>
          <a:bodyPr tIns="51353" bIns="51353"/>
          <a:lstStyle/>
          <a:p>
            <a:pPr eaLnBrk="1" fontAlgn="auto" hangingPunct="1">
              <a:spcAft>
                <a:spcPts val="0"/>
              </a:spcAft>
              <a:defRPr/>
            </a:pPr>
            <a:r>
              <a:rPr lang="en-US" altLang="zh-CN" dirty="0">
                <a:solidFill>
                  <a:schemeClr val="accent6">
                    <a:lumMod val="75000"/>
                  </a:schemeClr>
                </a:solidFill>
                <a:ea typeface="宋体" pitchFamily="2" charset="-122"/>
              </a:rPr>
              <a:t>SRS Template - 2</a:t>
            </a:r>
          </a:p>
        </p:txBody>
      </p:sp>
      <p:sp>
        <p:nvSpPr>
          <p:cNvPr id="23556" name="Rectangle 3"/>
          <p:cNvSpPr>
            <a:spLocks noGrp="1" noChangeArrowheads="1"/>
          </p:cNvSpPr>
          <p:nvPr>
            <p:ph idx="1"/>
          </p:nvPr>
        </p:nvSpPr>
        <p:spPr>
          <a:xfrm>
            <a:off x="382588" y="1676400"/>
            <a:ext cx="7975600" cy="4130675"/>
          </a:xfrm>
        </p:spPr>
        <p:txBody>
          <a:bodyPr/>
          <a:lstStyle/>
          <a:p>
            <a:pPr marL="457200" indent="-457200" eaLnBrk="1" hangingPunct="1">
              <a:spcBef>
                <a:spcPct val="0"/>
              </a:spcBef>
              <a:buFont typeface="Arial" panose="020B0604020202020204" pitchFamily="34" charset="0"/>
              <a:buAutoNum type="arabicPeriod" startAt="3"/>
            </a:pPr>
            <a:r>
              <a:rPr kumimoji="0" lang="en-US" altLang="zh-CN" smtClean="0">
                <a:ea typeface="宋体" panose="02010600030101010101" pitchFamily="2" charset="-122"/>
              </a:rPr>
              <a:t>Systems Features</a:t>
            </a:r>
          </a:p>
          <a:p>
            <a:pPr marL="892175" lvl="2" indent="-427038" eaLnBrk="1" hangingPunct="1">
              <a:buClr>
                <a:srgbClr val="FFFFFF"/>
              </a:buClr>
              <a:buFontTx/>
              <a:buNone/>
            </a:pPr>
            <a:r>
              <a:rPr kumimoji="0" lang="en-US" altLang="zh-CN" sz="1800" smtClean="0">
                <a:ea typeface="宋体" panose="02010600030101010101" pitchFamily="2" charset="-122"/>
              </a:rPr>
              <a:t>3.X System Feature X</a:t>
            </a:r>
          </a:p>
          <a:p>
            <a:pPr marL="1797050" lvl="3" indent="-427038" eaLnBrk="1" hangingPunct="1">
              <a:buClr>
                <a:srgbClr val="000000"/>
              </a:buClr>
              <a:buFont typeface="Arial" panose="020B0604020202020204" pitchFamily="34" charset="0"/>
              <a:buNone/>
            </a:pPr>
            <a:r>
              <a:rPr kumimoji="0" lang="en-US" altLang="zh-CN" smtClean="0">
                <a:ea typeface="宋体" panose="02010600030101010101" pitchFamily="2" charset="-122"/>
              </a:rPr>
              <a:t>3.X.1 Description and Priority</a:t>
            </a:r>
          </a:p>
          <a:p>
            <a:pPr marL="1797050" lvl="3" indent="-427038" eaLnBrk="1" hangingPunct="1">
              <a:buClr>
                <a:srgbClr val="000000"/>
              </a:buClr>
              <a:buFont typeface="Arial" panose="020B0604020202020204" pitchFamily="34" charset="0"/>
              <a:buNone/>
            </a:pPr>
            <a:r>
              <a:rPr kumimoji="0" lang="en-US" altLang="zh-CN" smtClean="0">
                <a:ea typeface="宋体" panose="02010600030101010101" pitchFamily="2" charset="-122"/>
              </a:rPr>
              <a:t>3.X.2 Stimulus/Response Sequences</a:t>
            </a:r>
          </a:p>
          <a:p>
            <a:pPr marL="1797050" lvl="3" indent="-427038" eaLnBrk="1" hangingPunct="1">
              <a:buClr>
                <a:srgbClr val="000000"/>
              </a:buClr>
              <a:buFont typeface="Arial" panose="020B0604020202020204" pitchFamily="34" charset="0"/>
              <a:buNone/>
            </a:pPr>
            <a:r>
              <a:rPr kumimoji="0" lang="en-US" altLang="zh-CN" smtClean="0">
                <a:ea typeface="宋体" panose="02010600030101010101" pitchFamily="2" charset="-122"/>
              </a:rPr>
              <a:t>3.X.3 Functional Requirements</a:t>
            </a:r>
          </a:p>
          <a:p>
            <a:pPr marL="457200" indent="-457200" eaLnBrk="1" hangingPunct="1">
              <a:spcBef>
                <a:spcPct val="0"/>
              </a:spcBef>
              <a:buFont typeface="Arial" panose="020B0604020202020204" pitchFamily="34" charset="0"/>
              <a:buAutoNum type="arabicPeriod" startAt="4"/>
            </a:pPr>
            <a:r>
              <a:rPr kumimoji="0" lang="en-US" altLang="zh-CN" smtClean="0">
                <a:ea typeface="宋体" panose="02010600030101010101" pitchFamily="2" charset="-122"/>
              </a:rPr>
              <a:t>External Interface Requirements</a:t>
            </a:r>
          </a:p>
          <a:p>
            <a:pPr marL="892175" lvl="2" indent="-427038" eaLnBrk="1" hangingPunct="1">
              <a:buClr>
                <a:srgbClr val="FFFFFF"/>
              </a:buClr>
              <a:buFontTx/>
              <a:buNone/>
            </a:pPr>
            <a:r>
              <a:rPr kumimoji="0" lang="en-US" altLang="zh-CN" sz="1800" smtClean="0">
                <a:ea typeface="宋体" panose="02010600030101010101" pitchFamily="2" charset="-122"/>
              </a:rPr>
              <a:t>4.1 User Interfaces</a:t>
            </a:r>
          </a:p>
          <a:p>
            <a:pPr marL="892175" lvl="2" indent="-427038" eaLnBrk="1" hangingPunct="1">
              <a:buClr>
                <a:srgbClr val="FFFFFF"/>
              </a:buClr>
              <a:buFontTx/>
              <a:buNone/>
            </a:pPr>
            <a:r>
              <a:rPr kumimoji="0" lang="en-US" altLang="zh-CN" sz="1800" smtClean="0">
                <a:ea typeface="宋体" panose="02010600030101010101" pitchFamily="2" charset="-122"/>
              </a:rPr>
              <a:t>4.2 Hardware Interfaces</a:t>
            </a:r>
          </a:p>
          <a:p>
            <a:pPr marL="892175" lvl="2" indent="-427038" eaLnBrk="1" hangingPunct="1">
              <a:buClr>
                <a:srgbClr val="FFFFFF"/>
              </a:buClr>
              <a:buFontTx/>
              <a:buNone/>
            </a:pPr>
            <a:r>
              <a:rPr kumimoji="0" lang="en-US" altLang="zh-CN" sz="1800" smtClean="0">
                <a:ea typeface="宋体" panose="02010600030101010101" pitchFamily="2" charset="-122"/>
              </a:rPr>
              <a:t>4.3 Software Interfaces</a:t>
            </a:r>
          </a:p>
          <a:p>
            <a:pPr marL="892175" lvl="2" indent="-427038" eaLnBrk="1" hangingPunct="1">
              <a:buClr>
                <a:srgbClr val="FFFFFF"/>
              </a:buClr>
              <a:buFontTx/>
              <a:buNone/>
            </a:pPr>
            <a:r>
              <a:rPr kumimoji="0" lang="en-US" altLang="zh-CN" sz="1800" smtClean="0">
                <a:ea typeface="宋体" panose="02010600030101010101" pitchFamily="2" charset="-122"/>
              </a:rPr>
              <a:t>4.4 Communications Interfaces</a:t>
            </a:r>
          </a:p>
          <a:p>
            <a:pPr marL="892175" lvl="2" indent="-427038" eaLnBrk="1" hangingPunct="1">
              <a:buClr>
                <a:srgbClr val="FFFFFF"/>
              </a:buClr>
              <a:buFontTx/>
              <a:buNone/>
            </a:pPr>
            <a:endParaRPr kumimoji="0" lang="en-US" altLang="zh-CN" sz="1800" smtClean="0">
              <a:ea typeface="宋体" panose="02010600030101010101" pitchFamily="2" charset="-122"/>
            </a:endParaRPr>
          </a:p>
        </p:txBody>
      </p:sp>
      <p:sp>
        <p:nvSpPr>
          <p:cNvPr id="20484" name="椭圆形标注 3"/>
          <p:cNvSpPr>
            <a:spLocks noChangeArrowheads="1"/>
          </p:cNvSpPr>
          <p:nvPr/>
        </p:nvSpPr>
        <p:spPr bwMode="auto">
          <a:xfrm>
            <a:off x="5219700" y="44450"/>
            <a:ext cx="3095625" cy="1871663"/>
          </a:xfrm>
          <a:prstGeom prst="wedgeEllipseCallout">
            <a:avLst>
              <a:gd name="adj1" fmla="val -118829"/>
              <a:gd name="adj2" fmla="val 45213"/>
            </a:avLst>
          </a:prstGeom>
          <a:solidFill>
            <a:schemeClr val="accent1"/>
          </a:solidFill>
          <a:ln w="12700">
            <a:solidFill>
              <a:schemeClr val="tx1"/>
            </a:solidFill>
            <a:round/>
            <a:headEnd/>
            <a:tailEnd/>
          </a:ln>
        </p:spPr>
        <p:txBody>
          <a:bodyPr/>
          <a:lstStyle>
            <a:lvl1pPr>
              <a:spcBef>
                <a:spcPct val="20000"/>
              </a:spcBef>
              <a:buClr>
                <a:schemeClr val="tx2"/>
              </a:buClr>
              <a:buSzPct val="50000"/>
              <a:buFont typeface="Zapf Dingbats" pitchFamily="-84" charset="2"/>
              <a:buChar char="l"/>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00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65000"/>
              <a:buFont typeface="Monotype Sorts" pitchFamily="-84"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a:latin typeface="Times New Roman" panose="02020603050405020304" pitchFamily="18" charset="0"/>
                <a:cs typeface="Times New Roman" panose="02020603050405020304" pitchFamily="18" charset="0"/>
              </a:rPr>
              <a:t>One possible way to arrange functional requirements</a:t>
            </a:r>
            <a:endParaRPr kumimoji="0" lang="zh-CN" altLang="en-US">
              <a:latin typeface="Times New Roman" panose="02020603050405020304" pitchFamily="18" charset="0"/>
              <a:cs typeface="Times New Roman" panose="02020603050405020304" pitchFamily="18" charset="0"/>
            </a:endParaRPr>
          </a:p>
        </p:txBody>
      </p:sp>
      <p:sp>
        <p:nvSpPr>
          <p:cNvPr id="5" name="椭圆形标注 3"/>
          <p:cNvSpPr>
            <a:spLocks noChangeArrowheads="1"/>
          </p:cNvSpPr>
          <p:nvPr/>
        </p:nvSpPr>
        <p:spPr bwMode="auto">
          <a:xfrm>
            <a:off x="5724525" y="2276475"/>
            <a:ext cx="2447925" cy="2087563"/>
          </a:xfrm>
          <a:prstGeom prst="wedgeEllipseCallout">
            <a:avLst>
              <a:gd name="adj1" fmla="val -120671"/>
              <a:gd name="adj2" fmla="val -63949"/>
            </a:avLst>
          </a:prstGeom>
          <a:solidFill>
            <a:schemeClr val="accent1"/>
          </a:solidFill>
          <a:ln w="12700">
            <a:solidFill>
              <a:schemeClr val="tx1"/>
            </a:solidFill>
            <a:round/>
            <a:headEnd/>
            <a:tailEnd/>
          </a:ln>
        </p:spPr>
        <p:txBody>
          <a:bodyPr/>
          <a:lstStyle>
            <a:lvl1pPr>
              <a:spcBef>
                <a:spcPct val="20000"/>
              </a:spcBef>
              <a:buClr>
                <a:schemeClr val="tx2"/>
              </a:buClr>
              <a:buSzPct val="50000"/>
              <a:buFont typeface="Zapf Dingbats" pitchFamily="-84" charset="2"/>
              <a:buChar char="l"/>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00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65000"/>
              <a:buFont typeface="Monotype Sorts" pitchFamily="-84"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a:latin typeface="Times New Roman" panose="02020603050405020304" pitchFamily="18" charset="0"/>
                <a:cs typeface="Times New Roman" panose="02020603050405020304" pitchFamily="18" charset="0"/>
              </a:rPr>
              <a:t> use case, </a:t>
            </a:r>
          </a:p>
          <a:p>
            <a:pPr>
              <a:spcBef>
                <a:spcPct val="0"/>
              </a:spcBef>
              <a:buClrTx/>
              <a:buSzTx/>
              <a:buFontTx/>
              <a:buNone/>
            </a:pPr>
            <a:r>
              <a:rPr kumimoji="0" lang="en-US" altLang="zh-CN">
                <a:latin typeface="Times New Roman" panose="02020603050405020304" pitchFamily="18" charset="0"/>
                <a:cs typeface="Times New Roman" panose="02020603050405020304" pitchFamily="18" charset="0"/>
              </a:rPr>
              <a:t>user class,</a:t>
            </a:r>
          </a:p>
          <a:p>
            <a:pPr>
              <a:spcBef>
                <a:spcPct val="0"/>
              </a:spcBef>
              <a:buClrTx/>
              <a:buSzTx/>
              <a:buFontTx/>
              <a:buNone/>
            </a:pPr>
            <a:r>
              <a:rPr kumimoji="0" lang="en-US" altLang="zh-CN">
                <a:latin typeface="Times New Roman" panose="02020603050405020304" pitchFamily="18" charset="0"/>
                <a:cs typeface="Times New Roman" panose="02020603050405020304" pitchFamily="18" charset="0"/>
              </a:rPr>
              <a:t>object class,</a:t>
            </a:r>
          </a:p>
          <a:p>
            <a:pPr>
              <a:spcBef>
                <a:spcPct val="0"/>
              </a:spcBef>
              <a:buClrTx/>
              <a:buSzTx/>
              <a:buFontTx/>
              <a:buNone/>
            </a:pPr>
            <a:r>
              <a:rPr kumimoji="0" lang="en-US" altLang="zh-CN">
                <a:latin typeface="Times New Roman" panose="02020603050405020304" pitchFamily="18" charset="0"/>
                <a:cs typeface="Times New Roman" panose="02020603050405020304" pitchFamily="18" charset="0"/>
              </a:rPr>
              <a:t>Functional hierarchy </a:t>
            </a:r>
          </a:p>
          <a:p>
            <a:pPr>
              <a:spcBef>
                <a:spcPct val="0"/>
              </a:spcBef>
              <a:buClrTx/>
              <a:buSzTx/>
              <a:buFontTx/>
              <a:buNone/>
            </a:pPr>
            <a:endParaRPr kumimoji="0" lang="en-US" altLang="zh-CN">
              <a:latin typeface="Times New Roman" panose="02020603050405020304" pitchFamily="18" charset="0"/>
              <a:cs typeface="Times New Roman" panose="02020603050405020304" pitchFamily="18" charset="0"/>
            </a:endParaRPr>
          </a:p>
          <a:p>
            <a:pPr>
              <a:spcBef>
                <a:spcPct val="0"/>
              </a:spcBef>
              <a:buClrTx/>
              <a:buSzTx/>
              <a:buFontTx/>
              <a:buNone/>
            </a:pPr>
            <a:endParaRPr kumimoji="0" lang="zh-CN" altLang="en-US">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484"/>
                                        </p:tgtEl>
                                        <p:attrNameLst>
                                          <p:attrName>style.visibility</p:attrName>
                                        </p:attrNameLst>
                                      </p:cBhvr>
                                      <p:to>
                                        <p:strVal val="visible"/>
                                      </p:to>
                                    </p:set>
                                    <p:anim calcmode="lin" valueType="num">
                                      <p:cBhvr additive="base">
                                        <p:cTn id="7" dur="500" fill="hold"/>
                                        <p:tgtEl>
                                          <p:spTgt spid="20484"/>
                                        </p:tgtEl>
                                        <p:attrNameLst>
                                          <p:attrName>ppt_x</p:attrName>
                                        </p:attrNameLst>
                                      </p:cBhvr>
                                      <p:tavLst>
                                        <p:tav tm="0">
                                          <p:val>
                                            <p:strVal val="#ppt_x"/>
                                          </p:val>
                                        </p:tav>
                                        <p:tav tm="100000">
                                          <p:val>
                                            <p:strVal val="#ppt_x"/>
                                          </p:val>
                                        </p:tav>
                                      </p:tavLst>
                                    </p:anim>
                                    <p:anim calcmode="lin" valueType="num">
                                      <p:cBhvr additive="base">
                                        <p:cTn id="8" dur="500" fill="hold"/>
                                        <p:tgtEl>
                                          <p:spTgt spid="2048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tIns="51353" bIns="51353"/>
          <a:lstStyle/>
          <a:p>
            <a:pPr eaLnBrk="1" hangingPunct="1"/>
            <a:r>
              <a:rPr lang="en-US" altLang="zh-CN" smtClean="0">
                <a:solidFill>
                  <a:schemeClr val="accent2"/>
                </a:solidFill>
                <a:ea typeface="宋体" panose="02010600030101010101" pitchFamily="2" charset="-122"/>
              </a:rPr>
              <a:t>SRS Template – 3</a:t>
            </a:r>
          </a:p>
        </p:txBody>
      </p:sp>
      <p:sp>
        <p:nvSpPr>
          <p:cNvPr id="24579" name="Rectangle 3"/>
          <p:cNvSpPr>
            <a:spLocks noGrp="1" noChangeArrowheads="1"/>
          </p:cNvSpPr>
          <p:nvPr>
            <p:ph idx="1"/>
          </p:nvPr>
        </p:nvSpPr>
        <p:spPr>
          <a:xfrm>
            <a:off x="457200" y="1412875"/>
            <a:ext cx="8229600" cy="4625975"/>
          </a:xfrm>
        </p:spPr>
        <p:txBody>
          <a:bodyPr/>
          <a:lstStyle/>
          <a:p>
            <a:pPr marL="457200" indent="-457200" eaLnBrk="1" hangingPunct="1">
              <a:spcBef>
                <a:spcPct val="0"/>
              </a:spcBef>
              <a:buFont typeface="Arial" panose="020B0604020202020204" pitchFamily="34" charset="0"/>
              <a:buAutoNum type="arabicPeriod" startAt="5"/>
            </a:pPr>
            <a:r>
              <a:rPr kumimoji="0" lang="en-US" altLang="zh-CN" smtClean="0">
                <a:ea typeface="宋体" panose="02010600030101010101" pitchFamily="2" charset="-122"/>
              </a:rPr>
              <a:t>Other Nonfunctional Requirements</a:t>
            </a:r>
          </a:p>
          <a:p>
            <a:pPr marL="892175" lvl="2" indent="-427038" eaLnBrk="1" hangingPunct="1">
              <a:buClr>
                <a:srgbClr val="FFFFFF"/>
              </a:buClr>
              <a:buFontTx/>
              <a:buNone/>
            </a:pPr>
            <a:r>
              <a:rPr kumimoji="0" lang="en-US" altLang="zh-CN" sz="2000" smtClean="0">
                <a:ea typeface="宋体" panose="02010600030101010101" pitchFamily="2" charset="-122"/>
              </a:rPr>
              <a:t>5.1 Performance Requirements</a:t>
            </a:r>
          </a:p>
          <a:p>
            <a:pPr marL="892175" lvl="2" indent="-427038" eaLnBrk="1" hangingPunct="1">
              <a:buClr>
                <a:srgbClr val="FFFFFF"/>
              </a:buClr>
              <a:buFontTx/>
              <a:buNone/>
            </a:pPr>
            <a:r>
              <a:rPr kumimoji="0" lang="en-US" altLang="zh-CN" sz="2000" smtClean="0">
                <a:ea typeface="宋体" panose="02010600030101010101" pitchFamily="2" charset="-122"/>
              </a:rPr>
              <a:t>5.2 Safety Requirements</a:t>
            </a:r>
          </a:p>
          <a:p>
            <a:pPr marL="892175" lvl="2" indent="-427038" eaLnBrk="1" hangingPunct="1">
              <a:buClr>
                <a:srgbClr val="FFFFFF"/>
              </a:buClr>
              <a:buFontTx/>
              <a:buNone/>
            </a:pPr>
            <a:r>
              <a:rPr kumimoji="0" lang="en-US" altLang="zh-CN" sz="2000" smtClean="0">
                <a:ea typeface="宋体" panose="02010600030101010101" pitchFamily="2" charset="-122"/>
              </a:rPr>
              <a:t>5.3 Security Requirements</a:t>
            </a:r>
          </a:p>
          <a:p>
            <a:pPr marL="892175" lvl="2" indent="-427038" eaLnBrk="1" hangingPunct="1">
              <a:buClr>
                <a:srgbClr val="FFFFFF"/>
              </a:buClr>
              <a:buFontTx/>
              <a:buNone/>
            </a:pPr>
            <a:r>
              <a:rPr kumimoji="0" lang="en-US" altLang="zh-CN" sz="2000" smtClean="0">
                <a:ea typeface="宋体" panose="02010600030101010101" pitchFamily="2" charset="-122"/>
              </a:rPr>
              <a:t>5.4 Software Quality Attributes</a:t>
            </a:r>
          </a:p>
          <a:p>
            <a:pPr marL="457200" indent="-457200" eaLnBrk="1" hangingPunct="1">
              <a:spcBef>
                <a:spcPct val="0"/>
              </a:spcBef>
              <a:buFont typeface="Arial" panose="020B0604020202020204" pitchFamily="34" charset="0"/>
              <a:buAutoNum type="arabicPeriod" startAt="6"/>
            </a:pPr>
            <a:r>
              <a:rPr kumimoji="0" lang="en-US" altLang="zh-CN" smtClean="0">
                <a:ea typeface="宋体" panose="02010600030101010101" pitchFamily="2" charset="-122"/>
              </a:rPr>
              <a:t>Other Requirements</a:t>
            </a:r>
          </a:p>
          <a:p>
            <a:pPr marL="457200" indent="-457200" eaLnBrk="1" hangingPunct="1">
              <a:spcBef>
                <a:spcPct val="0"/>
              </a:spcBef>
              <a:buFont typeface="Wingdings" pitchFamily="2" charset="2"/>
              <a:buNone/>
            </a:pPr>
            <a:r>
              <a:rPr kumimoji="0" lang="en-US" altLang="zh-CN" smtClean="0">
                <a:ea typeface="宋体" panose="02010600030101010101" pitchFamily="2" charset="-122"/>
              </a:rPr>
              <a:t>      Appendices</a:t>
            </a:r>
          </a:p>
          <a:p>
            <a:pPr marL="892175" lvl="2" indent="-427038" eaLnBrk="1" hangingPunct="1">
              <a:buClr>
                <a:srgbClr val="FFFFFF"/>
              </a:buClr>
              <a:buFontTx/>
              <a:buNone/>
            </a:pPr>
            <a:r>
              <a:rPr kumimoji="0" lang="en-US" altLang="zh-CN" sz="2000" smtClean="0">
                <a:ea typeface="宋体" panose="02010600030101010101" pitchFamily="2" charset="-122"/>
              </a:rPr>
              <a:t>A – Glossary</a:t>
            </a:r>
          </a:p>
          <a:p>
            <a:pPr marL="892175" lvl="2" indent="-427038" eaLnBrk="1" hangingPunct="1">
              <a:buClr>
                <a:srgbClr val="FFFFFF"/>
              </a:buClr>
              <a:buFontTx/>
              <a:buNone/>
            </a:pPr>
            <a:r>
              <a:rPr kumimoji="0" lang="en-US" altLang="zh-CN" sz="2000" smtClean="0">
                <a:ea typeface="宋体" panose="02010600030101010101" pitchFamily="2" charset="-122"/>
              </a:rPr>
              <a:t>B – Analysis Models</a:t>
            </a:r>
          </a:p>
          <a:p>
            <a:pPr marL="892175" lvl="2" indent="-427038" eaLnBrk="1" hangingPunct="1">
              <a:buClr>
                <a:srgbClr val="FFFFFF"/>
              </a:buClr>
              <a:buFontTx/>
              <a:buNone/>
            </a:pPr>
            <a:r>
              <a:rPr kumimoji="0" lang="en-US" altLang="zh-CN" sz="2000" smtClean="0">
                <a:ea typeface="宋体" panose="02010600030101010101" pitchFamily="2" charset="-122"/>
              </a:rPr>
              <a:t>C – To-Be-Determined Lists</a:t>
            </a:r>
          </a:p>
        </p:txBody>
      </p:sp>
      <p:sp>
        <p:nvSpPr>
          <p:cNvPr id="21508" name="椭圆形标注 3"/>
          <p:cNvSpPr>
            <a:spLocks noChangeArrowheads="1"/>
          </p:cNvSpPr>
          <p:nvPr/>
        </p:nvSpPr>
        <p:spPr bwMode="auto">
          <a:xfrm>
            <a:off x="3203575" y="4135438"/>
            <a:ext cx="5689600" cy="1944687"/>
          </a:xfrm>
          <a:prstGeom prst="wedgeEllipseCallout">
            <a:avLst>
              <a:gd name="adj1" fmla="val -50491"/>
              <a:gd name="adj2" fmla="val -24171"/>
            </a:avLst>
          </a:prstGeom>
          <a:solidFill>
            <a:schemeClr val="accent1"/>
          </a:solidFill>
          <a:ln w="12700">
            <a:solidFill>
              <a:schemeClr val="tx1"/>
            </a:solidFill>
            <a:round/>
            <a:headEnd/>
            <a:tailEnd/>
          </a:ln>
        </p:spPr>
        <p:txBody>
          <a:bodyPr/>
          <a:lstStyle>
            <a:lvl1pPr>
              <a:spcBef>
                <a:spcPct val="20000"/>
              </a:spcBef>
              <a:buClr>
                <a:schemeClr val="tx2"/>
              </a:buClr>
              <a:buSzPct val="50000"/>
              <a:buFont typeface="Zapf Dingbats" pitchFamily="-84" charset="2"/>
              <a:buChar char="l"/>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00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65000"/>
              <a:buFont typeface="Monotype Sorts" pitchFamily="-84"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a:latin typeface="Times New Roman" panose="02020603050405020304" pitchFamily="18" charset="0"/>
                <a:cs typeface="Times New Roman" panose="02020603050405020304" pitchFamily="18" charset="0"/>
              </a:rPr>
              <a:t>Data flow diagram, class diagram, state transition diagram , entity relationship diagram</a:t>
            </a:r>
            <a:endParaRPr kumimoji="0" lang="zh-CN" altLang="en-US">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508"/>
                                        </p:tgtEl>
                                        <p:attrNameLst>
                                          <p:attrName>style.visibility</p:attrName>
                                        </p:attrNameLst>
                                      </p:cBhvr>
                                      <p:to>
                                        <p:strVal val="visible"/>
                                      </p:to>
                                    </p:set>
                                    <p:anim calcmode="lin" valueType="num">
                                      <p:cBhvr additive="base">
                                        <p:cTn id="7" dur="500" fill="hold"/>
                                        <p:tgtEl>
                                          <p:spTgt spid="21508"/>
                                        </p:tgtEl>
                                        <p:attrNameLst>
                                          <p:attrName>ppt_x</p:attrName>
                                        </p:attrNameLst>
                                      </p:cBhvr>
                                      <p:tavLst>
                                        <p:tav tm="0">
                                          <p:val>
                                            <p:strVal val="#ppt_x"/>
                                          </p:val>
                                        </p:tav>
                                        <p:tav tm="100000">
                                          <p:val>
                                            <p:strVal val="#ppt_x"/>
                                          </p:val>
                                        </p:tav>
                                      </p:tavLst>
                                    </p:anim>
                                    <p:anim calcmode="lin" valueType="num">
                                      <p:cBhvr additive="base">
                                        <p:cTn id="8" dur="500" fill="hold"/>
                                        <p:tgtEl>
                                          <p:spTgt spid="215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107950" y="263525"/>
            <a:ext cx="8942388" cy="1108075"/>
          </a:xfrm>
        </p:spPr>
        <p:txBody>
          <a:bodyPr/>
          <a:lstStyle/>
          <a:p>
            <a:r>
              <a:rPr lang="en-US" altLang="zh-CN" smtClean="0">
                <a:ea typeface="宋体" panose="02010600030101010101" pitchFamily="2" charset="-122"/>
              </a:rPr>
              <a:t>Examples about nonfunctional reqs.  </a:t>
            </a:r>
            <a:endParaRPr lang="zh-CN" altLang="en-US" smtClean="0">
              <a:ea typeface="宋体" panose="02010600030101010101" pitchFamily="2" charset="-122"/>
            </a:endParaRPr>
          </a:p>
        </p:txBody>
      </p:sp>
      <p:sp>
        <p:nvSpPr>
          <p:cNvPr id="26627" name="内容占位符 2"/>
          <p:cNvSpPr>
            <a:spLocks noGrp="1"/>
          </p:cNvSpPr>
          <p:nvPr>
            <p:ph idx="1"/>
          </p:nvPr>
        </p:nvSpPr>
        <p:spPr>
          <a:xfrm>
            <a:off x="382588" y="1557338"/>
            <a:ext cx="8412162" cy="4130675"/>
          </a:xfrm>
        </p:spPr>
        <p:txBody>
          <a:bodyPr/>
          <a:lstStyle/>
          <a:p>
            <a:pPr marL="466725" lvl="1" indent="-466725" algn="l">
              <a:buClr>
                <a:schemeClr val="accent2"/>
              </a:buClr>
              <a:buSzPct val="50000"/>
              <a:buFont typeface="Wingdings" pitchFamily="2" charset="2"/>
              <a:buNone/>
            </a:pPr>
            <a:r>
              <a:rPr kumimoji="0" lang="en-US" altLang="zh-CN" sz="2400" smtClean="0">
                <a:ea typeface="宋体" panose="02010600030101010101" pitchFamily="2" charset="-122"/>
              </a:rPr>
              <a:t>5.1 Performance Requirements</a:t>
            </a:r>
          </a:p>
          <a:p>
            <a:pPr marL="811213" lvl="2" indent="-466725" algn="l">
              <a:buClr>
                <a:schemeClr val="accent2"/>
              </a:buClr>
              <a:buSzPct val="50000"/>
              <a:buFont typeface="Wingdings" pitchFamily="2" charset="2"/>
              <a:buChar char="u"/>
            </a:pPr>
            <a:r>
              <a:rPr kumimoji="0" lang="en-US" altLang="zh-CN" sz="2200" smtClean="0">
                <a:ea typeface="宋体" panose="02010600030101010101" pitchFamily="2" charset="-122"/>
              </a:rPr>
              <a:t>Response time  </a:t>
            </a:r>
          </a:p>
          <a:p>
            <a:pPr marL="811213" lvl="2" indent="-466725" algn="l">
              <a:buClr>
                <a:schemeClr val="accent2"/>
              </a:buClr>
              <a:buSzPct val="50000"/>
              <a:buFont typeface="Wingdings" pitchFamily="2" charset="2"/>
              <a:buChar char="u"/>
            </a:pPr>
            <a:r>
              <a:rPr kumimoji="0" lang="en-US" altLang="zh-CN" sz="2200" smtClean="0">
                <a:ea typeface="宋体" panose="02010600030101010101" pitchFamily="2" charset="-122"/>
              </a:rPr>
              <a:t>“95 % of catalog database queries shall be completed within 3 seconds on a single-user 1.1-GHz Intel Pentium 4 PC running Microsoft Windows XP with at least 60% of the system resource free. ” </a:t>
            </a:r>
          </a:p>
          <a:p>
            <a:pPr marL="466725" lvl="1" indent="-466725" algn="l">
              <a:buClr>
                <a:schemeClr val="accent2"/>
              </a:buClr>
              <a:buSzPct val="50000"/>
              <a:buFont typeface="Wingdings" pitchFamily="2" charset="2"/>
              <a:buNone/>
            </a:pPr>
            <a:r>
              <a:rPr kumimoji="0" lang="en-US" altLang="zh-CN" sz="2400" smtClean="0">
                <a:ea typeface="宋体" panose="02010600030101010101" pitchFamily="2" charset="-122"/>
              </a:rPr>
              <a:t>5.2 Safety Requirements</a:t>
            </a:r>
          </a:p>
          <a:p>
            <a:pPr marL="811213" lvl="2" indent="-466725" algn="l">
              <a:buClr>
                <a:schemeClr val="accent2"/>
              </a:buClr>
              <a:buSzPct val="50000"/>
              <a:buFont typeface="Wingdings" pitchFamily="2" charset="2"/>
              <a:buChar char="u"/>
            </a:pPr>
            <a:r>
              <a:rPr kumimoji="0" lang="en-US" altLang="zh-CN" sz="2200" smtClean="0">
                <a:ea typeface="宋体" panose="02010600030101010101" pitchFamily="2" charset="-122"/>
              </a:rPr>
              <a:t>The system shall terminate any operation within 1 second if the measured tank pressure exceeds 95% of the specified maximum pressure. </a:t>
            </a:r>
          </a:p>
          <a:p>
            <a:pPr marL="466725" lvl="1" indent="-466725" algn="l">
              <a:buClr>
                <a:schemeClr val="accent2"/>
              </a:buClr>
              <a:buSzPct val="50000"/>
              <a:buFont typeface="Wingdings" pitchFamily="2" charset="2"/>
              <a:buNone/>
            </a:pPr>
            <a:endParaRPr kumimoji="0" lang="en-US" altLang="zh-CN" sz="1800" smtClean="0">
              <a:ea typeface="宋体" panose="02010600030101010101" pitchFamily="2" charset="-122"/>
            </a:endParaRPr>
          </a:p>
          <a:p>
            <a:endParaRPr kumimoji="0" lang="zh-CN" altLang="en-US"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en-US" altLang="zh-CN" smtClean="0">
                <a:ea typeface="宋体" panose="02010600030101010101" pitchFamily="2" charset="-122"/>
              </a:rPr>
              <a:t>Examples about nonfunctional reqs. </a:t>
            </a:r>
            <a:endParaRPr lang="zh-CN" altLang="en-US" smtClean="0">
              <a:ea typeface="宋体" panose="02010600030101010101" pitchFamily="2" charset="-122"/>
            </a:endParaRPr>
          </a:p>
        </p:txBody>
      </p:sp>
      <p:sp>
        <p:nvSpPr>
          <p:cNvPr id="27651" name="内容占位符 2"/>
          <p:cNvSpPr>
            <a:spLocks noGrp="1"/>
          </p:cNvSpPr>
          <p:nvPr>
            <p:ph idx="1"/>
          </p:nvPr>
        </p:nvSpPr>
        <p:spPr/>
        <p:txBody>
          <a:bodyPr/>
          <a:lstStyle/>
          <a:p>
            <a:pPr marL="466725" lvl="1" indent="-466725" algn="l">
              <a:buClr>
                <a:schemeClr val="accent2"/>
              </a:buClr>
              <a:buSzPct val="50000"/>
              <a:buFont typeface="Wingdings" pitchFamily="2" charset="2"/>
              <a:buNone/>
            </a:pPr>
            <a:r>
              <a:rPr kumimoji="0" lang="en-US" altLang="zh-CN" sz="2400" smtClean="0">
                <a:ea typeface="宋体" panose="02010600030101010101" pitchFamily="2" charset="-122"/>
              </a:rPr>
              <a:t>5.3 Security Requirements</a:t>
            </a:r>
          </a:p>
          <a:p>
            <a:pPr marL="811213" lvl="2" indent="-466725" algn="l">
              <a:buClr>
                <a:schemeClr val="accent2"/>
              </a:buClr>
              <a:buSzPct val="50000"/>
              <a:buFont typeface="Wingdings" pitchFamily="2" charset="2"/>
              <a:buChar char="u"/>
            </a:pPr>
            <a:r>
              <a:rPr kumimoji="0" lang="en-US" altLang="zh-CN" sz="2200" smtClean="0">
                <a:ea typeface="宋体" panose="02010600030101010101" pitchFamily="2" charset="-122"/>
              </a:rPr>
              <a:t>Every user must change his initially assigned login password immediately after his first successful login. The initial password may never be used. </a:t>
            </a:r>
          </a:p>
          <a:p>
            <a:pPr marL="466725" lvl="1" indent="-466725" algn="l">
              <a:buClr>
                <a:schemeClr val="accent2"/>
              </a:buClr>
              <a:buSzPct val="50000"/>
              <a:buFont typeface="Wingdings" pitchFamily="2" charset="2"/>
              <a:buNone/>
            </a:pPr>
            <a:r>
              <a:rPr kumimoji="0" lang="en-US" altLang="zh-CN" sz="2400" smtClean="0">
                <a:ea typeface="宋体" panose="02010600030101010101" pitchFamily="2" charset="-122"/>
              </a:rPr>
              <a:t>5.4 Software Quality Attributes</a:t>
            </a:r>
          </a:p>
          <a:p>
            <a:pPr marL="811213" lvl="2" indent="-466725" algn="l">
              <a:buClr>
                <a:schemeClr val="accent2"/>
              </a:buClr>
              <a:buSzPct val="50000"/>
              <a:buFont typeface="Wingdings" pitchFamily="2" charset="2"/>
              <a:buChar char="u"/>
            </a:pPr>
            <a:r>
              <a:rPr kumimoji="0" lang="en-US" altLang="zh-CN" sz="2200" smtClean="0">
                <a:ea typeface="宋体" panose="02010600030101010101" pitchFamily="2" charset="-122"/>
              </a:rPr>
              <a:t>Availability : the system shall be at least 99.5% available on weekdays between 6:00 a.m. and midnight local time.</a:t>
            </a:r>
          </a:p>
          <a:p>
            <a:pPr marL="811213" lvl="2" indent="-466725" algn="l">
              <a:buClr>
                <a:schemeClr val="accent2"/>
              </a:buClr>
              <a:buSzPct val="50000"/>
              <a:buFont typeface="Wingdings" pitchFamily="2" charset="2"/>
              <a:buChar char="u"/>
            </a:pPr>
            <a:r>
              <a:rPr kumimoji="0" lang="en-US" altLang="zh-CN" sz="2200" smtClean="0">
                <a:ea typeface="宋体" panose="02010600030101010101" pitchFamily="2" charset="-122"/>
              </a:rPr>
              <a:t>Efficiency, Robustness, usability, …</a:t>
            </a:r>
            <a:endParaRPr kumimoji="0" lang="zh-CN" altLang="en-US" sz="220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06625" y="0"/>
            <a:ext cx="4144963" cy="673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文本框 1"/>
          <p:cNvSpPr txBox="1">
            <a:spLocks noChangeArrowheads="1"/>
          </p:cNvSpPr>
          <p:nvPr/>
        </p:nvSpPr>
        <p:spPr bwMode="auto">
          <a:xfrm>
            <a:off x="381000" y="2636838"/>
            <a:ext cx="18256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Recommended template</a:t>
            </a:r>
            <a:endParaRPr lang="zh-CN" altLang="en-US"/>
          </a:p>
        </p:txBody>
      </p:sp>
      <p:sp>
        <p:nvSpPr>
          <p:cNvPr id="3" name="爆炸形 1 2"/>
          <p:cNvSpPr/>
          <p:nvPr/>
        </p:nvSpPr>
        <p:spPr bwMode="auto">
          <a:xfrm>
            <a:off x="6084168" y="2276872"/>
            <a:ext cx="2867869" cy="3384376"/>
          </a:xfrm>
          <a:prstGeom prst="irregularSeal1">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imes" pitchFamily="18" charset="0"/>
              </a:rPr>
              <a:t>需求的模板可以根据项目定制</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smtClean="0">
                <a:ea typeface="宋体" panose="02010600030101010101" pitchFamily="2" charset="-122"/>
              </a:rPr>
              <a:t>问题：</a:t>
            </a:r>
          </a:p>
        </p:txBody>
      </p:sp>
      <p:sp>
        <p:nvSpPr>
          <p:cNvPr id="28675" name="内容占位符 2"/>
          <p:cNvSpPr>
            <a:spLocks noGrp="1"/>
          </p:cNvSpPr>
          <p:nvPr>
            <p:ph idx="1"/>
          </p:nvPr>
        </p:nvSpPr>
        <p:spPr/>
        <p:txBody>
          <a:bodyPr/>
          <a:lstStyle/>
          <a:p>
            <a:endParaRPr lang="en-US" altLang="zh-CN" smtClean="0">
              <a:ea typeface="宋体" panose="02010600030101010101" pitchFamily="2" charset="-122"/>
            </a:endParaRPr>
          </a:p>
          <a:p>
            <a:endParaRPr lang="en-US" altLang="zh-CN" smtClean="0">
              <a:ea typeface="宋体" panose="02010600030101010101" pitchFamily="2" charset="-122"/>
            </a:endParaRPr>
          </a:p>
          <a:p>
            <a:r>
              <a:rPr lang="zh-CN" altLang="en-US" smtClean="0">
                <a:ea typeface="宋体" panose="02010600030101010101" pitchFamily="2" charset="-122"/>
              </a:rPr>
              <a:t>如果针对轨道交通系统，如何对模板进行裁剪？</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ctrTitle"/>
          </p:nvPr>
        </p:nvSpPr>
        <p:spPr>
          <a:xfrm>
            <a:off x="683568" y="2564904"/>
            <a:ext cx="7772400" cy="1470025"/>
          </a:xfrm>
        </p:spPr>
        <p:txBody>
          <a:bodyPr/>
          <a:lstStyle/>
          <a:p>
            <a:r>
              <a:rPr lang="en-US" altLang="zh-CN" dirty="0" smtClean="0">
                <a:ea typeface="宋体" panose="02010600030101010101" pitchFamily="2" charset="-122"/>
              </a:rPr>
              <a:t>Chapter 10: Documenting the Requirements</a:t>
            </a:r>
            <a:br>
              <a:rPr lang="en-US" altLang="zh-CN" dirty="0" smtClean="0">
                <a:ea typeface="宋体" panose="02010600030101010101" pitchFamily="2" charset="-122"/>
              </a:rPr>
            </a:br>
            <a:r>
              <a:rPr lang="en-US" altLang="zh-CN" dirty="0" smtClean="0">
                <a:ea typeface="宋体" panose="02010600030101010101" pitchFamily="2" charset="-122"/>
              </a:rPr>
              <a:t>Chapter 11: Writing Excellent Requirements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p:cNvSpPr>
          <p:nvPr>
            <p:ph idx="1"/>
          </p:nvPr>
        </p:nvSpPr>
        <p:spPr>
          <a:xfrm>
            <a:off x="382588" y="2349500"/>
            <a:ext cx="8412162" cy="3457575"/>
          </a:xfrm>
        </p:spPr>
        <p:txBody>
          <a:bodyPr/>
          <a:lstStyle/>
          <a:p>
            <a:r>
              <a:rPr lang="en-US" altLang="zh-CN" sz="3200" b="1" smtClean="0">
                <a:ea typeface="宋体" panose="02010600030101010101" pitchFamily="2" charset="-122"/>
              </a:rPr>
              <a:t>Chapter 11. Writing excellent requirements</a:t>
            </a:r>
            <a:endParaRPr lang="zh-CN" altLang="en-US" sz="3200" b="1"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381000" y="263525"/>
            <a:ext cx="8007350" cy="1108075"/>
          </a:xfrm>
        </p:spPr>
        <p:txBody>
          <a:bodyPr/>
          <a:lstStyle/>
          <a:p>
            <a:r>
              <a:rPr lang="en-US" altLang="zh-CN" smtClean="0">
                <a:ea typeface="宋体" panose="02010600030101010101" pitchFamily="2" charset="-122"/>
              </a:rPr>
              <a:t>Characteristics of excellent requirements </a:t>
            </a:r>
            <a:endParaRPr lang="zh-CN" altLang="en-US" smtClean="0">
              <a:ea typeface="宋体" panose="02010600030101010101" pitchFamily="2" charset="-122"/>
            </a:endParaRPr>
          </a:p>
        </p:txBody>
      </p:sp>
      <p:sp>
        <p:nvSpPr>
          <p:cNvPr id="30723" name="内容占位符 2"/>
          <p:cNvSpPr>
            <a:spLocks noGrp="1"/>
          </p:cNvSpPr>
          <p:nvPr>
            <p:ph idx="1"/>
          </p:nvPr>
        </p:nvSpPr>
        <p:spPr>
          <a:xfrm>
            <a:off x="382588" y="1676400"/>
            <a:ext cx="8005762" cy="4130675"/>
          </a:xfrm>
        </p:spPr>
        <p:txBody>
          <a:bodyPr/>
          <a:lstStyle/>
          <a:p>
            <a:r>
              <a:rPr lang="en-US" altLang="zh-CN" smtClean="0">
                <a:ea typeface="宋体" panose="02010600030101010101" pitchFamily="2" charset="-122"/>
              </a:rPr>
              <a:t>Complete </a:t>
            </a:r>
          </a:p>
          <a:p>
            <a:r>
              <a:rPr lang="en-US" altLang="zh-CN" smtClean="0">
                <a:ea typeface="宋体" panose="02010600030101010101" pitchFamily="2" charset="-122"/>
              </a:rPr>
              <a:t>Correct </a:t>
            </a:r>
          </a:p>
          <a:p>
            <a:r>
              <a:rPr lang="en-US" altLang="zh-CN" smtClean="0">
                <a:ea typeface="宋体" panose="02010600030101010101" pitchFamily="2" charset="-122"/>
              </a:rPr>
              <a:t>Feasible </a:t>
            </a:r>
          </a:p>
          <a:p>
            <a:r>
              <a:rPr lang="en-US" altLang="zh-CN" smtClean="0">
                <a:ea typeface="宋体" panose="02010600030101010101" pitchFamily="2" charset="-122"/>
              </a:rPr>
              <a:t>Necessary </a:t>
            </a:r>
          </a:p>
          <a:p>
            <a:r>
              <a:rPr lang="en-US" altLang="zh-CN" smtClean="0">
                <a:ea typeface="宋体" panose="02010600030101010101" pitchFamily="2" charset="-122"/>
              </a:rPr>
              <a:t>Prioritized </a:t>
            </a:r>
          </a:p>
          <a:p>
            <a:r>
              <a:rPr lang="en-US" altLang="zh-CN" smtClean="0">
                <a:ea typeface="宋体" panose="02010600030101010101" pitchFamily="2" charset="-122"/>
              </a:rPr>
              <a:t>Unambiguous </a:t>
            </a:r>
          </a:p>
          <a:p>
            <a:r>
              <a:rPr lang="en-US" altLang="zh-CN" smtClean="0">
                <a:ea typeface="宋体" panose="02010600030101010101" pitchFamily="2" charset="-122"/>
              </a:rPr>
              <a:t>Verifiable </a:t>
            </a:r>
            <a:endParaRPr lang="zh-CN" altLang="en-US"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381000" y="263525"/>
            <a:ext cx="8007350" cy="1108075"/>
          </a:xfrm>
        </p:spPr>
        <p:txBody>
          <a:bodyPr/>
          <a:lstStyle/>
          <a:p>
            <a:endParaRPr lang="zh-CN" altLang="en-US" smtClean="0">
              <a:ea typeface="宋体" panose="02010600030101010101" pitchFamily="2" charset="-122"/>
            </a:endParaRPr>
          </a:p>
        </p:txBody>
      </p:sp>
      <p:sp>
        <p:nvSpPr>
          <p:cNvPr id="31747" name="内容占位符 2"/>
          <p:cNvSpPr>
            <a:spLocks noGrp="1"/>
          </p:cNvSpPr>
          <p:nvPr>
            <p:ph idx="1"/>
          </p:nvPr>
        </p:nvSpPr>
        <p:spPr>
          <a:xfrm>
            <a:off x="382588" y="1676400"/>
            <a:ext cx="8005762" cy="4130675"/>
          </a:xfrm>
        </p:spPr>
        <p:txBody>
          <a:bodyPr/>
          <a:lstStyle/>
          <a:p>
            <a:r>
              <a:rPr lang="en-US" altLang="zh-CN" smtClean="0">
                <a:ea typeface="宋体" panose="02010600030101010101" pitchFamily="2" charset="-122"/>
              </a:rPr>
              <a:t>Complete </a:t>
            </a:r>
          </a:p>
          <a:p>
            <a:pPr lvl="1">
              <a:buClr>
                <a:srgbClr val="BD011E"/>
              </a:buClr>
            </a:pPr>
            <a:r>
              <a:rPr lang="en-US" altLang="zh-CN" smtClean="0">
                <a:ea typeface="宋体" panose="02010600030101010101" pitchFamily="2" charset="-122"/>
              </a:rPr>
              <a:t>Each requirement must fully describe the functionality to be delivered. </a:t>
            </a:r>
          </a:p>
          <a:p>
            <a:pPr lvl="1">
              <a:buClr>
                <a:srgbClr val="BD011E"/>
              </a:buClr>
            </a:pPr>
            <a:r>
              <a:rPr lang="en-US" altLang="zh-CN" smtClean="0">
                <a:ea typeface="宋体" panose="02010600030101010101" pitchFamily="2" charset="-122"/>
              </a:rPr>
              <a:t>It must contain all the information necessary for the developer to design and implement that bit of functionality. </a:t>
            </a:r>
          </a:p>
          <a:p>
            <a:pPr lvl="1">
              <a:buClr>
                <a:srgbClr val="BD011E"/>
              </a:buClr>
            </a:pPr>
            <a:r>
              <a:rPr lang="en-US" altLang="zh-CN" smtClean="0">
                <a:ea typeface="宋体" panose="02010600030101010101" pitchFamily="2" charset="-122"/>
              </a:rPr>
              <a:t>To be determined (TBD) as a standard flag </a:t>
            </a:r>
          </a:p>
          <a:p>
            <a:r>
              <a:rPr lang="en-US" altLang="zh-CN" smtClean="0">
                <a:ea typeface="宋体" panose="02010600030101010101" pitchFamily="2" charset="-122"/>
              </a:rPr>
              <a:t>Example: </a:t>
            </a:r>
          </a:p>
          <a:p>
            <a:pPr lvl="1">
              <a:buClr>
                <a:srgbClr val="BD011E"/>
              </a:buClr>
            </a:pPr>
            <a:r>
              <a:rPr lang="en-US" altLang="zh-CN" smtClean="0">
                <a:ea typeface="宋体" panose="02010600030101010101" pitchFamily="2" charset="-122"/>
              </a:rPr>
              <a:t>The XML parser shall produce a markup error report that allows quick resolution of errors when used by XML novices. </a:t>
            </a:r>
            <a:endParaRPr lang="zh-CN" altLang="en-US"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381000" y="263525"/>
            <a:ext cx="8007350" cy="1108075"/>
          </a:xfrm>
        </p:spPr>
        <p:txBody>
          <a:bodyPr/>
          <a:lstStyle/>
          <a:p>
            <a:endParaRPr lang="zh-CN" altLang="en-US" smtClean="0">
              <a:ea typeface="宋体" panose="02010600030101010101" pitchFamily="2" charset="-122"/>
            </a:endParaRPr>
          </a:p>
        </p:txBody>
      </p:sp>
      <p:sp>
        <p:nvSpPr>
          <p:cNvPr id="33795" name="内容占位符 2"/>
          <p:cNvSpPr>
            <a:spLocks noGrp="1"/>
          </p:cNvSpPr>
          <p:nvPr>
            <p:ph idx="1"/>
          </p:nvPr>
        </p:nvSpPr>
        <p:spPr>
          <a:xfrm>
            <a:off x="382588" y="1676400"/>
            <a:ext cx="8005762" cy="4130675"/>
          </a:xfrm>
        </p:spPr>
        <p:txBody>
          <a:bodyPr/>
          <a:lstStyle/>
          <a:p>
            <a:r>
              <a:rPr lang="en-US" altLang="zh-CN" smtClean="0">
                <a:ea typeface="宋体" panose="02010600030101010101" pitchFamily="2" charset="-122"/>
              </a:rPr>
              <a:t>Correct </a:t>
            </a:r>
          </a:p>
          <a:p>
            <a:pPr lvl="1">
              <a:buClr>
                <a:srgbClr val="BD011E"/>
              </a:buClr>
            </a:pPr>
            <a:r>
              <a:rPr lang="en-US" altLang="zh-CN" smtClean="0">
                <a:ea typeface="宋体" panose="02010600030101010101" pitchFamily="2" charset="-122"/>
              </a:rPr>
              <a:t>Each requirement must accurately describe the functionality to be built. </a:t>
            </a:r>
          </a:p>
          <a:p>
            <a:pPr lvl="1">
              <a:buClr>
                <a:srgbClr val="BD011E"/>
              </a:buClr>
            </a:pPr>
            <a:r>
              <a:rPr lang="en-US" altLang="zh-CN" smtClean="0">
                <a:ea typeface="宋体" panose="02010600030101010101" pitchFamily="2" charset="-122"/>
              </a:rPr>
              <a:t>A software requirement that conflicts with its parents system requirement is not correct. </a:t>
            </a:r>
          </a:p>
          <a:p>
            <a:r>
              <a:rPr lang="en-US" altLang="zh-CN" smtClean="0">
                <a:ea typeface="宋体" panose="02010600030101010101" pitchFamily="2" charset="-122"/>
              </a:rPr>
              <a:t>Feasible </a:t>
            </a:r>
          </a:p>
          <a:p>
            <a:pPr lvl="1">
              <a:buClr>
                <a:srgbClr val="BD011E"/>
              </a:buClr>
            </a:pPr>
            <a:r>
              <a:rPr lang="en-US" altLang="zh-CN" smtClean="0">
                <a:ea typeface="宋体" panose="02010600030101010101" pitchFamily="2" charset="-122"/>
              </a:rPr>
              <a:t>It must be possible to implement each requirement within the known capabilities and limitations of the system and its operating environment. </a:t>
            </a:r>
            <a:endParaRPr lang="zh-CN" altLang="en-US" smtClean="0">
              <a:ea typeface="宋体" panose="02010600030101010101" pitchFamily="2" charset="-122"/>
            </a:endParaRPr>
          </a:p>
          <a:p>
            <a:endParaRPr lang="en-US" altLang="zh-CN" smtClean="0">
              <a:ea typeface="宋体" panose="02010600030101010101" pitchFamily="2" charset="-122"/>
            </a:endParaRPr>
          </a:p>
          <a:p>
            <a:pPr lvl="1">
              <a:buClr>
                <a:srgbClr val="BD011E"/>
              </a:buClr>
            </a:pPr>
            <a:endParaRPr lang="zh-CN" altLang="en-US"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381000" y="263525"/>
            <a:ext cx="8007350" cy="1108075"/>
          </a:xfrm>
        </p:spPr>
        <p:txBody>
          <a:bodyPr/>
          <a:lstStyle/>
          <a:p>
            <a:endParaRPr lang="zh-CN" altLang="en-US" smtClean="0">
              <a:ea typeface="宋体" panose="02010600030101010101" pitchFamily="2" charset="-122"/>
            </a:endParaRPr>
          </a:p>
        </p:txBody>
      </p:sp>
      <p:sp>
        <p:nvSpPr>
          <p:cNvPr id="34819" name="内容占位符 2"/>
          <p:cNvSpPr>
            <a:spLocks noGrp="1"/>
          </p:cNvSpPr>
          <p:nvPr>
            <p:ph idx="1"/>
          </p:nvPr>
        </p:nvSpPr>
        <p:spPr>
          <a:xfrm>
            <a:off x="382588" y="1676400"/>
            <a:ext cx="8005762" cy="4130675"/>
          </a:xfrm>
        </p:spPr>
        <p:txBody>
          <a:bodyPr/>
          <a:lstStyle/>
          <a:p>
            <a:r>
              <a:rPr lang="en-US" altLang="zh-CN" smtClean="0">
                <a:ea typeface="宋体" panose="02010600030101010101" pitchFamily="2" charset="-122"/>
              </a:rPr>
              <a:t>Necessary </a:t>
            </a:r>
          </a:p>
          <a:p>
            <a:pPr lvl="1">
              <a:buClr>
                <a:srgbClr val="BD011E"/>
              </a:buClr>
            </a:pPr>
            <a:r>
              <a:rPr lang="en-US" altLang="zh-CN" smtClean="0">
                <a:ea typeface="宋体" panose="02010600030101010101" pitchFamily="2" charset="-122"/>
              </a:rPr>
              <a:t>Each requirement should document a capability that the customers really need or one that’s required for conformance to an external system requirement or a standard. </a:t>
            </a:r>
          </a:p>
          <a:p>
            <a:pPr lvl="1">
              <a:buClr>
                <a:srgbClr val="BD011E"/>
              </a:buClr>
            </a:pPr>
            <a:endParaRPr lang="en-US" altLang="zh-CN" smtClean="0">
              <a:ea typeface="宋体" panose="02010600030101010101" pitchFamily="2" charset="-122"/>
            </a:endParaRPr>
          </a:p>
          <a:p>
            <a:r>
              <a:rPr lang="en-US" altLang="zh-CN" smtClean="0">
                <a:ea typeface="宋体" panose="02010600030101010101" pitchFamily="2" charset="-122"/>
              </a:rPr>
              <a:t>Prioritized </a:t>
            </a:r>
          </a:p>
          <a:p>
            <a:pPr lvl="1">
              <a:buClr>
                <a:srgbClr val="BD011E"/>
              </a:buClr>
            </a:pPr>
            <a:r>
              <a:rPr lang="en-US" altLang="zh-CN" smtClean="0">
                <a:ea typeface="宋体" panose="02010600030101010101" pitchFamily="2" charset="-122"/>
              </a:rPr>
              <a:t>Assign an implementation priority to each functional requirement, feature, or use case to indicate how essential it is to a particular product release. </a:t>
            </a:r>
            <a:endParaRPr lang="zh-CN" altLang="en-US" smtClean="0">
              <a:ea typeface="宋体" panose="02010600030101010101" pitchFamily="2" charset="-122"/>
            </a:endParaRPr>
          </a:p>
          <a:p>
            <a:pPr>
              <a:buClr>
                <a:srgbClr val="BD011E"/>
              </a:buClr>
            </a:pPr>
            <a:endParaRPr lang="zh-CN" altLang="en-US"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381000" y="263525"/>
            <a:ext cx="8007350" cy="1108075"/>
          </a:xfrm>
        </p:spPr>
        <p:txBody>
          <a:bodyPr/>
          <a:lstStyle/>
          <a:p>
            <a:endParaRPr lang="zh-CN" altLang="en-US" smtClean="0">
              <a:ea typeface="宋体" panose="02010600030101010101" pitchFamily="2" charset="-122"/>
            </a:endParaRPr>
          </a:p>
        </p:txBody>
      </p:sp>
      <p:sp>
        <p:nvSpPr>
          <p:cNvPr id="35843" name="内容占位符 2"/>
          <p:cNvSpPr>
            <a:spLocks noGrp="1"/>
          </p:cNvSpPr>
          <p:nvPr>
            <p:ph idx="1"/>
          </p:nvPr>
        </p:nvSpPr>
        <p:spPr>
          <a:xfrm>
            <a:off x="382588" y="1676400"/>
            <a:ext cx="8005762" cy="4130675"/>
          </a:xfrm>
        </p:spPr>
        <p:txBody>
          <a:bodyPr/>
          <a:lstStyle/>
          <a:p>
            <a:r>
              <a:rPr lang="en-US" altLang="zh-CN" smtClean="0">
                <a:ea typeface="宋体" panose="02010600030101010101" pitchFamily="2" charset="-122"/>
              </a:rPr>
              <a:t>Unambiguous </a:t>
            </a:r>
          </a:p>
          <a:p>
            <a:pPr lvl="1">
              <a:buClr>
                <a:srgbClr val="BD011E"/>
              </a:buClr>
            </a:pPr>
            <a:r>
              <a:rPr lang="en-US" altLang="zh-CN" smtClean="0">
                <a:ea typeface="宋体" panose="02010600030101010101" pitchFamily="2" charset="-122"/>
              </a:rPr>
              <a:t>All readers of a requirement statement should arrive at a single, consistent, interpretation of it, but natural language is highly prone to ambiguity.</a:t>
            </a:r>
          </a:p>
          <a:p>
            <a:r>
              <a:rPr lang="en-US" altLang="zh-CN" smtClean="0">
                <a:ea typeface="宋体" panose="02010600030101010101" pitchFamily="2" charset="-122"/>
              </a:rPr>
              <a:t>Example</a:t>
            </a:r>
          </a:p>
          <a:p>
            <a:pPr lvl="1">
              <a:buClr>
                <a:srgbClr val="BD011E"/>
              </a:buClr>
            </a:pPr>
            <a:r>
              <a:rPr lang="en-US" altLang="zh-CN" smtClean="0">
                <a:ea typeface="宋体" panose="02010600030101010101" pitchFamily="2" charset="-122"/>
              </a:rPr>
              <a:t>The operator identifier is composed by a  name and a password. The password is of  6 digital form. When the operator logins the system, it is stored in a registration file.</a:t>
            </a:r>
            <a:endParaRPr lang="zh-CN" altLang="en-US" smtClean="0">
              <a:ea typeface="宋体" panose="02010600030101010101" pitchFamily="2" charset="-122"/>
            </a:endParaRPr>
          </a:p>
          <a:p>
            <a:pPr lvl="1">
              <a:buClr>
                <a:srgbClr val="BD011E"/>
              </a:buClr>
            </a:pPr>
            <a:endParaRPr lang="zh-CN" altLang="en-US"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381000" y="263525"/>
            <a:ext cx="8007350" cy="1108075"/>
          </a:xfrm>
        </p:spPr>
        <p:txBody>
          <a:bodyPr/>
          <a:lstStyle/>
          <a:p>
            <a:endParaRPr lang="zh-CN" altLang="en-US" smtClean="0">
              <a:ea typeface="宋体" panose="02010600030101010101" pitchFamily="2" charset="-122"/>
            </a:endParaRPr>
          </a:p>
        </p:txBody>
      </p:sp>
      <p:sp>
        <p:nvSpPr>
          <p:cNvPr id="36867" name="内容占位符 2"/>
          <p:cNvSpPr>
            <a:spLocks noGrp="1"/>
          </p:cNvSpPr>
          <p:nvPr>
            <p:ph idx="1"/>
          </p:nvPr>
        </p:nvSpPr>
        <p:spPr>
          <a:xfrm>
            <a:off x="382588" y="1676400"/>
            <a:ext cx="8005762" cy="4130675"/>
          </a:xfrm>
        </p:spPr>
        <p:txBody>
          <a:bodyPr/>
          <a:lstStyle/>
          <a:p>
            <a:r>
              <a:rPr lang="en-US" altLang="zh-CN" dirty="0" smtClean="0">
                <a:ea typeface="宋体" panose="02010600030101010101" pitchFamily="2" charset="-122"/>
              </a:rPr>
              <a:t>Verifiable </a:t>
            </a:r>
          </a:p>
          <a:p>
            <a:pPr lvl="1">
              <a:buClr>
                <a:srgbClr val="BD011E"/>
              </a:buClr>
            </a:pPr>
            <a:r>
              <a:rPr lang="en-US" altLang="zh-CN" dirty="0" smtClean="0">
                <a:ea typeface="宋体" panose="02010600030101010101" pitchFamily="2" charset="-122"/>
              </a:rPr>
              <a:t>See whether you can devise a few tests or use other verification approaches, such as inspection or demonstration, to determine whether the product properly implements each requirement. </a:t>
            </a:r>
          </a:p>
          <a:p>
            <a:r>
              <a:rPr lang="en-US" altLang="zh-CN" dirty="0" smtClean="0">
                <a:ea typeface="宋体" panose="02010600030101010101" pitchFamily="2" charset="-122"/>
              </a:rPr>
              <a:t>Example </a:t>
            </a:r>
          </a:p>
          <a:p>
            <a:pPr lvl="1"/>
            <a:r>
              <a:rPr lang="en-US" altLang="zh-CN" dirty="0" smtClean="0">
                <a:ea typeface="宋体" panose="02010600030101010101" pitchFamily="2" charset="-122"/>
              </a:rPr>
              <a:t>The employee’s ID must within a valid range. </a:t>
            </a:r>
            <a:endParaRPr lang="zh-CN" altLang="en-US"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xfrm>
            <a:off x="381000" y="263525"/>
            <a:ext cx="8007350" cy="1108075"/>
          </a:xfrm>
        </p:spPr>
        <p:txBody>
          <a:bodyPr/>
          <a:lstStyle/>
          <a:p>
            <a:r>
              <a:rPr lang="en-US" altLang="zh-CN" smtClean="0">
                <a:ea typeface="宋体" panose="02010600030101010101" pitchFamily="2" charset="-122"/>
              </a:rPr>
              <a:t>Requirements Specification Characteristics </a:t>
            </a:r>
            <a:endParaRPr lang="zh-CN" altLang="en-US" smtClean="0">
              <a:ea typeface="宋体" panose="02010600030101010101" pitchFamily="2" charset="-122"/>
            </a:endParaRPr>
          </a:p>
        </p:txBody>
      </p:sp>
      <p:sp>
        <p:nvSpPr>
          <p:cNvPr id="37891" name="内容占位符 2"/>
          <p:cNvSpPr>
            <a:spLocks noGrp="1"/>
          </p:cNvSpPr>
          <p:nvPr>
            <p:ph idx="1"/>
          </p:nvPr>
        </p:nvSpPr>
        <p:spPr>
          <a:xfrm>
            <a:off x="382588" y="1676400"/>
            <a:ext cx="8005762" cy="4130675"/>
          </a:xfrm>
        </p:spPr>
        <p:txBody>
          <a:bodyPr/>
          <a:lstStyle/>
          <a:p>
            <a:r>
              <a:rPr lang="en-US" altLang="zh-CN" smtClean="0">
                <a:ea typeface="宋体" panose="02010600030101010101" pitchFamily="2" charset="-122"/>
              </a:rPr>
              <a:t>Complete </a:t>
            </a:r>
          </a:p>
          <a:p>
            <a:pPr lvl="1">
              <a:buClr>
                <a:srgbClr val="BD011E"/>
              </a:buClr>
            </a:pPr>
            <a:r>
              <a:rPr lang="en-US" altLang="zh-CN" smtClean="0">
                <a:ea typeface="宋体" panose="02010600030101010101" pitchFamily="2" charset="-122"/>
              </a:rPr>
              <a:t>No requirements or necessary information should be absent.</a:t>
            </a:r>
          </a:p>
          <a:p>
            <a:r>
              <a:rPr lang="en-US" altLang="zh-CN" smtClean="0">
                <a:ea typeface="宋体" panose="02010600030101010101" pitchFamily="2" charset="-122"/>
              </a:rPr>
              <a:t>Consistent </a:t>
            </a:r>
          </a:p>
          <a:p>
            <a:pPr lvl="1">
              <a:buClr>
                <a:srgbClr val="BD011E"/>
              </a:buClr>
            </a:pPr>
            <a:r>
              <a:rPr lang="en-US" altLang="zh-CN" smtClean="0">
                <a:ea typeface="宋体" panose="02010600030101010101" pitchFamily="2" charset="-122"/>
              </a:rPr>
              <a:t>Consistent requirements don’t conflict with other requirements of the same type or with higher-level business, system, or user requirements. </a:t>
            </a:r>
          </a:p>
          <a:p>
            <a:r>
              <a:rPr lang="en-US" altLang="zh-CN" smtClean="0">
                <a:ea typeface="宋体" panose="02010600030101010101" pitchFamily="2" charset="-122"/>
              </a:rPr>
              <a:t>Modifiable</a:t>
            </a:r>
          </a:p>
          <a:p>
            <a:r>
              <a:rPr lang="en-US" altLang="zh-CN" smtClean="0">
                <a:ea typeface="宋体" panose="02010600030101010101" pitchFamily="2" charset="-122"/>
              </a:rPr>
              <a:t>Traceable  </a:t>
            </a:r>
          </a:p>
          <a:p>
            <a:endParaRPr lang="zh-CN" altLang="en-US"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a:xfrm>
            <a:off x="381000" y="263525"/>
            <a:ext cx="8007350" cy="1108075"/>
          </a:xfrm>
        </p:spPr>
        <p:txBody>
          <a:bodyPr/>
          <a:lstStyle/>
          <a:p>
            <a:endParaRPr lang="zh-CN" altLang="en-US" smtClean="0">
              <a:ea typeface="宋体" panose="02010600030101010101" pitchFamily="2" charset="-122"/>
            </a:endParaRPr>
          </a:p>
        </p:txBody>
      </p:sp>
      <p:sp>
        <p:nvSpPr>
          <p:cNvPr id="38915" name="内容占位符 2"/>
          <p:cNvSpPr>
            <a:spLocks noGrp="1"/>
          </p:cNvSpPr>
          <p:nvPr>
            <p:ph idx="1"/>
          </p:nvPr>
        </p:nvSpPr>
        <p:spPr>
          <a:xfrm>
            <a:off x="382588" y="1676400"/>
            <a:ext cx="8005762" cy="4130675"/>
          </a:xfrm>
        </p:spPr>
        <p:txBody>
          <a:bodyPr/>
          <a:lstStyle/>
          <a:p>
            <a:r>
              <a:rPr lang="en-US" altLang="zh-CN" smtClean="0">
                <a:ea typeface="宋体" panose="02010600030101010101" pitchFamily="2" charset="-122"/>
              </a:rPr>
              <a:t>Modifiable</a:t>
            </a:r>
          </a:p>
          <a:p>
            <a:pPr lvl="1">
              <a:buClr>
                <a:srgbClr val="BD011E"/>
              </a:buClr>
            </a:pPr>
            <a:r>
              <a:rPr lang="en-US" altLang="zh-CN" smtClean="0">
                <a:ea typeface="宋体" panose="02010600030101010101" pitchFamily="2" charset="-122"/>
              </a:rPr>
              <a:t>You must be able to revise the SRS when necessary and to maintain a history of changes made to each requirement. </a:t>
            </a:r>
          </a:p>
          <a:p>
            <a:r>
              <a:rPr lang="en-US" altLang="zh-CN" smtClean="0">
                <a:ea typeface="宋体" panose="02010600030101010101" pitchFamily="2" charset="-122"/>
              </a:rPr>
              <a:t>Traceable  </a:t>
            </a:r>
          </a:p>
          <a:p>
            <a:pPr lvl="1">
              <a:buClr>
                <a:srgbClr val="BD011E"/>
              </a:buClr>
            </a:pPr>
            <a:r>
              <a:rPr lang="en-US" altLang="zh-CN" smtClean="0">
                <a:ea typeface="宋体" panose="02010600030101010101" pitchFamily="2" charset="-122"/>
              </a:rPr>
              <a:t>A traceable requirement can be linked backward to its origin and forward to the design elements and source code that implement it and to the test cases that verity the implementation as correct. </a:t>
            </a:r>
          </a:p>
          <a:p>
            <a:endParaRPr lang="zh-CN" altLang="en-US"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81000" y="263525"/>
            <a:ext cx="8367713" cy="1108075"/>
          </a:xfrm>
        </p:spPr>
        <p:txBody>
          <a:bodyPr tIns="51353" bIns="51353"/>
          <a:lstStyle/>
          <a:p>
            <a:pPr marL="466725" indent="-466725" eaLnBrk="1" hangingPunct="1"/>
            <a:r>
              <a:rPr lang="en-US" altLang="zh-CN" smtClean="0">
                <a:ea typeface="宋体" panose="02010600030101010101" pitchFamily="2" charset="-122"/>
              </a:rPr>
              <a:t>Guidelines for writing SRS:</a:t>
            </a:r>
          </a:p>
        </p:txBody>
      </p:sp>
      <p:sp>
        <p:nvSpPr>
          <p:cNvPr id="39939" name="Rectangle 3"/>
          <p:cNvSpPr>
            <a:spLocks noGrp="1" noChangeArrowheads="1"/>
          </p:cNvSpPr>
          <p:nvPr>
            <p:ph idx="1"/>
          </p:nvPr>
        </p:nvSpPr>
        <p:spPr>
          <a:xfrm>
            <a:off x="395288" y="1587500"/>
            <a:ext cx="8353425" cy="5297488"/>
          </a:xfrm>
        </p:spPr>
        <p:txBody>
          <a:bodyPr/>
          <a:lstStyle/>
          <a:p>
            <a:pPr indent="-457200" eaLnBrk="1" hangingPunct="1"/>
            <a:r>
              <a:rPr kumimoji="0" lang="en-US" altLang="zh-CN" smtClean="0">
                <a:ea typeface="宋体" panose="02010600030101010101" pitchFamily="2" charset="-122"/>
              </a:rPr>
              <a:t>Keep sentences and paragraphs short</a:t>
            </a:r>
          </a:p>
          <a:p>
            <a:pPr indent="-457200" eaLnBrk="1" hangingPunct="1"/>
            <a:r>
              <a:rPr kumimoji="0" lang="en-US" altLang="zh-CN" smtClean="0">
                <a:ea typeface="宋体" panose="02010600030101010101" pitchFamily="2" charset="-122"/>
              </a:rPr>
              <a:t>Use the active voice</a:t>
            </a:r>
          </a:p>
          <a:p>
            <a:pPr lvl="1" eaLnBrk="1" hangingPunct="1">
              <a:buClr>
                <a:srgbClr val="BD011E"/>
              </a:buClr>
            </a:pPr>
            <a:r>
              <a:rPr kumimoji="0" lang="en-US" altLang="zh-CN" smtClean="0">
                <a:ea typeface="宋体" panose="02010600030101010101" pitchFamily="2" charset="-122"/>
              </a:rPr>
              <a:t>Use “The system shall do something ” not “something shall happen”</a:t>
            </a:r>
          </a:p>
          <a:p>
            <a:pPr indent="-457200" eaLnBrk="1" hangingPunct="1"/>
            <a:r>
              <a:rPr kumimoji="0" lang="en-US" altLang="zh-CN" smtClean="0">
                <a:ea typeface="宋体" panose="02010600030101010101" pitchFamily="2" charset="-122"/>
              </a:rPr>
              <a:t>Write complete sentences </a:t>
            </a:r>
          </a:p>
          <a:p>
            <a:pPr indent="-457200" eaLnBrk="1" hangingPunct="1"/>
            <a:r>
              <a:rPr kumimoji="0" lang="en-US" altLang="zh-CN" smtClean="0">
                <a:ea typeface="宋体" panose="02010600030101010101" pitchFamily="2" charset="-122"/>
              </a:rPr>
              <a:t>Use terms consistently and defined in a glossary</a:t>
            </a:r>
          </a:p>
          <a:p>
            <a:pPr indent="-457200" eaLnBrk="1" hangingPunct="1"/>
            <a:r>
              <a:rPr kumimoji="0" lang="en-US" altLang="zh-CN" smtClean="0">
                <a:ea typeface="宋体" panose="02010600030101010101" pitchFamily="2" charset="-122"/>
              </a:rPr>
              <a:t>State requirements in a consistent fashion</a:t>
            </a:r>
          </a:p>
          <a:p>
            <a:pPr indent="-457200" eaLnBrk="1" hangingPunct="1"/>
            <a:r>
              <a:rPr kumimoji="0" lang="en-US" altLang="zh-CN" smtClean="0">
                <a:ea typeface="宋体" panose="02010600030101010101" pitchFamily="2" charset="-122"/>
              </a:rPr>
              <a:t>Reduce ambiguity; avoid vague subjective terms</a:t>
            </a:r>
          </a:p>
          <a:p>
            <a:pPr indent="-457200" eaLnBrk="1" hangingPunct="1"/>
            <a:r>
              <a:rPr kumimoji="0" lang="en-US" altLang="zh-CN" smtClean="0">
                <a:ea typeface="宋体" panose="02010600030101010101" pitchFamily="2" charset="-122"/>
              </a:rPr>
              <a:t>Avoid comparative words, e.g. “improve, maximize”</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p:nvPr>
        </p:nvSpPr>
        <p:spPr>
          <a:xfrm>
            <a:off x="457200" y="152400"/>
            <a:ext cx="8229600" cy="1250950"/>
          </a:xfrm>
        </p:spPr>
        <p:txBody>
          <a:bodyPr tIns="51353" bIns="51353"/>
          <a:lstStyle/>
          <a:p>
            <a:pPr eaLnBrk="1" fontAlgn="auto" hangingPunct="1">
              <a:spcAft>
                <a:spcPts val="0"/>
              </a:spcAft>
              <a:defRPr/>
            </a:pPr>
            <a:r>
              <a:rPr lang="en-US" altLang="zh-CN" dirty="0" smtClean="0">
                <a:solidFill>
                  <a:schemeClr val="accent1">
                    <a:satMod val="150000"/>
                  </a:schemeClr>
                </a:solidFill>
                <a:ea typeface="宋体" pitchFamily="2" charset="-122"/>
              </a:rPr>
              <a:t>REVIEW: Requirements </a:t>
            </a:r>
            <a:r>
              <a:rPr lang="en-US" altLang="zh-CN" dirty="0">
                <a:solidFill>
                  <a:schemeClr val="accent1">
                    <a:satMod val="150000"/>
                  </a:schemeClr>
                </a:solidFill>
                <a:ea typeface="宋体" pitchFamily="2" charset="-122"/>
              </a:rPr>
              <a:t>Engineering</a:t>
            </a:r>
          </a:p>
        </p:txBody>
      </p:sp>
      <p:sp>
        <p:nvSpPr>
          <p:cNvPr id="9219" name="Text Box 4"/>
          <p:cNvSpPr txBox="1">
            <a:spLocks noChangeArrowheads="1"/>
          </p:cNvSpPr>
          <p:nvPr/>
        </p:nvSpPr>
        <p:spPr bwMode="auto">
          <a:xfrm>
            <a:off x="2362200" y="1895475"/>
            <a:ext cx="380365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102705" tIns="51353" rIns="102705" bIns="51353">
            <a:spAutoFit/>
          </a:bodyPr>
          <a:lstStyle>
            <a:lvl1pPr>
              <a:spcBef>
                <a:spcPct val="20000"/>
              </a:spcBef>
              <a:buClr>
                <a:schemeClr val="tx2"/>
              </a:buClr>
              <a:buSzPct val="50000"/>
              <a:buFont typeface="Zapf Dingbats" pitchFamily="-84" charset="2"/>
              <a:buChar char="l"/>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00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65000"/>
              <a:buFont typeface="Monotype Sorts" pitchFamily="-84"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0" lang="en-US" altLang="zh-CN" sz="2200"/>
              <a:t>Requirements Engineering</a:t>
            </a:r>
          </a:p>
        </p:txBody>
      </p:sp>
      <p:sp>
        <p:nvSpPr>
          <p:cNvPr id="9220" name="Text Box 5"/>
          <p:cNvSpPr txBox="1">
            <a:spLocks noChangeArrowheads="1"/>
          </p:cNvSpPr>
          <p:nvPr/>
        </p:nvSpPr>
        <p:spPr bwMode="auto">
          <a:xfrm>
            <a:off x="4849813" y="3289300"/>
            <a:ext cx="3598862"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102705" tIns="51353" rIns="102705" bIns="51353">
            <a:spAutoFit/>
          </a:bodyPr>
          <a:lstStyle>
            <a:lvl1pPr>
              <a:spcBef>
                <a:spcPct val="20000"/>
              </a:spcBef>
              <a:buClr>
                <a:schemeClr val="tx2"/>
              </a:buClr>
              <a:buSzPct val="50000"/>
              <a:buFont typeface="Zapf Dingbats" pitchFamily="-84" charset="2"/>
              <a:buChar char="l"/>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00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65000"/>
              <a:buFont typeface="Monotype Sorts" pitchFamily="-84"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0" lang="en-US" altLang="zh-CN" sz="2000"/>
              <a:t>Requirements Development</a:t>
            </a:r>
          </a:p>
        </p:txBody>
      </p:sp>
      <p:sp>
        <p:nvSpPr>
          <p:cNvPr id="9221" name="Text Box 6"/>
          <p:cNvSpPr txBox="1">
            <a:spLocks noChangeArrowheads="1"/>
          </p:cNvSpPr>
          <p:nvPr/>
        </p:nvSpPr>
        <p:spPr bwMode="auto">
          <a:xfrm>
            <a:off x="679450" y="3332163"/>
            <a:ext cx="35560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102705" tIns="51353" rIns="102705" bIns="51353">
            <a:spAutoFit/>
          </a:bodyPr>
          <a:lstStyle>
            <a:lvl1pPr>
              <a:spcBef>
                <a:spcPct val="20000"/>
              </a:spcBef>
              <a:buClr>
                <a:schemeClr val="tx2"/>
              </a:buClr>
              <a:buSzPct val="50000"/>
              <a:buFont typeface="Zapf Dingbats" pitchFamily="-84" charset="2"/>
              <a:buChar char="l"/>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00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65000"/>
              <a:buFont typeface="Monotype Sorts" pitchFamily="-84"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0" lang="en-US" altLang="zh-CN" sz="2000"/>
              <a:t>Requirements Management</a:t>
            </a:r>
          </a:p>
        </p:txBody>
      </p:sp>
      <p:sp>
        <p:nvSpPr>
          <p:cNvPr id="9222" name="Text Box 7"/>
          <p:cNvSpPr txBox="1">
            <a:spLocks noChangeArrowheads="1"/>
          </p:cNvSpPr>
          <p:nvPr/>
        </p:nvSpPr>
        <p:spPr bwMode="auto">
          <a:xfrm>
            <a:off x="1727200" y="5183188"/>
            <a:ext cx="1430338"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102705" tIns="51353" rIns="102705" bIns="51353">
            <a:spAutoFit/>
          </a:bodyPr>
          <a:lstStyle>
            <a:lvl1pPr>
              <a:spcBef>
                <a:spcPct val="20000"/>
              </a:spcBef>
              <a:buClr>
                <a:schemeClr val="tx2"/>
              </a:buClr>
              <a:buSzPct val="50000"/>
              <a:buFont typeface="Zapf Dingbats" pitchFamily="-84" charset="2"/>
              <a:buChar char="l"/>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00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65000"/>
              <a:buFont typeface="Monotype Sorts" pitchFamily="-84"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0" lang="en-US" altLang="zh-CN" sz="2000" dirty="0"/>
              <a:t>Elicitation</a:t>
            </a:r>
          </a:p>
        </p:txBody>
      </p:sp>
      <p:sp>
        <p:nvSpPr>
          <p:cNvPr id="9223" name="Text Box 8"/>
          <p:cNvSpPr txBox="1">
            <a:spLocks noChangeArrowheads="1"/>
          </p:cNvSpPr>
          <p:nvPr/>
        </p:nvSpPr>
        <p:spPr bwMode="auto">
          <a:xfrm>
            <a:off x="3340100" y="5183188"/>
            <a:ext cx="1262063"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102705" tIns="51353" rIns="102705" bIns="51353">
            <a:spAutoFit/>
          </a:bodyPr>
          <a:lstStyle>
            <a:lvl1pPr>
              <a:spcBef>
                <a:spcPct val="20000"/>
              </a:spcBef>
              <a:buClr>
                <a:schemeClr val="tx2"/>
              </a:buClr>
              <a:buSzPct val="50000"/>
              <a:buFont typeface="Zapf Dingbats" pitchFamily="-84" charset="2"/>
              <a:buChar char="l"/>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00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65000"/>
              <a:buFont typeface="Monotype Sorts" pitchFamily="-84"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0" lang="en-US" altLang="zh-CN" sz="2000"/>
              <a:t>Analysis</a:t>
            </a:r>
          </a:p>
        </p:txBody>
      </p:sp>
      <p:sp>
        <p:nvSpPr>
          <p:cNvPr id="9224" name="Text Box 9"/>
          <p:cNvSpPr txBox="1">
            <a:spLocks noChangeArrowheads="1"/>
          </p:cNvSpPr>
          <p:nvPr/>
        </p:nvSpPr>
        <p:spPr bwMode="auto">
          <a:xfrm>
            <a:off x="4841875" y="5168900"/>
            <a:ext cx="1801813"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102705" tIns="51353" rIns="102705" bIns="51353">
            <a:spAutoFit/>
          </a:bodyPr>
          <a:lstStyle>
            <a:lvl1pPr>
              <a:spcBef>
                <a:spcPct val="20000"/>
              </a:spcBef>
              <a:buClr>
                <a:schemeClr val="tx2"/>
              </a:buClr>
              <a:buSzPct val="50000"/>
              <a:buFont typeface="Zapf Dingbats" pitchFamily="-84" charset="2"/>
              <a:buChar char="l"/>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00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65000"/>
              <a:buFont typeface="Monotype Sorts" pitchFamily="-84"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0" lang="en-US" altLang="zh-CN" sz="2000"/>
              <a:t>Specification</a:t>
            </a:r>
          </a:p>
        </p:txBody>
      </p:sp>
      <p:sp>
        <p:nvSpPr>
          <p:cNvPr id="9225" name="Text Box 10"/>
          <p:cNvSpPr txBox="1">
            <a:spLocks noChangeArrowheads="1"/>
          </p:cNvSpPr>
          <p:nvPr/>
        </p:nvSpPr>
        <p:spPr bwMode="auto">
          <a:xfrm>
            <a:off x="7148513" y="5140325"/>
            <a:ext cx="15875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102705" tIns="51353" rIns="102705" bIns="51353">
            <a:spAutoFit/>
          </a:bodyPr>
          <a:lstStyle>
            <a:lvl1pPr>
              <a:spcBef>
                <a:spcPct val="20000"/>
              </a:spcBef>
              <a:buClr>
                <a:schemeClr val="tx2"/>
              </a:buClr>
              <a:buSzPct val="50000"/>
              <a:buFont typeface="Zapf Dingbats" pitchFamily="-84" charset="2"/>
              <a:buChar char="l"/>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00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65000"/>
              <a:buFont typeface="Monotype Sorts" pitchFamily="-84"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0" lang="en-US" altLang="zh-CN" sz="2000"/>
              <a:t>Verification</a:t>
            </a:r>
          </a:p>
        </p:txBody>
      </p:sp>
      <p:sp>
        <p:nvSpPr>
          <p:cNvPr id="9226" name="Line 11"/>
          <p:cNvSpPr>
            <a:spLocks noChangeShapeType="1"/>
          </p:cNvSpPr>
          <p:nvPr/>
        </p:nvSpPr>
        <p:spPr bwMode="auto">
          <a:xfrm>
            <a:off x="4057650" y="2349500"/>
            <a:ext cx="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lIns="102705" tIns="51353" rIns="102705" bIns="51353"/>
          <a:lstStyle/>
          <a:p>
            <a:endParaRPr lang="zh-CN" altLang="en-US"/>
          </a:p>
        </p:txBody>
      </p:sp>
      <p:sp>
        <p:nvSpPr>
          <p:cNvPr id="9227" name="Line 12"/>
          <p:cNvSpPr>
            <a:spLocks noChangeShapeType="1"/>
          </p:cNvSpPr>
          <p:nvPr/>
        </p:nvSpPr>
        <p:spPr bwMode="auto">
          <a:xfrm flipH="1">
            <a:off x="2657475" y="2335213"/>
            <a:ext cx="914400" cy="1082675"/>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lIns="102705" tIns="51353" rIns="102705" bIns="51353"/>
          <a:lstStyle/>
          <a:p>
            <a:endParaRPr lang="zh-CN" altLang="en-US"/>
          </a:p>
        </p:txBody>
      </p:sp>
      <p:sp>
        <p:nvSpPr>
          <p:cNvPr id="9228" name="Line 13"/>
          <p:cNvSpPr>
            <a:spLocks noChangeShapeType="1"/>
          </p:cNvSpPr>
          <p:nvPr/>
        </p:nvSpPr>
        <p:spPr bwMode="auto">
          <a:xfrm>
            <a:off x="4498975" y="2378075"/>
            <a:ext cx="1657350" cy="1025525"/>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lIns="102705" tIns="51353" rIns="102705" bIns="51353"/>
          <a:lstStyle/>
          <a:p>
            <a:endParaRPr lang="zh-CN" altLang="en-US"/>
          </a:p>
        </p:txBody>
      </p:sp>
      <p:sp>
        <p:nvSpPr>
          <p:cNvPr id="9229" name="Line 14"/>
          <p:cNvSpPr>
            <a:spLocks noChangeShapeType="1"/>
          </p:cNvSpPr>
          <p:nvPr/>
        </p:nvSpPr>
        <p:spPr bwMode="auto">
          <a:xfrm flipH="1">
            <a:off x="2771775" y="3602038"/>
            <a:ext cx="2898775" cy="1666875"/>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lIns="102705" tIns="51353" rIns="102705" bIns="51353"/>
          <a:lstStyle/>
          <a:p>
            <a:endParaRPr lang="zh-CN" altLang="en-US"/>
          </a:p>
        </p:txBody>
      </p:sp>
      <p:sp>
        <p:nvSpPr>
          <p:cNvPr id="9230" name="Line 15"/>
          <p:cNvSpPr>
            <a:spLocks noChangeShapeType="1"/>
          </p:cNvSpPr>
          <p:nvPr/>
        </p:nvSpPr>
        <p:spPr bwMode="auto">
          <a:xfrm flipH="1">
            <a:off x="4227513" y="3630613"/>
            <a:ext cx="1843087" cy="1595437"/>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lIns="102705" tIns="51353" rIns="102705" bIns="51353"/>
          <a:lstStyle/>
          <a:p>
            <a:endParaRPr lang="zh-CN" altLang="en-US"/>
          </a:p>
        </p:txBody>
      </p:sp>
      <p:sp>
        <p:nvSpPr>
          <p:cNvPr id="9231" name="Line 16"/>
          <p:cNvSpPr>
            <a:spLocks noChangeShapeType="1"/>
          </p:cNvSpPr>
          <p:nvPr/>
        </p:nvSpPr>
        <p:spPr bwMode="auto">
          <a:xfrm flipH="1">
            <a:off x="5556250" y="3616325"/>
            <a:ext cx="1100138" cy="16525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lIns="102705" tIns="51353" rIns="102705" bIns="51353"/>
          <a:lstStyle/>
          <a:p>
            <a:endParaRPr lang="zh-CN" altLang="en-US"/>
          </a:p>
        </p:txBody>
      </p:sp>
      <p:sp>
        <p:nvSpPr>
          <p:cNvPr id="9232" name="Line 17"/>
          <p:cNvSpPr>
            <a:spLocks noChangeShapeType="1"/>
          </p:cNvSpPr>
          <p:nvPr/>
        </p:nvSpPr>
        <p:spPr bwMode="auto">
          <a:xfrm>
            <a:off x="7127875" y="3673475"/>
            <a:ext cx="700088" cy="1524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lIns="102705" tIns="51353" rIns="102705" bIns="51353"/>
          <a:lstStyle/>
          <a:p>
            <a:endParaRPr lang="zh-CN" altLang="en-US"/>
          </a:p>
        </p:txBody>
      </p:sp>
      <p:cxnSp>
        <p:nvCxnSpPr>
          <p:cNvPr id="18" name="直接连接符 17"/>
          <p:cNvCxnSpPr/>
          <p:nvPr/>
        </p:nvCxnSpPr>
        <p:spPr bwMode="auto">
          <a:xfrm>
            <a:off x="4932363" y="5589588"/>
            <a:ext cx="1368425" cy="0"/>
          </a:xfrm>
          <a:prstGeom prst="line">
            <a:avLst/>
          </a:prstGeom>
          <a:ln w="28575">
            <a:solidFill>
              <a:schemeClr val="accent1"/>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en-US" altLang="zh-CN" dirty="0" smtClean="0">
                <a:ea typeface="宋体" panose="02010600030101010101" pitchFamily="2" charset="-122"/>
              </a:rPr>
              <a:t>Sample Requirements, Before and After(*)</a:t>
            </a:r>
            <a:endParaRPr lang="zh-CN" altLang="en-US" dirty="0" smtClean="0">
              <a:ea typeface="宋体" panose="02010600030101010101" pitchFamily="2" charset="-122"/>
            </a:endParaRPr>
          </a:p>
        </p:txBody>
      </p:sp>
      <p:sp>
        <p:nvSpPr>
          <p:cNvPr id="41987" name="内容占位符 2"/>
          <p:cNvSpPr>
            <a:spLocks noGrp="1"/>
          </p:cNvSpPr>
          <p:nvPr>
            <p:ph idx="1"/>
          </p:nvPr>
        </p:nvSpPr>
        <p:spPr/>
        <p:txBody>
          <a:bodyPr/>
          <a:lstStyle/>
          <a:p>
            <a:r>
              <a:rPr kumimoji="0" lang="en-US" altLang="zh-CN" smtClean="0">
                <a:ea typeface="宋体" panose="02010600030101010101" pitchFamily="2" charset="-122"/>
              </a:rPr>
              <a:t>Complete </a:t>
            </a:r>
          </a:p>
          <a:p>
            <a:r>
              <a:rPr kumimoji="0" lang="en-US" altLang="zh-CN" smtClean="0">
                <a:ea typeface="宋体" panose="02010600030101010101" pitchFamily="2" charset="-122"/>
              </a:rPr>
              <a:t>Correct </a:t>
            </a:r>
          </a:p>
          <a:p>
            <a:r>
              <a:rPr kumimoji="0" lang="en-US" altLang="zh-CN" smtClean="0">
                <a:ea typeface="宋体" panose="02010600030101010101" pitchFamily="2" charset="-122"/>
              </a:rPr>
              <a:t>Feasible </a:t>
            </a:r>
          </a:p>
          <a:p>
            <a:r>
              <a:rPr kumimoji="0" lang="en-US" altLang="zh-CN" smtClean="0">
                <a:ea typeface="宋体" panose="02010600030101010101" pitchFamily="2" charset="-122"/>
              </a:rPr>
              <a:t>Necessary </a:t>
            </a:r>
          </a:p>
          <a:p>
            <a:r>
              <a:rPr kumimoji="0" lang="en-US" altLang="zh-CN" smtClean="0">
                <a:ea typeface="宋体" panose="02010600030101010101" pitchFamily="2" charset="-122"/>
              </a:rPr>
              <a:t>Prioritized </a:t>
            </a:r>
          </a:p>
          <a:p>
            <a:r>
              <a:rPr kumimoji="0" lang="en-US" altLang="zh-CN" smtClean="0">
                <a:ea typeface="宋体" panose="02010600030101010101" pitchFamily="2" charset="-122"/>
              </a:rPr>
              <a:t>Unambiguous </a:t>
            </a:r>
          </a:p>
          <a:p>
            <a:r>
              <a:rPr kumimoji="0" lang="en-US" altLang="zh-CN" smtClean="0">
                <a:ea typeface="宋体" panose="02010600030101010101" pitchFamily="2" charset="-122"/>
              </a:rPr>
              <a:t>Verifiable </a:t>
            </a:r>
          </a:p>
          <a:p>
            <a:endParaRPr kumimoji="0" lang="zh-CN" altLang="en-US"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endParaRPr lang="zh-CN" altLang="en-US" smtClean="0">
              <a:ea typeface="宋体" panose="02010600030101010101" pitchFamily="2" charset="-122"/>
            </a:endParaRPr>
          </a:p>
        </p:txBody>
      </p:sp>
      <p:sp>
        <p:nvSpPr>
          <p:cNvPr id="19459" name="内容占位符 2"/>
          <p:cNvSpPr>
            <a:spLocks noGrp="1"/>
          </p:cNvSpPr>
          <p:nvPr>
            <p:ph idx="1"/>
          </p:nvPr>
        </p:nvSpPr>
        <p:spPr>
          <a:xfrm>
            <a:off x="428625" y="285750"/>
            <a:ext cx="8412163" cy="1214438"/>
          </a:xfrm>
          <a:solidFill>
            <a:schemeClr val="accent5">
              <a:lumMod val="90000"/>
            </a:schemeClr>
          </a:solidFill>
        </p:spPr>
        <p:txBody>
          <a:bodyPr/>
          <a:lstStyle/>
          <a:p>
            <a:pPr>
              <a:defRPr/>
            </a:pPr>
            <a:r>
              <a:rPr kumimoji="0" lang="en-US" altLang="zh-CN" b="1" smtClean="0">
                <a:ea typeface="宋体" pitchFamily="2" charset="-122"/>
              </a:rPr>
              <a:t>Example 1  </a:t>
            </a:r>
            <a:r>
              <a:rPr kumimoji="0" lang="en-US" altLang="zh-CN" i="1" smtClean="0">
                <a:ea typeface="宋体" pitchFamily="2" charset="-122"/>
              </a:rPr>
              <a:t>"The Background Task Manager shall provide status messages at regular intervals not less than every 60 seconds."</a:t>
            </a:r>
            <a:r>
              <a:rPr kumimoji="0" lang="en-US" altLang="zh-CN" smtClean="0">
                <a:ea typeface="宋体" pitchFamily="2" charset="-122"/>
              </a:rPr>
              <a:t> </a:t>
            </a:r>
          </a:p>
          <a:p>
            <a:pPr>
              <a:defRPr/>
            </a:pPr>
            <a:endParaRPr kumimoji="0" lang="zh-CN" altLang="en-US" smtClean="0">
              <a:ea typeface="宋体" pitchFamily="2" charset="-122"/>
            </a:endParaRPr>
          </a:p>
        </p:txBody>
      </p:sp>
      <p:sp>
        <p:nvSpPr>
          <p:cNvPr id="6" name="矩形 5"/>
          <p:cNvSpPr/>
          <p:nvPr/>
        </p:nvSpPr>
        <p:spPr bwMode="auto">
          <a:xfrm>
            <a:off x="428625" y="2214563"/>
            <a:ext cx="8286750" cy="4572000"/>
          </a:xfrm>
          <a:prstGeom prst="rect">
            <a:avLst/>
          </a:prstGeom>
          <a:solidFill>
            <a:schemeClr val="accent2">
              <a:lumMod val="20000"/>
              <a:lumOff val="80000"/>
            </a:schemeClr>
          </a:solidFill>
          <a:ln w="12700" cap="flat" cmpd="sng" algn="ctr">
            <a:solidFill>
              <a:schemeClr val="tx1"/>
            </a:solidFill>
            <a:prstDash val="solid"/>
            <a:round/>
            <a:headEnd type="none" w="med" len="med"/>
            <a:tailEnd type="none" w="med" len="med"/>
          </a:ln>
          <a:effectLst/>
        </p:spPr>
        <p:txBody>
          <a:bodyPr/>
          <a:lstStyle/>
          <a:p>
            <a:pPr marL="457200" indent="-457200">
              <a:buFontTx/>
              <a:buAutoNum type="arabicPeriod"/>
              <a:defRPr/>
            </a:pPr>
            <a:r>
              <a:rPr lang="en-US" altLang="zh-CN" sz="2400"/>
              <a:t>The Background Task Manager (BTM) shall display status messages in a designated area of the user interface.</a:t>
            </a:r>
          </a:p>
          <a:p>
            <a:pPr marL="914400" lvl="1" indent="-457200" eaLnBrk="1" hangingPunct="1">
              <a:buFontTx/>
              <a:buAutoNum type="circleNumDbPlain"/>
              <a:defRPr/>
            </a:pPr>
            <a:r>
              <a:rPr lang="en-US" altLang="zh-CN" sz="2200"/>
              <a:t>The messages shall be updated every 60 plus or minus 10 seconds after background task processing begins.</a:t>
            </a:r>
          </a:p>
          <a:p>
            <a:pPr marL="914400" lvl="1" indent="-457200" eaLnBrk="1" hangingPunct="1">
              <a:buFont typeface="Arial" pitchFamily="34" charset="0"/>
              <a:buAutoNum type="circleNumDbPlain"/>
              <a:defRPr/>
            </a:pPr>
            <a:r>
              <a:rPr lang="en-US" altLang="zh-CN" sz="2200"/>
              <a:t>The messages shall remain visible continuously.</a:t>
            </a:r>
          </a:p>
          <a:p>
            <a:pPr marL="914400" lvl="1" indent="-457200" eaLnBrk="1" hangingPunct="1">
              <a:buFont typeface="Arial" pitchFamily="34" charset="0"/>
              <a:buAutoNum type="circleNumDbPlain"/>
              <a:defRPr/>
            </a:pPr>
            <a:r>
              <a:rPr lang="en-US" altLang="zh-CN" sz="2200"/>
              <a:t>Whenever communication with the background task process is possible, the BTM shall display the percent completed of the background task. </a:t>
            </a:r>
          </a:p>
          <a:p>
            <a:pPr marL="914400" lvl="1" indent="-457200" eaLnBrk="1" hangingPunct="1">
              <a:buFont typeface="Arial" pitchFamily="34" charset="0"/>
              <a:buAutoNum type="circleNumDbPlain"/>
              <a:defRPr/>
            </a:pPr>
            <a:r>
              <a:rPr lang="en-US" altLang="zh-CN" sz="2200"/>
              <a:t>The BTM shall display a "Done" message when the background task is completed.</a:t>
            </a:r>
          </a:p>
          <a:p>
            <a:pPr marL="914400" lvl="1" indent="-457200" eaLnBrk="1" hangingPunct="1">
              <a:buFont typeface="Arial" pitchFamily="34" charset="0"/>
              <a:buAutoNum type="circleNumDbPlain"/>
              <a:defRPr/>
            </a:pPr>
            <a:r>
              <a:rPr lang="en-US" altLang="zh-CN" sz="2200"/>
              <a:t>The BTM shall display a message if the background task has stalled.</a:t>
            </a:r>
          </a:p>
          <a:p>
            <a:pPr marL="457200" indent="-457200" eaLnBrk="1" hangingPunct="1">
              <a:defRPr/>
            </a:pPr>
            <a:endParaRPr lang="en-US" altLang="zh-CN" sz="2400"/>
          </a:p>
          <a:p>
            <a:pPr marL="457200" indent="-457200">
              <a:buFontTx/>
              <a:buAutoNum type="arabicPeriod"/>
              <a:defRPr/>
            </a:pPr>
            <a:endParaRPr lang="zh-CN" altLang="en-US" sz="2400">
              <a:latin typeface="Times" pitchFamily="-84" charset="0"/>
            </a:endParaRPr>
          </a:p>
        </p:txBody>
      </p:sp>
      <p:sp>
        <p:nvSpPr>
          <p:cNvPr id="7" name="下箭头 6"/>
          <p:cNvSpPr>
            <a:spLocks noChangeArrowheads="1"/>
          </p:cNvSpPr>
          <p:nvPr/>
        </p:nvSpPr>
        <p:spPr bwMode="auto">
          <a:xfrm>
            <a:off x="3857625" y="1500188"/>
            <a:ext cx="500063" cy="714375"/>
          </a:xfrm>
          <a:prstGeom prst="downArrow">
            <a:avLst>
              <a:gd name="adj1" fmla="val 50000"/>
              <a:gd name="adj2" fmla="val 50000"/>
            </a:avLst>
          </a:prstGeom>
          <a:solidFill>
            <a:srgbClr val="FFC000"/>
          </a:solidFill>
          <a:ln w="12700">
            <a:solidFill>
              <a:schemeClr val="tx1"/>
            </a:solidFill>
            <a:round/>
            <a:headEnd/>
            <a:tailEnd/>
          </a:ln>
        </p:spPr>
        <p:txBody>
          <a:bodyPr/>
          <a:lstStyle>
            <a:lvl1pPr>
              <a:spcBef>
                <a:spcPct val="20000"/>
              </a:spcBef>
              <a:buClr>
                <a:schemeClr val="tx2"/>
              </a:buClr>
              <a:buSzPct val="50000"/>
              <a:buFont typeface="Zapf Dingbats" pitchFamily="-84" charset="2"/>
              <a:buChar char="l"/>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00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65000"/>
              <a:buFont typeface="Monotype Sorts" pitchFamily="-84"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a:latin typeface="Times" panose="02020603050405020304" pitchFamily="18" charset="0"/>
            </a:endParaRPr>
          </a:p>
        </p:txBody>
      </p:sp>
      <p:sp>
        <p:nvSpPr>
          <p:cNvPr id="43014" name="TextBox 7"/>
          <p:cNvSpPr txBox="1">
            <a:spLocks noChangeArrowheads="1"/>
          </p:cNvSpPr>
          <p:nvPr/>
        </p:nvSpPr>
        <p:spPr bwMode="auto">
          <a:xfrm>
            <a:off x="4500563" y="1785938"/>
            <a:ext cx="1714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Zapf Dingbats" pitchFamily="-84" charset="2"/>
              <a:buChar char="l"/>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00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65000"/>
              <a:buFont typeface="Monotype Sorts" pitchFamily="-84"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0" lang="en-US" altLang="zh-CN" sz="1800"/>
              <a:t>After </a:t>
            </a:r>
            <a:endParaRPr kumimoji="0"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内容占位符 2"/>
          <p:cNvSpPr>
            <a:spLocks noGrp="1"/>
          </p:cNvSpPr>
          <p:nvPr>
            <p:ph idx="1"/>
          </p:nvPr>
        </p:nvSpPr>
        <p:spPr>
          <a:xfrm>
            <a:off x="142875" y="571500"/>
            <a:ext cx="8412163" cy="1395413"/>
          </a:xfrm>
          <a:solidFill>
            <a:schemeClr val="accent5">
              <a:lumMod val="90000"/>
            </a:schemeClr>
          </a:solidFill>
        </p:spPr>
        <p:txBody>
          <a:bodyPr/>
          <a:lstStyle/>
          <a:p>
            <a:pPr>
              <a:defRPr/>
            </a:pPr>
            <a:endParaRPr kumimoji="0" lang="en-US" altLang="zh-CN" b="1" smtClean="0">
              <a:ea typeface="宋体" pitchFamily="2" charset="-122"/>
            </a:endParaRPr>
          </a:p>
          <a:p>
            <a:pPr>
              <a:defRPr/>
            </a:pPr>
            <a:r>
              <a:rPr kumimoji="0" lang="en-US" altLang="zh-CN" b="1" smtClean="0">
                <a:ea typeface="宋体" pitchFamily="2" charset="-122"/>
              </a:rPr>
              <a:t>Example 2  </a:t>
            </a:r>
            <a:r>
              <a:rPr kumimoji="0" lang="en-US" altLang="zh-CN" i="1" smtClean="0">
                <a:ea typeface="宋体" pitchFamily="2" charset="-122"/>
              </a:rPr>
              <a:t>"The XML Editor shall switch between displaying and hiding nonprinting characters instantaneously."</a:t>
            </a:r>
            <a:r>
              <a:rPr kumimoji="0" lang="en-US" altLang="zh-CN" smtClean="0">
                <a:ea typeface="宋体" pitchFamily="2" charset="-122"/>
              </a:rPr>
              <a:t> </a:t>
            </a:r>
          </a:p>
          <a:p>
            <a:pPr>
              <a:defRPr/>
            </a:pPr>
            <a:endParaRPr kumimoji="0" lang="zh-CN" altLang="en-US" smtClean="0">
              <a:ea typeface="宋体" pitchFamily="2" charset="-122"/>
            </a:endParaRPr>
          </a:p>
        </p:txBody>
      </p:sp>
      <p:sp>
        <p:nvSpPr>
          <p:cNvPr id="4" name="下箭头 3"/>
          <p:cNvSpPr>
            <a:spLocks noChangeArrowheads="1"/>
          </p:cNvSpPr>
          <p:nvPr/>
        </p:nvSpPr>
        <p:spPr bwMode="auto">
          <a:xfrm>
            <a:off x="3929063" y="2214563"/>
            <a:ext cx="500062" cy="714375"/>
          </a:xfrm>
          <a:prstGeom prst="downArrow">
            <a:avLst>
              <a:gd name="adj1" fmla="val 50000"/>
              <a:gd name="adj2" fmla="val 50000"/>
            </a:avLst>
          </a:prstGeom>
          <a:solidFill>
            <a:srgbClr val="FFC000"/>
          </a:solidFill>
          <a:ln w="12700">
            <a:solidFill>
              <a:schemeClr val="tx1"/>
            </a:solidFill>
            <a:round/>
            <a:headEnd/>
            <a:tailEnd/>
          </a:ln>
        </p:spPr>
        <p:txBody>
          <a:bodyPr/>
          <a:lstStyle>
            <a:lvl1pPr>
              <a:spcBef>
                <a:spcPct val="20000"/>
              </a:spcBef>
              <a:buClr>
                <a:schemeClr val="tx2"/>
              </a:buClr>
              <a:buSzPct val="50000"/>
              <a:buFont typeface="Zapf Dingbats" pitchFamily="-84" charset="2"/>
              <a:buChar char="l"/>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00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65000"/>
              <a:buFont typeface="Monotype Sorts" pitchFamily="-84"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a:latin typeface="Times" panose="02020603050405020304" pitchFamily="18" charset="0"/>
            </a:endParaRPr>
          </a:p>
        </p:txBody>
      </p:sp>
      <p:sp>
        <p:nvSpPr>
          <p:cNvPr id="45060" name="TextBox 4"/>
          <p:cNvSpPr txBox="1">
            <a:spLocks noChangeArrowheads="1"/>
          </p:cNvSpPr>
          <p:nvPr/>
        </p:nvSpPr>
        <p:spPr bwMode="auto">
          <a:xfrm>
            <a:off x="4643438" y="2357438"/>
            <a:ext cx="1714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Zapf Dingbats" pitchFamily="-84" charset="2"/>
              <a:buChar char="l"/>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00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65000"/>
              <a:buFont typeface="Monotype Sorts" pitchFamily="-84"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0" lang="en-US" altLang="zh-CN"/>
              <a:t>After </a:t>
            </a:r>
            <a:endParaRPr kumimoji="0" lang="zh-CN" altLang="en-US"/>
          </a:p>
        </p:txBody>
      </p:sp>
      <p:sp>
        <p:nvSpPr>
          <p:cNvPr id="6" name="矩形 5"/>
          <p:cNvSpPr/>
          <p:nvPr/>
        </p:nvSpPr>
        <p:spPr>
          <a:xfrm>
            <a:off x="285750" y="3143250"/>
            <a:ext cx="8358188" cy="2124075"/>
          </a:xfrm>
          <a:prstGeom prst="rect">
            <a:avLst/>
          </a:prstGeom>
          <a:solidFill>
            <a:schemeClr val="accent2">
              <a:lumMod val="20000"/>
              <a:lumOff val="80000"/>
            </a:schemeClr>
          </a:solidFill>
        </p:spPr>
        <p:txBody>
          <a:bodyPr>
            <a:spAutoFit/>
          </a:bodyPr>
          <a:lstStyle/>
          <a:p>
            <a:pPr eaLnBrk="1" hangingPunct="1">
              <a:defRPr/>
            </a:pPr>
            <a:endParaRPr lang="en-US" altLang="zh-CN" dirty="0"/>
          </a:p>
          <a:p>
            <a:pPr eaLnBrk="1" hangingPunct="1">
              <a:defRPr/>
            </a:pPr>
            <a:r>
              <a:rPr lang="en-US" altLang="zh-CN" sz="2400" dirty="0"/>
              <a:t>The user shall be able to toggle between displaying and hiding all XML tags in the document being edited with the activation of a specific triggering mechanism. The display shall change in 0.1 second or less.</a:t>
            </a:r>
          </a:p>
          <a:p>
            <a:pPr eaLnBrk="1" hangingPunct="1">
              <a:defRPr/>
            </a:pP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内容占位符 2"/>
          <p:cNvSpPr>
            <a:spLocks noGrp="1"/>
          </p:cNvSpPr>
          <p:nvPr>
            <p:ph idx="1"/>
          </p:nvPr>
        </p:nvSpPr>
        <p:spPr>
          <a:xfrm>
            <a:off x="357188" y="1143000"/>
            <a:ext cx="7761287" cy="1323975"/>
          </a:xfrm>
          <a:solidFill>
            <a:schemeClr val="accent1">
              <a:lumMod val="40000"/>
              <a:lumOff val="60000"/>
            </a:schemeClr>
          </a:solidFill>
        </p:spPr>
        <p:txBody>
          <a:bodyPr/>
          <a:lstStyle/>
          <a:p>
            <a:pPr>
              <a:defRPr/>
            </a:pPr>
            <a:r>
              <a:rPr kumimoji="0" lang="en-US" altLang="zh-CN" b="1" dirty="0" smtClean="0">
                <a:ea typeface="宋体" pitchFamily="2" charset="-122"/>
              </a:rPr>
              <a:t>Example 3  </a:t>
            </a:r>
            <a:r>
              <a:rPr kumimoji="0" lang="en-US" altLang="zh-CN" i="1" dirty="0" smtClean="0">
                <a:ea typeface="宋体" pitchFamily="2" charset="-122"/>
              </a:rPr>
              <a:t>"The XML parser shall produce a markup error report that allows quick resolution of errors when used by XML novices."</a:t>
            </a:r>
            <a:r>
              <a:rPr kumimoji="0" lang="en-US" altLang="zh-CN" dirty="0" smtClean="0">
                <a:ea typeface="宋体" pitchFamily="2" charset="-122"/>
              </a:rPr>
              <a:t> </a:t>
            </a:r>
          </a:p>
          <a:p>
            <a:pPr>
              <a:defRPr/>
            </a:pPr>
            <a:endParaRPr kumimoji="0" lang="zh-CN" altLang="en-US" dirty="0" smtClean="0">
              <a:ea typeface="宋体" pitchFamily="2" charset="-122"/>
            </a:endParaRPr>
          </a:p>
        </p:txBody>
      </p:sp>
      <p:sp>
        <p:nvSpPr>
          <p:cNvPr id="4" name="矩形 3"/>
          <p:cNvSpPr/>
          <p:nvPr/>
        </p:nvSpPr>
        <p:spPr>
          <a:xfrm>
            <a:off x="500063" y="3500438"/>
            <a:ext cx="7643812" cy="3046412"/>
          </a:xfrm>
          <a:prstGeom prst="rect">
            <a:avLst/>
          </a:prstGeom>
          <a:solidFill>
            <a:schemeClr val="accent2">
              <a:lumMod val="20000"/>
              <a:lumOff val="80000"/>
            </a:schemeClr>
          </a:solidFill>
        </p:spPr>
        <p:txBody>
          <a:bodyPr>
            <a:spAutoFit/>
          </a:bodyPr>
          <a:lstStyle/>
          <a:p>
            <a:pPr eaLnBrk="1" hangingPunct="1">
              <a:defRPr/>
            </a:pPr>
            <a:endParaRPr lang="en-US" altLang="zh-CN" sz="2400" dirty="0"/>
          </a:p>
          <a:p>
            <a:pPr eaLnBrk="1" hangingPunct="1">
              <a:buFont typeface="Arial" pitchFamily="34" charset="0"/>
              <a:buAutoNum type="arabicPeriod"/>
              <a:defRPr/>
            </a:pPr>
            <a:r>
              <a:rPr lang="en-US" altLang="zh-CN" sz="2400" dirty="0"/>
              <a:t>After the XML Parser has completely parsed a file, it shall produce an error report that contains the line number and text of any XML errors found in the parsed file and a description of each error found.</a:t>
            </a:r>
          </a:p>
          <a:p>
            <a:pPr eaLnBrk="1" hangingPunct="1">
              <a:buFont typeface="Arial" pitchFamily="34" charset="0"/>
              <a:buAutoNum type="arabicPeriod"/>
              <a:defRPr/>
            </a:pPr>
            <a:r>
              <a:rPr lang="en-US" altLang="zh-CN" sz="2400" dirty="0"/>
              <a:t>If no parsing errors are found, the parser shall not produce an error report.</a:t>
            </a:r>
          </a:p>
          <a:p>
            <a:pPr eaLnBrk="1" hangingPunct="1">
              <a:defRPr/>
            </a:pPr>
            <a:endParaRPr lang="en-US" altLang="zh-CN" sz="2400" dirty="0"/>
          </a:p>
        </p:txBody>
      </p:sp>
      <p:sp>
        <p:nvSpPr>
          <p:cNvPr id="5" name="下箭头 4"/>
          <p:cNvSpPr>
            <a:spLocks noChangeArrowheads="1"/>
          </p:cNvSpPr>
          <p:nvPr/>
        </p:nvSpPr>
        <p:spPr bwMode="auto">
          <a:xfrm>
            <a:off x="3857625" y="2571750"/>
            <a:ext cx="500063" cy="714375"/>
          </a:xfrm>
          <a:prstGeom prst="downArrow">
            <a:avLst>
              <a:gd name="adj1" fmla="val 50000"/>
              <a:gd name="adj2" fmla="val 50000"/>
            </a:avLst>
          </a:prstGeom>
          <a:solidFill>
            <a:srgbClr val="FFC000"/>
          </a:solidFill>
          <a:ln w="12700">
            <a:solidFill>
              <a:schemeClr val="tx1"/>
            </a:solidFill>
            <a:round/>
            <a:headEnd/>
            <a:tailEnd/>
          </a:ln>
        </p:spPr>
        <p:txBody>
          <a:bodyPr/>
          <a:lstStyle>
            <a:lvl1pPr>
              <a:spcBef>
                <a:spcPct val="20000"/>
              </a:spcBef>
              <a:buClr>
                <a:schemeClr val="tx2"/>
              </a:buClr>
              <a:buSzPct val="50000"/>
              <a:buFont typeface="Zapf Dingbats" pitchFamily="-84" charset="2"/>
              <a:buChar char="l"/>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00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65000"/>
              <a:buFont typeface="Monotype Sorts" pitchFamily="-84"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a:latin typeface="Times" panose="02020603050405020304" pitchFamily="18" charset="0"/>
            </a:endParaRPr>
          </a:p>
        </p:txBody>
      </p:sp>
      <p:sp>
        <p:nvSpPr>
          <p:cNvPr id="46085" name="TextBox 5"/>
          <p:cNvSpPr txBox="1">
            <a:spLocks noChangeArrowheads="1"/>
          </p:cNvSpPr>
          <p:nvPr/>
        </p:nvSpPr>
        <p:spPr bwMode="auto">
          <a:xfrm>
            <a:off x="4572000" y="2714625"/>
            <a:ext cx="1714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Zapf Dingbats" pitchFamily="-84" charset="2"/>
              <a:buChar char="l"/>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00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65000"/>
              <a:buFont typeface="Monotype Sorts" pitchFamily="-84"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0" lang="en-US" altLang="zh-CN"/>
              <a:t>After </a:t>
            </a:r>
            <a:endParaRPr kumimoji="0"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内容占位符 2"/>
          <p:cNvSpPr>
            <a:spLocks noGrp="1"/>
          </p:cNvSpPr>
          <p:nvPr>
            <p:ph idx="1"/>
          </p:nvPr>
        </p:nvSpPr>
        <p:spPr>
          <a:xfrm>
            <a:off x="214313" y="1143000"/>
            <a:ext cx="7929562" cy="1323975"/>
          </a:xfrm>
          <a:solidFill>
            <a:schemeClr val="accent1">
              <a:lumMod val="40000"/>
              <a:lumOff val="60000"/>
            </a:schemeClr>
          </a:solidFill>
        </p:spPr>
        <p:txBody>
          <a:bodyPr/>
          <a:lstStyle/>
          <a:p>
            <a:pPr>
              <a:defRPr/>
            </a:pPr>
            <a:r>
              <a:rPr kumimoji="0" lang="en-US" altLang="zh-CN" b="1" smtClean="0">
                <a:ea typeface="宋体" pitchFamily="2" charset="-122"/>
              </a:rPr>
              <a:t>Example 4  </a:t>
            </a:r>
            <a:r>
              <a:rPr kumimoji="0" lang="en-US" altLang="zh-CN" i="1" smtClean="0">
                <a:ea typeface="宋体" pitchFamily="2" charset="-122"/>
              </a:rPr>
              <a:t>"Charge numbers should be validated on line against the master corporate charge number list, if possible."</a:t>
            </a:r>
            <a:r>
              <a:rPr kumimoji="0" lang="en-US" altLang="zh-CN" smtClean="0">
                <a:ea typeface="宋体" pitchFamily="2" charset="-122"/>
              </a:rPr>
              <a:t> </a:t>
            </a:r>
            <a:endParaRPr kumimoji="0" lang="zh-CN" altLang="en-US" smtClean="0">
              <a:ea typeface="宋体" pitchFamily="2" charset="-122"/>
            </a:endParaRPr>
          </a:p>
        </p:txBody>
      </p:sp>
      <p:sp>
        <p:nvSpPr>
          <p:cNvPr id="4" name="矩形 3"/>
          <p:cNvSpPr/>
          <p:nvPr/>
        </p:nvSpPr>
        <p:spPr>
          <a:xfrm>
            <a:off x="285750" y="3500438"/>
            <a:ext cx="7858125" cy="2678112"/>
          </a:xfrm>
          <a:prstGeom prst="rect">
            <a:avLst/>
          </a:prstGeom>
          <a:solidFill>
            <a:schemeClr val="accent2">
              <a:lumMod val="20000"/>
              <a:lumOff val="80000"/>
            </a:schemeClr>
          </a:solidFill>
        </p:spPr>
        <p:txBody>
          <a:bodyPr>
            <a:spAutoFit/>
          </a:bodyPr>
          <a:lstStyle/>
          <a:p>
            <a:pPr eaLnBrk="1" hangingPunct="1">
              <a:defRPr/>
            </a:pPr>
            <a:endParaRPr lang="en-US" altLang="zh-CN" sz="2400" dirty="0"/>
          </a:p>
          <a:p>
            <a:pPr eaLnBrk="1" hangingPunct="1">
              <a:defRPr/>
            </a:pPr>
            <a:r>
              <a:rPr lang="en-US" altLang="zh-CN" sz="2400" dirty="0"/>
              <a:t>At the time the requester enters a charge number, the system shall validate the charge number against the master corporate charge number list. If the charge number is not found on the list, the system shall display an error message and shall not accept the order. </a:t>
            </a:r>
          </a:p>
          <a:p>
            <a:pPr eaLnBrk="1" hangingPunct="1">
              <a:defRPr/>
            </a:pPr>
            <a:endParaRPr lang="en-US" altLang="zh-CN" sz="2400" dirty="0"/>
          </a:p>
        </p:txBody>
      </p:sp>
      <p:sp>
        <p:nvSpPr>
          <p:cNvPr id="5" name="下箭头 4"/>
          <p:cNvSpPr>
            <a:spLocks noChangeArrowheads="1"/>
          </p:cNvSpPr>
          <p:nvPr/>
        </p:nvSpPr>
        <p:spPr bwMode="auto">
          <a:xfrm>
            <a:off x="3857625" y="2571750"/>
            <a:ext cx="500063" cy="714375"/>
          </a:xfrm>
          <a:prstGeom prst="downArrow">
            <a:avLst>
              <a:gd name="adj1" fmla="val 50000"/>
              <a:gd name="adj2" fmla="val 50000"/>
            </a:avLst>
          </a:prstGeom>
          <a:solidFill>
            <a:srgbClr val="FFC000"/>
          </a:solidFill>
          <a:ln w="12700">
            <a:solidFill>
              <a:schemeClr val="tx1"/>
            </a:solidFill>
            <a:round/>
            <a:headEnd/>
            <a:tailEnd/>
          </a:ln>
        </p:spPr>
        <p:txBody>
          <a:bodyPr/>
          <a:lstStyle>
            <a:lvl1pPr>
              <a:spcBef>
                <a:spcPct val="20000"/>
              </a:spcBef>
              <a:buClr>
                <a:schemeClr val="tx2"/>
              </a:buClr>
              <a:buSzPct val="50000"/>
              <a:buFont typeface="Zapf Dingbats" pitchFamily="-84" charset="2"/>
              <a:buChar char="l"/>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00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65000"/>
              <a:buFont typeface="Monotype Sorts" pitchFamily="-84"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a:latin typeface="Times" panose="02020603050405020304" pitchFamily="18" charset="0"/>
            </a:endParaRPr>
          </a:p>
        </p:txBody>
      </p:sp>
      <p:sp>
        <p:nvSpPr>
          <p:cNvPr id="47110" name="TextBox 5"/>
          <p:cNvSpPr txBox="1">
            <a:spLocks noChangeArrowheads="1"/>
          </p:cNvSpPr>
          <p:nvPr/>
        </p:nvSpPr>
        <p:spPr bwMode="auto">
          <a:xfrm>
            <a:off x="4572000" y="2714625"/>
            <a:ext cx="1714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Zapf Dingbats" pitchFamily="-84" charset="2"/>
              <a:buChar char="l"/>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00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65000"/>
              <a:buFont typeface="Monotype Sorts" pitchFamily="-84"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0" lang="en-US" altLang="zh-CN"/>
              <a:t>After </a:t>
            </a:r>
            <a:endParaRPr kumimoji="0"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内容占位符 2"/>
          <p:cNvSpPr>
            <a:spLocks noGrp="1"/>
          </p:cNvSpPr>
          <p:nvPr>
            <p:ph idx="1"/>
          </p:nvPr>
        </p:nvSpPr>
        <p:spPr>
          <a:xfrm>
            <a:off x="357188" y="928688"/>
            <a:ext cx="7929562" cy="1252537"/>
          </a:xfrm>
          <a:solidFill>
            <a:schemeClr val="accent1">
              <a:lumMod val="40000"/>
              <a:lumOff val="60000"/>
            </a:schemeClr>
          </a:solidFill>
        </p:spPr>
        <p:txBody>
          <a:bodyPr/>
          <a:lstStyle/>
          <a:p>
            <a:pPr>
              <a:defRPr/>
            </a:pPr>
            <a:r>
              <a:rPr kumimoji="0" lang="en-US" altLang="zh-CN" b="1" smtClean="0">
                <a:ea typeface="宋体" pitchFamily="2" charset="-122"/>
              </a:rPr>
              <a:t>Example 5  </a:t>
            </a:r>
            <a:r>
              <a:rPr kumimoji="0" lang="en-US" altLang="zh-CN" i="1" smtClean="0">
                <a:ea typeface="宋体" pitchFamily="2" charset="-122"/>
              </a:rPr>
              <a:t>"The editor shall not offer search and replace options that could have disastrous results."</a:t>
            </a:r>
            <a:r>
              <a:rPr kumimoji="0" lang="en-US" altLang="zh-CN" smtClean="0">
                <a:ea typeface="宋体" pitchFamily="2" charset="-122"/>
              </a:rPr>
              <a:t> </a:t>
            </a:r>
          </a:p>
          <a:p>
            <a:pPr>
              <a:defRPr/>
            </a:pPr>
            <a:endParaRPr kumimoji="0" lang="zh-CN" altLang="en-US" smtClean="0">
              <a:ea typeface="宋体" pitchFamily="2" charset="-122"/>
            </a:endParaRPr>
          </a:p>
        </p:txBody>
      </p:sp>
      <p:sp>
        <p:nvSpPr>
          <p:cNvPr id="4" name="矩形 3"/>
          <p:cNvSpPr/>
          <p:nvPr/>
        </p:nvSpPr>
        <p:spPr>
          <a:xfrm>
            <a:off x="381000" y="3500438"/>
            <a:ext cx="8001000" cy="3046412"/>
          </a:xfrm>
          <a:prstGeom prst="rect">
            <a:avLst/>
          </a:prstGeom>
          <a:solidFill>
            <a:schemeClr val="accent2">
              <a:lumMod val="20000"/>
              <a:lumOff val="80000"/>
            </a:schemeClr>
          </a:solidFill>
        </p:spPr>
        <p:txBody>
          <a:bodyPr>
            <a:spAutoFit/>
          </a:bodyPr>
          <a:lstStyle/>
          <a:p>
            <a:pPr eaLnBrk="1" hangingPunct="1">
              <a:defRPr/>
            </a:pPr>
            <a:endParaRPr lang="en-US" altLang="zh-CN" sz="2400" dirty="0"/>
          </a:p>
          <a:p>
            <a:pPr eaLnBrk="1" hangingPunct="1">
              <a:buFont typeface="Arial" pitchFamily="34" charset="0"/>
              <a:buAutoNum type="arabicPeriod"/>
              <a:defRPr/>
            </a:pPr>
            <a:r>
              <a:rPr lang="en-US" altLang="zh-CN" sz="2400" dirty="0"/>
              <a:t>The editor shall require the user to confirm global text changes, deletions, and insertions that could result in data loss.</a:t>
            </a:r>
          </a:p>
          <a:p>
            <a:pPr eaLnBrk="1" hangingPunct="1">
              <a:buFont typeface="Arial" pitchFamily="34" charset="0"/>
              <a:buAutoNum type="arabicPeriod"/>
              <a:defRPr/>
            </a:pPr>
            <a:r>
              <a:rPr lang="en-US" altLang="zh-CN" sz="2400" dirty="0"/>
              <a:t>The application shall provide a multilevel undo capability limited only by the system resources available to the application.</a:t>
            </a:r>
          </a:p>
          <a:p>
            <a:pPr eaLnBrk="1" hangingPunct="1">
              <a:defRPr/>
            </a:pPr>
            <a:endParaRPr lang="en-US" altLang="zh-CN" sz="2400" dirty="0"/>
          </a:p>
        </p:txBody>
      </p:sp>
      <p:sp>
        <p:nvSpPr>
          <p:cNvPr id="5" name="下箭头 4"/>
          <p:cNvSpPr>
            <a:spLocks noChangeArrowheads="1"/>
          </p:cNvSpPr>
          <p:nvPr/>
        </p:nvSpPr>
        <p:spPr bwMode="auto">
          <a:xfrm>
            <a:off x="3857625" y="2571750"/>
            <a:ext cx="500063" cy="714375"/>
          </a:xfrm>
          <a:prstGeom prst="downArrow">
            <a:avLst>
              <a:gd name="adj1" fmla="val 50000"/>
              <a:gd name="adj2" fmla="val 50000"/>
            </a:avLst>
          </a:prstGeom>
          <a:solidFill>
            <a:srgbClr val="FFC000"/>
          </a:solidFill>
          <a:ln w="12700">
            <a:solidFill>
              <a:schemeClr val="tx1"/>
            </a:solidFill>
            <a:round/>
            <a:headEnd/>
            <a:tailEnd/>
          </a:ln>
        </p:spPr>
        <p:txBody>
          <a:bodyPr/>
          <a:lstStyle>
            <a:lvl1pPr>
              <a:spcBef>
                <a:spcPct val="20000"/>
              </a:spcBef>
              <a:buClr>
                <a:schemeClr val="tx2"/>
              </a:buClr>
              <a:buSzPct val="50000"/>
              <a:buFont typeface="Zapf Dingbats" pitchFamily="-84" charset="2"/>
              <a:buChar char="l"/>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00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65000"/>
              <a:buFont typeface="Monotype Sorts" pitchFamily="-84"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a:latin typeface="Times" panose="02020603050405020304" pitchFamily="18" charset="0"/>
            </a:endParaRPr>
          </a:p>
        </p:txBody>
      </p:sp>
      <p:sp>
        <p:nvSpPr>
          <p:cNvPr id="48133" name="TextBox 5"/>
          <p:cNvSpPr txBox="1">
            <a:spLocks noChangeArrowheads="1"/>
          </p:cNvSpPr>
          <p:nvPr/>
        </p:nvSpPr>
        <p:spPr bwMode="auto">
          <a:xfrm>
            <a:off x="4572000" y="2714625"/>
            <a:ext cx="1714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Zapf Dingbats" pitchFamily="-84" charset="2"/>
              <a:buChar char="l"/>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00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65000"/>
              <a:buFont typeface="Monotype Sorts" pitchFamily="-84"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0" lang="en-US" altLang="zh-CN"/>
              <a:t>After </a:t>
            </a:r>
            <a:endParaRPr kumimoji="0"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endParaRPr lang="zh-CN" altLang="en-US" smtClean="0">
              <a:ea typeface="宋体" panose="02010600030101010101" pitchFamily="2" charset="-122"/>
            </a:endParaRPr>
          </a:p>
        </p:txBody>
      </p:sp>
      <p:sp>
        <p:nvSpPr>
          <p:cNvPr id="24579" name="内容占位符 2"/>
          <p:cNvSpPr>
            <a:spLocks noGrp="1"/>
          </p:cNvSpPr>
          <p:nvPr>
            <p:ph idx="1"/>
          </p:nvPr>
        </p:nvSpPr>
        <p:spPr>
          <a:xfrm>
            <a:off x="357188" y="785813"/>
            <a:ext cx="7904162" cy="1609725"/>
          </a:xfrm>
          <a:solidFill>
            <a:schemeClr val="accent1">
              <a:lumMod val="40000"/>
              <a:lumOff val="60000"/>
            </a:schemeClr>
          </a:solidFill>
        </p:spPr>
        <p:txBody>
          <a:bodyPr/>
          <a:lstStyle/>
          <a:p>
            <a:pPr>
              <a:defRPr/>
            </a:pPr>
            <a:r>
              <a:rPr kumimoji="0" lang="en-US" altLang="zh-CN" b="1" dirty="0" smtClean="0">
                <a:ea typeface="宋体" pitchFamily="2" charset="-122"/>
              </a:rPr>
              <a:t>Example 6  </a:t>
            </a:r>
            <a:r>
              <a:rPr kumimoji="0" lang="en-US" altLang="zh-CN" i="1" dirty="0" smtClean="0">
                <a:ea typeface="宋体" pitchFamily="2" charset="-122"/>
              </a:rPr>
              <a:t>"The device tester shall allow the user to easily connect additional components, including a pulse generator, a voltmeter, a capacitance meter, and custom probe cards."</a:t>
            </a:r>
            <a:r>
              <a:rPr kumimoji="0" lang="en-US" altLang="zh-CN" dirty="0" smtClean="0">
                <a:ea typeface="宋体" pitchFamily="2" charset="-122"/>
              </a:rPr>
              <a:t> </a:t>
            </a:r>
          </a:p>
          <a:p>
            <a:pPr>
              <a:defRPr/>
            </a:pPr>
            <a:endParaRPr kumimoji="0" lang="zh-CN" altLang="en-US" dirty="0" smtClean="0">
              <a:ea typeface="宋体" pitchFamily="2" charset="-122"/>
            </a:endParaRPr>
          </a:p>
        </p:txBody>
      </p:sp>
      <p:sp>
        <p:nvSpPr>
          <p:cNvPr id="4" name="矩形 3"/>
          <p:cNvSpPr/>
          <p:nvPr/>
        </p:nvSpPr>
        <p:spPr>
          <a:xfrm>
            <a:off x="285750" y="3500438"/>
            <a:ext cx="8001000" cy="3046412"/>
          </a:xfrm>
          <a:prstGeom prst="rect">
            <a:avLst/>
          </a:prstGeom>
          <a:solidFill>
            <a:schemeClr val="accent2">
              <a:lumMod val="20000"/>
              <a:lumOff val="80000"/>
            </a:schemeClr>
          </a:solidFill>
        </p:spPr>
        <p:txBody>
          <a:bodyPr>
            <a:spAutoFit/>
          </a:bodyPr>
          <a:lstStyle/>
          <a:p>
            <a:pPr eaLnBrk="1" hangingPunct="1">
              <a:defRPr/>
            </a:pPr>
            <a:endParaRPr lang="en-US" altLang="zh-CN" sz="2400" dirty="0"/>
          </a:p>
          <a:p>
            <a:pPr eaLnBrk="1" hangingPunct="1">
              <a:buFont typeface="Arial" pitchFamily="34" charset="0"/>
              <a:buAutoNum type="arabicPeriod"/>
              <a:defRPr/>
            </a:pPr>
            <a:r>
              <a:rPr lang="en-US" altLang="zh-CN" sz="2400" dirty="0"/>
              <a:t>The tester shall incorporate a USB port to allow the user to connect any measurement device that has a USB connection.</a:t>
            </a:r>
          </a:p>
          <a:p>
            <a:pPr eaLnBrk="1" hangingPunct="1">
              <a:buFont typeface="Arial" pitchFamily="34" charset="0"/>
              <a:buAutoNum type="arabicPeriod"/>
              <a:defRPr/>
            </a:pPr>
            <a:r>
              <a:rPr lang="en-US" altLang="zh-CN" sz="2400" dirty="0"/>
              <a:t>The USB port shall be installed on the front panel to permit a trained operator to connect a measurement device in 15 seconds or less.</a:t>
            </a:r>
          </a:p>
          <a:p>
            <a:pPr eaLnBrk="1" hangingPunct="1">
              <a:defRPr/>
            </a:pPr>
            <a:endParaRPr lang="en-US" altLang="zh-CN" sz="2400" dirty="0"/>
          </a:p>
        </p:txBody>
      </p:sp>
      <p:sp>
        <p:nvSpPr>
          <p:cNvPr id="5" name="下箭头 4"/>
          <p:cNvSpPr>
            <a:spLocks noChangeArrowheads="1"/>
          </p:cNvSpPr>
          <p:nvPr/>
        </p:nvSpPr>
        <p:spPr bwMode="auto">
          <a:xfrm>
            <a:off x="3857625" y="2571750"/>
            <a:ext cx="500063" cy="714375"/>
          </a:xfrm>
          <a:prstGeom prst="downArrow">
            <a:avLst>
              <a:gd name="adj1" fmla="val 50000"/>
              <a:gd name="adj2" fmla="val 50000"/>
            </a:avLst>
          </a:prstGeom>
          <a:solidFill>
            <a:srgbClr val="FFC000"/>
          </a:solidFill>
          <a:ln w="12700">
            <a:solidFill>
              <a:schemeClr val="tx1"/>
            </a:solidFill>
            <a:round/>
            <a:headEnd/>
            <a:tailEnd/>
          </a:ln>
        </p:spPr>
        <p:txBody>
          <a:bodyPr/>
          <a:lstStyle>
            <a:lvl1pPr>
              <a:spcBef>
                <a:spcPct val="20000"/>
              </a:spcBef>
              <a:buClr>
                <a:schemeClr val="tx2"/>
              </a:buClr>
              <a:buSzPct val="50000"/>
              <a:buFont typeface="Zapf Dingbats" pitchFamily="-84" charset="2"/>
              <a:buChar char="l"/>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00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65000"/>
              <a:buFont typeface="Monotype Sorts" pitchFamily="-84"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zh-CN" altLang="en-US">
              <a:latin typeface="Times" panose="02020603050405020304" pitchFamily="18" charset="0"/>
            </a:endParaRPr>
          </a:p>
        </p:txBody>
      </p:sp>
      <p:sp>
        <p:nvSpPr>
          <p:cNvPr id="49158" name="TextBox 5"/>
          <p:cNvSpPr txBox="1">
            <a:spLocks noChangeArrowheads="1"/>
          </p:cNvSpPr>
          <p:nvPr/>
        </p:nvSpPr>
        <p:spPr bwMode="auto">
          <a:xfrm>
            <a:off x="4572000" y="2714625"/>
            <a:ext cx="1714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Zapf Dingbats" pitchFamily="-84" charset="2"/>
              <a:buChar char="l"/>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00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65000"/>
              <a:buFont typeface="Monotype Sorts" pitchFamily="-84"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0" lang="en-US" altLang="zh-CN"/>
              <a:t>After </a:t>
            </a:r>
            <a:endParaRPr kumimoji="0"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en-US" altLang="zh-CN" smtClean="0">
                <a:ea typeface="宋体" panose="02010600030101010101" pitchFamily="2" charset="-122"/>
              </a:rPr>
              <a:t>Agree on the specification </a:t>
            </a:r>
            <a:endParaRPr lang="zh-CN" altLang="en-US" smtClean="0">
              <a:ea typeface="宋体" panose="02010600030101010101" pitchFamily="2" charset="-122"/>
            </a:endParaRPr>
          </a:p>
        </p:txBody>
      </p:sp>
      <p:pic>
        <p:nvPicPr>
          <p:cNvPr id="50179" name="图片 2" descr="201011161334534958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268413"/>
            <a:ext cx="7551737" cy="517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en-US" altLang="zh-CN" smtClean="0">
                <a:ea typeface="宋体" panose="02010600030101010101" pitchFamily="2" charset="-122"/>
              </a:rPr>
              <a:t>Reference </a:t>
            </a:r>
            <a:endParaRPr lang="zh-CN" altLang="en-US" smtClean="0">
              <a:ea typeface="宋体" panose="02010600030101010101" pitchFamily="2" charset="-122"/>
            </a:endParaRPr>
          </a:p>
        </p:txBody>
      </p:sp>
      <p:sp>
        <p:nvSpPr>
          <p:cNvPr id="51203" name="TextBox 2"/>
          <p:cNvSpPr txBox="1">
            <a:spLocks noChangeArrowheads="1"/>
          </p:cNvSpPr>
          <p:nvPr/>
        </p:nvSpPr>
        <p:spPr bwMode="auto">
          <a:xfrm>
            <a:off x="395288" y="1773238"/>
            <a:ext cx="7705725"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39738" indent="-439738">
              <a:spcBef>
                <a:spcPct val="20000"/>
              </a:spcBef>
              <a:buClr>
                <a:schemeClr val="tx2"/>
              </a:buClr>
              <a:buSzPct val="50000"/>
              <a:buFont typeface="Zapf Dingbats" pitchFamily="-84" charset="2"/>
              <a:buChar char="l"/>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00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65000"/>
              <a:buFont typeface="Monotype Sorts" pitchFamily="-84"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
                <a:schemeClr val="accent2"/>
              </a:buClr>
              <a:buSzTx/>
              <a:buFont typeface="Arial" panose="020B0604020202020204" pitchFamily="34" charset="0"/>
              <a:buChar char="•"/>
            </a:pPr>
            <a:r>
              <a:rPr kumimoji="0" lang="en-US" altLang="zh-CN" sz="2800">
                <a:hlinkClick r:id="rId2"/>
              </a:rPr>
              <a:t>http://tuffley.com/tcs20001.htm</a:t>
            </a:r>
            <a:endParaRPr kumimoji="0" lang="en-US" altLang="zh-CN" sz="2800"/>
          </a:p>
          <a:p>
            <a:pPr eaLnBrk="1" hangingPunct="1">
              <a:spcBef>
                <a:spcPct val="0"/>
              </a:spcBef>
              <a:buClr>
                <a:schemeClr val="accent2"/>
              </a:buClr>
              <a:buSzTx/>
              <a:buFont typeface="Arial" panose="020B0604020202020204" pitchFamily="34" charset="0"/>
              <a:buChar char="•"/>
            </a:pPr>
            <a:r>
              <a:rPr kumimoji="0" lang="en-US" altLang="zh-CN" sz="2800">
                <a:solidFill>
                  <a:schemeClr val="tx2"/>
                </a:solidFill>
                <a:hlinkClick r:id="rId3"/>
              </a:rPr>
              <a:t>http://www.cse.msu.edu/~cse870/IEEEXplore-SRS-template.pdf</a:t>
            </a:r>
            <a:endParaRPr kumimoji="0" lang="en-US" altLang="zh-CN" sz="2800">
              <a:solidFill>
                <a:schemeClr val="tx2"/>
              </a:solidFill>
            </a:endParaRPr>
          </a:p>
          <a:p>
            <a:pPr eaLnBrk="1" hangingPunct="1">
              <a:spcBef>
                <a:spcPct val="0"/>
              </a:spcBef>
              <a:buClr>
                <a:schemeClr val="accent2"/>
              </a:buClr>
              <a:buSzTx/>
              <a:buFont typeface="Arial" panose="020B0604020202020204" pitchFamily="34" charset="0"/>
              <a:buChar char="•"/>
            </a:pPr>
            <a:r>
              <a:rPr kumimoji="0" lang="en-US" altLang="zh-CN" sz="2800">
                <a:hlinkClick r:id="rId4"/>
              </a:rPr>
              <a:t>http://www.howtodothings.com/how-to-write-a-software-requirements-specifications-srs-document</a:t>
            </a:r>
            <a:endParaRPr kumimoji="0" lang="en-US" altLang="zh-CN" sz="2800"/>
          </a:p>
          <a:p>
            <a:pPr eaLnBrk="1" hangingPunct="1">
              <a:spcBef>
                <a:spcPct val="0"/>
              </a:spcBef>
              <a:buClr>
                <a:schemeClr val="accent2"/>
              </a:buClr>
              <a:buSzTx/>
              <a:buFont typeface="Arial" panose="020B0604020202020204" pitchFamily="34" charset="0"/>
              <a:buChar char="•"/>
            </a:pPr>
            <a:r>
              <a:rPr kumimoji="0" lang="en-US" altLang="zh-CN" sz="2800">
                <a:hlinkClick r:id="rId5"/>
              </a:rPr>
              <a:t>http://www.microtoolsinc.com/Howsrs.php</a:t>
            </a:r>
            <a:endParaRPr kumimoji="0" lang="en-US" altLang="zh-CN" sz="2800"/>
          </a:p>
          <a:p>
            <a:pPr eaLnBrk="1" hangingPunct="1">
              <a:spcBef>
                <a:spcPct val="0"/>
              </a:spcBef>
              <a:buClr>
                <a:schemeClr val="accent2"/>
              </a:buClr>
              <a:buSzTx/>
              <a:buFont typeface="Arial" panose="020B0604020202020204" pitchFamily="34" charset="0"/>
              <a:buChar char="•"/>
            </a:pPr>
            <a:endParaRPr kumimoji="0" lang="en-US" altLang="zh-CN" sz="2800">
              <a:hlinkClick r:id="rId2"/>
            </a:endParaRPr>
          </a:p>
          <a:p>
            <a:pPr eaLnBrk="1" hangingPunct="1">
              <a:spcBef>
                <a:spcPct val="0"/>
              </a:spcBef>
              <a:buClr>
                <a:schemeClr val="accent2"/>
              </a:buClr>
              <a:buSzTx/>
              <a:buFont typeface="Arial" panose="020B0604020202020204" pitchFamily="34" charset="0"/>
              <a:buChar char="•"/>
            </a:pPr>
            <a:endParaRPr kumimoji="0" lang="zh-CN" altLang="en-US" sz="2800">
              <a:hlinkClick r:id="rId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en-US" altLang="zh-CN" smtClean="0">
                <a:ea typeface="宋体" panose="02010600030101010101" pitchFamily="2" charset="-122"/>
              </a:rPr>
              <a:t>Homework-preparing  </a:t>
            </a:r>
            <a:endParaRPr lang="zh-CN" altLang="en-US" smtClean="0">
              <a:ea typeface="宋体" panose="02010600030101010101" pitchFamily="2" charset="-122"/>
            </a:endParaRPr>
          </a:p>
        </p:txBody>
      </p:sp>
      <p:sp>
        <p:nvSpPr>
          <p:cNvPr id="52227" name="内容占位符 2"/>
          <p:cNvSpPr>
            <a:spLocks noGrp="1"/>
          </p:cNvSpPr>
          <p:nvPr>
            <p:ph idx="1"/>
          </p:nvPr>
        </p:nvSpPr>
        <p:spPr>
          <a:xfrm>
            <a:off x="250825" y="1700213"/>
            <a:ext cx="7789863" cy="4130675"/>
          </a:xfrm>
        </p:spPr>
        <p:txBody>
          <a:bodyPr/>
          <a:lstStyle/>
          <a:p>
            <a:r>
              <a:rPr kumimoji="0" lang="en-US" altLang="zh-CN" smtClean="0">
                <a:ea typeface="宋体" panose="02010600030101010101" pitchFamily="2" charset="-122"/>
              </a:rPr>
              <a:t>Write an SRS for your own example .</a:t>
            </a:r>
          </a:p>
          <a:p>
            <a:r>
              <a:rPr kumimoji="0" lang="en-US" altLang="zh-CN" smtClean="0">
                <a:ea typeface="宋体" panose="02010600030101010101" pitchFamily="2" charset="-122"/>
              </a:rPr>
              <a:t>Deadline is pending.</a:t>
            </a:r>
            <a:endParaRPr kumimoji="0" lang="zh-CN" altLang="en-US" smtClean="0">
              <a:ea typeface="宋体" panose="02010600030101010101" pitchFamily="2" charset="-122"/>
            </a:endParaRPr>
          </a:p>
          <a:p>
            <a:r>
              <a:rPr kumimoji="0" lang="en-US" altLang="zh-CN" smtClean="0">
                <a:ea typeface="宋体" panose="02010600030101010101" pitchFamily="2" charset="-122"/>
              </a:rPr>
              <a:t>After we finish and review our analysis model.</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en-US" altLang="zh-CN" smtClean="0">
                <a:ea typeface="宋体" panose="02010600030101010101" pitchFamily="2" charset="-122"/>
              </a:rPr>
              <a:t>Outline </a:t>
            </a:r>
            <a:endParaRPr lang="zh-CN" altLang="en-US" smtClean="0">
              <a:ea typeface="宋体" panose="02010600030101010101" pitchFamily="2" charset="-122"/>
            </a:endParaRPr>
          </a:p>
        </p:txBody>
      </p:sp>
      <p:sp>
        <p:nvSpPr>
          <p:cNvPr id="3" name="内容占位符 2"/>
          <p:cNvSpPr txBox="1">
            <a:spLocks/>
          </p:cNvSpPr>
          <p:nvPr/>
        </p:nvSpPr>
        <p:spPr>
          <a:xfrm>
            <a:off x="382588" y="1676400"/>
            <a:ext cx="8412162" cy="4130675"/>
          </a:xfrm>
          <a:prstGeom prst="rect">
            <a:avLst/>
          </a:prstGeom>
        </p:spPr>
        <p:txBody>
          <a:bodyPr/>
          <a:lstStyle/>
          <a:p>
            <a:pPr marL="466725" indent="-466725">
              <a:spcBef>
                <a:spcPct val="20000"/>
              </a:spcBef>
              <a:buClr>
                <a:schemeClr val="tx2"/>
              </a:buClr>
              <a:buSzPct val="50000"/>
              <a:buFont typeface="Zapf Dingbats" pitchFamily="-84" charset="2"/>
              <a:buChar char="l"/>
              <a:defRPr/>
            </a:pPr>
            <a:r>
              <a:rPr lang="en-US" altLang="zh-CN" sz="2400" kern="0" dirty="0">
                <a:latin typeface="+mn-lt"/>
              </a:rPr>
              <a:t>Content and structure of SRS</a:t>
            </a:r>
          </a:p>
          <a:p>
            <a:pPr marL="466725" indent="-466725">
              <a:spcBef>
                <a:spcPct val="20000"/>
              </a:spcBef>
              <a:buClr>
                <a:schemeClr val="tx2"/>
              </a:buClr>
              <a:buSzPct val="50000"/>
              <a:buFont typeface="Zapf Dingbats" pitchFamily="-84" charset="2"/>
              <a:buChar char="l"/>
              <a:defRPr/>
            </a:pPr>
            <a:r>
              <a:rPr lang="en-US" altLang="zh-CN" sz="2400" kern="0" dirty="0">
                <a:latin typeface="+mn-lt"/>
              </a:rPr>
              <a:t>T</a:t>
            </a:r>
            <a:r>
              <a:rPr lang="en-US" altLang="zh-CN" sz="2400" kern="0" dirty="0" smtClean="0">
                <a:latin typeface="+mn-lt"/>
              </a:rPr>
              <a:t>emplate </a:t>
            </a:r>
            <a:r>
              <a:rPr lang="en-US" altLang="zh-CN" sz="2400" kern="0" dirty="0">
                <a:latin typeface="+mn-lt"/>
              </a:rPr>
              <a:t>of SRS</a:t>
            </a:r>
          </a:p>
          <a:p>
            <a:pPr marL="466725" indent="-466725">
              <a:spcBef>
                <a:spcPct val="20000"/>
              </a:spcBef>
              <a:buClr>
                <a:schemeClr val="tx2"/>
              </a:buClr>
              <a:buSzPct val="50000"/>
              <a:buFont typeface="Zapf Dingbats" pitchFamily="-84" charset="2"/>
              <a:buChar char="l"/>
              <a:defRPr/>
            </a:pPr>
            <a:r>
              <a:rPr lang="en-US" altLang="zh-CN" sz="2400" kern="0" dirty="0" smtClean="0">
                <a:latin typeface="+mn-lt"/>
              </a:rPr>
              <a:t>Guidelines </a:t>
            </a:r>
            <a:r>
              <a:rPr lang="en-US" altLang="zh-CN" sz="2400" kern="0" dirty="0">
                <a:latin typeface="+mn-lt"/>
              </a:rPr>
              <a:t>for writing functional requirements</a:t>
            </a:r>
          </a:p>
          <a:p>
            <a:pPr marL="466725" indent="-466725">
              <a:spcBef>
                <a:spcPct val="20000"/>
              </a:spcBef>
              <a:buClr>
                <a:schemeClr val="tx2"/>
              </a:buClr>
              <a:buSzPct val="50000"/>
              <a:buFont typeface="Zapf Dingbats" pitchFamily="-84" charset="2"/>
              <a:buChar char="l"/>
              <a:defRPr/>
            </a:pPr>
            <a:r>
              <a:rPr lang="en-US" altLang="zh-CN" sz="2400" kern="0" dirty="0">
                <a:latin typeface="+mn-lt"/>
              </a:rPr>
              <a:t>Examples of flawed requirements an suggestion for improving them </a:t>
            </a:r>
          </a:p>
          <a:p>
            <a:pPr marL="466725" indent="-466725">
              <a:spcBef>
                <a:spcPct val="20000"/>
              </a:spcBef>
              <a:buClr>
                <a:schemeClr val="tx2"/>
              </a:buClr>
              <a:buSzPct val="50000"/>
              <a:buFont typeface="Zapf Dingbats" pitchFamily="-84" charset="2"/>
              <a:buChar char="l"/>
              <a:defRPr/>
            </a:pPr>
            <a:endParaRPr lang="zh-CN" altLang="en-US" sz="2400" kern="0" dirty="0">
              <a:latin typeface="+mn-lt"/>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pPr eaLnBrk="1" hangingPunct="1"/>
            <a:r>
              <a:rPr lang="en-US" altLang="zh-CN" smtClean="0">
                <a:ea typeface="宋体" panose="02010600030101010101" pitchFamily="2" charset="-122"/>
              </a:rPr>
              <a:t>The end</a:t>
            </a:r>
            <a:endParaRPr lang="zh-CN" altLang="en-US" smtClean="0">
              <a:ea typeface="宋体" panose="02010600030101010101" pitchFamily="2" charset="-122"/>
            </a:endParaRPr>
          </a:p>
        </p:txBody>
      </p:sp>
      <p:sp>
        <p:nvSpPr>
          <p:cNvPr id="53251" name="TextBox 2"/>
          <p:cNvSpPr txBox="1">
            <a:spLocks noChangeArrowheads="1"/>
          </p:cNvSpPr>
          <p:nvPr/>
        </p:nvSpPr>
        <p:spPr bwMode="auto">
          <a:xfrm>
            <a:off x="2843213" y="3284538"/>
            <a:ext cx="50419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Zapf Dingbats" pitchFamily="-84" charset="2"/>
              <a:buChar char="l"/>
              <a:defRPr kumimoji="1"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00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65000"/>
              <a:buFont typeface="Monotype Sorts" pitchFamily="-84"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0" lang="en-US" altLang="zh-CN" sz="4400"/>
              <a:t>Thank you!</a:t>
            </a:r>
            <a:endParaRPr kumimoji="0" lang="zh-CN" altLang="en-US" sz="44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en-US" altLang="zh-CN" smtClean="0">
                <a:ea typeface="宋体" panose="02010600030101010101" pitchFamily="2" charset="-122"/>
              </a:rPr>
              <a:t>Software requirements </a:t>
            </a:r>
            <a:endParaRPr lang="zh-CN" altLang="en-US" smtClean="0">
              <a:ea typeface="宋体" panose="02010600030101010101" pitchFamily="2" charset="-122"/>
            </a:endParaRPr>
          </a:p>
        </p:txBody>
      </p:sp>
      <p:sp>
        <p:nvSpPr>
          <p:cNvPr id="12291" name="内容占位符 2"/>
          <p:cNvSpPr>
            <a:spLocks noGrp="1"/>
          </p:cNvSpPr>
          <p:nvPr>
            <p:ph idx="1"/>
          </p:nvPr>
        </p:nvSpPr>
        <p:spPr/>
        <p:txBody>
          <a:bodyPr/>
          <a:lstStyle/>
          <a:p>
            <a:r>
              <a:rPr kumimoji="0" lang="en-US" altLang="zh-CN" dirty="0" smtClean="0">
                <a:ea typeface="宋体" panose="02010600030101010101" pitchFamily="2" charset="-122"/>
              </a:rPr>
              <a:t>The product's detailed </a:t>
            </a:r>
            <a:r>
              <a:rPr kumimoji="0" lang="en-US" altLang="zh-CN" dirty="0" smtClean="0">
                <a:solidFill>
                  <a:srgbClr val="FF0000"/>
                </a:solidFill>
                <a:ea typeface="宋体" panose="02010600030101010101" pitchFamily="2" charset="-122"/>
              </a:rPr>
              <a:t>functional and nonfunctional </a:t>
            </a:r>
            <a:r>
              <a:rPr kumimoji="0" lang="en-US" altLang="zh-CN" dirty="0" smtClean="0">
                <a:ea typeface="宋体" panose="02010600030101010101" pitchFamily="2" charset="-122"/>
              </a:rPr>
              <a:t>requirements reside in a software requirements specification (SRS). </a:t>
            </a:r>
          </a:p>
          <a:p>
            <a:r>
              <a:rPr kumimoji="0" lang="en-US" altLang="zh-CN" dirty="0" smtClean="0">
                <a:ea typeface="宋体" panose="02010600030101010101" pitchFamily="2" charset="-122"/>
              </a:rPr>
              <a:t> </a:t>
            </a:r>
            <a:endParaRPr kumimoji="0" lang="en-US" altLang="zh-CN" dirty="0" smtClean="0">
              <a:ea typeface="宋体" panose="02010600030101010101" pitchFamily="2" charset="-122"/>
            </a:endParaRPr>
          </a:p>
          <a:p>
            <a:endParaRPr kumimoji="0" lang="zh-CN" altLang="en-US" dirty="0" smtClean="0">
              <a:ea typeface="宋体" panose="02010600030101010101" pitchFamily="2" charset="-122"/>
            </a:endParaRPr>
          </a:p>
        </p:txBody>
      </p:sp>
      <p:sp>
        <p:nvSpPr>
          <p:cNvPr id="2" name="流程图: 资料带 1"/>
          <p:cNvSpPr/>
          <p:nvPr/>
        </p:nvSpPr>
        <p:spPr bwMode="auto">
          <a:xfrm>
            <a:off x="1582775" y="3356991"/>
            <a:ext cx="5400600" cy="2016224"/>
          </a:xfrm>
          <a:prstGeom prst="flowChartPunchedTape">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pitchFamily="18" charset="0"/>
            </a:endParaRPr>
          </a:p>
        </p:txBody>
      </p:sp>
      <p:sp>
        <p:nvSpPr>
          <p:cNvPr id="3" name="文本框 2"/>
          <p:cNvSpPr txBox="1"/>
          <p:nvPr/>
        </p:nvSpPr>
        <p:spPr>
          <a:xfrm>
            <a:off x="1582775" y="3126158"/>
            <a:ext cx="1584176" cy="461665"/>
          </a:xfrm>
          <a:prstGeom prst="rect">
            <a:avLst/>
          </a:prstGeom>
          <a:noFill/>
        </p:spPr>
        <p:txBody>
          <a:bodyPr wrap="square" rtlCol="0">
            <a:spAutoFit/>
          </a:bodyPr>
          <a:lstStyle/>
          <a:p>
            <a:r>
              <a:rPr lang="en-US" altLang="zh-CN" sz="2400" dirty="0" smtClean="0"/>
              <a:t>SRS</a:t>
            </a:r>
            <a:endParaRPr lang="zh-CN" altLang="en-US" sz="2400" dirty="0"/>
          </a:p>
        </p:txBody>
      </p:sp>
      <p:sp>
        <p:nvSpPr>
          <p:cNvPr id="6" name="文本框 5"/>
          <p:cNvSpPr txBox="1"/>
          <p:nvPr/>
        </p:nvSpPr>
        <p:spPr>
          <a:xfrm>
            <a:off x="2255093" y="4154596"/>
            <a:ext cx="1584176" cy="646331"/>
          </a:xfrm>
          <a:prstGeom prst="rect">
            <a:avLst/>
          </a:prstGeom>
          <a:noFill/>
        </p:spPr>
        <p:txBody>
          <a:bodyPr wrap="square" rtlCol="0">
            <a:spAutoFit/>
          </a:bodyPr>
          <a:lstStyle/>
          <a:p>
            <a:r>
              <a:rPr lang="en-US" altLang="zh-CN" dirty="0" smtClean="0"/>
              <a:t>Functional requirements</a:t>
            </a:r>
            <a:endParaRPr lang="zh-CN" altLang="en-US" dirty="0"/>
          </a:p>
        </p:txBody>
      </p:sp>
      <p:sp>
        <p:nvSpPr>
          <p:cNvPr id="7" name="文本框 6"/>
          <p:cNvSpPr txBox="1"/>
          <p:nvPr/>
        </p:nvSpPr>
        <p:spPr>
          <a:xfrm>
            <a:off x="3944924" y="3957559"/>
            <a:ext cx="1872208" cy="646331"/>
          </a:xfrm>
          <a:prstGeom prst="rect">
            <a:avLst/>
          </a:prstGeom>
          <a:noFill/>
        </p:spPr>
        <p:txBody>
          <a:bodyPr wrap="square" rtlCol="0">
            <a:spAutoFit/>
          </a:bodyPr>
          <a:lstStyle/>
          <a:p>
            <a:r>
              <a:rPr lang="en-US" altLang="zh-CN" dirty="0" err="1" smtClean="0"/>
              <a:t>NonFunctional</a:t>
            </a:r>
            <a:r>
              <a:rPr lang="en-US" altLang="zh-CN" dirty="0" smtClean="0"/>
              <a:t> requirements</a:t>
            </a:r>
            <a:endParaRPr lang="zh-CN" altLang="en-US" dirty="0"/>
          </a:p>
        </p:txBody>
      </p:sp>
      <p:sp>
        <p:nvSpPr>
          <p:cNvPr id="4" name="文本框 3"/>
          <p:cNvSpPr txBox="1"/>
          <p:nvPr/>
        </p:nvSpPr>
        <p:spPr>
          <a:xfrm>
            <a:off x="5652120" y="4465391"/>
            <a:ext cx="1331255" cy="369332"/>
          </a:xfrm>
          <a:prstGeom prst="rect">
            <a:avLst/>
          </a:prstGeom>
          <a:noFill/>
        </p:spPr>
        <p:txBody>
          <a:bodyPr wrap="square" rtlCol="0">
            <a:spAutoFit/>
          </a:bodyPr>
          <a:lstStyle/>
          <a:p>
            <a:r>
              <a:rPr lang="en-US" altLang="zh-CN" dirty="0" smtClean="0"/>
              <a:t>constraints</a:t>
            </a:r>
            <a:endParaRPr lang="zh-CN" altLang="en-US" dirty="0"/>
          </a:p>
        </p:txBody>
      </p:sp>
    </p:spTree>
    <p:extLst>
      <p:ext uri="{BB962C8B-B14F-4D97-AF65-F5344CB8AC3E}">
        <p14:creationId xmlns:p14="http://schemas.microsoft.com/office/powerpoint/2010/main" val="11564110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en-US" altLang="zh-CN" smtClean="0">
                <a:ea typeface="宋体" panose="02010600030101010101" pitchFamily="2" charset="-122"/>
              </a:rPr>
              <a:t>Software requirements </a:t>
            </a:r>
            <a:endParaRPr lang="zh-CN" altLang="en-US" smtClean="0">
              <a:ea typeface="宋体" panose="02010600030101010101" pitchFamily="2" charset="-122"/>
            </a:endParaRPr>
          </a:p>
        </p:txBody>
      </p:sp>
      <p:sp>
        <p:nvSpPr>
          <p:cNvPr id="12291" name="内容占位符 2"/>
          <p:cNvSpPr>
            <a:spLocks noGrp="1"/>
          </p:cNvSpPr>
          <p:nvPr>
            <p:ph idx="1"/>
          </p:nvPr>
        </p:nvSpPr>
        <p:spPr>
          <a:xfrm>
            <a:off x="179512" y="1407229"/>
            <a:ext cx="8412162" cy="4130675"/>
          </a:xfrm>
        </p:spPr>
        <p:txBody>
          <a:bodyPr/>
          <a:lstStyle/>
          <a:p>
            <a:r>
              <a:rPr kumimoji="0" lang="en-US" altLang="zh-CN" dirty="0" smtClean="0">
                <a:ea typeface="宋体" panose="02010600030101010101" pitchFamily="2" charset="-122"/>
              </a:rPr>
              <a:t>We </a:t>
            </a:r>
            <a:r>
              <a:rPr kumimoji="0" lang="en-US" altLang="zh-CN" dirty="0" smtClean="0">
                <a:ea typeface="宋体" panose="02010600030101010101" pitchFamily="2" charset="-122"/>
              </a:rPr>
              <a:t>can represent software requirements in several ways:</a:t>
            </a:r>
          </a:p>
          <a:p>
            <a:pPr lvl="1">
              <a:buClr>
                <a:srgbClr val="BD011E"/>
              </a:buClr>
            </a:pPr>
            <a:r>
              <a:rPr kumimoji="0" lang="en-US" altLang="zh-CN" dirty="0" smtClean="0">
                <a:ea typeface="宋体" panose="02010600030101010101" pitchFamily="2" charset="-122"/>
              </a:rPr>
              <a:t>Documents that use well-structured and carefully </a:t>
            </a:r>
            <a:r>
              <a:rPr kumimoji="0" lang="en-US" altLang="zh-CN" dirty="0" smtClean="0">
                <a:solidFill>
                  <a:srgbClr val="FF0000"/>
                </a:solidFill>
                <a:ea typeface="宋体" panose="02010600030101010101" pitchFamily="2" charset="-122"/>
              </a:rPr>
              <a:t>written natural language</a:t>
            </a:r>
          </a:p>
          <a:p>
            <a:pPr lvl="1">
              <a:buClr>
                <a:srgbClr val="BD011E"/>
              </a:buClr>
            </a:pPr>
            <a:r>
              <a:rPr kumimoji="0" lang="en-US" altLang="zh-CN" dirty="0" smtClean="0">
                <a:solidFill>
                  <a:srgbClr val="FF0000"/>
                </a:solidFill>
                <a:ea typeface="宋体" panose="02010600030101010101" pitchFamily="2" charset="-122"/>
              </a:rPr>
              <a:t>Graphical models</a:t>
            </a:r>
            <a:r>
              <a:rPr kumimoji="0" lang="en-US" altLang="zh-CN" dirty="0" smtClean="0">
                <a:ea typeface="宋体" panose="02010600030101010101" pitchFamily="2" charset="-122"/>
              </a:rPr>
              <a:t> that illustrate transformational processes, system states and changes between them, data relationships, logic flows, or object classes and their relationships</a:t>
            </a:r>
          </a:p>
          <a:p>
            <a:pPr lvl="1">
              <a:buClr>
                <a:srgbClr val="BD011E"/>
              </a:buClr>
            </a:pPr>
            <a:r>
              <a:rPr kumimoji="0" lang="en-US" altLang="zh-CN" dirty="0" smtClean="0">
                <a:solidFill>
                  <a:srgbClr val="FF0000"/>
                </a:solidFill>
                <a:ea typeface="宋体" panose="02010600030101010101" pitchFamily="2" charset="-122"/>
              </a:rPr>
              <a:t>Formal specifications</a:t>
            </a:r>
            <a:r>
              <a:rPr kumimoji="0" lang="en-US" altLang="zh-CN" dirty="0" smtClean="0">
                <a:ea typeface="宋体" panose="02010600030101010101" pitchFamily="2" charset="-122"/>
              </a:rPr>
              <a:t> that define requirements using mathematically precise formal logic languages.</a:t>
            </a:r>
          </a:p>
          <a:p>
            <a:endParaRPr kumimoji="0" lang="zh-CN" altLang="en-US" dirty="0" smtClean="0">
              <a:ea typeface="宋体" panose="02010600030101010101" pitchFamily="2" charset="-122"/>
            </a:endParaRPr>
          </a:p>
        </p:txBody>
      </p:sp>
      <p:sp>
        <p:nvSpPr>
          <p:cNvPr id="5" name="矩形 4"/>
          <p:cNvSpPr/>
          <p:nvPr/>
        </p:nvSpPr>
        <p:spPr>
          <a:xfrm>
            <a:off x="411702" y="4626155"/>
            <a:ext cx="3240548" cy="2743484"/>
          </a:xfrm>
          <a:prstGeom prst="rect">
            <a:avLst/>
          </a:prstGeom>
          <a:blipFill rotWithShape="1">
            <a:blip r:embed="rId2" cstate="print"/>
            <a:stretch>
              <a:fillRect/>
            </a:stretch>
          </a:blipFill>
          <a:ln>
            <a:solidFill>
              <a:schemeClr val="tx2"/>
            </a:solid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6" name="文本框 5"/>
          <p:cNvSpPr txBox="1"/>
          <p:nvPr/>
        </p:nvSpPr>
        <p:spPr>
          <a:xfrm>
            <a:off x="758780" y="4226045"/>
            <a:ext cx="2862750" cy="400110"/>
          </a:xfrm>
          <a:prstGeom prst="rect">
            <a:avLst/>
          </a:prstGeom>
          <a:noFill/>
        </p:spPr>
        <p:txBody>
          <a:bodyPr wrap="square" rtlCol="0">
            <a:spAutoFit/>
          </a:bodyPr>
          <a:lstStyle/>
          <a:p>
            <a:r>
              <a:rPr lang="en-US" altLang="zh-CN" sz="2000" dirty="0" smtClean="0">
                <a:solidFill>
                  <a:srgbClr val="0070C0"/>
                </a:solidFill>
              </a:rPr>
              <a:t>Natural language </a:t>
            </a:r>
            <a:endParaRPr lang="zh-CN" altLang="en-US" sz="2000" dirty="0">
              <a:solidFill>
                <a:srgbClr val="0070C0"/>
              </a:solidFill>
            </a:endParaRPr>
          </a:p>
        </p:txBody>
      </p:sp>
      <p:pic>
        <p:nvPicPr>
          <p:cNvPr id="3" name="图片 2"/>
          <p:cNvPicPr>
            <a:picLocks noChangeAspect="1"/>
          </p:cNvPicPr>
          <p:nvPr/>
        </p:nvPicPr>
        <p:blipFill>
          <a:blip r:embed="rId3"/>
          <a:stretch>
            <a:fillRect/>
          </a:stretch>
        </p:blipFill>
        <p:spPr>
          <a:xfrm>
            <a:off x="3884440" y="4606433"/>
            <a:ext cx="2273336" cy="2143364"/>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3320" y="4941168"/>
            <a:ext cx="2880680" cy="880016"/>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en-US" altLang="zh-CN" smtClean="0">
                <a:ea typeface="宋体" panose="02010600030101010101" pitchFamily="2" charset="-122"/>
              </a:rPr>
              <a:t>The Software Requirements Specification</a:t>
            </a:r>
            <a:endParaRPr lang="zh-CN" altLang="en-US" smtClean="0">
              <a:ea typeface="宋体" panose="02010600030101010101" pitchFamily="2" charset="-122"/>
            </a:endParaRPr>
          </a:p>
        </p:txBody>
      </p:sp>
      <p:sp>
        <p:nvSpPr>
          <p:cNvPr id="13315" name="内容占位符 2"/>
          <p:cNvSpPr>
            <a:spLocks noGrp="1"/>
          </p:cNvSpPr>
          <p:nvPr>
            <p:ph idx="1"/>
          </p:nvPr>
        </p:nvSpPr>
        <p:spPr/>
        <p:txBody>
          <a:bodyPr/>
          <a:lstStyle/>
          <a:p>
            <a:r>
              <a:rPr kumimoji="0" lang="en-US" altLang="zh-CN" smtClean="0">
                <a:ea typeface="宋体" panose="02010600030101010101" pitchFamily="2" charset="-122"/>
              </a:rPr>
              <a:t>Labeling Requirements</a:t>
            </a:r>
          </a:p>
          <a:p>
            <a:pPr lvl="1">
              <a:buClr>
                <a:srgbClr val="BD011E"/>
              </a:buClr>
            </a:pPr>
            <a:r>
              <a:rPr kumimoji="0" lang="en-US" altLang="zh-CN" smtClean="0">
                <a:ea typeface="宋体" panose="02010600030101010101" pitchFamily="2" charset="-122"/>
              </a:rPr>
              <a:t>Sequence Number</a:t>
            </a:r>
          </a:p>
          <a:p>
            <a:pPr lvl="2">
              <a:buClr>
                <a:srgbClr val="BD011E"/>
              </a:buClr>
            </a:pPr>
            <a:r>
              <a:rPr kumimoji="0" lang="en-US" altLang="zh-CN" smtClean="0">
                <a:ea typeface="宋体" panose="02010600030101010101" pitchFamily="2" charset="-122"/>
              </a:rPr>
              <a:t>UR-1, UR-2</a:t>
            </a:r>
          </a:p>
          <a:p>
            <a:pPr lvl="1">
              <a:buClr>
                <a:srgbClr val="BD011E"/>
              </a:buClr>
            </a:pPr>
            <a:r>
              <a:rPr kumimoji="0" lang="en-US" altLang="zh-CN" smtClean="0">
                <a:ea typeface="宋体" panose="02010600030101010101" pitchFamily="2" charset="-122"/>
              </a:rPr>
              <a:t>Hierarchical Numbering</a:t>
            </a:r>
          </a:p>
          <a:p>
            <a:pPr lvl="2">
              <a:buClr>
                <a:srgbClr val="BD011E"/>
              </a:buClr>
            </a:pPr>
            <a:r>
              <a:rPr kumimoji="0" lang="en-US" altLang="zh-CN" smtClean="0">
                <a:ea typeface="宋体" panose="02010600030101010101" pitchFamily="2" charset="-122"/>
              </a:rPr>
              <a:t>3.2.1, 3.2.2</a:t>
            </a:r>
          </a:p>
          <a:p>
            <a:pPr lvl="1">
              <a:buClr>
                <a:srgbClr val="BD011E"/>
              </a:buClr>
            </a:pPr>
            <a:r>
              <a:rPr kumimoji="0" lang="en-US" altLang="zh-CN" smtClean="0">
                <a:ea typeface="宋体" panose="02010600030101010101" pitchFamily="2" charset="-122"/>
              </a:rPr>
              <a:t>Hierarchical Textual Tags</a:t>
            </a:r>
          </a:p>
          <a:p>
            <a:pPr lvl="2">
              <a:buClr>
                <a:srgbClr val="BD011E"/>
              </a:buClr>
            </a:pPr>
            <a:r>
              <a:rPr kumimoji="0" lang="en-US" altLang="zh-CN" smtClean="0">
                <a:ea typeface="宋体" panose="02010600030101010101" pitchFamily="2" charset="-122"/>
              </a:rPr>
              <a:t>Print.ConfirmCopies </a:t>
            </a:r>
          </a:p>
          <a:p>
            <a:r>
              <a:rPr kumimoji="0" lang="en-US" altLang="zh-CN" smtClean="0">
                <a:ea typeface="宋体" panose="02010600030101010101" pitchFamily="2" charset="-122"/>
              </a:rPr>
              <a:t>Dealing with Incompleteness</a:t>
            </a:r>
          </a:p>
          <a:p>
            <a:pPr lvl="1">
              <a:buClr>
                <a:srgbClr val="BD011E"/>
              </a:buClr>
            </a:pPr>
            <a:r>
              <a:rPr kumimoji="0" lang="en-US" altLang="zh-CN" smtClean="0">
                <a:ea typeface="宋体" panose="02010600030101010101" pitchFamily="2" charset="-122"/>
              </a:rPr>
              <a:t>To be determined, TBD </a:t>
            </a:r>
          </a:p>
          <a:p>
            <a:r>
              <a:rPr kumimoji="0" lang="en-US" altLang="zh-CN" smtClean="0">
                <a:ea typeface="宋体" panose="02010600030101010101" pitchFamily="2" charset="-122"/>
              </a:rPr>
              <a:t>User Interfaces and the SRS</a:t>
            </a:r>
          </a:p>
          <a:p>
            <a:endParaRPr kumimoji="0" lang="zh-CN" altLang="en-US"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en-US" altLang="zh-CN" dirty="0" smtClean="0">
                <a:ea typeface="宋体" panose="02010600030101010101" pitchFamily="2" charset="-122"/>
              </a:rPr>
              <a:t>How many specifications?</a:t>
            </a:r>
            <a:endParaRPr lang="zh-CN" altLang="en-US" dirty="0" smtClean="0">
              <a:ea typeface="宋体" panose="02010600030101010101" pitchFamily="2" charset="-122"/>
            </a:endParaRPr>
          </a:p>
        </p:txBody>
      </p:sp>
      <p:sp>
        <p:nvSpPr>
          <p:cNvPr id="3" name="内容占位符 2"/>
          <p:cNvSpPr>
            <a:spLocks noGrp="1"/>
          </p:cNvSpPr>
          <p:nvPr>
            <p:ph idx="1"/>
          </p:nvPr>
        </p:nvSpPr>
        <p:spPr/>
        <p:txBody>
          <a:bodyPr/>
          <a:lstStyle/>
          <a:p>
            <a:pPr>
              <a:defRPr/>
            </a:pPr>
            <a:r>
              <a:rPr lang="en-US" altLang="zh-CN" dirty="0" smtClean="0"/>
              <a:t>Most projects create just one software requirements specification.</a:t>
            </a:r>
          </a:p>
          <a:p>
            <a:pPr>
              <a:defRPr/>
            </a:pPr>
            <a:endParaRPr lang="en-US" altLang="zh-CN" dirty="0"/>
          </a:p>
          <a:p>
            <a:pPr>
              <a:defRPr/>
            </a:pPr>
            <a:r>
              <a:rPr lang="en-US" altLang="zh-CN" dirty="0" smtClean="0"/>
              <a:t>For large projects:</a:t>
            </a:r>
            <a:r>
              <a:rPr lang="zh-CN" altLang="en-US" dirty="0" smtClean="0"/>
              <a:t> </a:t>
            </a:r>
            <a:endParaRPr lang="en-US" altLang="zh-CN" dirty="0" smtClean="0"/>
          </a:p>
          <a:p>
            <a:pPr lvl="1">
              <a:defRPr/>
            </a:pPr>
            <a:r>
              <a:rPr lang="en-US" altLang="zh-CN" dirty="0" smtClean="0"/>
              <a:t>System requirements specification</a:t>
            </a:r>
          </a:p>
          <a:p>
            <a:pPr lvl="1">
              <a:defRPr/>
            </a:pPr>
            <a:r>
              <a:rPr lang="en-US" altLang="zh-CN" dirty="0" smtClean="0"/>
              <a:t>Separate software requirements specification </a:t>
            </a:r>
          </a:p>
          <a:p>
            <a:pPr lvl="1">
              <a:defRPr/>
            </a:pPr>
            <a:r>
              <a:rPr lang="en-US" altLang="zh-CN" dirty="0" smtClean="0"/>
              <a:t>Hardware requirements specification </a:t>
            </a:r>
          </a:p>
          <a:p>
            <a:pPr>
              <a:defRPr/>
            </a:pPr>
            <a:endParaRPr lang="en-US" altLang="zh-CN" dirty="0" smtClean="0"/>
          </a:p>
          <a:p>
            <a:pPr>
              <a:defRPr/>
            </a:pPr>
            <a:r>
              <a:rPr lang="en-US" altLang="zh-CN" dirty="0" smtClean="0"/>
              <a:t>Requirements management tool </a:t>
            </a:r>
            <a:endParaRPr lang="en-US" altLang="zh-CN" dirty="0"/>
          </a:p>
          <a:p>
            <a:pPr lvl="1">
              <a:defRPr/>
            </a:pP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smtClean="0">
                <a:ea typeface="宋体" panose="02010600030101010101" pitchFamily="2" charset="-122"/>
              </a:rPr>
              <a:t>如何写好</a:t>
            </a:r>
            <a:r>
              <a:rPr lang="en-US" altLang="zh-CN" smtClean="0">
                <a:ea typeface="宋体" panose="02010600030101010101" pitchFamily="2" charset="-122"/>
              </a:rPr>
              <a:t>SRS</a:t>
            </a:r>
            <a:r>
              <a:rPr lang="zh-CN" altLang="en-US" smtClean="0">
                <a:ea typeface="宋体" panose="02010600030101010101" pitchFamily="2" charset="-122"/>
              </a:rPr>
              <a:t>呢？</a:t>
            </a:r>
          </a:p>
        </p:txBody>
      </p:sp>
      <p:sp>
        <p:nvSpPr>
          <p:cNvPr id="15363" name="内容占位符 2"/>
          <p:cNvSpPr>
            <a:spLocks noGrp="1"/>
          </p:cNvSpPr>
          <p:nvPr>
            <p:ph idx="1"/>
          </p:nvPr>
        </p:nvSpPr>
        <p:spPr/>
        <p:txBody>
          <a:bodyPr/>
          <a:lstStyle/>
          <a:p>
            <a:pPr>
              <a:buFont typeface="Wingdings" pitchFamily="2" charset="2"/>
              <a:buNone/>
            </a:pPr>
            <a:endParaRPr kumimoji="0" lang="en-US" altLang="zh-CN" smtClean="0">
              <a:ea typeface="宋体" panose="02010600030101010101" pitchFamily="2" charset="-122"/>
            </a:endParaRPr>
          </a:p>
          <a:p>
            <a:pPr>
              <a:buFont typeface="Wingdings" pitchFamily="2" charset="2"/>
              <a:buNone/>
            </a:pPr>
            <a:endParaRPr kumimoji="0" lang="en-US" altLang="zh-CN" smtClean="0">
              <a:ea typeface="宋体" panose="02010600030101010101" pitchFamily="2" charset="-122"/>
            </a:endParaRPr>
          </a:p>
          <a:p>
            <a:pPr>
              <a:buFont typeface="Wingdings" pitchFamily="2" charset="2"/>
              <a:buNone/>
            </a:pPr>
            <a:endParaRPr kumimoji="0" lang="en-US" altLang="zh-CN" smtClean="0">
              <a:ea typeface="宋体" panose="02010600030101010101" pitchFamily="2" charset="-122"/>
            </a:endParaRPr>
          </a:p>
          <a:p>
            <a:pPr>
              <a:buFont typeface="Wingdings" pitchFamily="2" charset="2"/>
              <a:buNone/>
            </a:pPr>
            <a:endParaRPr kumimoji="0" lang="en-US" altLang="zh-CN" smtClean="0">
              <a:ea typeface="宋体" panose="02010600030101010101" pitchFamily="2" charset="-122"/>
            </a:endParaRPr>
          </a:p>
          <a:p>
            <a:pPr>
              <a:buFont typeface="Wingdings" pitchFamily="2" charset="2"/>
              <a:buNone/>
            </a:pPr>
            <a:r>
              <a:rPr kumimoji="0" lang="en-US" altLang="zh-CN" smtClean="0">
                <a:ea typeface="宋体" panose="02010600030101010101" pitchFamily="2" charset="-122"/>
              </a:rPr>
              <a:t>A Software Requirements Specification Template</a:t>
            </a:r>
            <a:endParaRPr kumimoji="0" lang="zh-CN" altLang="en-US" smtClean="0">
              <a:ea typeface="宋体" panose="02010600030101010101" pitchFamily="2" charset="-122"/>
            </a:endParaRPr>
          </a:p>
          <a:p>
            <a:endParaRPr kumimoji="0" lang="zh-CN" altLang="en-US" smtClean="0">
              <a:ea typeface="宋体" panose="02010600030101010101" pitchFamily="2" charset="-122"/>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62.5|3.3|127.7|22.3|43.4"/>
</p:tagLst>
</file>

<file path=ppt/tags/tag2.xml><?xml version="1.0" encoding="utf-8"?>
<p:tagLst xmlns:a="http://schemas.openxmlformats.org/drawingml/2006/main" xmlns:r="http://schemas.openxmlformats.org/officeDocument/2006/relationships" xmlns:p="http://schemas.openxmlformats.org/presentationml/2006/main">
  <p:tag name="TIMING" val="|262.5|3.3|127.7|22.3|43.4"/>
</p:tagLst>
</file>

<file path=ppt/tags/tag3.xml><?xml version="1.0" encoding="utf-8"?>
<p:tagLst xmlns:a="http://schemas.openxmlformats.org/drawingml/2006/main" xmlns:r="http://schemas.openxmlformats.org/officeDocument/2006/relationships" xmlns:p="http://schemas.openxmlformats.org/presentationml/2006/main">
  <p:tag name="TIMING" val="|88.6"/>
</p:tagLst>
</file>

<file path=ppt/theme/theme1.xml><?xml version="1.0" encoding="utf-8"?>
<a:theme xmlns:a="http://schemas.openxmlformats.org/drawingml/2006/main" name="主题3">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untitled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GB"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GB"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untitled 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ntitled 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ntitled 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ntitled 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ntitled 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ntitled 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ntitled 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主题3</Template>
  <TotalTime>3784</TotalTime>
  <Words>1833</Words>
  <Application>Microsoft Office PowerPoint</Application>
  <PresentationFormat>全屏显示(4:3)</PresentationFormat>
  <Paragraphs>263</Paragraphs>
  <Slides>40</Slides>
  <Notes>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40</vt:i4>
      </vt:variant>
    </vt:vector>
  </HeadingPairs>
  <TitlesOfParts>
    <vt:vector size="50" baseType="lpstr">
      <vt:lpstr>Monotype Sorts</vt:lpstr>
      <vt:lpstr>Zapf Dingbats</vt:lpstr>
      <vt:lpstr>宋体</vt:lpstr>
      <vt:lpstr>Arial</vt:lpstr>
      <vt:lpstr>Calibri</vt:lpstr>
      <vt:lpstr>Corbel</vt:lpstr>
      <vt:lpstr>Times</vt:lpstr>
      <vt:lpstr>Times New Roman</vt:lpstr>
      <vt:lpstr>Wingdings</vt:lpstr>
      <vt:lpstr>主题3</vt:lpstr>
      <vt:lpstr>About our example-documentation </vt:lpstr>
      <vt:lpstr>Chapter 10: Documenting the Requirements Chapter 11: Writing Excellent Requirements</vt:lpstr>
      <vt:lpstr>REVIEW: Requirements Engineering</vt:lpstr>
      <vt:lpstr>Outline </vt:lpstr>
      <vt:lpstr>Software requirements </vt:lpstr>
      <vt:lpstr>Software requirements </vt:lpstr>
      <vt:lpstr>The Software Requirements Specification</vt:lpstr>
      <vt:lpstr>How many specifications?</vt:lpstr>
      <vt:lpstr>如何写好SRS呢？</vt:lpstr>
      <vt:lpstr>PowerPoint 演示文稿</vt:lpstr>
      <vt:lpstr>PowerPoint 演示文稿</vt:lpstr>
      <vt:lpstr>SRS Template adapted IEEE-830-1998 </vt:lpstr>
      <vt:lpstr>SRS Template adapted IEEE-830-1998 </vt:lpstr>
      <vt:lpstr>SRS Template - 2</vt:lpstr>
      <vt:lpstr>SRS Template – 3</vt:lpstr>
      <vt:lpstr>Examples about nonfunctional reqs.  </vt:lpstr>
      <vt:lpstr>Examples about nonfunctional reqs. </vt:lpstr>
      <vt:lpstr>PowerPoint 演示文稿</vt:lpstr>
      <vt:lpstr>问题：</vt:lpstr>
      <vt:lpstr>PowerPoint 演示文稿</vt:lpstr>
      <vt:lpstr>Characteristics of excellent requirements </vt:lpstr>
      <vt:lpstr>PowerPoint 演示文稿</vt:lpstr>
      <vt:lpstr>PowerPoint 演示文稿</vt:lpstr>
      <vt:lpstr>PowerPoint 演示文稿</vt:lpstr>
      <vt:lpstr>PowerPoint 演示文稿</vt:lpstr>
      <vt:lpstr>PowerPoint 演示文稿</vt:lpstr>
      <vt:lpstr>Requirements Specification Characteristics </vt:lpstr>
      <vt:lpstr>PowerPoint 演示文稿</vt:lpstr>
      <vt:lpstr>Guidelines for writing SRS:</vt:lpstr>
      <vt:lpstr>Sample Requirements, Before and After(*)</vt:lpstr>
      <vt:lpstr>PowerPoint 演示文稿</vt:lpstr>
      <vt:lpstr>PowerPoint 演示文稿</vt:lpstr>
      <vt:lpstr>PowerPoint 演示文稿</vt:lpstr>
      <vt:lpstr>PowerPoint 演示文稿</vt:lpstr>
      <vt:lpstr>PowerPoint 演示文稿</vt:lpstr>
      <vt:lpstr>PowerPoint 演示文稿</vt:lpstr>
      <vt:lpstr>Agree on the specification </vt:lpstr>
      <vt:lpstr>Reference </vt:lpstr>
      <vt:lpstr>Homework-preparing  </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 specification</dc:title>
  <dc:creator>ahong</dc:creator>
  <cp:lastModifiedBy>Windows 用户</cp:lastModifiedBy>
  <cp:revision>131</cp:revision>
  <dcterms:created xsi:type="dcterms:W3CDTF">2012-01-04T15:41:03Z</dcterms:created>
  <dcterms:modified xsi:type="dcterms:W3CDTF">2021-04-13T01:32:19Z</dcterms:modified>
</cp:coreProperties>
</file>