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/>
    <p:restoredTop sz="94648"/>
  </p:normalViewPr>
  <p:slideViewPr>
    <p:cSldViewPr snapToGrid="0" snapToObjects="1">
      <p:cViewPr varScale="1">
        <p:scale>
          <a:sx n="91" d="100"/>
          <a:sy n="91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3459B-4E45-BC44-8623-44B26B6C8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71202E-7429-B045-8659-57E57CA5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DA050-8692-AC4B-825A-51E7E3AF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0E2-445E-7041-B485-40EC6F4B649C}" type="datetimeFigureOut">
              <a:rPr kumimoji="1" lang="zh-TW" altLang="en-US" smtClean="0"/>
              <a:t>2019/12/5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1DE6-1367-7D4B-9D22-6AD05ADF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15E289-9FB7-424C-859E-A8E81FA8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721-B940-B14B-9855-8912DA1940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354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A9C6D-08A0-D845-8B15-22DF4F4B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896D98-8951-A34F-B373-EA93BA778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3A89E-7D08-EB40-AC1C-7C8B0A5B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0E2-445E-7041-B485-40EC6F4B649C}" type="datetimeFigureOut">
              <a:rPr kumimoji="1" lang="zh-TW" altLang="en-US" smtClean="0"/>
              <a:t>2019/12/5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1F1AC4-D91D-2745-8AEE-378D9A76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FCC4AB-53E6-5049-883F-7594FD9B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721-B940-B14B-9855-8912DA1940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86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1B6AA6-D73D-E74F-B5BB-BC0A3B037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5E6654-9F6C-B741-8D0E-E57FE0AB9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55E76D-9C6C-9A48-B803-51206495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0E2-445E-7041-B485-40EC6F4B649C}" type="datetimeFigureOut">
              <a:rPr kumimoji="1" lang="zh-TW" altLang="en-US" smtClean="0"/>
              <a:t>2019/12/5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BC3CE-F2F2-6B48-9067-1CCCD419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F5CB98-86A3-7A42-A404-B06E9374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721-B940-B14B-9855-8912DA1940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565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F5E7B-880A-334D-B557-CB2F3272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9BB30-4E9D-9D47-9C3E-702E57D0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79217-5A45-7E47-859E-B9BD01C7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0E2-445E-7041-B485-40EC6F4B649C}" type="datetimeFigureOut">
              <a:rPr kumimoji="1" lang="zh-TW" altLang="en-US" smtClean="0"/>
              <a:t>2019/12/5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AF768D-7853-D645-8EE5-A3DC4A5F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266C55-6BAE-9748-886A-5F8E321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721-B940-B14B-9855-8912DA1940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7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3157E-E0DA-2F46-B46B-85D8ED83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738F93-D8C7-1748-93BC-84A21696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CC8C76-15AA-014A-B223-1598520A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0E2-445E-7041-B485-40EC6F4B649C}" type="datetimeFigureOut">
              <a:rPr kumimoji="1" lang="zh-TW" altLang="en-US" smtClean="0"/>
              <a:t>2019/12/5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4A2929-DA17-0D43-8848-D652C18A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2835D5-C4BB-A543-BE1C-ABC3A88E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721-B940-B14B-9855-8912DA1940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521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E106C-545C-1346-81B2-FB20772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3E73FD-A8FC-A341-9AB4-1DD6EF496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8559CD-EFF8-2E42-99D8-0842AA76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36DCD-5E7D-7C49-AF89-19937B22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0E2-445E-7041-B485-40EC6F4B649C}" type="datetimeFigureOut">
              <a:rPr kumimoji="1" lang="zh-TW" altLang="en-US" smtClean="0"/>
              <a:t>2019/12/5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97D8A3-ECCD-B648-812C-0B3E6E75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DE19DF-47F4-B24E-AC0F-7CD3BCD1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721-B940-B14B-9855-8912DA1940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536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2DDBF-7315-764D-8507-F7717EE0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2F91F7-B971-A44D-984F-E1936263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D4C2D3-820C-4241-980D-7CE8DBDF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0C3089-B94A-6F41-B0AA-ECB5A4058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CF991B-544A-B64E-B243-A6D7C3D77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1935D4-AFFF-074E-95A5-31056978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0E2-445E-7041-B485-40EC6F4B649C}" type="datetimeFigureOut">
              <a:rPr kumimoji="1" lang="zh-TW" altLang="en-US" smtClean="0"/>
              <a:t>2019/12/5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B76029-FB1E-174A-8811-C8282E7F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238DF1-D63B-EE4D-BF05-FE6412FE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721-B940-B14B-9855-8912DA1940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013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8C1A6-44B9-0D4B-AC25-9BBFCCFB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85AF4F-054D-464B-9761-4B7BA4BC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0E2-445E-7041-B485-40EC6F4B649C}" type="datetimeFigureOut">
              <a:rPr kumimoji="1" lang="zh-TW" altLang="en-US" smtClean="0"/>
              <a:t>2019/12/5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637C8B-AD36-3843-BBC6-493DC9B6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D837BF-3736-9D4C-9791-3089943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721-B940-B14B-9855-8912DA1940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038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D2DB2B-7982-2B43-AFE9-E3A39F0B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0E2-445E-7041-B485-40EC6F4B649C}" type="datetimeFigureOut">
              <a:rPr kumimoji="1" lang="zh-TW" altLang="en-US" smtClean="0"/>
              <a:t>2019/12/5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75CC38-033E-E043-9373-FA5AB53B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8E666-DF5B-7149-8EE0-F8E48E37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721-B940-B14B-9855-8912DA1940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118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C8B4A-98CD-984A-902B-D68BBC8F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E67C7-2423-9842-95F2-15D47744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DB0F8C-646E-F746-B254-A340CBA0F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BC54B7-563A-624B-9037-8C852D55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0E2-445E-7041-B485-40EC6F4B649C}" type="datetimeFigureOut">
              <a:rPr kumimoji="1" lang="zh-TW" altLang="en-US" smtClean="0"/>
              <a:t>2019/12/5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E324B0-BAC9-4F49-A2BB-63ECEA7D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EE2F2D-1B70-7846-BDD6-8CB59ED6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721-B940-B14B-9855-8912DA1940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449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87BA2-43D8-884C-B4F7-86F9E509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4F4136-392F-D34A-A19A-7937854DB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4470B1-1048-664C-A0AD-B8C178B47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6170E0-49DA-2F4F-A424-BE262FBD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F0E2-445E-7041-B485-40EC6F4B649C}" type="datetimeFigureOut">
              <a:rPr kumimoji="1" lang="zh-TW" altLang="en-US" smtClean="0"/>
              <a:t>2019/12/5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57BC27-9A51-7B4D-B84C-8A8FC974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986612-5127-8F42-B74F-A4380F99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A721-B940-B14B-9855-8912DA1940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49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E8A52D-F1D6-7844-B97D-F74EB07C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C6EACB-2014-6848-A1F4-BF821763E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F89646-70B1-DA4E-914F-5F0CCFA90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F0E2-445E-7041-B485-40EC6F4B649C}" type="datetimeFigureOut">
              <a:rPr kumimoji="1" lang="zh-TW" altLang="en-US" smtClean="0"/>
              <a:t>2019/12/5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46B2CE-53D2-7A47-944F-5CA789032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A9721-AA05-EB4D-B0CB-275DC0E6E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7A721-B940-B14B-9855-8912DA1940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014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ras.io/using-pre-trained-word-embeddings-in-a-keras-model.html" TargetMode="External"/><Relationship Id="rId2" Type="http://schemas.openxmlformats.org/officeDocument/2006/relationships/hyperlink" Target="https://keras.io/examples/lstm_seq2seq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DA5DE-C8C6-B84C-A0BD-EDB83C1CD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0621"/>
            <a:ext cx="9144000" cy="3825765"/>
          </a:xfrm>
        </p:spPr>
        <p:txBody>
          <a:bodyPr>
            <a:normAutofit fontScale="90000"/>
          </a:bodyPr>
          <a:lstStyle/>
          <a:p>
            <a:br>
              <a:rPr kumimoji="1" lang="en-US" altLang="zh-TW" dirty="0"/>
            </a:br>
            <a:br>
              <a:rPr kumimoji="1" lang="en-US" altLang="zh-TW" dirty="0"/>
            </a:br>
            <a:br>
              <a:rPr kumimoji="1" lang="en-US" altLang="zh-TW" dirty="0"/>
            </a:br>
            <a:br>
              <a:rPr kumimoji="1" lang="en-US" altLang="zh-TW" dirty="0"/>
            </a:br>
            <a:r>
              <a:rPr kumimoji="1" lang="en-US" altLang="zh-TW" dirty="0"/>
              <a:t>NLP Lab 3:</a:t>
            </a:r>
            <a:br>
              <a:rPr kumimoji="1" lang="en-US" altLang="zh-TW" dirty="0"/>
            </a:br>
            <a:br>
              <a:rPr kumimoji="1" lang="en-US" altLang="zh-TW" dirty="0"/>
            </a:br>
            <a:r>
              <a:rPr kumimoji="1" lang="en-US" altLang="zh-TW" sz="4400" dirty="0"/>
              <a:t>Grammatical Error Correction using Neural Machine Translation </a:t>
            </a:r>
            <a:endParaRPr kumimoji="1" lang="zh-TW" altLang="en-US" sz="4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871981-8EF8-E843-BBD6-6115749BF851}"/>
              </a:ext>
            </a:extLst>
          </p:cNvPr>
          <p:cNvSpPr txBox="1"/>
          <p:nvPr/>
        </p:nvSpPr>
        <p:spPr>
          <a:xfrm>
            <a:off x="4569655" y="4557932"/>
            <a:ext cx="305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Due Date: 12/26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759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5CA4E-D3CB-DE46-83E8-0671250A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Embedding Layer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3CF22-10C6-984B-9178-2479FD02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3600" dirty="0">
                <a:latin typeface="+mj-lt"/>
              </a:rPr>
              <a:t>Embedding(</a:t>
            </a:r>
            <a:r>
              <a:rPr lang="en" altLang="zh-TW" sz="3600" dirty="0" err="1">
                <a:latin typeface="+mj-lt"/>
              </a:rPr>
              <a:t>input_dim</a:t>
            </a:r>
            <a:r>
              <a:rPr lang="en" altLang="zh-TW" sz="3600" dirty="0">
                <a:latin typeface="+mj-lt"/>
              </a:rPr>
              <a:t>, </a:t>
            </a:r>
            <a:r>
              <a:rPr lang="en" altLang="zh-TW" sz="3600" dirty="0" err="1">
                <a:latin typeface="+mj-lt"/>
              </a:rPr>
              <a:t>output_dim</a:t>
            </a:r>
            <a:r>
              <a:rPr lang="en" altLang="zh-TW" sz="3600" dirty="0">
                <a:latin typeface="+mj-lt"/>
              </a:rPr>
              <a:t>, weights= [</a:t>
            </a:r>
            <a:r>
              <a:rPr lang="en" altLang="zh-TW" sz="3600" dirty="0" err="1">
                <a:latin typeface="+mj-lt"/>
              </a:rPr>
              <a:t>embedding_matrix</a:t>
            </a:r>
            <a:r>
              <a:rPr lang="en" altLang="zh-TW" sz="3600" dirty="0">
                <a:latin typeface="+mj-lt"/>
              </a:rPr>
              <a:t>], trainable=[True | False]) </a:t>
            </a:r>
          </a:p>
          <a:p>
            <a:pPr marL="0" indent="0">
              <a:buNone/>
            </a:pPr>
            <a:endParaRPr lang="en" altLang="zh-TW" sz="3200" dirty="0">
              <a:latin typeface="+mj-lt"/>
            </a:endParaRPr>
          </a:p>
          <a:p>
            <a:pPr lvl="1"/>
            <a:r>
              <a:rPr lang="en" altLang="zh-TW" sz="3200" dirty="0" err="1">
                <a:latin typeface="+mj-lt"/>
              </a:rPr>
              <a:t>input_dim</a:t>
            </a:r>
            <a:r>
              <a:rPr lang="en" altLang="zh-TW" sz="3200" dirty="0">
                <a:latin typeface="+mj-lt"/>
              </a:rPr>
              <a:t> : vocabulary size </a:t>
            </a:r>
          </a:p>
          <a:p>
            <a:pPr lvl="1"/>
            <a:r>
              <a:rPr lang="en" altLang="zh-TW" sz="3200" dirty="0" err="1">
                <a:latin typeface="+mj-lt"/>
              </a:rPr>
              <a:t>output_dim</a:t>
            </a:r>
            <a:r>
              <a:rPr lang="en" altLang="zh-TW" sz="3200" dirty="0">
                <a:latin typeface="+mj-lt"/>
              </a:rPr>
              <a:t> : output size, </a:t>
            </a:r>
            <a:r>
              <a:rPr lang="en-US" altLang="zh-TW" sz="3200" dirty="0">
                <a:latin typeface="+mj-lt"/>
              </a:rPr>
              <a:t>dim of word vector</a:t>
            </a:r>
          </a:p>
          <a:p>
            <a:pPr lvl="1"/>
            <a:r>
              <a:rPr lang="en" altLang="zh-TW" sz="3200" dirty="0">
                <a:latin typeface="+mj-lt"/>
              </a:rPr>
              <a:t>weights : pre-trained weights</a:t>
            </a:r>
          </a:p>
          <a:p>
            <a:pPr lvl="1"/>
            <a:r>
              <a:rPr lang="en" altLang="zh-TW" sz="3200" dirty="0">
                <a:latin typeface="+mj-lt"/>
              </a:rPr>
              <a:t>trainable : </a:t>
            </a:r>
            <a:r>
              <a:rPr lang="zh-TW" altLang="en-US" sz="3200" dirty="0">
                <a:latin typeface="+mj-lt"/>
              </a:rPr>
              <a:t>如果是</a:t>
            </a:r>
            <a:r>
              <a:rPr lang="en" altLang="zh-TW" sz="3200" dirty="0">
                <a:latin typeface="+mj-lt"/>
              </a:rPr>
              <a:t>False, freeze the layer</a:t>
            </a:r>
            <a:endParaRPr kumimoji="1" lang="zh-TW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953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D39C8-CB19-0D44-B759-508512F8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LSTM Layer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6EFDA-1C6C-6040-BAB6-284AEDA2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3600" dirty="0">
                <a:latin typeface="+mj-lt"/>
              </a:rPr>
              <a:t>LSTM(units, </a:t>
            </a:r>
            <a:r>
              <a:rPr lang="en" altLang="zh-TW" sz="3600" dirty="0" err="1">
                <a:latin typeface="+mj-lt"/>
              </a:rPr>
              <a:t>return_sequences</a:t>
            </a:r>
            <a:r>
              <a:rPr lang="en" altLang="zh-TW" sz="3600" dirty="0">
                <a:latin typeface="+mj-lt"/>
              </a:rPr>
              <a:t>=[True | False], </a:t>
            </a:r>
            <a:r>
              <a:rPr lang="en" altLang="zh-TW" sz="3600" dirty="0" err="1">
                <a:latin typeface="+mj-lt"/>
              </a:rPr>
              <a:t>return_state</a:t>
            </a:r>
            <a:r>
              <a:rPr lang="en" altLang="zh-TW" sz="3600" dirty="0">
                <a:latin typeface="+mj-lt"/>
              </a:rPr>
              <a:t>=[True | False])</a:t>
            </a:r>
          </a:p>
          <a:p>
            <a:endParaRPr lang="en" altLang="zh-TW" sz="3600" dirty="0">
              <a:latin typeface="+mj-lt"/>
            </a:endParaRPr>
          </a:p>
          <a:p>
            <a:pPr lvl="1"/>
            <a:r>
              <a:rPr lang="en" altLang="zh-TW" sz="3200" dirty="0">
                <a:latin typeface="+mj-lt"/>
              </a:rPr>
              <a:t>units</a:t>
            </a:r>
            <a:r>
              <a:rPr lang="zh-TW" altLang="en" sz="3200" dirty="0">
                <a:latin typeface="+mj-lt"/>
              </a:rPr>
              <a:t>：</a:t>
            </a:r>
            <a:r>
              <a:rPr lang="en" altLang="zh-TW" sz="3200" dirty="0">
                <a:latin typeface="+mj-lt"/>
              </a:rPr>
              <a:t>hidden dimension (output size)</a:t>
            </a:r>
          </a:p>
          <a:p>
            <a:pPr lvl="1"/>
            <a:r>
              <a:rPr lang="en" altLang="zh-TW" sz="3200" dirty="0" err="1">
                <a:latin typeface="+mj-lt"/>
              </a:rPr>
              <a:t>return_sequences</a:t>
            </a:r>
            <a:r>
              <a:rPr lang="zh-TW" altLang="en" sz="3200" dirty="0">
                <a:latin typeface="+mj-lt"/>
              </a:rPr>
              <a:t>：</a:t>
            </a:r>
            <a:r>
              <a:rPr lang="zh-TW" altLang="en-US" sz="3200" dirty="0">
                <a:latin typeface="+mj-lt"/>
              </a:rPr>
              <a:t>如果是</a:t>
            </a:r>
            <a:r>
              <a:rPr lang="en" altLang="zh-TW" sz="3200" dirty="0">
                <a:latin typeface="+mj-lt"/>
              </a:rPr>
              <a:t>True</a:t>
            </a:r>
            <a:r>
              <a:rPr lang="zh-TW" altLang="en" sz="3200" dirty="0">
                <a:latin typeface="+mj-lt"/>
              </a:rPr>
              <a:t>，</a:t>
            </a:r>
            <a:r>
              <a:rPr lang="zh-TW" altLang="en-US" sz="3200" dirty="0">
                <a:latin typeface="+mj-lt"/>
              </a:rPr>
              <a:t>回傳全部字的 </a:t>
            </a:r>
            <a:r>
              <a:rPr lang="en" altLang="zh-TW" sz="3200" dirty="0">
                <a:latin typeface="+mj-lt"/>
              </a:rPr>
              <a:t>output</a:t>
            </a:r>
            <a:r>
              <a:rPr lang="zh-TW" altLang="en" sz="3200" dirty="0">
                <a:latin typeface="+mj-lt"/>
              </a:rPr>
              <a:t>，</a:t>
            </a:r>
            <a:r>
              <a:rPr lang="zh-TW" altLang="en-US" sz="3200" dirty="0">
                <a:latin typeface="+mj-lt"/>
              </a:rPr>
              <a:t>反之，回傳最後字的</a:t>
            </a:r>
            <a:r>
              <a:rPr lang="en" altLang="zh-TW" sz="3200" dirty="0">
                <a:latin typeface="+mj-lt"/>
              </a:rPr>
              <a:t>output</a:t>
            </a:r>
            <a:r>
              <a:rPr lang="zh-TW" altLang="en" sz="3200" dirty="0">
                <a:latin typeface="+mj-lt"/>
              </a:rPr>
              <a:t>。</a:t>
            </a:r>
            <a:endParaRPr lang="en-US" altLang="zh-TW" sz="3200" dirty="0">
              <a:latin typeface="+mj-lt"/>
            </a:endParaRPr>
          </a:p>
          <a:p>
            <a:pPr lvl="1"/>
            <a:r>
              <a:rPr lang="en" altLang="zh-TW" sz="3200" dirty="0" err="1">
                <a:latin typeface="+mj-lt"/>
              </a:rPr>
              <a:t>return_state</a:t>
            </a:r>
            <a:r>
              <a:rPr lang="zh-TW" altLang="en" sz="3200" dirty="0">
                <a:latin typeface="+mj-lt"/>
              </a:rPr>
              <a:t>：</a:t>
            </a:r>
            <a:r>
              <a:rPr lang="zh-TW" altLang="en-US" sz="3200" dirty="0">
                <a:latin typeface="+mj-lt"/>
              </a:rPr>
              <a:t>是否回傳最後⼀個</a:t>
            </a:r>
            <a:r>
              <a:rPr lang="en" altLang="zh-TW" sz="3200" dirty="0">
                <a:latin typeface="+mj-lt"/>
              </a:rPr>
              <a:t>cell state</a:t>
            </a:r>
            <a:r>
              <a:rPr lang="zh-TW" altLang="en" sz="3200" dirty="0">
                <a:latin typeface="+mj-lt"/>
              </a:rPr>
              <a:t>。</a:t>
            </a:r>
            <a:endParaRPr kumimoji="1" lang="zh-TW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406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25424-4025-4442-AB4C-F5B0C32C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Dense Layer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156972-F33A-2A4B-AB4F-96DEA2A5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3200" dirty="0">
                <a:latin typeface="+mj-lt"/>
              </a:rPr>
              <a:t>Dense(units, activation=)</a:t>
            </a:r>
          </a:p>
          <a:p>
            <a:pPr lvl="1"/>
            <a:r>
              <a:rPr lang="en" altLang="zh-TW" sz="3200" dirty="0">
                <a:latin typeface="+mj-lt"/>
              </a:rPr>
              <a:t>units</a:t>
            </a:r>
            <a:r>
              <a:rPr lang="zh-TW" altLang="en" sz="3200" dirty="0">
                <a:latin typeface="+mj-lt"/>
              </a:rPr>
              <a:t>：</a:t>
            </a:r>
            <a:r>
              <a:rPr lang="en-US" altLang="zh-TW" sz="3200" dirty="0" err="1">
                <a:latin typeface="+mj-lt"/>
              </a:rPr>
              <a:t>num</a:t>
            </a:r>
            <a:r>
              <a:rPr lang="en-US" altLang="zh-TW" sz="3200" dirty="0">
                <a:latin typeface="+mj-lt"/>
              </a:rPr>
              <a:t> of decoder tokens</a:t>
            </a:r>
            <a:endParaRPr lang="en" altLang="zh-TW" sz="3200" dirty="0">
              <a:latin typeface="+mj-lt"/>
            </a:endParaRPr>
          </a:p>
          <a:p>
            <a:pPr lvl="1"/>
            <a:r>
              <a:rPr lang="en" altLang="zh-TW" sz="3200" dirty="0">
                <a:latin typeface="+mj-lt"/>
              </a:rPr>
              <a:t>activation</a:t>
            </a:r>
            <a:r>
              <a:rPr lang="zh-TW" altLang="en" sz="3200" dirty="0">
                <a:latin typeface="+mj-lt"/>
              </a:rPr>
              <a:t>：</a:t>
            </a:r>
            <a:r>
              <a:rPr lang="en" altLang="zh-TW" sz="3200" dirty="0" err="1">
                <a:latin typeface="+mj-lt"/>
              </a:rPr>
              <a:t>softmax</a:t>
            </a:r>
            <a:endParaRPr kumimoji="1" lang="zh-TW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092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C24CB-CB7C-5B4D-A3B1-74D82B82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Colab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88650-3C4F-A24F-B403-35E022F7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沒有</a:t>
            </a:r>
            <a:r>
              <a:rPr lang="en" altLang="zh-TW" dirty="0" err="1"/>
              <a:t>gpu</a:t>
            </a:r>
            <a:r>
              <a:rPr lang="zh-TW" altLang="en-US" dirty="0"/>
              <a:t>的同學可以使用</a:t>
            </a:r>
            <a:r>
              <a:rPr lang="en" altLang="zh-TW" dirty="0" err="1"/>
              <a:t>colab</a:t>
            </a:r>
            <a:endParaRPr lang="en" altLang="zh-TW" dirty="0"/>
          </a:p>
          <a:p>
            <a:r>
              <a:rPr lang="en" altLang="zh-TW" dirty="0">
                <a:hlinkClick r:id="rId2"/>
              </a:rPr>
              <a:t>https://colab.research.google.com/</a:t>
            </a: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r>
              <a:rPr lang="zh-TW" altLang="en-US" dirty="0"/>
              <a:t>選擇使⽤</a:t>
            </a:r>
            <a:r>
              <a:rPr lang="en" altLang="zh-TW" dirty="0"/>
              <a:t>GPU</a:t>
            </a:r>
            <a:r>
              <a:rPr lang="zh-TW" altLang="en-US" dirty="0"/>
              <a:t>去跑你的程式。</a:t>
            </a:r>
            <a:endParaRPr lang="en" altLang="zh-TW" dirty="0"/>
          </a:p>
          <a:p>
            <a:r>
              <a:rPr lang="zh-TW" altLang="en-US" dirty="0"/>
              <a:t>使⽤⽅法</a:t>
            </a:r>
            <a:r>
              <a:rPr lang="en" altLang="zh-TW" dirty="0"/>
              <a:t>Runtime &gt;&gt; Change runtime type</a:t>
            </a:r>
            <a:r>
              <a:rPr lang="zh-TW" altLang="en" dirty="0"/>
              <a:t>， </a:t>
            </a:r>
            <a:r>
              <a:rPr lang="zh-TW" altLang="en-US" dirty="0"/>
              <a:t>下⾯的⼩視窗</a:t>
            </a:r>
            <a:r>
              <a:rPr lang="en" altLang="zh-TW" dirty="0"/>
              <a:t>Hardware accelerator</a:t>
            </a:r>
            <a:r>
              <a:rPr lang="zh-TW" altLang="en-US" dirty="0"/>
              <a:t>選擇⽤</a:t>
            </a:r>
            <a:r>
              <a:rPr lang="en" altLang="zh-TW" dirty="0"/>
              <a:t>GPU</a:t>
            </a:r>
            <a:r>
              <a:rPr lang="zh-TW" altLang="en" dirty="0"/>
              <a:t>。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B3F272-23D8-CB4D-96EB-B1F408E33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170" y="1690689"/>
            <a:ext cx="3613630" cy="26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1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DC564-06F1-A949-B303-70BF93E9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Dirty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26F91-CA00-434D-AD75-B99B8A34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sz="3200" dirty="0"/>
              <a:t>Our ‘correct’ data is dirty</a:t>
            </a:r>
          </a:p>
          <a:p>
            <a:pPr lvl="1"/>
            <a:endParaRPr kumimoji="1" lang="en" altLang="zh-TW" sz="2800" dirty="0"/>
          </a:p>
          <a:p>
            <a:pPr lvl="1"/>
            <a:r>
              <a:rPr kumimoji="1" lang="en" altLang="zh-TW" sz="2800" dirty="0"/>
              <a:t>‘To discuss </a:t>
            </a:r>
            <a:r>
              <a:rPr kumimoji="1" lang="en" altLang="zh-TW" sz="2800" dirty="0">
                <a:solidFill>
                  <a:srgbClr val="FF0000"/>
                </a:solidFill>
              </a:rPr>
              <a:t>about</a:t>
            </a:r>
            <a:r>
              <a:rPr kumimoji="1" lang="en" altLang="zh-TW" sz="2800" dirty="0"/>
              <a:t> private problems…’</a:t>
            </a:r>
            <a:endParaRPr kumimoji="1" lang="zh-TW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05BA9F-F7DC-5A46-B9BE-288FAD2B2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55541"/>
              </p:ext>
            </p:extLst>
          </p:nvPr>
        </p:nvGraphicFramePr>
        <p:xfrm>
          <a:off x="838200" y="3586163"/>
          <a:ext cx="4940105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8080">
                  <a:extLst>
                    <a:ext uri="{9D8B030D-6E8A-4147-A177-3AD203B41FA5}">
                      <a16:colId xmlns:a16="http://schemas.microsoft.com/office/drawing/2014/main" val="1571965754"/>
                    </a:ext>
                  </a:extLst>
                </a:gridCol>
                <a:gridCol w="2522025">
                  <a:extLst>
                    <a:ext uri="{9D8B030D-6E8A-4147-A177-3AD203B41FA5}">
                      <a16:colId xmlns:a16="http://schemas.microsoft.com/office/drawing/2014/main" val="2692629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False Positive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Correct 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9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2800" kern="1200" dirty="0">
                          <a:effectLst/>
                        </a:rPr>
                        <a:t>discuss 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discuss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800" kern="1200" dirty="0">
                          <a:effectLst/>
                        </a:rPr>
                        <a:t>explain 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explain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3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800" kern="1200" dirty="0">
                          <a:effectLst/>
                        </a:rPr>
                        <a:t>mention 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mention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7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800" kern="1200" dirty="0">
                          <a:effectLst/>
                        </a:rPr>
                        <a:t>describe 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describe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2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83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51D37-637F-8A4F-A26F-E92A63D3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Effect of Cleaning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ECD0E1-64AC-D847-BDBA-2AFAE014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/>
              <a:t>Clean every occurrence of false-positive data</a:t>
            </a:r>
          </a:p>
          <a:p>
            <a:pPr lvl="1"/>
            <a:r>
              <a:rPr kumimoji="1" lang="en-US" altLang="zh-TW" sz="2800" dirty="0"/>
              <a:t>{‘</a:t>
            </a:r>
            <a:r>
              <a:rPr lang="en" altLang="zh-TW" sz="2800" dirty="0"/>
              <a:t>discuss about</a:t>
            </a:r>
            <a:r>
              <a:rPr kumimoji="1" lang="en-US" altLang="zh-TW" sz="2800" dirty="0"/>
              <a:t>’, ‘</a:t>
            </a:r>
            <a:r>
              <a:rPr lang="en" altLang="zh-TW" sz="2800" dirty="0"/>
              <a:t>explain about’, ‘mention about’, ‘describe about’} </a:t>
            </a:r>
          </a:p>
          <a:p>
            <a:endParaRPr lang="en" altLang="zh-TW" sz="3600" dirty="0"/>
          </a:p>
          <a:p>
            <a:r>
              <a:rPr lang="en" altLang="zh-TW" sz="3600" dirty="0"/>
              <a:t>Train a new model</a:t>
            </a:r>
          </a:p>
          <a:p>
            <a:endParaRPr lang="en" altLang="zh-TW" sz="3600"/>
          </a:p>
          <a:p>
            <a:r>
              <a:rPr lang="en" altLang="zh-TW" sz="3600"/>
              <a:t>Analyze </a:t>
            </a:r>
            <a:r>
              <a:rPr lang="en" altLang="zh-TW" sz="3600" dirty="0"/>
              <a:t>the result of the two models</a:t>
            </a:r>
          </a:p>
        </p:txBody>
      </p:sp>
    </p:spTree>
    <p:extLst>
      <p:ext uri="{BB962C8B-B14F-4D97-AF65-F5344CB8AC3E}">
        <p14:creationId xmlns:p14="http://schemas.microsoft.com/office/powerpoint/2010/main" val="281074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7AED5-C628-1345-9E53-506AD39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Grading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CC4F3-ED21-B44C-B4FF-C74E0814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Code:						50 %</a:t>
            </a:r>
          </a:p>
          <a:p>
            <a:r>
              <a:rPr kumimoji="1" lang="en-US" altLang="zh-TW" dirty="0"/>
              <a:t>Report:						30 %</a:t>
            </a:r>
          </a:p>
          <a:p>
            <a:r>
              <a:rPr kumimoji="1" lang="en-US" altLang="zh-TW" dirty="0"/>
              <a:t>Leaderboard:					20 %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98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6B533A-01A0-1942-82F4-05DA293E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Goal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35F03-089D-E54C-B33B-990616BA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324344"/>
          </a:xfrm>
        </p:spPr>
        <p:txBody>
          <a:bodyPr>
            <a:noAutofit/>
          </a:bodyPr>
          <a:lstStyle/>
          <a:p>
            <a:r>
              <a:rPr kumimoji="1" lang="en-US" altLang="zh-TW" sz="3200" dirty="0"/>
              <a:t>Use Seq2seq Neural Network architecture in</a:t>
            </a:r>
            <a:r>
              <a:rPr kumimoji="1" lang="zh-TW" altLang="en-US" sz="3200" dirty="0"/>
              <a:t> </a:t>
            </a:r>
            <a:r>
              <a:rPr kumimoji="1" lang="en-US" altLang="zh-TW" sz="3200" dirty="0"/>
              <a:t>machine translation to perform grammatical error correction. </a:t>
            </a:r>
          </a:p>
          <a:p>
            <a:r>
              <a:rPr lang="en" altLang="zh-TW" sz="3200" dirty="0"/>
              <a:t>word embedding: pre-trained word embedding</a:t>
            </a:r>
            <a:endParaRPr lang="en-US" altLang="zh-TW" sz="3200" dirty="0"/>
          </a:p>
          <a:p>
            <a:r>
              <a:rPr kumimoji="1" lang="en-US" altLang="zh-TW" sz="3200" dirty="0"/>
              <a:t>Analyze the effect of cleaning data</a:t>
            </a:r>
            <a:endParaRPr kumimoji="1"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AF56B0-855F-BC4A-A7BE-62E3A174A760}"/>
              </a:ext>
            </a:extLst>
          </p:cNvPr>
          <p:cNvSpPr txBox="1"/>
          <p:nvPr/>
        </p:nvSpPr>
        <p:spPr>
          <a:xfrm>
            <a:off x="1099060" y="4445877"/>
            <a:ext cx="3010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Incorrect: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I learn a lot </a:t>
            </a:r>
            <a:r>
              <a:rPr kumimoji="1" lang="en-US" altLang="zh-TW" sz="2400" dirty="0">
                <a:solidFill>
                  <a:srgbClr val="FF0000"/>
                </a:solidFill>
              </a:rPr>
              <a:t>with</a:t>
            </a:r>
            <a:r>
              <a:rPr kumimoji="1" lang="en-US" altLang="zh-TW" sz="2400" dirty="0"/>
              <a:t> it .</a:t>
            </a:r>
          </a:p>
          <a:p>
            <a:endParaRPr kumimoji="1"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B5A387-235A-8747-A9F2-11AD7416D370}"/>
              </a:ext>
            </a:extLst>
          </p:cNvPr>
          <p:cNvSpPr txBox="1"/>
          <p:nvPr/>
        </p:nvSpPr>
        <p:spPr>
          <a:xfrm>
            <a:off x="7045540" y="4434476"/>
            <a:ext cx="2970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Correct:</a:t>
            </a:r>
          </a:p>
          <a:p>
            <a:endParaRPr kumimoji="1" lang="en-US" altLang="zh-TW" sz="2400" dirty="0"/>
          </a:p>
          <a:p>
            <a:r>
              <a:rPr kumimoji="1" lang="en" altLang="zh-TW" sz="2400" dirty="0"/>
              <a:t>I learn a lot </a:t>
            </a:r>
            <a:r>
              <a:rPr kumimoji="1" lang="en" altLang="zh-TW" sz="2400" dirty="0">
                <a:solidFill>
                  <a:srgbClr val="FF0000"/>
                </a:solidFill>
              </a:rPr>
              <a:t>from</a:t>
            </a:r>
            <a:r>
              <a:rPr kumimoji="1" lang="en" altLang="zh-TW" sz="2400" dirty="0"/>
              <a:t> it .</a:t>
            </a:r>
            <a:endParaRPr kumimoji="1" lang="zh-TW" altLang="en-US" sz="2400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984AFEA9-918D-5B4D-9B0D-59A0FA8D7D9D}"/>
              </a:ext>
            </a:extLst>
          </p:cNvPr>
          <p:cNvCxnSpPr/>
          <p:nvPr/>
        </p:nvCxnSpPr>
        <p:spPr>
          <a:xfrm>
            <a:off x="4741297" y="5104979"/>
            <a:ext cx="1650124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5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AE165-262F-7E4E-BCE2-3C24A26C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Seq2seq Example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3DE8F3-33F3-4644-8719-D547A70B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/>
              <a:t>Character-based NMT</a:t>
            </a:r>
          </a:p>
          <a:p>
            <a:pPr lvl="1"/>
            <a:r>
              <a:rPr lang="en" altLang="zh-TW" sz="3200" dirty="0">
                <a:hlinkClick r:id="rId2"/>
              </a:rPr>
              <a:t>https://keras.io/examples/lstm_seq2seq/</a:t>
            </a:r>
            <a:endParaRPr kumimoji="1" lang="en-US" altLang="zh-TW" sz="3200" dirty="0"/>
          </a:p>
          <a:p>
            <a:r>
              <a:rPr lang="en" altLang="zh-TW" sz="3200" dirty="0" err="1"/>
              <a:t>Keras</a:t>
            </a:r>
            <a:r>
              <a:rPr lang="en" altLang="zh-TW" sz="3200" dirty="0"/>
              <a:t> pre-trained word embedding</a:t>
            </a:r>
          </a:p>
          <a:p>
            <a:pPr lvl="1"/>
            <a:r>
              <a:rPr lang="en" altLang="zh-TW" sz="3200" dirty="0">
                <a:hlinkClick r:id="rId3"/>
              </a:rPr>
              <a:t>https://blog.keras.io/using-pre-trained-word-embeddings-in-a-keras-model.html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518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91DAD-E5BC-9E44-9551-17ED5A74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Neural Network</a:t>
            </a:r>
            <a:r>
              <a:rPr lang="en-US" altLang="zh-TW" dirty="0"/>
              <a:t> Structure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101D14-DBD4-B446-89AB-574E09C4A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736" y="1825625"/>
            <a:ext cx="8130527" cy="4351338"/>
          </a:xfrm>
        </p:spPr>
      </p:pic>
    </p:spTree>
    <p:extLst>
      <p:ext uri="{BB962C8B-B14F-4D97-AF65-F5344CB8AC3E}">
        <p14:creationId xmlns:p14="http://schemas.microsoft.com/office/powerpoint/2010/main" val="395900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61D1B-BAA2-3B4A-9F12-24A0EAC3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Keras</a:t>
            </a:r>
            <a:r>
              <a:rPr lang="en" altLang="zh-TW" dirty="0"/>
              <a:t> Layers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937DE69-47F9-BC45-8A12-E69A95DA8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027" y="1825625"/>
            <a:ext cx="10323945" cy="4351338"/>
          </a:xfrm>
        </p:spPr>
      </p:pic>
    </p:spTree>
    <p:extLst>
      <p:ext uri="{BB962C8B-B14F-4D97-AF65-F5344CB8AC3E}">
        <p14:creationId xmlns:p14="http://schemas.microsoft.com/office/powerpoint/2010/main" val="217329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4DD49-233E-F243-B0AD-26F2CC4A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628E163-B4F6-864A-BB69-21A0D3C90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827" y="1690688"/>
            <a:ext cx="8111647" cy="477328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F6312D-D2E3-164A-B427-2BE33A6FE966}"/>
              </a:ext>
            </a:extLst>
          </p:cNvPr>
          <p:cNvSpPr txBox="1"/>
          <p:nvPr/>
        </p:nvSpPr>
        <p:spPr>
          <a:xfrm>
            <a:off x="2259723" y="5812219"/>
            <a:ext cx="9669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Incorrect</a:t>
            </a:r>
            <a:endParaRPr kumimoji="1"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4267285-E414-AB44-A32D-86BF87322190}"/>
              </a:ext>
            </a:extLst>
          </p:cNvPr>
          <p:cNvSpPr txBox="1"/>
          <p:nvPr/>
        </p:nvSpPr>
        <p:spPr>
          <a:xfrm>
            <a:off x="9377854" y="5907926"/>
            <a:ext cx="9669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Correct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555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976F5-6AD2-5F40-AE26-0DFFD652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Dataset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C38C5-F212-B84F-B823-88AF0AC5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Incorrect    	\t	 Correct</a:t>
            </a:r>
          </a:p>
          <a:p>
            <a:endParaRPr kumimoji="1" lang="en-US" altLang="zh-TW" dirty="0"/>
          </a:p>
          <a:p>
            <a:pPr marL="0" indent="0">
              <a:buNone/>
            </a:pPr>
            <a:r>
              <a:rPr kumimoji="1" lang="en" altLang="zh-TW" dirty="0"/>
              <a:t>I 'm fond to reading and dressing up myself .		I 'm fond of reading and dressing up myself 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359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0AC1D-CA20-3A4E-88D6-3D0B9AE7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Data Processing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CF7CE5-02BB-EF4B-85C7-93435853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TW" dirty="0"/>
              <a:t>1. Raw Data</a:t>
            </a:r>
          </a:p>
          <a:p>
            <a:pPr marL="0" indent="0">
              <a:buNone/>
            </a:pPr>
            <a:r>
              <a:rPr kumimoji="1" lang="en-US" altLang="zh-TW" dirty="0"/>
              <a:t>        ‘I learn a lot with it . ‘ </a:t>
            </a:r>
          </a:p>
          <a:p>
            <a:pPr marL="514350" indent="-514350">
              <a:buAutoNum type="arabicPeriod"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2. Tokenize Data</a:t>
            </a:r>
          </a:p>
          <a:p>
            <a:pPr marL="0" indent="0">
              <a:buNone/>
            </a:pPr>
            <a:r>
              <a:rPr kumimoji="1" lang="en-US" altLang="zh-TW" dirty="0"/>
              <a:t>        [’I’, ‘learn’, ‘a’, ‘lot’, ‘with’, ’it’, ‘.’]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3. Build Vocab Dictionary</a:t>
            </a:r>
          </a:p>
          <a:p>
            <a:pPr marL="0" indent="0">
              <a:buNone/>
            </a:pPr>
            <a:r>
              <a:rPr kumimoji="1" lang="en-US" altLang="zh-TW" dirty="0"/>
              <a:t>        [85, 10, 32, 25, 76, 23, 4]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4. Pad Data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514350" indent="-514350">
              <a:buAutoNum type="arabicPeriod"/>
            </a:pPr>
            <a:endParaRPr kumimoji="1"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5B8FDC-D8A4-1946-B606-EF3C7025A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14362"/>
              </p:ext>
            </p:extLst>
          </p:nvPr>
        </p:nvGraphicFramePr>
        <p:xfrm>
          <a:off x="6752491" y="2979176"/>
          <a:ext cx="4360986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0493">
                  <a:extLst>
                    <a:ext uri="{9D8B030D-6E8A-4147-A177-3AD203B41FA5}">
                      <a16:colId xmlns:a16="http://schemas.microsoft.com/office/drawing/2014/main" val="2198964257"/>
                    </a:ext>
                  </a:extLst>
                </a:gridCol>
                <a:gridCol w="2180493">
                  <a:extLst>
                    <a:ext uri="{9D8B030D-6E8A-4147-A177-3AD203B41FA5}">
                      <a16:colId xmlns:a16="http://schemas.microsoft.com/office/drawing/2014/main" val="475483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2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learn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2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41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1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with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4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0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3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81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67A5D-E6FA-8842-9199-68EAB8D5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 Padding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7C715A-06FA-D643-8675-33504228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63"/>
            <a:ext cx="10515600" cy="3238744"/>
          </a:xfrm>
        </p:spPr>
        <p:txBody>
          <a:bodyPr>
            <a:normAutofit/>
          </a:bodyPr>
          <a:lstStyle/>
          <a:p>
            <a:r>
              <a:rPr lang="en" altLang="zh-TW" sz="2600" dirty="0"/>
              <a:t>Encoder Sentence(input) </a:t>
            </a:r>
          </a:p>
          <a:p>
            <a:pPr marL="0" indent="0">
              <a:buNone/>
            </a:pPr>
            <a:r>
              <a:rPr lang="en" altLang="zh-TW" sz="2600" dirty="0"/>
              <a:t>    [10, 17, 23, 4]				</a:t>
            </a:r>
            <a:r>
              <a:rPr lang="en-US" altLang="zh-TW" sz="2600" dirty="0"/>
              <a:t>[10, 17, 23, 4, 2, 0, 0, 0]</a:t>
            </a:r>
            <a:endParaRPr lang="en" altLang="zh-TW" sz="2600" dirty="0"/>
          </a:p>
          <a:p>
            <a:r>
              <a:rPr lang="en" altLang="zh-TW" sz="2600" dirty="0"/>
              <a:t>Decoder Sentence(input) </a:t>
            </a:r>
          </a:p>
          <a:p>
            <a:pPr marL="0" indent="0">
              <a:buNone/>
            </a:pPr>
            <a:r>
              <a:rPr lang="en" altLang="zh-TW" sz="2600" dirty="0"/>
              <a:t>    [5, 18, 38, 40, 44, 4] 			[1, 5, 18, 38, 40, 44, 4, 0] </a:t>
            </a:r>
          </a:p>
          <a:p>
            <a:endParaRPr kumimoji="1" lang="zh-TW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5849C35-A478-0C45-AA77-460A454A1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60332"/>
              </p:ext>
            </p:extLst>
          </p:nvPr>
        </p:nvGraphicFramePr>
        <p:xfrm>
          <a:off x="6764607" y="1674345"/>
          <a:ext cx="3884636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42318">
                  <a:extLst>
                    <a:ext uri="{9D8B030D-6E8A-4147-A177-3AD203B41FA5}">
                      <a16:colId xmlns:a16="http://schemas.microsoft.com/office/drawing/2014/main" val="306658442"/>
                    </a:ext>
                  </a:extLst>
                </a:gridCol>
                <a:gridCol w="1942318">
                  <a:extLst>
                    <a:ext uri="{9D8B030D-6E8A-4147-A177-3AD203B41FA5}">
                      <a16:colId xmlns:a16="http://schemas.microsoft.com/office/drawing/2014/main" val="2708291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word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sz="2400" dirty="0"/>
                        <a:t>Index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5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&lt;Pad&gt;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6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&lt;Start&gt;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&lt;End&gt;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165379"/>
                  </a:ext>
                </a:extLst>
              </a:tr>
            </a:tbl>
          </a:graphicData>
        </a:graphic>
      </p:graphicFrame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9D1A2A94-6C30-C445-B780-4405B6B31519}"/>
              </a:ext>
            </a:extLst>
          </p:cNvPr>
          <p:cNvCxnSpPr/>
          <p:nvPr/>
        </p:nvCxnSpPr>
        <p:spPr>
          <a:xfrm>
            <a:off x="4459943" y="5291060"/>
            <a:ext cx="1650124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EB6833F1-1FBA-6746-906B-CE37A95ED0E2}"/>
              </a:ext>
            </a:extLst>
          </p:cNvPr>
          <p:cNvCxnSpPr/>
          <p:nvPr/>
        </p:nvCxnSpPr>
        <p:spPr>
          <a:xfrm>
            <a:off x="4459943" y="6261730"/>
            <a:ext cx="1650124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F9E2BEA-BCB9-E24E-8EC1-2A9F40FD1FAF}"/>
              </a:ext>
            </a:extLst>
          </p:cNvPr>
          <p:cNvSpPr/>
          <p:nvPr/>
        </p:nvSpPr>
        <p:spPr>
          <a:xfrm>
            <a:off x="838200" y="1670769"/>
            <a:ext cx="4476225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• &lt;Start&gt; : </a:t>
            </a:r>
            <a:r>
              <a:rPr lang="zh-TW" altLang="en-US" sz="2800" dirty="0"/>
              <a:t>句子的開始 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• &lt;End&gt; : </a:t>
            </a:r>
            <a:r>
              <a:rPr lang="zh-TW" altLang="en-US" sz="2800" dirty="0"/>
              <a:t>句子的結束 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• &lt;Pad&gt; : </a:t>
            </a:r>
            <a:r>
              <a:rPr lang="zh-TW" altLang="en-US" sz="2800" dirty="0"/>
              <a:t>維持句子長度⼀致</a:t>
            </a:r>
          </a:p>
        </p:txBody>
      </p:sp>
    </p:spTree>
    <p:extLst>
      <p:ext uri="{BB962C8B-B14F-4D97-AF65-F5344CB8AC3E}">
        <p14:creationId xmlns:p14="http://schemas.microsoft.com/office/powerpoint/2010/main" val="388237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482</Words>
  <Application>Microsoft Macintosh PowerPoint</Application>
  <PresentationFormat>寬螢幕</PresentationFormat>
  <Paragraphs>121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    NLP Lab 3:  Grammatical Error Correction using Neural Machine Translation </vt:lpstr>
      <vt:lpstr>Goal</vt:lpstr>
      <vt:lpstr>Seq2seq Example</vt:lpstr>
      <vt:lpstr>Neural Network Structure</vt:lpstr>
      <vt:lpstr>Keras Layers</vt:lpstr>
      <vt:lpstr>PowerPoint 簡報</vt:lpstr>
      <vt:lpstr>Dataset </vt:lpstr>
      <vt:lpstr>Data Processing</vt:lpstr>
      <vt:lpstr>Data Padding</vt:lpstr>
      <vt:lpstr>Embedding Layer</vt:lpstr>
      <vt:lpstr>LSTM Layer</vt:lpstr>
      <vt:lpstr>Dense Layer</vt:lpstr>
      <vt:lpstr>Colab</vt:lpstr>
      <vt:lpstr>Dirty Data</vt:lpstr>
      <vt:lpstr>Effect of Cleaning Data</vt:lpstr>
      <vt:lpstr>Grading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NLP Lab 3:  Grammatical Error Correction using Neural Machine Translation </dc:title>
  <dc:creator>Microsoft Office User</dc:creator>
  <cp:lastModifiedBy>Microsoft Office User</cp:lastModifiedBy>
  <cp:revision>10</cp:revision>
  <dcterms:created xsi:type="dcterms:W3CDTF">2019-12-05T03:26:44Z</dcterms:created>
  <dcterms:modified xsi:type="dcterms:W3CDTF">2019-12-05T05:49:06Z</dcterms:modified>
</cp:coreProperties>
</file>