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314" r:id="rId3"/>
    <p:sldId id="259" r:id="rId4"/>
    <p:sldId id="288" r:id="rId5"/>
    <p:sldId id="289" r:id="rId6"/>
    <p:sldId id="285" r:id="rId7"/>
    <p:sldId id="291" r:id="rId8"/>
    <p:sldId id="292" r:id="rId9"/>
    <p:sldId id="290" r:id="rId10"/>
    <p:sldId id="293" r:id="rId11"/>
    <p:sldId id="294" r:id="rId12"/>
    <p:sldId id="295" r:id="rId13"/>
    <p:sldId id="301" r:id="rId14"/>
    <p:sldId id="297" r:id="rId15"/>
    <p:sldId id="298" r:id="rId16"/>
    <p:sldId id="299" r:id="rId17"/>
    <p:sldId id="300" r:id="rId18"/>
    <p:sldId id="302" r:id="rId19"/>
    <p:sldId id="303" r:id="rId20"/>
    <p:sldId id="304" r:id="rId21"/>
    <p:sldId id="305" r:id="rId22"/>
    <p:sldId id="306" r:id="rId23"/>
    <p:sldId id="286" r:id="rId24"/>
    <p:sldId id="307" r:id="rId25"/>
    <p:sldId id="308" r:id="rId26"/>
    <p:sldId id="309" r:id="rId27"/>
    <p:sldId id="310" r:id="rId28"/>
    <p:sldId id="311" r:id="rId29"/>
    <p:sldId id="313" r:id="rId30"/>
    <p:sldId id="271" r:id="rId31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BC5883-D905-4C65-8913-9E11840036A2}">
  <a:tblStyle styleId="{1DBC5883-D905-4C65-8913-9E11840036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87367"/>
  </p:normalViewPr>
  <p:slideViewPr>
    <p:cSldViewPr snapToGrid="0" snapToObjects="1">
      <p:cViewPr>
        <p:scale>
          <a:sx n="104" d="100"/>
          <a:sy n="104" d="100"/>
        </p:scale>
        <p:origin x="-376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209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589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581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900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340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114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192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594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9148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1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343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332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254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835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847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err="1" smtClean="0"/>
              <a:t>Straidkfold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2716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383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554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755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4023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188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95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023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570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596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38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44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700185" y="1133625"/>
            <a:ext cx="5807400" cy="128875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45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45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45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45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45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45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45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45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45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897625" y="5166625"/>
            <a:ext cx="126900" cy="10575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12" name="Shape 12"/>
          <p:cNvSpPr/>
          <p:nvPr/>
        </p:nvSpPr>
        <p:spPr>
          <a:xfrm>
            <a:off x="7454375" y="4699000"/>
            <a:ext cx="126900" cy="10575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13" name="Shape 13"/>
          <p:cNvSpPr/>
          <p:nvPr/>
        </p:nvSpPr>
        <p:spPr>
          <a:xfrm>
            <a:off x="8827727" y="3831295"/>
            <a:ext cx="75900" cy="6325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14" name="Shape 14"/>
          <p:cNvSpPr/>
          <p:nvPr/>
        </p:nvSpPr>
        <p:spPr>
          <a:xfrm>
            <a:off x="8677050" y="5481563"/>
            <a:ext cx="126900" cy="10575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15" name="Shape 15"/>
          <p:cNvSpPr/>
          <p:nvPr/>
        </p:nvSpPr>
        <p:spPr>
          <a:xfrm>
            <a:off x="2972225" y="527833"/>
            <a:ext cx="126900" cy="10575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16" name="Shape 16"/>
          <p:cNvSpPr/>
          <p:nvPr/>
        </p:nvSpPr>
        <p:spPr>
          <a:xfrm>
            <a:off x="579635" y="2811233"/>
            <a:ext cx="126900" cy="10575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17" name="Shape 17"/>
          <p:cNvSpPr/>
          <p:nvPr/>
        </p:nvSpPr>
        <p:spPr>
          <a:xfrm>
            <a:off x="311843" y="659598"/>
            <a:ext cx="126900" cy="10575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18" name="Shape 18"/>
          <p:cNvSpPr/>
          <p:nvPr/>
        </p:nvSpPr>
        <p:spPr>
          <a:xfrm>
            <a:off x="626322" y="1116560"/>
            <a:ext cx="253800" cy="211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19" name="Shape 19"/>
          <p:cNvSpPr/>
          <p:nvPr/>
        </p:nvSpPr>
        <p:spPr>
          <a:xfrm>
            <a:off x="8104500" y="4135917"/>
            <a:ext cx="190200" cy="15875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20" name="Shape 20"/>
          <p:cNvSpPr/>
          <p:nvPr/>
        </p:nvSpPr>
        <p:spPr>
          <a:xfrm>
            <a:off x="8803950" y="4712214"/>
            <a:ext cx="190200" cy="15875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21" name="Shape 21"/>
          <p:cNvSpPr/>
          <p:nvPr/>
        </p:nvSpPr>
        <p:spPr>
          <a:xfrm>
            <a:off x="196310" y="1659075"/>
            <a:ext cx="75900" cy="6325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22" name="Shape 22"/>
          <p:cNvSpPr/>
          <p:nvPr/>
        </p:nvSpPr>
        <p:spPr>
          <a:xfrm>
            <a:off x="1738050" y="226102"/>
            <a:ext cx="253800" cy="211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23" name="Shape 23"/>
          <p:cNvSpPr/>
          <p:nvPr/>
        </p:nvSpPr>
        <p:spPr>
          <a:xfrm>
            <a:off x="771659" y="2087071"/>
            <a:ext cx="75900" cy="6325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24" name="Shape 24"/>
          <p:cNvSpPr/>
          <p:nvPr/>
        </p:nvSpPr>
        <p:spPr>
          <a:xfrm>
            <a:off x="4271584" y="395688"/>
            <a:ext cx="75900" cy="6325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25" name="Shape 25"/>
          <p:cNvSpPr/>
          <p:nvPr/>
        </p:nvSpPr>
        <p:spPr>
          <a:xfrm>
            <a:off x="7729213" y="5106198"/>
            <a:ext cx="253800" cy="21175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546025" y="1695771"/>
            <a:ext cx="5832600" cy="128875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 b="1"/>
            </a:lvl1pPr>
            <a:lvl2pPr lvl="1" rtl="0">
              <a:spcBef>
                <a:spcPts val="0"/>
              </a:spcBef>
              <a:buSzPct val="100000"/>
              <a:defRPr sz="3600" b="1"/>
            </a:lvl2pPr>
            <a:lvl3pPr lvl="2" rtl="0">
              <a:spcBef>
                <a:spcPts val="0"/>
              </a:spcBef>
              <a:buSzPct val="100000"/>
              <a:defRPr sz="3600" b="1"/>
            </a:lvl3pPr>
            <a:lvl4pPr lvl="3" rtl="0">
              <a:spcBef>
                <a:spcPts val="0"/>
              </a:spcBef>
              <a:buSzPct val="100000"/>
              <a:defRPr sz="3600" b="1"/>
            </a:lvl4pPr>
            <a:lvl5pPr lvl="4" rtl="0">
              <a:spcBef>
                <a:spcPts val="0"/>
              </a:spcBef>
              <a:buSzPct val="100000"/>
              <a:defRPr sz="3600" b="1"/>
            </a:lvl5pPr>
            <a:lvl6pPr lvl="5" rtl="0">
              <a:spcBef>
                <a:spcPts val="0"/>
              </a:spcBef>
              <a:buSzPct val="100000"/>
              <a:defRPr sz="3600" b="1"/>
            </a:lvl6pPr>
            <a:lvl7pPr lvl="6" rtl="0">
              <a:spcBef>
                <a:spcPts val="0"/>
              </a:spcBef>
              <a:buSzPct val="100000"/>
              <a:defRPr sz="3600" b="1"/>
            </a:lvl7pPr>
            <a:lvl8pPr lvl="7" rtl="0">
              <a:spcBef>
                <a:spcPts val="0"/>
              </a:spcBef>
              <a:buSzPct val="100000"/>
              <a:defRPr sz="3600" b="1"/>
            </a:lvl8pPr>
            <a:lvl9pPr lvl="8" rtl="0">
              <a:spcBef>
                <a:spcPts val="0"/>
              </a:spcBef>
              <a:buSzPct val="100000"/>
              <a:defRPr sz="3600" b="1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46025" y="3092123"/>
            <a:ext cx="5832600" cy="87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225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225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225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225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225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225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225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225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6" y="0"/>
            <a:ext cx="9132109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5300" y="2084500"/>
            <a:ext cx="6713400" cy="91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27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27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27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27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27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27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27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27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2700" i="1"/>
            </a:lvl9pPr>
          </a:lstStyle>
          <a:p>
            <a:endParaRPr/>
          </a:p>
        </p:txBody>
      </p:sp>
      <p:grpSp>
        <p:nvGrpSpPr>
          <p:cNvPr id="32" name="Shape 32"/>
          <p:cNvGrpSpPr/>
          <p:nvPr/>
        </p:nvGrpSpPr>
        <p:grpSpPr>
          <a:xfrm>
            <a:off x="3593400" y="895238"/>
            <a:ext cx="1957200" cy="9110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45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3742095" y="726650"/>
            <a:ext cx="443400" cy="302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4114800" y="224738"/>
            <a:ext cx="457200" cy="670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4749075" y="627604"/>
            <a:ext cx="95100" cy="29075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87" y="5277604"/>
            <a:ext cx="9144000" cy="43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86150" y="342355"/>
            <a:ext cx="7571700" cy="78075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86137" y="1333500"/>
            <a:ext cx="3675300" cy="413975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950"/>
            </a:lvl1pPr>
            <a:lvl2pPr lvl="1">
              <a:spcBef>
                <a:spcPts val="0"/>
              </a:spcBef>
              <a:buSzPct val="100000"/>
              <a:defRPr sz="1950"/>
            </a:lvl2pPr>
            <a:lvl3pPr lvl="2">
              <a:spcBef>
                <a:spcPts val="0"/>
              </a:spcBef>
              <a:buSzPct val="100000"/>
              <a:defRPr sz="1950"/>
            </a:lvl3pPr>
            <a:lvl4pPr lvl="3">
              <a:spcBef>
                <a:spcPts val="0"/>
              </a:spcBef>
              <a:buSzPct val="100000"/>
              <a:defRPr sz="1950"/>
            </a:lvl4pPr>
            <a:lvl5pPr lvl="4">
              <a:spcBef>
                <a:spcPts val="0"/>
              </a:spcBef>
              <a:buSzPct val="100000"/>
              <a:defRPr sz="1950"/>
            </a:lvl5pPr>
            <a:lvl6pPr lvl="5">
              <a:spcBef>
                <a:spcPts val="0"/>
              </a:spcBef>
              <a:buSzPct val="100000"/>
              <a:defRPr sz="1950"/>
            </a:lvl6pPr>
            <a:lvl7pPr lvl="6">
              <a:spcBef>
                <a:spcPts val="0"/>
              </a:spcBef>
              <a:buSzPct val="100000"/>
              <a:defRPr sz="1950"/>
            </a:lvl7pPr>
            <a:lvl8pPr lvl="7">
              <a:spcBef>
                <a:spcPts val="0"/>
              </a:spcBef>
              <a:buSzPct val="100000"/>
              <a:defRPr sz="1950"/>
            </a:lvl8pPr>
            <a:lvl9pPr lvl="8">
              <a:spcBef>
                <a:spcPts val="0"/>
              </a:spcBef>
              <a:buSzPct val="100000"/>
              <a:defRPr sz="195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82659" y="1333500"/>
            <a:ext cx="3675300" cy="413975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950"/>
            </a:lvl1pPr>
            <a:lvl2pPr lvl="1">
              <a:spcBef>
                <a:spcPts val="0"/>
              </a:spcBef>
              <a:buSzPct val="100000"/>
              <a:defRPr sz="1950"/>
            </a:lvl2pPr>
            <a:lvl3pPr lvl="2">
              <a:spcBef>
                <a:spcPts val="0"/>
              </a:spcBef>
              <a:buSzPct val="100000"/>
              <a:defRPr sz="1950"/>
            </a:lvl3pPr>
            <a:lvl4pPr lvl="3">
              <a:spcBef>
                <a:spcPts val="0"/>
              </a:spcBef>
              <a:buSzPct val="100000"/>
              <a:defRPr sz="1950"/>
            </a:lvl4pPr>
            <a:lvl5pPr lvl="4">
              <a:spcBef>
                <a:spcPts val="0"/>
              </a:spcBef>
              <a:buSzPct val="100000"/>
              <a:defRPr sz="1950"/>
            </a:lvl5pPr>
            <a:lvl6pPr lvl="5">
              <a:spcBef>
                <a:spcPts val="0"/>
              </a:spcBef>
              <a:buSzPct val="100000"/>
              <a:defRPr sz="1950"/>
            </a:lvl6pPr>
            <a:lvl7pPr lvl="6">
              <a:spcBef>
                <a:spcPts val="0"/>
              </a:spcBef>
              <a:buSzPct val="100000"/>
              <a:defRPr sz="1950"/>
            </a:lvl7pPr>
            <a:lvl8pPr lvl="7">
              <a:spcBef>
                <a:spcPts val="0"/>
              </a:spcBef>
              <a:buSzPct val="100000"/>
              <a:defRPr sz="1950"/>
            </a:lvl8pPr>
            <a:lvl9pPr lvl="8">
              <a:spcBef>
                <a:spcPts val="0"/>
              </a:spcBef>
              <a:buSzPct val="100000"/>
              <a:defRPr sz="195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04384" y="5277612"/>
            <a:ext cx="548700" cy="43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786150" y="342355"/>
            <a:ext cx="7571700" cy="78075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86150" y="1333500"/>
            <a:ext cx="2419800" cy="413975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500"/>
            </a:lvl1pPr>
            <a:lvl2pPr lvl="1" rtl="0">
              <a:spcBef>
                <a:spcPts val="0"/>
              </a:spcBef>
              <a:buSzPct val="100000"/>
              <a:defRPr sz="1500"/>
            </a:lvl2pPr>
            <a:lvl3pPr lvl="2" rtl="0">
              <a:spcBef>
                <a:spcPts val="0"/>
              </a:spcBef>
              <a:buSzPct val="100000"/>
              <a:defRPr sz="1500"/>
            </a:lvl3pPr>
            <a:lvl4pPr lvl="3" rtl="0">
              <a:spcBef>
                <a:spcPts val="0"/>
              </a:spcBef>
              <a:buSzPct val="100000"/>
              <a:defRPr sz="1500"/>
            </a:lvl4pPr>
            <a:lvl5pPr lvl="4" rtl="0">
              <a:spcBef>
                <a:spcPts val="0"/>
              </a:spcBef>
              <a:buSzPct val="100000"/>
              <a:defRPr sz="1500"/>
            </a:lvl5pPr>
            <a:lvl6pPr lvl="5" rtl="0">
              <a:spcBef>
                <a:spcPts val="0"/>
              </a:spcBef>
              <a:buSzPct val="100000"/>
              <a:defRPr sz="1500"/>
            </a:lvl6pPr>
            <a:lvl7pPr lvl="6" rtl="0">
              <a:spcBef>
                <a:spcPts val="0"/>
              </a:spcBef>
              <a:buSzPct val="100000"/>
              <a:defRPr sz="1500"/>
            </a:lvl7pPr>
            <a:lvl8pPr lvl="7" rtl="0">
              <a:spcBef>
                <a:spcPts val="0"/>
              </a:spcBef>
              <a:buSzPct val="100000"/>
              <a:defRPr sz="1500"/>
            </a:lvl8pPr>
            <a:lvl9pPr lvl="8"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329992" y="1333500"/>
            <a:ext cx="2419800" cy="413975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500"/>
            </a:lvl1pPr>
            <a:lvl2pPr lvl="1" rtl="0">
              <a:spcBef>
                <a:spcPts val="0"/>
              </a:spcBef>
              <a:buSzPct val="100000"/>
              <a:defRPr sz="1500"/>
            </a:lvl2pPr>
            <a:lvl3pPr lvl="2" rtl="0">
              <a:spcBef>
                <a:spcPts val="0"/>
              </a:spcBef>
              <a:buSzPct val="100000"/>
              <a:defRPr sz="1500"/>
            </a:lvl3pPr>
            <a:lvl4pPr lvl="3" rtl="0">
              <a:spcBef>
                <a:spcPts val="0"/>
              </a:spcBef>
              <a:buSzPct val="100000"/>
              <a:defRPr sz="1500"/>
            </a:lvl4pPr>
            <a:lvl5pPr lvl="4" rtl="0">
              <a:spcBef>
                <a:spcPts val="0"/>
              </a:spcBef>
              <a:buSzPct val="100000"/>
              <a:defRPr sz="1500"/>
            </a:lvl5pPr>
            <a:lvl6pPr lvl="5" rtl="0">
              <a:spcBef>
                <a:spcPts val="0"/>
              </a:spcBef>
              <a:buSzPct val="100000"/>
              <a:defRPr sz="1500"/>
            </a:lvl6pPr>
            <a:lvl7pPr lvl="6" rtl="0">
              <a:spcBef>
                <a:spcPts val="0"/>
              </a:spcBef>
              <a:buSzPct val="100000"/>
              <a:defRPr sz="1500"/>
            </a:lvl7pPr>
            <a:lvl8pPr lvl="7" rtl="0">
              <a:spcBef>
                <a:spcPts val="0"/>
              </a:spcBef>
              <a:buSzPct val="100000"/>
              <a:defRPr sz="1500"/>
            </a:lvl8pPr>
            <a:lvl9pPr lvl="8"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5873834" y="1333500"/>
            <a:ext cx="2419800" cy="413975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500"/>
            </a:lvl1pPr>
            <a:lvl2pPr lvl="1" rtl="0">
              <a:spcBef>
                <a:spcPts val="0"/>
              </a:spcBef>
              <a:buSzPct val="100000"/>
              <a:defRPr sz="1500"/>
            </a:lvl2pPr>
            <a:lvl3pPr lvl="2" rtl="0">
              <a:spcBef>
                <a:spcPts val="0"/>
              </a:spcBef>
              <a:buSzPct val="100000"/>
              <a:defRPr sz="1500"/>
            </a:lvl3pPr>
            <a:lvl4pPr lvl="3" rtl="0">
              <a:spcBef>
                <a:spcPts val="0"/>
              </a:spcBef>
              <a:buSzPct val="100000"/>
              <a:defRPr sz="1500"/>
            </a:lvl4pPr>
            <a:lvl5pPr lvl="4" rtl="0">
              <a:spcBef>
                <a:spcPts val="0"/>
              </a:spcBef>
              <a:buSzPct val="100000"/>
              <a:defRPr sz="1500"/>
            </a:lvl5pPr>
            <a:lvl6pPr lvl="5" rtl="0">
              <a:spcBef>
                <a:spcPts val="0"/>
              </a:spcBef>
              <a:buSzPct val="100000"/>
              <a:defRPr sz="1500"/>
            </a:lvl6pPr>
            <a:lvl7pPr lvl="6" rtl="0">
              <a:spcBef>
                <a:spcPts val="0"/>
              </a:spcBef>
              <a:buSzPct val="100000"/>
              <a:defRPr sz="1500"/>
            </a:lvl7pPr>
            <a:lvl8pPr lvl="7" rtl="0">
              <a:spcBef>
                <a:spcPts val="0"/>
              </a:spcBef>
              <a:buSzPct val="100000"/>
              <a:defRPr sz="1500"/>
            </a:lvl8pPr>
            <a:lvl9pPr lvl="8"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04384" y="5277612"/>
            <a:ext cx="548700" cy="43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26550" y="-16500"/>
            <a:ext cx="9197100" cy="57480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04384" y="5277612"/>
            <a:ext cx="548700" cy="43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342355"/>
            <a:ext cx="7571700" cy="7807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401889"/>
            <a:ext cx="7571700" cy="39707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4384" y="5277612"/>
            <a:ext cx="548700" cy="43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r"/>
            <a:fld id="{00000000-1234-1234-1234-123412341234}" type="slidenum">
              <a:rPr lang="en" sz="975" b="1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algn="r"/>
              <a:t>‹#›</a:t>
            </a:fld>
            <a:endParaRPr lang="en" sz="975"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zhuanlan.zhihu.com/p/2664508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116878" y="1716320"/>
            <a:ext cx="7042384" cy="1437187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 algn="ctr"/>
            <a:r>
              <a:rPr lang="zh-CN" altLang="en-US" dirty="0"/>
              <a:t>从特征</a:t>
            </a:r>
            <a:r>
              <a:rPr lang="zh-CN" altLang="en-US" dirty="0">
                <a:solidFill>
                  <a:srgbClr val="298AD4"/>
                </a:solidFill>
              </a:rPr>
              <a:t>工程</a:t>
            </a:r>
            <a:r>
              <a:rPr lang="zh-CN" altLang="en-US" dirty="0" smtClean="0">
                <a:solidFill>
                  <a:srgbClr val="298AD4"/>
                </a:solidFill>
              </a:rPr>
              <a:t>出发</a:t>
            </a:r>
            <a:r>
              <a:rPr lang="en-US" altLang="zh-CN" dirty="0" smtClean="0">
                <a:solidFill>
                  <a:srgbClr val="298AD4"/>
                </a:solidFill>
              </a:rPr>
              <a:t>——</a:t>
            </a:r>
            <a:r>
              <a:rPr lang="zh-CN" altLang="en-US" dirty="0" smtClean="0">
                <a:solidFill>
                  <a:srgbClr val="298AD4"/>
                </a:solidFill>
              </a:rPr>
              <a:t>初学者</a:t>
            </a:r>
            <a:r>
              <a:rPr lang="zh-CN" altLang="en-US" dirty="0">
                <a:solidFill>
                  <a:srgbClr val="298AD4"/>
                </a:solidFill>
              </a:rPr>
              <a:t>如何打好一</a:t>
            </a:r>
            <a:r>
              <a:rPr lang="zh-CN" altLang="en-US" dirty="0"/>
              <a:t>场类</a:t>
            </a:r>
            <a:r>
              <a:rPr lang="en-US" altLang="zh-CN" dirty="0" err="1"/>
              <a:t>Kaggle</a:t>
            </a:r>
            <a:r>
              <a:rPr lang="zh-CN" altLang="en-US" dirty="0"/>
              <a:t>比赛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5784863" y="3495061"/>
            <a:ext cx="2566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298AD4"/>
                </a:solidFill>
              </a:rPr>
              <a:t>潘浩</a:t>
            </a:r>
            <a:r>
              <a:rPr lang="zh-CN" altLang="en-US" sz="2000" dirty="0" smtClean="0">
                <a:solidFill>
                  <a:srgbClr val="298AD4"/>
                </a:solidFill>
              </a:rPr>
              <a:t>杰</a:t>
            </a:r>
            <a:endParaRPr lang="en-US" altLang="zh-CN" sz="2000" dirty="0" smtClean="0">
              <a:solidFill>
                <a:srgbClr val="298AD4"/>
              </a:solidFill>
            </a:endParaRPr>
          </a:p>
          <a:p>
            <a:r>
              <a:rPr lang="en-US" altLang="zh-CN" sz="2000" dirty="0" err="1" smtClean="0">
                <a:solidFill>
                  <a:srgbClr val="298AD4"/>
                </a:solidFill>
              </a:rPr>
              <a:t>myscarlet@sina.com</a:t>
            </a:r>
            <a:endParaRPr lang="en-US" sz="2000" dirty="0">
              <a:solidFill>
                <a:srgbClr val="298AD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732613" y="593870"/>
            <a:ext cx="5678775" cy="702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zh-CN" altLang="en-US" dirty="0" smtClean="0"/>
              <a:t>特征归类和通用解决方案</a:t>
            </a:r>
            <a:endParaRPr lang="en" dirty="0"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/>
          </a:p>
        </p:txBody>
      </p:sp>
      <p:sp>
        <p:nvSpPr>
          <p:cNvPr id="13" name="Shape 141"/>
          <p:cNvSpPr txBox="1">
            <a:spLocks noGrp="1"/>
          </p:cNvSpPr>
          <p:nvPr>
            <p:ph type="body" idx="1"/>
          </p:nvPr>
        </p:nvSpPr>
        <p:spPr>
          <a:xfrm>
            <a:off x="1732613" y="1485901"/>
            <a:ext cx="1814850" cy="1480037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zh-CN" altLang="en-US" b="1" dirty="0" smtClean="0"/>
              <a:t>数值型特征</a:t>
            </a:r>
            <a:endParaRPr lang="en" b="1" dirty="0"/>
          </a:p>
          <a:p>
            <a:pPr>
              <a:buNone/>
            </a:pPr>
            <a:endParaRPr lang="en-US" dirty="0" smtClean="0"/>
          </a:p>
          <a:p>
            <a:pPr marL="285750" indent="-285750"/>
            <a:r>
              <a:rPr lang="zh-CN" altLang="en-US" dirty="0" smtClean="0"/>
              <a:t>简单的加减乘除</a:t>
            </a:r>
            <a:endParaRPr lang="en" dirty="0"/>
          </a:p>
        </p:txBody>
      </p:sp>
      <p:sp>
        <p:nvSpPr>
          <p:cNvPr id="14" name="Shape 142"/>
          <p:cNvSpPr txBox="1">
            <a:spLocks noGrp="1"/>
          </p:cNvSpPr>
          <p:nvPr>
            <p:ph type="body" idx="2"/>
          </p:nvPr>
        </p:nvSpPr>
        <p:spPr>
          <a:xfrm>
            <a:off x="3640494" y="1485901"/>
            <a:ext cx="1814850" cy="1585546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zh-CN" altLang="en-US" b="1" dirty="0" smtClean="0"/>
              <a:t>高势集型特征</a:t>
            </a:r>
            <a:endParaRPr lang="en" b="1" dirty="0"/>
          </a:p>
          <a:p>
            <a:pPr>
              <a:buNone/>
            </a:pPr>
            <a:endParaRPr lang="en-US" dirty="0" smtClean="0"/>
          </a:p>
          <a:p>
            <a:pPr marL="285750" indent="-285750"/>
            <a:r>
              <a:rPr lang="en-US" altLang="zh-CN" dirty="0" smtClean="0"/>
              <a:t>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Ratio</a:t>
            </a:r>
          </a:p>
          <a:p>
            <a:pPr marL="285750" indent="-285750"/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Evidence</a:t>
            </a:r>
          </a:p>
          <a:p>
            <a:pPr marL="285750" indent="-285750"/>
            <a:r>
              <a:rPr lang="en-US" altLang="zh-CN" dirty="0" smtClean="0"/>
              <a:t>Mean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Encoding</a:t>
            </a:r>
          </a:p>
        </p:txBody>
      </p:sp>
      <p:sp>
        <p:nvSpPr>
          <p:cNvPr id="15" name="Shape 143"/>
          <p:cNvSpPr txBox="1">
            <a:spLocks noGrp="1"/>
          </p:cNvSpPr>
          <p:nvPr>
            <p:ph type="body" idx="3"/>
          </p:nvPr>
        </p:nvSpPr>
        <p:spPr>
          <a:xfrm>
            <a:off x="5548376" y="1485901"/>
            <a:ext cx="1814850" cy="1480038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zh-CN" altLang="en-US" b="1" dirty="0" smtClean="0"/>
              <a:t>时间型特征</a:t>
            </a:r>
            <a:endParaRPr lang="en" b="1" dirty="0"/>
          </a:p>
          <a:p>
            <a:pPr>
              <a:buNone/>
            </a:pPr>
            <a:r>
              <a:rPr lang="en" dirty="0" smtClean="0"/>
              <a:t> </a:t>
            </a:r>
            <a:endParaRPr lang="en" dirty="0"/>
          </a:p>
          <a:p>
            <a:pPr marL="285750" indent="-285750"/>
            <a:r>
              <a:rPr lang="zh-CN" altLang="en-US" dirty="0" smtClean="0"/>
              <a:t>提取年、月、日</a:t>
            </a:r>
            <a:endParaRPr lang="en-US" altLang="zh-CN" dirty="0" smtClean="0"/>
          </a:p>
          <a:p>
            <a:pPr marL="285750" indent="-285750"/>
            <a:r>
              <a:rPr lang="zh-CN" altLang="en-US" dirty="0" smtClean="0"/>
              <a:t>统计数据</a:t>
            </a:r>
            <a:endParaRPr lang="en-US" altLang="zh-CN" dirty="0" smtClean="0"/>
          </a:p>
          <a:p>
            <a:pPr marL="285750" indent="-285750"/>
            <a:endParaRPr dirty="0"/>
          </a:p>
        </p:txBody>
      </p:sp>
      <p:sp>
        <p:nvSpPr>
          <p:cNvPr id="16" name="Shape 141"/>
          <p:cNvSpPr txBox="1">
            <a:spLocks/>
          </p:cNvSpPr>
          <p:nvPr/>
        </p:nvSpPr>
        <p:spPr>
          <a:xfrm>
            <a:off x="1732612" y="3155294"/>
            <a:ext cx="1814850" cy="1480037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zh-CN" altLang="en-US" b="1" dirty="0" smtClean="0"/>
              <a:t>地理位置型特征</a:t>
            </a:r>
            <a:endParaRPr lang="en" b="1" dirty="0" smtClean="0"/>
          </a:p>
          <a:p>
            <a:pPr>
              <a:buFont typeface="Source Sans Pro"/>
              <a:buNone/>
            </a:pPr>
            <a:endParaRPr lang="en-US" dirty="0" smtClean="0"/>
          </a:p>
          <a:p>
            <a:pPr marL="285750" indent="-285750"/>
            <a:r>
              <a:rPr lang="zh-CN" altLang="en-US" dirty="0" smtClean="0"/>
              <a:t>聚类</a:t>
            </a:r>
            <a:endParaRPr lang="en-US" altLang="zh-CN" dirty="0" smtClean="0"/>
          </a:p>
        </p:txBody>
      </p:sp>
      <p:sp>
        <p:nvSpPr>
          <p:cNvPr id="17" name="Shape 141"/>
          <p:cNvSpPr txBox="1">
            <a:spLocks/>
          </p:cNvSpPr>
          <p:nvPr/>
        </p:nvSpPr>
        <p:spPr>
          <a:xfrm>
            <a:off x="3733526" y="3155294"/>
            <a:ext cx="1814850" cy="1480037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zh-CN" altLang="en-US" b="1" dirty="0" smtClean="0"/>
              <a:t>文本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图片特征</a:t>
            </a:r>
            <a:endParaRPr lang="en" b="1" dirty="0" smtClean="0"/>
          </a:p>
          <a:p>
            <a:pPr>
              <a:buFont typeface="Source Sans Pro"/>
              <a:buNone/>
            </a:pPr>
            <a:endParaRPr lang="en-US" dirty="0" smtClean="0"/>
          </a:p>
          <a:p>
            <a:pPr marL="285750" indent="-285750"/>
            <a:r>
              <a:rPr lang="zh-CN" altLang="en-US" dirty="0" smtClean="0"/>
              <a:t>文本分析</a:t>
            </a:r>
            <a:endParaRPr lang="en-US" altLang="zh-CN" dirty="0" smtClean="0"/>
          </a:p>
          <a:p>
            <a:pPr marL="285750" indent="-285750"/>
            <a:r>
              <a:rPr lang="zh-CN" altLang="en-US" dirty="0" smtClean="0"/>
              <a:t>图像处理</a:t>
            </a:r>
            <a:endParaRPr lang="en" dirty="0"/>
          </a:p>
        </p:txBody>
      </p:sp>
      <p:sp>
        <p:nvSpPr>
          <p:cNvPr id="18" name="Shape 141"/>
          <p:cNvSpPr txBox="1">
            <a:spLocks/>
          </p:cNvSpPr>
          <p:nvPr/>
        </p:nvSpPr>
        <p:spPr>
          <a:xfrm>
            <a:off x="5548376" y="3155294"/>
            <a:ext cx="1814850" cy="1480037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zh-CN" altLang="en-US" b="1" dirty="0" smtClean="0"/>
              <a:t>稀疏型型特征</a:t>
            </a:r>
            <a:endParaRPr lang="en" b="1" dirty="0" smtClean="0"/>
          </a:p>
          <a:p>
            <a:pPr>
              <a:buFont typeface="Source Sans Pro"/>
              <a:buNone/>
            </a:pPr>
            <a:endParaRPr lang="en-US" dirty="0" smtClean="0"/>
          </a:p>
          <a:p>
            <a:pPr marL="285750" indent="-285750"/>
            <a:r>
              <a:rPr lang="en-US" altLang="zh-CN" dirty="0" smtClean="0"/>
              <a:t>features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313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32613" y="593870"/>
            <a:ext cx="5678775" cy="702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zh-CN" altLang="en-US" dirty="0" smtClean="0"/>
              <a:t>数值型特征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732613" y="161609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简单地加减乘除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54" y="2274201"/>
            <a:ext cx="7208188" cy="40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32613" y="593870"/>
            <a:ext cx="5678775" cy="702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zh-CN" altLang="en-US" dirty="0" smtClean="0"/>
              <a:t>时间型特征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732613" y="1616096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转换成年、月、日，引入一些统计特征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011" y="1954650"/>
            <a:ext cx="5688277" cy="269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32613" y="593870"/>
            <a:ext cx="5678775" cy="702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zh-CN" altLang="en-US" dirty="0" smtClean="0"/>
              <a:t>地理位置特征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732613" y="1616096"/>
            <a:ext cx="33457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聚类</a:t>
            </a:r>
            <a:endParaRPr lang="en-US" altLang="zh-CN" sz="1600" dirty="0"/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计算数据点与中心点之间的距离</a:t>
            </a: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70672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32613" y="593870"/>
            <a:ext cx="5678775" cy="702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zh-CN" altLang="en-US" dirty="0" smtClean="0"/>
              <a:t>文本特征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732613" y="1616096"/>
            <a:ext cx="34612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提取关键词</a:t>
            </a: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sz="16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Counter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TFIDF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Encoding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情感分析</a:t>
            </a: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Word2vec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Sent2Vec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Doc2Vec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0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32613" y="593870"/>
            <a:ext cx="5678775" cy="702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zh-CN" altLang="en-US" dirty="0" smtClean="0"/>
              <a:t>图片特征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732613" y="1616096"/>
            <a:ext cx="14205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Meta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Data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16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CNN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6652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32613" y="593870"/>
            <a:ext cx="5678775" cy="702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zh-CN" altLang="en-US" dirty="0" smtClean="0"/>
              <a:t>稀疏型特征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732613" y="1616096"/>
            <a:ext cx="2866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归一化</a:t>
            </a: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sz="16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Counter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TFIDF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Encoding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34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32613" y="593870"/>
            <a:ext cx="5678775" cy="702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zh-CN" altLang="en-US" dirty="0" smtClean="0"/>
              <a:t>高势集特征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732613" y="1616096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32613" y="1616096"/>
            <a:ext cx="6708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离散、会重复、大量不同的取值， 如果用</a:t>
            </a:r>
            <a:r>
              <a:rPr lang="en-US" altLang="zh-CN" sz="1600" dirty="0" smtClean="0"/>
              <a:t>one-hot</a:t>
            </a:r>
            <a:r>
              <a:rPr lang="zh-CN" altLang="en-US" sz="1600" dirty="0" smtClean="0"/>
              <a:t>会带来维度上的灾难。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732612" y="2207401"/>
            <a:ext cx="3140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邮编、商品代码、邮件域名等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001" y="2932306"/>
            <a:ext cx="6064429" cy="169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32613" y="593870"/>
            <a:ext cx="5678775" cy="702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zh-CN" altLang="en-US" dirty="0" smtClean="0"/>
              <a:t>高势集特征的平均值编码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732613" y="1616096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70362" y="1724050"/>
                <a:ext cx="5541026" cy="1592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lang="zh-CN" sz="2400" i="1">
                        <a:effectLst/>
                        <a:latin typeface="Cambria Math" charset="0"/>
                        <a:ea typeface="DengXian" charset="-122"/>
                        <a:cs typeface="Times New Roman" charset="0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charset="0"/>
                        <a:ea typeface="DengXian" charset="-122"/>
                        <a:cs typeface="Times New Roman" charset="0"/>
                      </a:rPr>
                      <m:t> ≅</m:t>
                    </m:r>
                    <m:r>
                      <a:rPr lang="en-US" sz="2400" i="1">
                        <a:effectLst/>
                        <a:latin typeface="Cambria Math" charset="0"/>
                        <a:ea typeface="DengXian" charset="-122"/>
                        <a:cs typeface="Times New Roman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>
                            <a:effectLst/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𝑌</m:t>
                        </m:r>
                        <m:r>
                          <a:rPr lang="en-US" sz="2400" i="1">
                            <a:effectLst/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charset="0"/>
                                <a:ea typeface="DengXian" charset="-122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charset="0"/>
                                <a:ea typeface="DengXian" charset="-122"/>
                                <a:cs typeface="Times New Roman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charset="0"/>
                                <a:ea typeface="DengXian" charset="-122"/>
                                <a:cs typeface="Times New Roman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effectLst/>
                        <a:latin typeface="Cambria Math" charset="0"/>
                        <a:ea typeface="DengXian" charset="-122"/>
                        <a:cs typeface="Times New Roman" charset="0"/>
                      </a:rPr>
                      <m:t>𝑋</m:t>
                    </m:r>
                    <m:r>
                      <a:rPr lang="en-US" sz="2400" i="1">
                        <a:effectLst/>
                        <a:latin typeface="Cambria Math" charset="0"/>
                        <a:ea typeface="DengXian" charset="-122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charset="0"/>
                        <a:ea typeface="DengXian" charset="-122"/>
                        <a:cs typeface="Times New Roman" charset="0"/>
                      </a:rPr>
                      <m:t>)</m:t>
                    </m:r>
                    <m:r>
                      <a:rPr lang="zh-CN" altLang="en-US" sz="2400" b="0" i="1" smtClean="0">
                        <a:effectLst/>
                        <a:latin typeface="Cambria Math" charset="0"/>
                        <a:ea typeface="DengXian" charset="-122"/>
                        <a:cs typeface="Times New Roman" charset="0"/>
                      </a:rPr>
                      <m:t> </m:t>
                    </m:r>
                  </m:oMath>
                </a14:m>
                <a:r>
                  <a:rPr lang="en-US" altLang="zh-CN" sz="1800" dirty="0" smtClean="0">
                    <a:solidFill>
                      <a:schemeClr val="bg2"/>
                    </a:solidFill>
                    <a:effectLst/>
                    <a:latin typeface="Calibri" charset="0"/>
                    <a:ea typeface="DengXian" charset="-122"/>
                    <a:cs typeface="Times New Roman" charset="0"/>
                  </a:rPr>
                  <a:t>(posterior)</a:t>
                </a:r>
                <a:endParaRPr lang="en-US" sz="2400" dirty="0" smtClean="0">
                  <a:solidFill>
                    <a:schemeClr val="bg2"/>
                  </a:solidFill>
                  <a:effectLst/>
                  <a:latin typeface="Calibri" charset="0"/>
                  <a:ea typeface="DengXian" charset="-122"/>
                  <a:cs typeface="Times New Roman" charset="0"/>
                </a:endParaRPr>
              </a:p>
              <a:p>
                <a:endParaRPr lang="en-US" sz="2400" dirty="0">
                  <a:effectLst/>
                  <a:latin typeface="Calibri" charset="0"/>
                  <a:ea typeface="DengXian" charset="-122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i="1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𝑌</m:t>
                          </m:r>
                          <m:r>
                            <a:rPr lang="en-US" sz="2400" i="1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𝑋</m:t>
                      </m:r>
                      <m:r>
                        <a:rPr lang="en-US" sz="2400" i="1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dirty="0">
                  <a:effectLst/>
                  <a:latin typeface="Calibri" charset="0"/>
                  <a:ea typeface="DengXian" charset="-122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362" y="1724050"/>
                <a:ext cx="5541026" cy="15927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88374" y="3892580"/>
                <a:ext cx="2367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800" dirty="0" smtClean="0">
                    <a:solidFill>
                      <a:srgbClr val="C00000"/>
                    </a:solidFill>
                  </a:rPr>
                  <a:t>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solidFill>
                      <a:srgbClr val="C00000"/>
                    </a:solidFill>
                  </a:rPr>
                  <a:t> 很小怎么办？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374" y="3892580"/>
                <a:ext cx="236725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20" t="-13333" r="-206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7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32613" y="593870"/>
            <a:ext cx="5678775" cy="702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zh-CN" altLang="en-US" dirty="0" smtClean="0"/>
              <a:t>高势集特征的平均值编码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732613" y="1616096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51377" y="1873401"/>
                <a:ext cx="6186243" cy="23875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𝑖</m:t>
                          </m:r>
                        </m:sub>
                      </m:sSub>
                      <m:r>
                        <a:rPr lang="zh-CN" sz="2400" i="1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 ≅</m:t>
                      </m:r>
                      <m:r>
                        <a:rPr lang="zh-CN" altLang="en-US" sz="2400" b="0" i="1" smtClean="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   </m:t>
                      </m:r>
                      <m:r>
                        <a:rPr lang="en-US" altLang="zh-CN" sz="2400" b="0" i="1" smtClean="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𝜆</m:t>
                      </m:r>
                      <m:d>
                        <m:dPr>
                          <m:ctrlPr>
                            <a:rPr lang="en-US" altLang="zh-CN" sz="2400" b="0" i="1" smtClean="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400" b="0" i="1" smtClean="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 </m:t>
                      </m:r>
                      <m:r>
                        <a:rPr lang="en-US" altLang="zh-CN" sz="2400" b="0" i="1" smtClean="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×</m:t>
                      </m:r>
                      <m:r>
                        <a:rPr lang="zh-CN" altLang="en-US" sz="2400" b="0" i="1" smtClean="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i="1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𝑌</m:t>
                          </m:r>
                          <m:r>
                            <a:rPr lang="en-US" sz="2400" i="1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 </m:t>
                          </m:r>
                        </m:e>
                      </m:d>
                      <m:r>
                        <a:rPr lang="en-US" sz="2400" i="1" smtClean="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𝑋</m:t>
                      </m:r>
                      <m:r>
                        <a:rPr lang="en-US" sz="2400" i="1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)</m:t>
                      </m:r>
                      <m:r>
                        <a:rPr lang="en-US" altLang="zh-CN" sz="2400" b="0" i="1" smtClean="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+</m:t>
                      </m:r>
                    </m:oMath>
                  </m:oMathPara>
                </a14:m>
                <a:endParaRPr lang="en-US" altLang="zh-CN" sz="2400" b="0" i="1" dirty="0" smtClean="0">
                  <a:effectLst/>
                  <a:latin typeface="Cambria Math" charset="0"/>
                  <a:ea typeface="DengXian" charset="-122"/>
                  <a:cs typeface="Times New Roman" charset="0"/>
                </a:endParaRPr>
              </a:p>
              <a:p>
                <a:r>
                  <a:rPr lang="zh-CN" altLang="en-US" sz="2400" b="0" dirty="0" smtClean="0">
                    <a:effectLst/>
                    <a:ea typeface="DengXian" charset="-122"/>
                    <a:cs typeface="Times New Roman" charset="0"/>
                  </a:rPr>
                  <a:t>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effectLst/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effectLst/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1</m:t>
                        </m:r>
                        <m:r>
                          <a:rPr lang="zh-CN" altLang="en-US" sz="2400" b="0" i="1" smtClean="0">
                            <a:effectLst/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effectLst/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−</m:t>
                        </m:r>
                        <m:r>
                          <a:rPr lang="zh-CN" altLang="en-US" sz="2400" b="0" i="1" smtClean="0">
                            <a:effectLst/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effectLst/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𝜆</m:t>
                        </m:r>
                        <m:d>
                          <m:dPr>
                            <m:ctrlPr>
                              <a:rPr lang="en-US" altLang="zh-CN" sz="2400" b="0" i="1" smtClean="0">
                                <a:effectLst/>
                                <a:latin typeface="Cambria Math" charset="0"/>
                                <a:ea typeface="DengXian" charset="-122"/>
                                <a:cs typeface="Times New Roman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effectLst/>
                                    <a:latin typeface="Cambria Math" charset="0"/>
                                    <a:ea typeface="DengXian" charset="-122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effectLst/>
                                    <a:latin typeface="Cambria Math" charset="0"/>
                                    <a:ea typeface="DengXian" charset="-122"/>
                                    <a:cs typeface="Times New Roman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effectLst/>
                                    <a:latin typeface="Cambria Math" charset="0"/>
                                    <a:ea typeface="DengXian" charset="-122"/>
                                    <a:cs typeface="Times New Roman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b="0" i="1" smtClean="0">
                        <a:effectLst/>
                        <a:latin typeface="Cambria Math" charset="0"/>
                        <a:ea typeface="DengXian" charset="-122"/>
                        <a:cs typeface="Times New Roman" charset="0"/>
                      </a:rPr>
                      <m:t>×</m:t>
                    </m:r>
                    <m:r>
                      <a:rPr lang="zh-CN" altLang="en-US" sz="2400" b="0" i="1" smtClean="0">
                        <a:effectLst/>
                        <a:latin typeface="Cambria Math" charset="0"/>
                        <a:ea typeface="DengXian" charset="-122"/>
                        <a:cs typeface="Times New Roman" charset="0"/>
                      </a:rPr>
                      <m:t> </m:t>
                    </m:r>
                    <m:r>
                      <a:rPr lang="en-US" altLang="zh-CN" sz="2400" b="0" i="1" smtClean="0">
                        <a:effectLst/>
                        <a:latin typeface="Cambria Math" charset="0"/>
                        <a:ea typeface="DengXian" charset="-122"/>
                        <a:cs typeface="Times New Roman" charset="0"/>
                      </a:rPr>
                      <m:t>𝑃</m:t>
                    </m:r>
                    <m:r>
                      <a:rPr lang="en-US" altLang="zh-CN" sz="2400" b="0" i="1" smtClean="0">
                        <a:effectLst/>
                        <a:latin typeface="Cambria Math" charset="0"/>
                        <a:ea typeface="DengXian" charset="-122"/>
                        <a:cs typeface="Times New Roman" charset="0"/>
                      </a:rPr>
                      <m:t>(</m:t>
                    </m:r>
                    <m:r>
                      <a:rPr lang="en-US" altLang="zh-CN" sz="2400" b="0" i="1" smtClean="0">
                        <a:effectLst/>
                        <a:latin typeface="Cambria Math" charset="0"/>
                        <a:ea typeface="DengXian" charset="-122"/>
                        <a:cs typeface="Times New Roman" charset="0"/>
                      </a:rPr>
                      <m:t>𝑌</m:t>
                    </m:r>
                    <m:r>
                      <a:rPr lang="en-US" altLang="zh-CN" sz="2400" b="0" i="1" smtClean="0">
                        <a:effectLst/>
                        <a:latin typeface="Cambria Math" charset="0"/>
                        <a:ea typeface="DengXian" charset="-122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effectLst/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effectLst/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effectLst/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effectLst/>
                        <a:latin typeface="Cambria Math" charset="0"/>
                        <a:ea typeface="DengXian" charset="-122"/>
                        <a:cs typeface="Times New Roman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effectLst/>
                    <a:latin typeface="Calibri" charset="0"/>
                    <a:ea typeface="DengXian" charset="-122"/>
                    <a:cs typeface="Times New Roman" charset="0"/>
                  </a:rPr>
                  <a:t> </a:t>
                </a:r>
                <a:endParaRPr lang="en-US" altLang="zh-CN" sz="2400" dirty="0" smtClean="0">
                  <a:effectLst/>
                  <a:latin typeface="Calibri" charset="0"/>
                  <a:ea typeface="DengXian" charset="-122"/>
                  <a:cs typeface="Times New Roman" charset="0"/>
                </a:endParaRPr>
              </a:p>
              <a:p>
                <a:r>
                  <a:rPr lang="zh-CN" altLang="en-US" sz="2000" dirty="0" smtClean="0">
                    <a:solidFill>
                      <a:schemeClr val="bg2"/>
                    </a:solidFill>
                    <a:latin typeface="Calibri" charset="0"/>
                    <a:ea typeface="DengXian" charset="-122"/>
                    <a:cs typeface="Times New Roman" charset="0"/>
                  </a:rPr>
                  <a:t>                                                                        </a:t>
                </a:r>
                <a:r>
                  <a:rPr lang="en-US" altLang="zh-CN" sz="2000" dirty="0" smtClean="0">
                    <a:solidFill>
                      <a:schemeClr val="bg2"/>
                    </a:solidFill>
                    <a:latin typeface="Calibri" charset="0"/>
                    <a:ea typeface="DengXian" charset="-122"/>
                    <a:cs typeface="Times New Roman" charset="0"/>
                  </a:rPr>
                  <a:t>(prior)</a:t>
                </a:r>
              </a:p>
              <a:p>
                <a:r>
                  <a:rPr lang="zh-CN" altLang="en-US" sz="2400" dirty="0">
                    <a:solidFill>
                      <a:schemeClr val="bg2"/>
                    </a:solidFill>
                    <a:effectLst/>
                    <a:latin typeface="Calibri" charset="0"/>
                    <a:ea typeface="DengXian" charset="-122"/>
                    <a:cs typeface="Times New Roman" charset="0"/>
                  </a:rPr>
                  <a:t> </a:t>
                </a:r>
                <a:endParaRPr lang="en-US" sz="2400" dirty="0">
                  <a:effectLst/>
                  <a:latin typeface="Calibri" charset="0"/>
                  <a:ea typeface="DengXian" charset="-122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=</m:t>
                      </m:r>
                      <m:r>
                        <a:rPr lang="en-US" altLang="zh-CN" sz="2400" b="0" i="1" smtClean="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𝜆</m:t>
                      </m:r>
                      <m:d>
                        <m:dPr>
                          <m:ctrlPr>
                            <a:rPr lang="en-US" altLang="zh-CN" sz="2400" b="0" i="1" smtClean="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zh-CN" sz="2400" b="0" i="1" smtClean="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+(1</m:t>
                      </m:r>
                      <m:r>
                        <a:rPr lang="zh-CN" altLang="en-US" sz="2400" b="0" i="1" smtClean="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 </m:t>
                      </m:r>
                      <m:r>
                        <a:rPr lang="en-US" altLang="zh-CN" sz="2400" b="0" i="1" smtClean="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−</m:t>
                      </m:r>
                      <m:r>
                        <a:rPr lang="en-US" altLang="zh-CN" sz="2400" b="0" i="1" smtClean="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𝜆</m:t>
                      </m:r>
                      <m:d>
                        <m:dPr>
                          <m:ctrlPr>
                            <a:rPr lang="en-US" altLang="zh-CN" sz="2400" b="0" i="1" smtClean="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2400" b="0" i="1" smtClean="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effectLst/>
                                  <a:latin typeface="Cambria Math" charset="0"/>
                                  <a:ea typeface="DengXian" charset="-122"/>
                                  <a:cs typeface="Times New Roman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100" i="1" dirty="0">
                  <a:effectLst/>
                  <a:latin typeface="Calibri" charset="0"/>
                  <a:ea typeface="DengXian" charset="-122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377" y="1873401"/>
                <a:ext cx="6186243" cy="23875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05819" y="4476742"/>
                <a:ext cx="37966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𝜆</m:t>
                        </m:r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charset="0"/>
                        <a:ea typeface="DengXian" charset="-122"/>
                        <a:cs typeface="Times New Roman" charset="0"/>
                      </a:rPr>
                      <m:t>)</m:t>
                    </m:r>
                  </m:oMath>
                </a14:m>
                <a:r>
                  <a:rPr lang="zh-CN" altLang="en-US" sz="1600" dirty="0" smtClean="0">
                    <a:solidFill>
                      <a:srgbClr val="C00000"/>
                    </a:solidFill>
                  </a:rPr>
                  <a:t> 是一个关于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charset="0"/>
                            <a:ea typeface="DengXian" charset="-122"/>
                            <a:cs typeface="Times New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rgbClr val="C00000"/>
                    </a:solidFill>
                  </a:rPr>
                  <a:t>的单调递增函数， 如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819" y="4476742"/>
                <a:ext cx="3796617" cy="338554"/>
              </a:xfrm>
              <a:prstGeom prst="rect">
                <a:avLst/>
              </a:prstGeom>
              <a:blipFill rotWithShape="0">
                <a:blip r:embed="rId4"/>
                <a:stretch>
                  <a:fillRect t="-7143" r="-321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002436" y="4407722"/>
                <a:ext cx="1284134" cy="514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>
                          <a:solidFill>
                            <a:srgbClr val="C0000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𝑓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436" y="4407722"/>
                <a:ext cx="1284134" cy="5145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1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3249828" y="1146821"/>
            <a:ext cx="3435178" cy="428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298AD4"/>
                </a:solidFill>
              </a:rPr>
              <a:t>1</a:t>
            </a:r>
            <a:r>
              <a:rPr lang="zh-CN" altLang="en-US" sz="1600" b="1" dirty="0" smtClean="0">
                <a:solidFill>
                  <a:srgbClr val="298AD4"/>
                </a:solidFill>
              </a:rPr>
              <a:t>  </a:t>
            </a:r>
            <a:r>
              <a:rPr lang="is-IS" sz="1600" b="1" dirty="0" smtClean="0">
                <a:solidFill>
                  <a:srgbClr val="298AD4"/>
                </a:solidFill>
              </a:rPr>
              <a:t>导言 </a:t>
            </a:r>
            <a:endParaRPr lang="is-IS" sz="1600" b="1" dirty="0">
              <a:solidFill>
                <a:srgbClr val="298AD4"/>
              </a:solidFill>
            </a:endParaRPr>
          </a:p>
          <a:p>
            <a:r>
              <a:rPr lang="is-IS" sz="1600" dirty="0">
                <a:solidFill>
                  <a:srgbClr val="298AD4"/>
                </a:solidFill>
              </a:rPr>
              <a:t>    </a:t>
            </a:r>
            <a:r>
              <a:rPr lang="is-IS" sz="1600" dirty="0">
                <a:solidFill>
                  <a:schemeClr val="tx1"/>
                </a:solidFill>
              </a:rPr>
              <a:t>比赛预备知识 </a:t>
            </a:r>
          </a:p>
          <a:p>
            <a:r>
              <a:rPr lang="is-IS" sz="1600" dirty="0">
                <a:solidFill>
                  <a:schemeClr val="tx1"/>
                </a:solidFill>
              </a:rPr>
              <a:t>    赛程的大局观 </a:t>
            </a:r>
          </a:p>
          <a:p>
            <a:r>
              <a:rPr lang="is-IS" sz="1600" dirty="0">
                <a:solidFill>
                  <a:srgbClr val="298AD4"/>
                </a:solidFill>
              </a:rPr>
              <a:t/>
            </a:r>
            <a:br>
              <a:rPr lang="is-IS" sz="1600" dirty="0">
                <a:solidFill>
                  <a:srgbClr val="298AD4"/>
                </a:solidFill>
              </a:rPr>
            </a:br>
            <a:endParaRPr lang="is-IS" sz="1600" dirty="0">
              <a:solidFill>
                <a:srgbClr val="298AD4"/>
              </a:solidFill>
            </a:endParaRPr>
          </a:p>
          <a:p>
            <a:r>
              <a:rPr lang="en-US" altLang="zh-CN" sz="1600" b="1" dirty="0" smtClean="0">
                <a:solidFill>
                  <a:srgbClr val="298AD4"/>
                </a:solidFill>
              </a:rPr>
              <a:t>2</a:t>
            </a:r>
            <a:r>
              <a:rPr lang="zh-CN" altLang="en-US" sz="1600" b="1" dirty="0" smtClean="0">
                <a:solidFill>
                  <a:srgbClr val="298AD4"/>
                </a:solidFill>
              </a:rPr>
              <a:t>  </a:t>
            </a:r>
            <a:r>
              <a:rPr lang="is-IS" sz="1600" b="1" dirty="0" smtClean="0">
                <a:solidFill>
                  <a:srgbClr val="298AD4"/>
                </a:solidFill>
              </a:rPr>
              <a:t>特征工程 </a:t>
            </a:r>
            <a:endParaRPr lang="is-IS" sz="1600" b="1" dirty="0">
              <a:solidFill>
                <a:srgbClr val="298AD4"/>
              </a:solidFill>
            </a:endParaRPr>
          </a:p>
          <a:p>
            <a:r>
              <a:rPr lang="is-IS" sz="1600" dirty="0">
                <a:solidFill>
                  <a:srgbClr val="298AD4"/>
                </a:solidFill>
              </a:rPr>
              <a:t>   </a:t>
            </a:r>
            <a:r>
              <a:rPr lang="is-IS" sz="1600" dirty="0">
                <a:solidFill>
                  <a:schemeClr val="tx1"/>
                </a:solidFill>
              </a:rPr>
              <a:t> 特征归类和通用解决方案 </a:t>
            </a:r>
          </a:p>
          <a:p>
            <a:r>
              <a:rPr lang="is-IS" sz="1600" dirty="0">
                <a:solidFill>
                  <a:schemeClr val="tx1"/>
                </a:solidFill>
              </a:rPr>
              <a:t>    举例:  高势集特征的编码 </a:t>
            </a:r>
          </a:p>
          <a:p>
            <a:r>
              <a:rPr lang="is-IS" sz="1600" dirty="0">
                <a:solidFill>
                  <a:schemeClr val="tx1"/>
                </a:solidFill>
              </a:rPr>
              <a:t>    特征的全局重要性 </a:t>
            </a:r>
          </a:p>
          <a:p>
            <a:r>
              <a:rPr lang="is-IS" sz="1600" dirty="0">
                <a:solidFill>
                  <a:schemeClr val="tx1"/>
                </a:solidFill>
              </a:rPr>
              <a:t>    特征的单例重要性 </a:t>
            </a:r>
          </a:p>
          <a:p>
            <a:r>
              <a:rPr lang="is-IS" sz="1600" dirty="0">
                <a:solidFill>
                  <a:srgbClr val="298AD4"/>
                </a:solidFill>
              </a:rPr>
              <a:t/>
            </a:r>
            <a:br>
              <a:rPr lang="is-IS" sz="1600" dirty="0">
                <a:solidFill>
                  <a:srgbClr val="298AD4"/>
                </a:solidFill>
              </a:rPr>
            </a:br>
            <a:r>
              <a:rPr lang="en-US" altLang="zh-CN" sz="1600" b="1" dirty="0" smtClean="0">
                <a:solidFill>
                  <a:srgbClr val="298AD4"/>
                </a:solidFill>
              </a:rPr>
              <a:t>3</a:t>
            </a:r>
            <a:r>
              <a:rPr lang="zh-CN" altLang="en-US" sz="1600" b="1" dirty="0" smtClean="0">
                <a:solidFill>
                  <a:srgbClr val="298AD4"/>
                </a:solidFill>
              </a:rPr>
              <a:t>  </a:t>
            </a:r>
            <a:r>
              <a:rPr lang="is-IS" sz="1600" b="1" dirty="0" smtClean="0">
                <a:solidFill>
                  <a:srgbClr val="298AD4"/>
                </a:solidFill>
              </a:rPr>
              <a:t>比赛</a:t>
            </a:r>
            <a:r>
              <a:rPr lang="is-IS" sz="1600" b="1" dirty="0">
                <a:solidFill>
                  <a:srgbClr val="298AD4"/>
                </a:solidFill>
              </a:rPr>
              <a:t>Trick </a:t>
            </a:r>
          </a:p>
          <a:p>
            <a:r>
              <a:rPr lang="is-IS" sz="1600" dirty="0">
                <a:solidFill>
                  <a:srgbClr val="298AD4"/>
                </a:solidFill>
              </a:rPr>
              <a:t>     </a:t>
            </a:r>
            <a:r>
              <a:rPr lang="is-IS" sz="1600" dirty="0">
                <a:solidFill>
                  <a:schemeClr val="tx1"/>
                </a:solidFill>
              </a:rPr>
              <a:t>交叉验证的leak预防 </a:t>
            </a:r>
          </a:p>
          <a:p>
            <a:r>
              <a:rPr lang="is-IS" sz="1600" dirty="0">
                <a:solidFill>
                  <a:schemeClr val="tx1"/>
                </a:solidFill>
              </a:rPr>
              <a:t>     多随机种子结果均化 </a:t>
            </a:r>
          </a:p>
          <a:p>
            <a:r>
              <a:rPr lang="is-IS" sz="1600" dirty="0">
                <a:solidFill>
                  <a:schemeClr val="tx1"/>
                </a:solidFill>
              </a:rPr>
              <a:t>     magic feature </a:t>
            </a:r>
          </a:p>
          <a:p>
            <a:r>
              <a:rPr lang="is-IS" sz="1600" dirty="0">
                <a:solidFill>
                  <a:schemeClr val="tx1"/>
                </a:solidFill>
              </a:rPr>
              <a:t>     交流及活跃性 </a:t>
            </a:r>
          </a:p>
          <a:p>
            <a:endParaRPr lang="en-US" sz="1600" dirty="0">
              <a:solidFill>
                <a:srgbClr val="298AD4"/>
              </a:solidFill>
            </a:endParaRPr>
          </a:p>
        </p:txBody>
      </p:sp>
      <p:sp>
        <p:nvSpPr>
          <p:cNvPr id="6" name="Shape 97"/>
          <p:cNvSpPr txBox="1">
            <a:spLocks noGrp="1"/>
          </p:cNvSpPr>
          <p:nvPr>
            <p:ph type="ctrTitle"/>
          </p:nvPr>
        </p:nvSpPr>
        <p:spPr>
          <a:xfrm>
            <a:off x="1536400" y="1146821"/>
            <a:ext cx="1107948" cy="611679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endParaRPr lang="en" sz="4500" dirty="0" smtClean="0">
              <a:solidFill>
                <a:srgbClr val="CFD8DC"/>
              </a:solidFill>
            </a:endParaRPr>
          </a:p>
          <a:p>
            <a:r>
              <a:rPr lang="zh-CN" altLang="en-US" dirty="0" smtClean="0"/>
              <a:t>目录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903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32613" y="593870"/>
            <a:ext cx="5678775" cy="702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zh-CN" altLang="en-US" dirty="0" smtClean="0"/>
              <a:t>高势集特征的平均值编码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732613" y="1616096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819612" y="1908483"/>
                <a:ext cx="2085827" cy="1342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𝜆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1800">
                          <a:solidFill>
                            <a:srgbClr val="C0000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80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sz="180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𝑓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endParaRPr lang="en-US" altLang="zh-CN" sz="1800" i="1" dirty="0" smtClean="0">
                  <a:solidFill>
                    <a:srgbClr val="C0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rgbClr val="C0000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𝑘</m:t>
                      </m:r>
                      <m:r>
                        <a:rPr lang="en-US" altLang="zh-CN" sz="18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612" y="1908483"/>
                <a:ext cx="2085827" cy="1342803"/>
              </a:xfrm>
              <a:prstGeom prst="rect">
                <a:avLst/>
              </a:prstGeom>
              <a:blipFill rotWithShape="0">
                <a:blip r:embed="rId3"/>
                <a:stretch>
                  <a:fillRect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30" y="1616096"/>
            <a:ext cx="5955957" cy="299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32613" y="593870"/>
            <a:ext cx="5678775" cy="702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zh-CN" altLang="en-US" dirty="0" smtClean="0"/>
              <a:t>特征的全局重要性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732613" y="1616096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96" y="1296545"/>
            <a:ext cx="7357906" cy="397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32613" y="593870"/>
            <a:ext cx="5678775" cy="702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zh-CN" altLang="en-US" dirty="0" smtClean="0"/>
              <a:t>特征的单例重要性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贡献程度</a:t>
            </a:r>
            <a:r>
              <a:rPr lang="en-US" altLang="zh-CN" dirty="0" smtClean="0"/>
              <a:t>)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732613" y="1616096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057" y="2347653"/>
            <a:ext cx="2628900" cy="59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184" y="3197771"/>
            <a:ext cx="3171629" cy="532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811" y="1621456"/>
            <a:ext cx="3696373" cy="3247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1217" r="1"/>
          <a:stretch/>
        </p:blipFill>
        <p:spPr>
          <a:xfrm>
            <a:off x="5205420" y="1642178"/>
            <a:ext cx="1906896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2302518" y="1811944"/>
            <a:ext cx="4374451" cy="11598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en-US" altLang="zh-CN" sz="4500" dirty="0">
                <a:solidFill>
                  <a:srgbClr val="CFD8DC"/>
                </a:solidFill>
              </a:rPr>
              <a:t>3</a:t>
            </a:r>
            <a:r>
              <a:rPr lang="en" sz="4500" dirty="0" smtClean="0">
                <a:solidFill>
                  <a:srgbClr val="CFD8DC"/>
                </a:solidFill>
              </a:rPr>
              <a:t>.</a:t>
            </a:r>
          </a:p>
          <a:p>
            <a:r>
              <a:rPr lang="zh-CN" altLang="en-US" dirty="0" smtClean="0"/>
              <a:t>比赛</a:t>
            </a:r>
            <a:r>
              <a:rPr lang="en-US" altLang="zh-CN" dirty="0" smtClean="0"/>
              <a:t>Trick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15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32613" y="593870"/>
            <a:ext cx="5678775" cy="702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zh-CN" altLang="en-US" dirty="0" smtClean="0"/>
              <a:t>交叉验证的</a:t>
            </a:r>
            <a:r>
              <a:rPr lang="en-US" altLang="zh-CN" dirty="0" smtClean="0"/>
              <a:t>leak</a:t>
            </a:r>
            <a:r>
              <a:rPr lang="zh-CN" altLang="en-US" dirty="0" smtClean="0"/>
              <a:t>预防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732613" y="1616096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32613" y="1616096"/>
            <a:ext cx="2319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涉及到统计量的特征</a:t>
            </a: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Group</a:t>
            </a:r>
            <a:r>
              <a:rPr lang="zh-CN" altLang="en-US" sz="1600" dirty="0" smtClean="0"/>
              <a:t>统计量特征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732613" y="2942388"/>
            <a:ext cx="5404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1600" dirty="0" smtClean="0"/>
              <a:t>如果用到了验证集的一些统计数据（甚至涉及到</a:t>
            </a:r>
            <a:r>
              <a:rPr lang="en-US" altLang="zh-CN" sz="1600" dirty="0" smtClean="0"/>
              <a:t>Label</a:t>
            </a:r>
            <a:r>
              <a:rPr lang="zh-CN" altLang="en-US" sz="1600" dirty="0" smtClean="0"/>
              <a:t>），</a:t>
            </a:r>
            <a:endParaRPr lang="en-US" altLang="zh-CN" sz="1600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1600" dirty="0" smtClean="0"/>
              <a:t>会造成一定的</a:t>
            </a:r>
            <a:r>
              <a:rPr lang="en-US" altLang="zh-CN" sz="1600" dirty="0" smtClean="0"/>
              <a:t>leak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10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32613" y="593870"/>
            <a:ext cx="5678775" cy="702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zh-CN" altLang="en-US" dirty="0" smtClean="0"/>
              <a:t>多随机种子均化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732613" y="1616096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32613" y="1616096"/>
            <a:ext cx="3738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交叉验证的采样随机</a:t>
            </a: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err="1" smtClean="0"/>
              <a:t>xgboost</a:t>
            </a:r>
            <a:r>
              <a:rPr lang="zh-CN" altLang="en-US" sz="1600" dirty="0" smtClean="0"/>
              <a:t>等模型</a:t>
            </a:r>
            <a:r>
              <a:rPr lang="en-US" altLang="zh-CN" sz="1600" dirty="0" smtClean="0"/>
              <a:t>feature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selection</a:t>
            </a:r>
            <a:r>
              <a:rPr lang="zh-CN" altLang="en-US" sz="1600" dirty="0" smtClean="0"/>
              <a:t>随机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13" y="3338746"/>
            <a:ext cx="7587049" cy="7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32613" y="593870"/>
            <a:ext cx="5678775" cy="702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en-US" altLang="zh-CN" dirty="0" smtClean="0"/>
              <a:t>Magic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732613" y="1616096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32613" y="1616096"/>
            <a:ext cx="6628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暴露组织方组织数据的信息，如不同标签的数据是不同时间群创建的</a:t>
            </a: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只对比赛有用，对实际没有应用价值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2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32613" y="593870"/>
            <a:ext cx="5678775" cy="702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zh-CN" altLang="en-US" dirty="0" smtClean="0"/>
              <a:t>交流及活跃性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732613" y="1616096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65" y="1616096"/>
            <a:ext cx="7969078" cy="238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32613" y="593870"/>
            <a:ext cx="5678775" cy="702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zh-CN" altLang="en-US" dirty="0" smtClean="0"/>
              <a:t>交流及活跃性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732613" y="1616096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59" y="1885045"/>
            <a:ext cx="8550876" cy="201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4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32613" y="593870"/>
            <a:ext cx="5678775" cy="702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en-US" altLang="zh-CN" dirty="0" smtClean="0"/>
              <a:t>Reference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732613" y="1616096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7575" y="1739206"/>
            <a:ext cx="73677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altLang="zh-CN" sz="1400" dirty="0" smtClean="0"/>
              <a:t>[1]</a:t>
            </a:r>
            <a:r>
              <a:rPr lang="zh-CN" altLang="en-US" sz="1400" dirty="0" smtClean="0"/>
              <a:t>  </a:t>
            </a:r>
            <a:r>
              <a:rPr lang="en-US" sz="1400" dirty="0" err="1" smtClean="0"/>
              <a:t>Micci-Barreca</a:t>
            </a:r>
            <a:r>
              <a:rPr lang="en-US" sz="1400" dirty="0"/>
              <a:t>, Daniele. </a:t>
            </a:r>
            <a:r>
              <a:rPr lang="en-US" sz="1400" dirty="0" smtClean="0"/>
              <a:t>A </a:t>
            </a:r>
            <a:r>
              <a:rPr lang="en-US" sz="1400" dirty="0"/>
              <a:t>preprocessing scheme for high-cardinality categorical </a:t>
            </a:r>
            <a:endParaRPr lang="en-US" sz="1400" dirty="0" smtClean="0"/>
          </a:p>
          <a:p>
            <a:pPr marL="285750" indent="-285750"/>
            <a:r>
              <a:rPr lang="en-US" sz="1400" dirty="0" smtClean="0"/>
              <a:t>attributes </a:t>
            </a:r>
            <a:r>
              <a:rPr lang="en-US" sz="1400" dirty="0"/>
              <a:t>in classification and prediction problems." ACM SIGKDD Explorations </a:t>
            </a:r>
            <a:r>
              <a:rPr lang="en-US" sz="1400" dirty="0" smtClean="0"/>
              <a:t>Newsletter</a:t>
            </a:r>
          </a:p>
          <a:p>
            <a:pPr marL="285750" indent="-285750"/>
            <a:r>
              <a:rPr lang="en-US" sz="1400" dirty="0" smtClean="0"/>
              <a:t>3.1 </a:t>
            </a:r>
            <a:r>
              <a:rPr lang="en-US" sz="1400" dirty="0"/>
              <a:t>(2001): 27-32</a:t>
            </a:r>
            <a:r>
              <a:rPr lang="en-US" sz="1400" dirty="0" smtClean="0"/>
              <a:t>.</a:t>
            </a:r>
          </a:p>
          <a:p>
            <a:pPr marL="285750" indent="-285750"/>
            <a:endParaRPr lang="en-US" sz="1400" dirty="0"/>
          </a:p>
          <a:p>
            <a:pPr marL="285750" indent="-285750"/>
            <a:r>
              <a:rPr lang="en-US" altLang="zh-CN" sz="1400" dirty="0" smtClean="0"/>
              <a:t>[2]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http://</a:t>
            </a:r>
            <a:r>
              <a:rPr lang="en-US" altLang="zh-CN" sz="1400" dirty="0" err="1"/>
              <a:t>blog.datadive.net</a:t>
            </a:r>
            <a:r>
              <a:rPr lang="en-US" altLang="zh-CN" sz="1400" dirty="0"/>
              <a:t>/interpreting-random-forests/</a:t>
            </a:r>
            <a:endParaRPr lang="en-US" sz="1400" dirty="0" smtClean="0"/>
          </a:p>
          <a:p>
            <a:pPr marL="285750" indent="-285750"/>
            <a:endParaRPr lang="en-US" sz="1400" dirty="0"/>
          </a:p>
          <a:p>
            <a:pPr marL="285750" indent="-285750"/>
            <a:r>
              <a:rPr lang="en-US" altLang="zh-CN" sz="1400" dirty="0" smtClean="0"/>
              <a:t>[3]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Scarlet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Pan,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>
                <a:hlinkClick r:id="rId3"/>
              </a:rPr>
              <a:t>Kaggle</a:t>
            </a:r>
            <a:r>
              <a:rPr lang="en-US" altLang="zh-CN" sz="1400" dirty="0" smtClean="0">
                <a:hlinkClick r:id="rId3"/>
              </a:rPr>
              <a:t> </a:t>
            </a:r>
            <a:r>
              <a:rPr lang="zh-CN" altLang="en-US" sz="1400" dirty="0">
                <a:hlinkClick r:id="rId3"/>
              </a:rPr>
              <a:t>首战拿银总结 </a:t>
            </a:r>
            <a:r>
              <a:rPr lang="en-US" altLang="zh-CN" sz="1400" dirty="0">
                <a:hlinkClick r:id="rId3"/>
              </a:rPr>
              <a:t>| </a:t>
            </a:r>
            <a:r>
              <a:rPr lang="zh-CN" altLang="en-US" sz="1400" dirty="0">
                <a:hlinkClick r:id="rId3"/>
              </a:rPr>
              <a:t>入门指导 </a:t>
            </a:r>
            <a:r>
              <a:rPr lang="en-US" altLang="zh-CN" sz="1400" dirty="0">
                <a:hlinkClick r:id="rId3"/>
              </a:rPr>
              <a:t>(</a:t>
            </a:r>
            <a:r>
              <a:rPr lang="zh-CN" altLang="en-US" sz="1400" dirty="0">
                <a:hlinkClick r:id="rId3"/>
              </a:rPr>
              <a:t>长文、干货</a:t>
            </a:r>
            <a:r>
              <a:rPr lang="zh-CN" altLang="en-US" sz="1400" dirty="0" smtClean="0">
                <a:hlinkClick r:id="rId3"/>
              </a:rPr>
              <a:t>）</a:t>
            </a:r>
            <a:endParaRPr lang="en-US" altLang="zh-CN" sz="1400" dirty="0" smtClean="0"/>
          </a:p>
          <a:p>
            <a:pPr marL="285750" indent="-285750"/>
            <a:endParaRPr lang="en-US" altLang="zh-CN" sz="1400" dirty="0"/>
          </a:p>
          <a:p>
            <a:pPr marL="285750" indent="-285750"/>
            <a:r>
              <a:rPr lang="en-US" altLang="zh-CN" sz="1400" dirty="0" smtClean="0"/>
              <a:t>[4]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http</a:t>
            </a:r>
            <a:r>
              <a:rPr lang="en-US" altLang="zh-CN" sz="1400" dirty="0" smtClean="0"/>
              <a:t>://</a:t>
            </a:r>
            <a:r>
              <a:rPr lang="en-US" altLang="zh-CN" sz="1400" dirty="0" err="1" smtClean="0"/>
              <a:t>github.com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ScarletPan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Kaggle</a:t>
            </a:r>
            <a:r>
              <a:rPr lang="en-US" altLang="zh-CN" sz="1400" dirty="0" smtClean="0"/>
              <a:t>-Rental-Listing-</a:t>
            </a:r>
            <a:r>
              <a:rPr lang="en-US" altLang="zh-CN" sz="1400" dirty="0" err="1" smtClean="0"/>
              <a:t>Inquireies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0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2302518" y="1811944"/>
            <a:ext cx="4374451" cy="11598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en" sz="4500" dirty="0">
                <a:solidFill>
                  <a:srgbClr val="CFD8DC"/>
                </a:solidFill>
              </a:rPr>
              <a:t>1</a:t>
            </a:r>
            <a:r>
              <a:rPr lang="en" sz="4500" dirty="0" smtClean="0">
                <a:solidFill>
                  <a:srgbClr val="CFD8DC"/>
                </a:solidFill>
              </a:rPr>
              <a:t>.</a:t>
            </a:r>
          </a:p>
          <a:p>
            <a:r>
              <a:rPr lang="zh-CN" altLang="en-US" dirty="0" smtClean="0"/>
              <a:t>导言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1657350" y="1869092"/>
            <a:ext cx="5829300" cy="11598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pPr algn="ctr"/>
            <a:r>
              <a:rPr lang="en-US" altLang="zh-CN" sz="7200" b="1" dirty="0" smtClean="0"/>
              <a:t>Thank</a:t>
            </a:r>
            <a:r>
              <a:rPr lang="zh-CN" altLang="en-US" sz="7200" b="1" dirty="0" smtClean="0"/>
              <a:t> </a:t>
            </a:r>
            <a:r>
              <a:rPr lang="en-US" altLang="zh-CN" sz="7200" b="1" dirty="0" smtClean="0"/>
              <a:t>you!</a:t>
            </a:r>
            <a:endParaRPr lang="en" sz="7200" b="1" dirty="0"/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1657350" y="3125804"/>
            <a:ext cx="5829300" cy="78480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732613" y="593870"/>
            <a:ext cx="5678775" cy="702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zh-CN" altLang="en-US" dirty="0" smtClean="0"/>
              <a:t>比赛预备知识</a:t>
            </a:r>
            <a:endParaRPr lang="en"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732613" y="1485900"/>
            <a:ext cx="1814850" cy="3725775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zh-CN" altLang="en-US" b="1" dirty="0" smtClean="0"/>
              <a:t>机器学习基础</a:t>
            </a:r>
            <a:endParaRPr lang="en" b="1" dirty="0"/>
          </a:p>
          <a:p>
            <a:pPr>
              <a:buNone/>
            </a:pPr>
            <a:endParaRPr lang="en-US" dirty="0" smtClean="0"/>
          </a:p>
          <a:p>
            <a:pPr marL="285750" indent="-285750"/>
            <a:r>
              <a:rPr lang="zh-CN" altLang="en-US" dirty="0" smtClean="0"/>
              <a:t>监督学习 </a:t>
            </a:r>
            <a:r>
              <a:rPr lang="en-US" altLang="zh-CN" dirty="0" smtClean="0"/>
              <a:t>/</a:t>
            </a:r>
            <a:r>
              <a:rPr lang="zh-CN" altLang="en-US" dirty="0" smtClean="0"/>
              <a:t> 无监督学习</a:t>
            </a:r>
            <a:endParaRPr lang="en-US" altLang="zh-CN" dirty="0" smtClean="0"/>
          </a:p>
          <a:p>
            <a:pPr marL="285750" indent="-285750"/>
            <a:r>
              <a:rPr lang="zh-CN" altLang="en-US" dirty="0" smtClean="0"/>
              <a:t>分类 </a:t>
            </a:r>
            <a:r>
              <a:rPr lang="en-US" altLang="zh-CN" dirty="0" smtClean="0"/>
              <a:t>/</a:t>
            </a:r>
            <a:r>
              <a:rPr lang="zh-CN" altLang="en-US" dirty="0" smtClean="0"/>
              <a:t> 回归</a:t>
            </a:r>
            <a:endParaRPr lang="en-US" altLang="zh-CN" dirty="0" smtClean="0"/>
          </a:p>
          <a:p>
            <a:pPr marL="285750" indent="-285750"/>
            <a:r>
              <a:rPr lang="zh-CN" altLang="en-US" dirty="0" smtClean="0"/>
              <a:t>贝叶斯 </a:t>
            </a:r>
            <a:r>
              <a:rPr lang="en-US" altLang="zh-CN" dirty="0" smtClean="0"/>
              <a:t>/</a:t>
            </a:r>
            <a:r>
              <a:rPr lang="zh-CN" altLang="en-US" dirty="0" smtClean="0"/>
              <a:t> 先验 </a:t>
            </a:r>
            <a:r>
              <a:rPr lang="en-US" altLang="zh-CN" dirty="0" smtClean="0"/>
              <a:t>/</a:t>
            </a:r>
            <a:r>
              <a:rPr lang="zh-CN" altLang="en-US" dirty="0" smtClean="0"/>
              <a:t> 后验</a:t>
            </a:r>
            <a:endParaRPr lang="en-US" altLang="zh-CN" dirty="0" smtClean="0"/>
          </a:p>
          <a:p>
            <a:pPr marL="285750" indent="-285750"/>
            <a:r>
              <a:rPr lang="zh-CN" altLang="en-US" dirty="0" smtClean="0"/>
              <a:t>训练集 </a:t>
            </a:r>
            <a:r>
              <a:rPr lang="en-US" altLang="zh-CN" dirty="0" smtClean="0"/>
              <a:t>/</a:t>
            </a:r>
            <a:r>
              <a:rPr lang="zh-CN" altLang="en-US" dirty="0" smtClean="0"/>
              <a:t> 验证集 </a:t>
            </a:r>
            <a:r>
              <a:rPr lang="en-US" altLang="zh-CN" dirty="0" smtClean="0"/>
              <a:t>/</a:t>
            </a:r>
            <a:r>
              <a:rPr lang="zh-CN" altLang="en-US" dirty="0" smtClean="0"/>
              <a:t>测试集</a:t>
            </a:r>
            <a:endParaRPr lang="en-US" altLang="zh-CN" dirty="0" smtClean="0"/>
          </a:p>
          <a:p>
            <a:pPr marL="285750" indent="-285750"/>
            <a:r>
              <a:rPr lang="en-US" altLang="zh-CN" dirty="0" smtClean="0"/>
              <a:t>Bias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underfit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overfit</a:t>
            </a:r>
            <a:endParaRPr lang="en" dirty="0"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3640494" y="1485900"/>
            <a:ext cx="1814850" cy="3725775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US" altLang="zh-CN" b="1" dirty="0" smtClean="0"/>
              <a:t>Python</a:t>
            </a:r>
            <a:r>
              <a:rPr lang="zh-CN" altLang="en-US" b="1" dirty="0" smtClean="0"/>
              <a:t> 基础</a:t>
            </a:r>
            <a:endParaRPr lang="en" b="1" dirty="0"/>
          </a:p>
          <a:p>
            <a:pPr>
              <a:buNone/>
            </a:pPr>
            <a:endParaRPr lang="en-US" dirty="0" smtClean="0"/>
          </a:p>
          <a:p>
            <a:pPr marL="285750" indent="-285750"/>
            <a:r>
              <a:rPr lang="en-US" altLang="zh-CN" dirty="0" smtClean="0"/>
              <a:t>pandas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sklearn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/>
              <a:t> </a:t>
            </a:r>
            <a:r>
              <a:rPr lang="en-US" altLang="zh-CN" dirty="0" err="1" smtClean="0"/>
              <a:t>matplotlib</a:t>
            </a:r>
            <a:r>
              <a:rPr lang="zh-CN" altLang="en-US" dirty="0" smtClean="0"/>
              <a:t> </a:t>
            </a:r>
            <a:r>
              <a:rPr lang="en-US" altLang="zh-CN" dirty="0"/>
              <a:t>/ </a:t>
            </a:r>
            <a:r>
              <a:rPr lang="en-US" altLang="zh-CN" dirty="0" err="1" smtClean="0"/>
              <a:t>xgboost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nltk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mr-IN" altLang="zh-CN" dirty="0" smtClean="0"/>
              <a:t>…</a:t>
            </a:r>
            <a:endParaRPr lang="en-US" altLang="zh-CN" dirty="0" smtClean="0"/>
          </a:p>
          <a:p>
            <a:pPr marL="285750" indent="-285750"/>
            <a:r>
              <a:rPr lang="en-US" altLang="zh-CN" dirty="0" err="1" smtClean="0"/>
              <a:t>defaultdict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set)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comprehension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expression</a:t>
            </a:r>
          </a:p>
          <a:p>
            <a:pPr marL="285750" indent="-285750"/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3"/>
          </p:nvPr>
        </p:nvSpPr>
        <p:spPr>
          <a:xfrm>
            <a:off x="5548376" y="1485900"/>
            <a:ext cx="1814850" cy="3725775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zh-CN" altLang="en-US" b="1" dirty="0" smtClean="0"/>
              <a:t>赛事基础</a:t>
            </a:r>
            <a:endParaRPr lang="en" b="1" dirty="0"/>
          </a:p>
          <a:p>
            <a:pPr>
              <a:buNone/>
            </a:pPr>
            <a:r>
              <a:rPr lang="en" dirty="0" smtClean="0"/>
              <a:t> </a:t>
            </a:r>
            <a:endParaRPr lang="en" dirty="0"/>
          </a:p>
          <a:p>
            <a:pPr marL="285750" indent="-285750"/>
            <a:r>
              <a:rPr lang="en-US" altLang="zh-CN" dirty="0" smtClean="0"/>
              <a:t>Dataset</a:t>
            </a:r>
          </a:p>
          <a:p>
            <a:pPr marL="285750" indent="-285750"/>
            <a:r>
              <a:rPr lang="en-US" altLang="zh-CN" dirty="0" smtClean="0"/>
              <a:t>Metric</a:t>
            </a:r>
          </a:p>
          <a:p>
            <a:pPr marL="285750" indent="-285750"/>
            <a:r>
              <a:rPr lang="en-US" altLang="zh-CN" dirty="0" smtClean="0"/>
              <a:t>Rules</a:t>
            </a:r>
          </a:p>
          <a:p>
            <a:pPr marL="285750" indent="-285750"/>
            <a:r>
              <a:rPr lang="en-US" altLang="zh-CN" dirty="0" smtClean="0"/>
              <a:t>Public</a:t>
            </a:r>
            <a:r>
              <a:rPr lang="zh-CN" altLang="en-US" dirty="0" smtClean="0"/>
              <a:t> </a:t>
            </a:r>
            <a:r>
              <a:rPr lang="en-US" altLang="zh-CN" dirty="0" smtClean="0"/>
              <a:t>LB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LB</a:t>
            </a:r>
          </a:p>
          <a:p>
            <a:pPr marL="285750" indent="-285750"/>
            <a:r>
              <a:rPr lang="en-US" altLang="zh-CN" dirty="0" smtClean="0"/>
              <a:t>Kernel / Discussion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Forum</a:t>
            </a:r>
            <a:endParaRPr dirty="0"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35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732613" y="593870"/>
            <a:ext cx="5678775" cy="702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zh-CN" altLang="en-US" dirty="0" smtClean="0"/>
              <a:t>比赛大局观</a:t>
            </a:r>
            <a:endParaRPr lang="en" dirty="0"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sp>
        <p:nvSpPr>
          <p:cNvPr id="9" name="Oval 8"/>
          <p:cNvSpPr/>
          <p:nvPr/>
        </p:nvSpPr>
        <p:spPr>
          <a:xfrm>
            <a:off x="1066799" y="2250832"/>
            <a:ext cx="1008185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EDA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88218" y="1659388"/>
            <a:ext cx="1008185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22429" y="2250832"/>
            <a:ext cx="1383325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Feature Engineering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768172" y="3057438"/>
            <a:ext cx="1922585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Selection / </a:t>
            </a:r>
            <a:r>
              <a:rPr lang="en-US" smtClean="0">
                <a:solidFill>
                  <a:schemeClr val="tx1"/>
                </a:solidFill>
              </a:rPr>
              <a:t>Parameter Tuning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9465" y="3890919"/>
            <a:ext cx="1922585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Ensemble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6"/>
            <a:endCxn id="15" idx="2"/>
          </p:cNvCxnSpPr>
          <p:nvPr/>
        </p:nvCxnSpPr>
        <p:spPr>
          <a:xfrm flipV="1">
            <a:off x="2074984" y="1887988"/>
            <a:ext cx="413234" cy="59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5"/>
            <a:endCxn id="17" idx="0"/>
          </p:cNvCxnSpPr>
          <p:nvPr/>
        </p:nvCxnSpPr>
        <p:spPr>
          <a:xfrm>
            <a:off x="4803171" y="2641077"/>
            <a:ext cx="926294" cy="41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5"/>
            <a:endCxn id="18" idx="0"/>
          </p:cNvCxnSpPr>
          <p:nvPr/>
        </p:nvCxnSpPr>
        <p:spPr>
          <a:xfrm>
            <a:off x="6409201" y="3447683"/>
            <a:ext cx="281557" cy="44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6" idx="1"/>
            <a:endCxn id="16" idx="7"/>
          </p:cNvCxnSpPr>
          <p:nvPr/>
        </p:nvCxnSpPr>
        <p:spPr>
          <a:xfrm rot="5400000" flipH="1" flipV="1">
            <a:off x="4314091" y="1828708"/>
            <a:ext cx="12700" cy="978159"/>
          </a:xfrm>
          <a:prstGeom prst="curvedConnector3">
            <a:avLst>
              <a:gd name="adj1" fmla="val 4542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6"/>
            <a:endCxn id="16" idx="2"/>
          </p:cNvCxnSpPr>
          <p:nvPr/>
        </p:nvCxnSpPr>
        <p:spPr>
          <a:xfrm>
            <a:off x="2074984" y="2479432"/>
            <a:ext cx="1547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5"/>
            <a:endCxn id="16" idx="2"/>
          </p:cNvCxnSpPr>
          <p:nvPr/>
        </p:nvCxnSpPr>
        <p:spPr>
          <a:xfrm>
            <a:off x="3348758" y="2049633"/>
            <a:ext cx="273671" cy="42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6" idx="4"/>
            <a:endCxn id="9" idx="4"/>
          </p:cNvCxnSpPr>
          <p:nvPr/>
        </p:nvCxnSpPr>
        <p:spPr>
          <a:xfrm rot="5400000">
            <a:off x="2942492" y="1336432"/>
            <a:ext cx="12700" cy="2743200"/>
          </a:xfrm>
          <a:prstGeom prst="curvedConnector3">
            <a:avLst>
              <a:gd name="adj1" fmla="val 5123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083169" y="1395047"/>
            <a:ext cx="4962904" cy="3640554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66318" y="985589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</a:rPr>
              <a:t>Pipeline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665549" y="3992541"/>
            <a:ext cx="691088" cy="539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01587" y="4531803"/>
            <a:ext cx="691088" cy="539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 rot="19744195">
            <a:off x="2537700" y="4061281"/>
            <a:ext cx="687620" cy="153543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5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2302518" y="1811944"/>
            <a:ext cx="4374451" cy="11598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en-US" altLang="zh-CN" sz="4500" dirty="0">
                <a:solidFill>
                  <a:srgbClr val="CFD8DC"/>
                </a:solidFill>
              </a:rPr>
              <a:t>2</a:t>
            </a:r>
            <a:r>
              <a:rPr lang="en" sz="4500" dirty="0" smtClean="0">
                <a:solidFill>
                  <a:srgbClr val="CFD8DC"/>
                </a:solidFill>
              </a:rPr>
              <a:t>.</a:t>
            </a:r>
          </a:p>
          <a:p>
            <a:r>
              <a:rPr lang="zh-CN" altLang="en-US" dirty="0" smtClean="0"/>
              <a:t>特征工程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99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1142935" y="5035594"/>
            <a:ext cx="6858000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3304"/>
            <a:ext cx="9144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1142935" y="5035594"/>
            <a:ext cx="6858000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2994"/>
            <a:ext cx="91440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732613" y="593870"/>
            <a:ext cx="5678775" cy="702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zh-CN" altLang="en-US" dirty="0" smtClean="0"/>
              <a:t>特征归类和通用解决方案</a:t>
            </a:r>
            <a:endParaRPr lang="en"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732613" y="1485901"/>
            <a:ext cx="1814850" cy="1480037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zh-CN" altLang="en-US" b="1" dirty="0" smtClean="0"/>
              <a:t>数值型特征</a:t>
            </a:r>
            <a:endParaRPr lang="en" b="1" dirty="0"/>
          </a:p>
          <a:p>
            <a:pPr>
              <a:buNone/>
            </a:pPr>
            <a:endParaRPr lang="en-US" dirty="0" smtClean="0"/>
          </a:p>
          <a:p>
            <a:pPr marL="285750" indent="-285750"/>
            <a:r>
              <a:rPr lang="en-US" altLang="zh-CN" dirty="0" smtClean="0"/>
              <a:t>bathroom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285750" indent="-285750"/>
            <a:r>
              <a:rPr lang="en-US" altLang="zh-CN" dirty="0" smtClean="0"/>
              <a:t>bedroom</a:t>
            </a:r>
          </a:p>
          <a:p>
            <a:pPr marL="285750" indent="-285750"/>
            <a:r>
              <a:rPr lang="en-US" altLang="zh-CN" dirty="0" smtClean="0"/>
              <a:t>price</a:t>
            </a:r>
            <a:endParaRPr lang="en" dirty="0"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3640494" y="1485901"/>
            <a:ext cx="1814850" cy="1585546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zh-CN" altLang="en-US" b="1" dirty="0" smtClean="0"/>
              <a:t>高势集型特征</a:t>
            </a:r>
            <a:endParaRPr lang="en" b="1" dirty="0"/>
          </a:p>
          <a:p>
            <a:pPr>
              <a:buNone/>
            </a:pPr>
            <a:endParaRPr lang="en-US" dirty="0" smtClean="0"/>
          </a:p>
          <a:p>
            <a:pPr marL="285750" indent="-285750"/>
            <a:r>
              <a:rPr lang="en-US" altLang="zh-CN" dirty="0" err="1" smtClean="0"/>
              <a:t>building_id</a:t>
            </a:r>
            <a:endParaRPr lang="en-US" altLang="zh-CN" dirty="0" smtClean="0"/>
          </a:p>
          <a:p>
            <a:pPr marL="285750" indent="-285750"/>
            <a:r>
              <a:rPr lang="en-US" altLang="zh-CN" dirty="0" err="1" smtClean="0"/>
              <a:t>display_address</a:t>
            </a:r>
            <a:endParaRPr lang="en-US" altLang="zh-CN" dirty="0" smtClean="0"/>
          </a:p>
          <a:p>
            <a:pPr marL="285750" indent="-285750"/>
            <a:r>
              <a:rPr lang="en-US" altLang="zh-CN" dirty="0" err="1" smtClean="0"/>
              <a:t>manager_id</a:t>
            </a:r>
            <a:endParaRPr lang="en-US" altLang="zh-CN" dirty="0" smtClean="0"/>
          </a:p>
          <a:p>
            <a:pPr marL="285750" indent="-285750"/>
            <a:r>
              <a:rPr lang="en-US" altLang="zh-CN" dirty="0" err="1" smtClean="0"/>
              <a:t>street_address</a:t>
            </a:r>
            <a:endParaRPr lang="en-US" altLang="zh-CN" dirty="0" smtClean="0"/>
          </a:p>
        </p:txBody>
      </p:sp>
      <p:sp>
        <p:nvSpPr>
          <p:cNvPr id="143" name="Shape 143"/>
          <p:cNvSpPr txBox="1">
            <a:spLocks noGrp="1"/>
          </p:cNvSpPr>
          <p:nvPr>
            <p:ph type="body" idx="3"/>
          </p:nvPr>
        </p:nvSpPr>
        <p:spPr>
          <a:xfrm>
            <a:off x="5548376" y="1485901"/>
            <a:ext cx="1814850" cy="1480038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zh-CN" altLang="en-US" b="1" dirty="0" smtClean="0"/>
              <a:t>时间型特征</a:t>
            </a:r>
            <a:endParaRPr lang="en" b="1" dirty="0"/>
          </a:p>
          <a:p>
            <a:pPr>
              <a:buNone/>
            </a:pPr>
            <a:r>
              <a:rPr lang="en" dirty="0" smtClean="0"/>
              <a:t> </a:t>
            </a:r>
            <a:endParaRPr lang="en" dirty="0"/>
          </a:p>
          <a:p>
            <a:pPr marL="285750" indent="-285750"/>
            <a:r>
              <a:rPr lang="en-US" altLang="zh-CN" dirty="0" smtClean="0"/>
              <a:t>created</a:t>
            </a:r>
          </a:p>
          <a:p>
            <a:pPr marL="285750" indent="-285750"/>
            <a:endParaRPr dirty="0"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7446288" y="5035601"/>
            <a:ext cx="411525" cy="39375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/>
          </a:p>
        </p:txBody>
      </p:sp>
      <p:sp>
        <p:nvSpPr>
          <p:cNvPr id="7" name="Shape 141"/>
          <p:cNvSpPr txBox="1">
            <a:spLocks/>
          </p:cNvSpPr>
          <p:nvPr/>
        </p:nvSpPr>
        <p:spPr>
          <a:xfrm>
            <a:off x="1732612" y="3155294"/>
            <a:ext cx="1814850" cy="1480037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zh-CN" altLang="en-US" b="1" dirty="0" smtClean="0"/>
              <a:t>地理位置型特征</a:t>
            </a:r>
            <a:endParaRPr lang="en" b="1" dirty="0" smtClean="0"/>
          </a:p>
          <a:p>
            <a:pPr>
              <a:buFont typeface="Source Sans Pro"/>
              <a:buNone/>
            </a:pPr>
            <a:endParaRPr lang="en-US" dirty="0" smtClean="0"/>
          </a:p>
          <a:p>
            <a:pPr marL="285750" indent="-285750"/>
            <a:r>
              <a:rPr lang="en-US" altLang="zh-CN" dirty="0" smtClean="0"/>
              <a:t>longitude</a:t>
            </a:r>
          </a:p>
          <a:p>
            <a:pPr marL="285750" indent="-285750"/>
            <a:r>
              <a:rPr lang="en-US" altLang="zh-CN" dirty="0" smtClean="0"/>
              <a:t>latitude</a:t>
            </a:r>
          </a:p>
        </p:txBody>
      </p:sp>
      <p:sp>
        <p:nvSpPr>
          <p:cNvPr id="8" name="Shape 141"/>
          <p:cNvSpPr txBox="1">
            <a:spLocks/>
          </p:cNvSpPr>
          <p:nvPr/>
        </p:nvSpPr>
        <p:spPr>
          <a:xfrm>
            <a:off x="3733526" y="3155294"/>
            <a:ext cx="1814850" cy="1480037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zh-CN" altLang="en-US" b="1" dirty="0" smtClean="0"/>
              <a:t>文本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图片特征</a:t>
            </a:r>
            <a:endParaRPr lang="en" b="1" dirty="0" smtClean="0"/>
          </a:p>
          <a:p>
            <a:pPr>
              <a:buFont typeface="Source Sans Pro"/>
              <a:buNone/>
            </a:pPr>
            <a:endParaRPr lang="en-US" dirty="0" smtClean="0"/>
          </a:p>
          <a:p>
            <a:pPr marL="285750" indent="-285750"/>
            <a:r>
              <a:rPr lang="en-US" altLang="zh-CN" dirty="0" smtClean="0"/>
              <a:t>description</a:t>
            </a:r>
          </a:p>
          <a:p>
            <a:pPr marL="285750" indent="-285750"/>
            <a:r>
              <a:rPr lang="en-US" altLang="zh-CN" dirty="0" smtClean="0"/>
              <a:t>photos</a:t>
            </a:r>
            <a:endParaRPr lang="en" dirty="0"/>
          </a:p>
        </p:txBody>
      </p:sp>
      <p:sp>
        <p:nvSpPr>
          <p:cNvPr id="9" name="Shape 141"/>
          <p:cNvSpPr txBox="1">
            <a:spLocks/>
          </p:cNvSpPr>
          <p:nvPr/>
        </p:nvSpPr>
        <p:spPr>
          <a:xfrm>
            <a:off x="5548376" y="3155294"/>
            <a:ext cx="1814850" cy="1480037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5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zh-CN" altLang="en-US" b="1" dirty="0" smtClean="0"/>
              <a:t>稀疏型型特征</a:t>
            </a:r>
            <a:endParaRPr lang="en" b="1" dirty="0" smtClean="0"/>
          </a:p>
          <a:p>
            <a:pPr>
              <a:buFont typeface="Source Sans Pro"/>
              <a:buNone/>
            </a:pPr>
            <a:endParaRPr lang="en-US" dirty="0" smtClean="0"/>
          </a:p>
          <a:p>
            <a:pPr marL="285750" indent="-285750"/>
            <a:r>
              <a:rPr lang="en-US" altLang="zh-CN" dirty="0" smtClean="0"/>
              <a:t>features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826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509</Words>
  <Application>Microsoft Macintosh PowerPoint</Application>
  <PresentationFormat>On-screen Show (16:10)</PresentationFormat>
  <Paragraphs>206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Calibri</vt:lpstr>
      <vt:lpstr>Cambria Math</vt:lpstr>
      <vt:lpstr>DengXian</vt:lpstr>
      <vt:lpstr>Roboto Slab</vt:lpstr>
      <vt:lpstr>Source Sans Pro</vt:lpstr>
      <vt:lpstr>Times New Roman</vt:lpstr>
      <vt:lpstr>宋体</vt:lpstr>
      <vt:lpstr>Arial</vt:lpstr>
      <vt:lpstr>Cordelia template</vt:lpstr>
      <vt:lpstr>从特征工程出发——初学者如何打好一场类Kaggle比赛</vt:lpstr>
      <vt:lpstr> 目录</vt:lpstr>
      <vt:lpstr>1. 导言</vt:lpstr>
      <vt:lpstr>比赛预备知识</vt:lpstr>
      <vt:lpstr>比赛大局观</vt:lpstr>
      <vt:lpstr>2. 特征工程</vt:lpstr>
      <vt:lpstr>PowerPoint Presentation</vt:lpstr>
      <vt:lpstr>PowerPoint Presentation</vt:lpstr>
      <vt:lpstr>特征归类和通用解决方案</vt:lpstr>
      <vt:lpstr>特征归类和通用解决方案</vt:lpstr>
      <vt:lpstr>数值型特征</vt:lpstr>
      <vt:lpstr>时间型特征</vt:lpstr>
      <vt:lpstr>地理位置特征</vt:lpstr>
      <vt:lpstr>文本特征</vt:lpstr>
      <vt:lpstr>图片特征</vt:lpstr>
      <vt:lpstr>稀疏型特征</vt:lpstr>
      <vt:lpstr>高势集特征</vt:lpstr>
      <vt:lpstr>高势集特征的平均值编码</vt:lpstr>
      <vt:lpstr>高势集特征的平均值编码</vt:lpstr>
      <vt:lpstr>高势集特征的平均值编码</vt:lpstr>
      <vt:lpstr>特征的全局重要性</vt:lpstr>
      <vt:lpstr>特征的单例重要性(贡献程度)</vt:lpstr>
      <vt:lpstr>3. 比赛Trick</vt:lpstr>
      <vt:lpstr>交叉验证的leak预防</vt:lpstr>
      <vt:lpstr>多随机种子均化</vt:lpstr>
      <vt:lpstr>Magic feature</vt:lpstr>
      <vt:lpstr>交流及活跃性</vt:lpstr>
      <vt:lpstr>交流及活跃性</vt:lpstr>
      <vt:lpstr>Reference</vt:lpstr>
      <vt:lpstr>Thank you!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70</cp:revision>
  <dcterms:modified xsi:type="dcterms:W3CDTF">2017-11-19T13:34:06Z</dcterms:modified>
</cp:coreProperties>
</file>