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2"/>
  </p:notesMasterIdLst>
  <p:sldIdLst>
    <p:sldId id="256" r:id="rId3"/>
    <p:sldId id="265" r:id="rId4"/>
    <p:sldId id="355" r:id="rId5"/>
    <p:sldId id="358" r:id="rId6"/>
    <p:sldId id="357" r:id="rId7"/>
    <p:sldId id="359" r:id="rId8"/>
    <p:sldId id="360" r:id="rId9"/>
    <p:sldId id="361" r:id="rId10"/>
    <p:sldId id="362" r:id="rId11"/>
    <p:sldId id="363" r:id="rId12"/>
    <p:sldId id="364" r:id="rId13"/>
    <p:sldId id="370" r:id="rId14"/>
    <p:sldId id="372" r:id="rId15"/>
    <p:sldId id="373" r:id="rId16"/>
    <p:sldId id="374" r:id="rId17"/>
    <p:sldId id="376" r:id="rId18"/>
    <p:sldId id="377" r:id="rId19"/>
    <p:sldId id="382" r:id="rId20"/>
    <p:sldId id="378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9900"/>
    <a:srgbClr val="CC00CC"/>
    <a:srgbClr val="0000FF"/>
    <a:srgbClr val="9999FF"/>
    <a:srgbClr val="CCCCFF"/>
    <a:srgbClr val="CC99FF"/>
    <a:srgbClr val="99CCFF"/>
    <a:srgbClr val="6666FF"/>
    <a:srgbClr val="81B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84746" autoAdjust="0"/>
  </p:normalViewPr>
  <p:slideViewPr>
    <p:cSldViewPr>
      <p:cViewPr>
        <p:scale>
          <a:sx n="75" d="100"/>
          <a:sy n="75" d="100"/>
        </p:scale>
        <p:origin x="-1200" y="3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18" Type="http://schemas.openxmlformats.org/officeDocument/2006/relationships/image" Target="../media/image28.emf"/><Relationship Id="rId3" Type="http://schemas.openxmlformats.org/officeDocument/2006/relationships/image" Target="../media/image13.wmf"/><Relationship Id="rId21" Type="http://schemas.openxmlformats.org/officeDocument/2006/relationships/image" Target="../media/image31.emf"/><Relationship Id="rId7" Type="http://schemas.openxmlformats.org/officeDocument/2006/relationships/image" Target="../media/image17.w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" Type="http://schemas.openxmlformats.org/officeDocument/2006/relationships/image" Target="../media/image12.wmf"/><Relationship Id="rId16" Type="http://schemas.openxmlformats.org/officeDocument/2006/relationships/image" Target="../media/image26.emf"/><Relationship Id="rId20" Type="http://schemas.openxmlformats.org/officeDocument/2006/relationships/image" Target="../media/image30.e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emf"/><Relationship Id="rId5" Type="http://schemas.openxmlformats.org/officeDocument/2006/relationships/image" Target="../media/image15.wmf"/><Relationship Id="rId15" Type="http://schemas.openxmlformats.org/officeDocument/2006/relationships/image" Target="../media/image25.emf"/><Relationship Id="rId10" Type="http://schemas.openxmlformats.org/officeDocument/2006/relationships/image" Target="../media/image20.emf"/><Relationship Id="rId19" Type="http://schemas.openxmlformats.org/officeDocument/2006/relationships/image" Target="../media/image29.emf"/><Relationship Id="rId4" Type="http://schemas.openxmlformats.org/officeDocument/2006/relationships/image" Target="../media/image14.wmf"/><Relationship Id="rId9" Type="http://schemas.openxmlformats.org/officeDocument/2006/relationships/image" Target="../media/image19.emf"/><Relationship Id="rId14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wmf"/><Relationship Id="rId7" Type="http://schemas.openxmlformats.org/officeDocument/2006/relationships/image" Target="../media/image45.e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965BA-FF15-44DF-AE82-5E4066B4D283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8D79-020F-4B69-94FB-407519CE69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9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正交基底的定義：基底元素向量中，它的純量為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者為正交基底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正交基底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顧名思義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是基底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其中向量兩兩正交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8D79-020F-4B69-94FB-407519CE69A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033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http://coopermaa2nd.blogspot.tw/2011/04/dmard03-accelerometer.html</a:t>
            </a:r>
          </a:p>
          <a:p>
            <a:endParaRPr lang="en-US" altLang="zh-TW" dirty="0" smtClean="0">
              <a:effectLst/>
            </a:endParaRPr>
          </a:p>
          <a:p>
            <a:r>
              <a:rPr lang="en-US" altLang="zh-TW" dirty="0" smtClean="0">
                <a:effectLst/>
              </a:rPr>
              <a:t>a) Y </a:t>
            </a:r>
            <a:r>
              <a:rPr lang="zh-TW" altLang="en-US" dirty="0" smtClean="0">
                <a:effectLst/>
              </a:rPr>
              <a:t>軸朝上，</a:t>
            </a:r>
            <a:r>
              <a:rPr lang="en-US" altLang="zh-TW" dirty="0" smtClean="0">
                <a:effectLst/>
              </a:rPr>
              <a:t>Y </a:t>
            </a:r>
            <a:r>
              <a:rPr lang="zh-TW" altLang="en-US" dirty="0" smtClean="0">
                <a:effectLst/>
              </a:rPr>
              <a:t>值為 </a:t>
            </a:r>
            <a:r>
              <a:rPr lang="en-US" altLang="zh-TW" dirty="0" smtClean="0">
                <a:effectLst/>
              </a:rPr>
              <a:t>–256 (-1G) 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b) Y </a:t>
            </a:r>
            <a:r>
              <a:rPr lang="zh-TW" altLang="en-US" dirty="0" smtClean="0">
                <a:effectLst/>
              </a:rPr>
              <a:t>軸朝下垂直於地平線，</a:t>
            </a:r>
            <a:r>
              <a:rPr lang="en-US" altLang="zh-TW" dirty="0" smtClean="0">
                <a:effectLst/>
              </a:rPr>
              <a:t>Y </a:t>
            </a:r>
            <a:r>
              <a:rPr lang="zh-TW" altLang="en-US" dirty="0" smtClean="0">
                <a:effectLst/>
              </a:rPr>
              <a:t>值為 </a:t>
            </a:r>
            <a:r>
              <a:rPr lang="en-US" altLang="zh-TW" dirty="0" smtClean="0">
                <a:effectLst/>
              </a:rPr>
              <a:t>256 (1G) 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c) X </a:t>
            </a:r>
            <a:r>
              <a:rPr lang="zh-TW" altLang="en-US" dirty="0" smtClean="0">
                <a:effectLst/>
              </a:rPr>
              <a:t>軸朝上，</a:t>
            </a:r>
            <a:r>
              <a:rPr lang="en-US" altLang="zh-TW" dirty="0" smtClean="0">
                <a:effectLst/>
              </a:rPr>
              <a:t>X </a:t>
            </a:r>
            <a:r>
              <a:rPr lang="zh-TW" altLang="en-US" dirty="0" smtClean="0">
                <a:effectLst/>
              </a:rPr>
              <a:t>值為 </a:t>
            </a:r>
            <a:r>
              <a:rPr lang="en-US" altLang="zh-TW" dirty="0" smtClean="0">
                <a:effectLst/>
              </a:rPr>
              <a:t>-256 (-1G) 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d) X </a:t>
            </a:r>
            <a:r>
              <a:rPr lang="zh-TW" altLang="en-US" dirty="0" smtClean="0">
                <a:effectLst/>
              </a:rPr>
              <a:t>軸朝下垂直於地平線，</a:t>
            </a:r>
            <a:r>
              <a:rPr lang="en-US" altLang="zh-TW" dirty="0" smtClean="0">
                <a:effectLst/>
              </a:rPr>
              <a:t>X </a:t>
            </a:r>
            <a:r>
              <a:rPr lang="zh-TW" altLang="en-US" dirty="0" smtClean="0">
                <a:effectLst/>
              </a:rPr>
              <a:t>值為 </a:t>
            </a:r>
            <a:r>
              <a:rPr lang="en-US" altLang="zh-TW" dirty="0" smtClean="0">
                <a:effectLst/>
              </a:rPr>
              <a:t>256 (1G) 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e) Z </a:t>
            </a:r>
            <a:r>
              <a:rPr lang="zh-TW" altLang="en-US" dirty="0" smtClean="0">
                <a:effectLst/>
              </a:rPr>
              <a:t>軸朝上</a:t>
            </a:r>
            <a:r>
              <a:rPr lang="en-US" altLang="zh-TW" dirty="0" smtClean="0">
                <a:effectLst/>
              </a:rPr>
              <a:t>(</a:t>
            </a:r>
            <a:r>
              <a:rPr lang="zh-TW" altLang="en-US" dirty="0" smtClean="0">
                <a:effectLst/>
              </a:rPr>
              <a:t>即 </a:t>
            </a:r>
            <a:r>
              <a:rPr lang="en-US" altLang="zh-TW" dirty="0" smtClean="0">
                <a:effectLst/>
              </a:rPr>
              <a:t>DMARD03 </a:t>
            </a:r>
            <a:r>
              <a:rPr lang="zh-TW" altLang="en-US" dirty="0" smtClean="0">
                <a:effectLst/>
              </a:rPr>
              <a:t>正面朝上</a:t>
            </a:r>
            <a:r>
              <a:rPr lang="en-US" altLang="zh-TW" dirty="0" smtClean="0">
                <a:effectLst/>
              </a:rPr>
              <a:t>)</a:t>
            </a:r>
            <a:r>
              <a:rPr lang="zh-TW" altLang="en-US" dirty="0" smtClean="0">
                <a:effectLst/>
              </a:rPr>
              <a:t>，</a:t>
            </a:r>
            <a:r>
              <a:rPr lang="en-US" altLang="zh-TW" dirty="0" smtClean="0">
                <a:effectLst/>
              </a:rPr>
              <a:t>Z </a:t>
            </a:r>
            <a:r>
              <a:rPr lang="zh-TW" altLang="en-US" dirty="0" smtClean="0">
                <a:effectLst/>
              </a:rPr>
              <a:t>值為 </a:t>
            </a:r>
            <a:r>
              <a:rPr lang="en-US" altLang="zh-TW" dirty="0" smtClean="0">
                <a:effectLst/>
              </a:rPr>
              <a:t>-256 (-1G) 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f) Z </a:t>
            </a:r>
            <a:r>
              <a:rPr lang="zh-TW" altLang="en-US" dirty="0" smtClean="0">
                <a:effectLst/>
              </a:rPr>
              <a:t>軸朝下垂直於地平線</a:t>
            </a:r>
            <a:r>
              <a:rPr lang="en-US" altLang="zh-TW" dirty="0" smtClean="0">
                <a:effectLst/>
              </a:rPr>
              <a:t>(</a:t>
            </a:r>
            <a:r>
              <a:rPr lang="zh-TW" altLang="en-US" dirty="0" smtClean="0">
                <a:effectLst/>
              </a:rPr>
              <a:t>即 </a:t>
            </a:r>
            <a:r>
              <a:rPr lang="en-US" altLang="zh-TW" dirty="0" smtClean="0">
                <a:effectLst/>
              </a:rPr>
              <a:t>DMARD03 </a:t>
            </a:r>
            <a:r>
              <a:rPr lang="zh-TW" altLang="en-US" dirty="0" smtClean="0">
                <a:effectLst/>
              </a:rPr>
              <a:t>正面朝下</a:t>
            </a:r>
            <a:r>
              <a:rPr lang="en-US" altLang="zh-TW" dirty="0" smtClean="0">
                <a:effectLst/>
              </a:rPr>
              <a:t>)</a:t>
            </a:r>
            <a:r>
              <a:rPr lang="zh-TW" altLang="en-US" dirty="0" smtClean="0">
                <a:effectLst/>
              </a:rPr>
              <a:t>，</a:t>
            </a:r>
            <a:r>
              <a:rPr lang="en-US" altLang="zh-TW" dirty="0" smtClean="0">
                <a:effectLst/>
              </a:rPr>
              <a:t>Z </a:t>
            </a:r>
            <a:r>
              <a:rPr lang="zh-TW" altLang="en-US" dirty="0" smtClean="0">
                <a:effectLst/>
              </a:rPr>
              <a:t>值為 </a:t>
            </a:r>
            <a:r>
              <a:rPr lang="en-US" altLang="zh-TW" dirty="0" smtClean="0">
                <a:effectLst/>
              </a:rPr>
              <a:t>256 (1G)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其中，加速度值除以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就是重力，單位為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(1G = 9.8m/s²)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8D79-020F-4B69-94FB-407519CE69A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233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8D79-020F-4B69-94FB-407519CE69A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88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Compensate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8D79-020F-4B69-94FB-407519CE69A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449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8D79-020F-4B69-94FB-407519CE69A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49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8D79-020F-4B69-94FB-407519CE69A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9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8D79-020F-4B69-94FB-407519CE69A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02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是由三個角組成，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8D79-020F-4B69-94FB-407519CE69A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94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基本旋轉確定的變換矩陣的連乘（線性代數）， 連 乘的基本順序依據基本旋轉的順序向右排列。之所以有順序是因為矩陣有「左乘」和「右乘」 之分（線性代數）。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旋轉矩陣或方向餘弦矩陣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8D79-020F-4B69-94FB-407519CE69A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68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這裡首先定義一個自由向量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非零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時間為表示為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經過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時間之後為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t+dt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r'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角速度為角度在一段時間內的變化量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對角速度以時間積分便可求得角度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8D79-020F-4B69-94FB-407519CE69A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2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</a:t>
            </a:r>
            <a:r>
              <a:rPr lang="en-US" altLang="zh-TW" baseline="0" dirty="0" smtClean="0"/>
              <a:t> : </a:t>
            </a:r>
            <a:r>
              <a:rPr lang="zh-TW" altLang="en-US" baseline="0" dirty="0" smtClean="0"/>
              <a:t>時間為</a:t>
            </a:r>
            <a:r>
              <a:rPr lang="en-US" altLang="zh-TW" baseline="0" dirty="0" smtClean="0"/>
              <a:t>Sensor</a:t>
            </a:r>
            <a:r>
              <a:rPr lang="zh-TW" altLang="en-US" baseline="0" dirty="0" smtClean="0"/>
              <a:t>更新週期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對陀螺儀在 </a:t>
            </a:r>
            <a:r>
              <a:rPr lang="en-US" altLang="zh-TW" dirty="0" smtClean="0"/>
              <a:t>( x , y , z) </a:t>
            </a:r>
            <a:r>
              <a:rPr lang="zh-TW" altLang="en-US" dirty="0" smtClean="0"/>
              <a:t>三軸上所量測到角速度進行積分</a:t>
            </a:r>
            <a:r>
              <a:rPr lang="en-US" altLang="zh-TW" dirty="0" smtClean="0"/>
              <a:t>,</a:t>
            </a:r>
            <a:r>
              <a:rPr lang="zh-TW" altLang="en-US" dirty="0" smtClean="0"/>
              <a:t>進而求得 </a:t>
            </a:r>
            <a:r>
              <a:rPr lang="en-US" altLang="zh-TW" dirty="0" smtClean="0"/>
              <a:t>Roll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Pitch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Yaw </a:t>
            </a:r>
            <a:r>
              <a:rPr lang="zh-TW" altLang="en-US" dirty="0" smtClean="0"/>
              <a:t>之姿態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8D79-020F-4B69-94FB-407519CE69A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379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在靜止且 </a:t>
            </a:r>
            <a:r>
              <a:rPr lang="en-US" altLang="zh-TW" dirty="0" smtClean="0"/>
              <a:t>Roll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Pitch </a:t>
            </a:r>
            <a:r>
              <a:rPr lang="zh-TW" altLang="en-US" dirty="0" smtClean="0"/>
              <a:t>角度為 </a:t>
            </a:r>
            <a:r>
              <a:rPr lang="en-US" altLang="zh-TW" dirty="0" smtClean="0"/>
              <a:t>0 </a:t>
            </a:r>
            <a:r>
              <a:rPr lang="zh-TW" altLang="en-US" dirty="0" smtClean="0"/>
              <a:t>的情況下</a:t>
            </a:r>
            <a:r>
              <a:rPr lang="en-US" altLang="zh-TW" dirty="0" smtClean="0"/>
              <a:t>,</a:t>
            </a:r>
            <a:r>
              <a:rPr lang="zh-TW" altLang="en-US" dirty="0" smtClean="0"/>
              <a:t>加速計受到了重力的影響</a:t>
            </a:r>
            <a:r>
              <a:rPr lang="en-US" altLang="zh-TW" dirty="0" smtClean="0"/>
              <a:t>,</a:t>
            </a:r>
            <a:r>
              <a:rPr lang="zh-TW" altLang="en-US" dirty="0" smtClean="0"/>
              <a:t>會 </a:t>
            </a:r>
            <a:r>
              <a:rPr lang="en-US" altLang="zh-TW" dirty="0" smtClean="0"/>
              <a:t>z </a:t>
            </a:r>
            <a:r>
              <a:rPr lang="zh-TW" altLang="en-US" dirty="0" smtClean="0"/>
              <a:t>在軸測量到 </a:t>
            </a:r>
            <a:r>
              <a:rPr lang="en-US" altLang="zh-TW" dirty="0" smtClean="0"/>
              <a:t>1g </a:t>
            </a:r>
            <a:r>
              <a:rPr lang="zh-TW" altLang="en-US" dirty="0" smtClean="0"/>
              <a:t>的</a:t>
            </a:r>
          </a:p>
          <a:p>
            <a:r>
              <a:rPr lang="zh-TW" altLang="en-US" dirty="0" smtClean="0"/>
              <a:t>重力加速度</a:t>
            </a:r>
            <a:r>
              <a:rPr lang="en-US" altLang="zh-TW" dirty="0" smtClean="0"/>
              <a:t>,</a:t>
            </a:r>
            <a:r>
              <a:rPr lang="zh-TW" altLang="en-US" dirty="0" smtClean="0"/>
              <a:t>在改變了 </a:t>
            </a:r>
            <a:r>
              <a:rPr lang="en-US" altLang="zh-TW" dirty="0" smtClean="0"/>
              <a:t>Roll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Pitch </a:t>
            </a:r>
            <a:r>
              <a:rPr lang="zh-TW" altLang="en-US" dirty="0" smtClean="0"/>
              <a:t>之角度後</a:t>
            </a:r>
            <a:r>
              <a:rPr lang="en-US" altLang="zh-TW" dirty="0" smtClean="0"/>
              <a:t>,1g </a:t>
            </a:r>
            <a:r>
              <a:rPr lang="zh-TW" altLang="en-US" dirty="0" smtClean="0"/>
              <a:t>之重力加速度將會分別投影到 </a:t>
            </a:r>
            <a:r>
              <a:rPr lang="en-US" altLang="zh-TW" dirty="0" smtClean="0"/>
              <a:t>x </a:t>
            </a:r>
            <a:r>
              <a:rPr lang="zh-TW" altLang="en-US" dirty="0" smtClean="0"/>
              <a:t>軸或是</a:t>
            </a:r>
          </a:p>
          <a:p>
            <a:r>
              <a:rPr lang="en-US" altLang="zh-TW" dirty="0" smtClean="0"/>
              <a:t>y </a:t>
            </a:r>
            <a:r>
              <a:rPr lang="zh-TW" altLang="en-US" dirty="0" smtClean="0"/>
              <a:t>軸上。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8D79-020F-4B69-94FB-407519CE69A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122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8D79-020F-4B69-94FB-407519CE69A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5438" y="346075"/>
            <a:ext cx="8540750" cy="6186488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zh-TW" altLang="en-US"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05600" y="346075"/>
            <a:ext cx="2151063" cy="6186488"/>
          </a:xfrm>
          <a:prstGeom prst="rect">
            <a:avLst/>
          </a:prstGeom>
          <a:solidFill>
            <a:srgbClr val="D4D4D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>
              <a:ea typeface="+mn-ea"/>
            </a:endParaRPr>
          </a:p>
        </p:txBody>
      </p:sp>
      <p:pic>
        <p:nvPicPr>
          <p:cNvPr id="6" name="Picture 7" descr="htc_2D_BIG_Horz_with_ta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488" y="5373688"/>
            <a:ext cx="167005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9725" y="5189538"/>
            <a:ext cx="2166938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3075" y="1631950"/>
            <a:ext cx="5921375" cy="966788"/>
          </a:xfrm>
        </p:spPr>
        <p:txBody>
          <a:bodyPr/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GB" altLang="zh-TW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3075" y="3671888"/>
            <a:ext cx="5921375" cy="1130300"/>
          </a:xfrm>
        </p:spPr>
        <p:txBody>
          <a:bodyPr lIns="91428" tIns="45715" rIns="91428" bIns="45715"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GB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049963"/>
            <a:ext cx="1906588" cy="455612"/>
          </a:xfrm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1150" y="276225"/>
            <a:ext cx="2159000" cy="53133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79388" y="276225"/>
            <a:ext cx="6329362" cy="53133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76225"/>
            <a:ext cx="8624887" cy="552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79388" y="1196975"/>
            <a:ext cx="8640762" cy="4392613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76225"/>
            <a:ext cx="8624887" cy="552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9388" y="1196975"/>
            <a:ext cx="4243387" cy="43926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575175" y="1196975"/>
            <a:ext cx="4244975" cy="21193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5175" y="3468688"/>
            <a:ext cx="4244975" cy="2120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-</a:t>
            </a:r>
            <a:fld id="{CB54CA93-C2F1-405D-9228-60EDCC325D17}" type="slidenum">
              <a:rPr lang="en-GB" altLang="zh-TW"/>
              <a:pPr>
                <a:defRPr/>
              </a:pPr>
              <a:t>‹#›</a:t>
            </a:fld>
            <a:r>
              <a:rPr lang="en-GB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7BCCB-996D-45F5-88C2-5B8942D323F1}" type="datetime1">
              <a:rPr lang="zh-TW" altLang="en-US"/>
              <a:pPr>
                <a:defRPr/>
              </a:pPr>
              <a:t>2015/12/16</a:t>
            </a:fld>
            <a:endParaRPr lang="en-GB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-</a:t>
            </a:r>
            <a:fld id="{A35BBBEE-5083-427B-AC84-AA8D96920DA9}" type="slidenum">
              <a:rPr lang="en-GB" altLang="zh-TW"/>
              <a:pPr>
                <a:defRPr/>
              </a:pPr>
              <a:t>‹#›</a:t>
            </a:fld>
            <a:r>
              <a:rPr lang="en-GB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6A7F5-9602-494C-A581-BB3DB4F4B19A}" type="datetime1">
              <a:rPr lang="zh-TW" altLang="en-US"/>
              <a:pPr>
                <a:defRPr/>
              </a:pPr>
              <a:t>2015/12/16</a:t>
            </a:fld>
            <a:endParaRPr lang="en-GB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-</a:t>
            </a:r>
            <a:fld id="{F50A3AB7-176B-46F0-942C-2CED54FC513E}" type="slidenum">
              <a:rPr lang="en-GB" altLang="zh-TW"/>
              <a:pPr>
                <a:defRPr/>
              </a:pPr>
              <a:t>‹#›</a:t>
            </a:fld>
            <a:r>
              <a:rPr lang="en-GB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6D22E-0850-4DBB-91BC-8FFE797715D6}" type="datetime1">
              <a:rPr lang="zh-TW" altLang="en-US"/>
              <a:pPr>
                <a:defRPr/>
              </a:pPr>
              <a:t>2015/12/16</a:t>
            </a:fld>
            <a:endParaRPr lang="en-GB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39888" y="219075"/>
            <a:ext cx="3030537" cy="631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22825" y="219075"/>
            <a:ext cx="3032125" cy="631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-</a:t>
            </a:r>
            <a:fld id="{904F283E-A623-49EB-8D32-19FA4C884BBA}" type="slidenum">
              <a:rPr lang="en-GB" altLang="zh-TW"/>
              <a:pPr>
                <a:defRPr/>
              </a:pPr>
              <a:t>‹#›</a:t>
            </a:fld>
            <a:r>
              <a:rPr lang="en-GB" altLang="zh-TW"/>
              <a:t>-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15570-7B12-4C8F-AE55-5A72372C97C6}" type="datetime1">
              <a:rPr lang="zh-TW" altLang="en-US"/>
              <a:pPr>
                <a:defRPr/>
              </a:pPr>
              <a:t>2015/12/16</a:t>
            </a:fld>
            <a:endParaRPr lang="en-GB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-</a:t>
            </a:r>
            <a:fld id="{1F291CA3-8098-4069-9280-E056C5E69D24}" type="slidenum">
              <a:rPr lang="en-GB" altLang="zh-TW"/>
              <a:pPr>
                <a:defRPr/>
              </a:pPr>
              <a:t>‹#›</a:t>
            </a:fld>
            <a:r>
              <a:rPr lang="en-GB" altLang="zh-TW"/>
              <a:t>-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3ABBE-5689-4557-9C37-0C4AEA47025C}" type="datetime1">
              <a:rPr lang="zh-TW" altLang="en-US"/>
              <a:pPr>
                <a:defRPr/>
              </a:pPr>
              <a:t>2015/12/16</a:t>
            </a:fld>
            <a:endParaRPr lang="en-GB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-</a:t>
            </a:r>
            <a:fld id="{BD263C28-DFDB-4ADE-90EB-A91A36A60432}" type="slidenum">
              <a:rPr lang="en-GB" altLang="zh-TW"/>
              <a:pPr>
                <a:defRPr/>
              </a:pPr>
              <a:t>‹#›</a:t>
            </a:fld>
            <a:r>
              <a:rPr lang="en-GB" altLang="zh-TW"/>
              <a:t>-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9BA95-1FCC-4873-97D5-FEAF1173C9E8}" type="datetime1">
              <a:rPr lang="zh-TW" altLang="en-US"/>
              <a:pPr>
                <a:defRPr/>
              </a:pPr>
              <a:t>2015/12/16</a:t>
            </a:fld>
            <a:endParaRPr lang="en-GB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-</a:t>
            </a:r>
            <a:fld id="{E5528BF6-5B0B-4E8A-9425-DEEEEE0BB4F1}" type="slidenum">
              <a:rPr lang="en-GB" altLang="zh-TW"/>
              <a:pPr>
                <a:defRPr/>
              </a:pPr>
              <a:t>‹#›</a:t>
            </a:fld>
            <a:r>
              <a:rPr lang="en-GB" altLang="zh-TW"/>
              <a:t>-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2B364-C38D-495B-9750-6A93EC495D64}" type="datetime1">
              <a:rPr lang="zh-TW" altLang="en-US"/>
              <a:pPr>
                <a:defRPr/>
              </a:pPr>
              <a:t>2015/12/16</a:t>
            </a:fld>
            <a:endParaRPr lang="en-GB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-</a:t>
            </a:r>
            <a:fld id="{F9B108C9-F745-4DC4-B161-4A96D93D4D6F}" type="slidenum">
              <a:rPr lang="en-GB" altLang="zh-TW"/>
              <a:pPr>
                <a:defRPr/>
              </a:pPr>
              <a:t>‹#›</a:t>
            </a:fld>
            <a:r>
              <a:rPr lang="en-GB" altLang="zh-TW"/>
              <a:t>-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A7B55-BC1C-4367-9680-E89010C5ABF8}" type="datetime1">
              <a:rPr lang="zh-TW" altLang="en-US"/>
              <a:pPr>
                <a:defRPr/>
              </a:pPr>
              <a:t>2015/12/16</a:t>
            </a:fld>
            <a:endParaRPr lang="en-GB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-</a:t>
            </a:r>
            <a:fld id="{270FDEE3-B164-4306-B489-B704F9E248D1}" type="slidenum">
              <a:rPr lang="en-GB" altLang="zh-TW"/>
              <a:pPr>
                <a:defRPr/>
              </a:pPr>
              <a:t>‹#›</a:t>
            </a:fld>
            <a:r>
              <a:rPr lang="en-GB" altLang="zh-TW"/>
              <a:t>-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BDA4-FD07-40A3-AD64-8ED1D7DE720D}" type="datetime1">
              <a:rPr lang="zh-TW" altLang="en-US"/>
              <a:pPr>
                <a:defRPr/>
              </a:pPr>
              <a:t>2015/12/16</a:t>
            </a:fld>
            <a:endParaRPr lang="en-GB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-</a:t>
            </a:r>
            <a:fld id="{146DEB1B-8910-490B-8502-87794A3FCB93}" type="slidenum">
              <a:rPr lang="en-GB" altLang="zh-TW"/>
              <a:pPr>
                <a:defRPr/>
              </a:pPr>
              <a:t>‹#›</a:t>
            </a:fld>
            <a:r>
              <a:rPr lang="en-GB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42B4A-E505-4F57-97D8-AC4A97F53988}" type="datetime1">
              <a:rPr lang="zh-TW" altLang="en-US"/>
              <a:pPr>
                <a:defRPr/>
              </a:pPr>
              <a:t>2015/12/16</a:t>
            </a:fld>
            <a:endParaRPr lang="en-GB" alt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940425" y="219075"/>
            <a:ext cx="1914525" cy="63309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19075"/>
            <a:ext cx="5592762" cy="63309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-</a:t>
            </a:r>
            <a:fld id="{C6D45D78-B08A-4EC9-947C-1A50D1FA76D3}" type="slidenum">
              <a:rPr lang="en-GB" altLang="zh-TW"/>
              <a:pPr>
                <a:defRPr/>
              </a:pPr>
              <a:t>‹#›</a:t>
            </a:fld>
            <a:r>
              <a:rPr lang="en-GB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D785F-2AEC-432B-A421-FE88030C199A}" type="datetime1">
              <a:rPr lang="zh-TW" altLang="en-US"/>
              <a:pPr>
                <a:defRPr/>
              </a:pPr>
              <a:t>2015/12/16</a:t>
            </a:fld>
            <a:endParaRPr lang="en-GB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9388" y="1196975"/>
            <a:ext cx="424338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5175" y="1196975"/>
            <a:ext cx="4244975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htc_2D_BIG_horz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19925" y="5876925"/>
            <a:ext cx="14906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292100" y="5734050"/>
            <a:ext cx="8509000" cy="7905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260350" y="966788"/>
            <a:ext cx="8529638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 algn="ctr" defTabSz="801688" eaLnBrk="0" hangingPunct="0">
              <a:defRPr/>
            </a:pPr>
            <a:endParaRPr kumimoji="0" lang="zh-TW" altLang="en-US" sz="2100">
              <a:ea typeface="新細明體" pitchFamily="18" charset="-12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76225"/>
            <a:ext cx="86248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GB" altLang="zh-TW" smtClean="0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6659563" y="966788"/>
            <a:ext cx="2141537" cy="85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640762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65" tIns="40083" rIns="80165" bIns="400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 altLang="zh-TW" smtClean="0"/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5388" y="5930900"/>
            <a:ext cx="10810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6669088" y="5734050"/>
            <a:ext cx="2151062" cy="790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958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151563"/>
            <a:ext cx="190658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1">
                <a:solidFill>
                  <a:schemeClr val="bg2"/>
                </a:solidFill>
                <a:latin typeface="+mn-lt"/>
                <a:ea typeface="新細明體" pitchFamily="18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t>2015/12/16</a:t>
            </a:fld>
            <a:endParaRPr lang="zh-TW" altLang="en-US"/>
          </a:p>
        </p:txBody>
      </p:sp>
      <p:pic>
        <p:nvPicPr>
          <p:cNvPr id="1035" name="Picture 16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854825" y="5626100"/>
            <a:ext cx="1874838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82563" indent="-1825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09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2pPr>
      <a:lvl3pPr marL="903288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249363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4pPr>
      <a:lvl5pPr marL="1611313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068513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525713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2982913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440113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8001000" y="234950"/>
            <a:ext cx="800100" cy="63531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 rot="16200000">
            <a:off x="-1828006" y="3382169"/>
            <a:ext cx="6459538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lIns="80165" tIns="40083" rIns="80165" bIns="40083" anchor="ctr"/>
          <a:lstStyle/>
          <a:p>
            <a:pPr algn="ctr" defTabSz="801688" eaLnBrk="0" hangingPunct="0">
              <a:defRPr/>
            </a:pPr>
            <a:endParaRPr kumimoji="0" lang="zh-TW" altLang="en-US" sz="2100">
              <a:ea typeface="新細明體" pitchFamily="18" charset="-12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 flipV="1">
            <a:off x="195263" y="244475"/>
            <a:ext cx="877887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GB" altLang="zh-TW" smtClean="0"/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 rot="16200000">
            <a:off x="1027907" y="6217444"/>
            <a:ext cx="744537" cy="73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9888" y="219075"/>
            <a:ext cx="6215062" cy="631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65" tIns="40083" rIns="80165" bIns="400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 altLang="zh-TW" smtClean="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2913" y="3022600"/>
            <a:ext cx="10810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GB" altLang="zh-TW"/>
              <a:t>-</a:t>
            </a:r>
            <a:fld id="{4E2343FC-E37F-487F-B522-5B73D8C5E556}" type="slidenum">
              <a:rPr lang="en-GB" altLang="zh-TW"/>
              <a:pPr>
                <a:defRPr/>
              </a:pPr>
              <a:t>‹#›</a:t>
            </a:fld>
            <a:r>
              <a:rPr lang="en-GB" altLang="zh-TW"/>
              <a:t>-</a:t>
            </a:r>
          </a:p>
        </p:txBody>
      </p:sp>
      <p:sp>
        <p:nvSpPr>
          <p:cNvPr id="284680" name="Rectangle 8"/>
          <p:cNvSpPr>
            <a:spLocks noChangeArrowheads="1"/>
          </p:cNvSpPr>
          <p:nvPr/>
        </p:nvSpPr>
        <p:spPr bwMode="auto">
          <a:xfrm rot="16200000">
            <a:off x="8041482" y="5847556"/>
            <a:ext cx="703262" cy="790575"/>
          </a:xfrm>
          <a:prstGeom prst="rect">
            <a:avLst/>
          </a:prstGeom>
          <a:solidFill>
            <a:srgbClr val="D4D4D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>
              <a:ea typeface="+mn-ea"/>
            </a:endParaRPr>
          </a:p>
        </p:txBody>
      </p:sp>
      <p:pic>
        <p:nvPicPr>
          <p:cNvPr id="15369" name="Picture 9" descr="htc_2D_BIG_horz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10525" y="6048375"/>
            <a:ext cx="769938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48613" y="436563"/>
            <a:ext cx="10302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1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8CC832-02EF-470D-83BD-DC06260927C3}" type="datetime1">
              <a:rPr lang="zh-TW" altLang="en-US"/>
              <a:pPr>
                <a:defRPr/>
              </a:pPr>
              <a:t>2015/12/16</a:t>
            </a:fld>
            <a:endParaRPr lang="en-GB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  <a:cs typeface="Arial" charset="0"/>
        </a:defRPr>
      </a:lvl9pPr>
    </p:titleStyle>
    <p:bodyStyle>
      <a:lvl1pPr marL="182563" indent="-1825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09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2pPr>
      <a:lvl3pPr marL="903288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3pPr>
      <a:lvl4pPr marL="1249363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611313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068513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  <a:cs typeface="+mn-cs"/>
        </a:defRPr>
      </a:lvl6pPr>
      <a:lvl7pPr marL="2525713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  <a:cs typeface="+mn-cs"/>
        </a:defRPr>
      </a:lvl7pPr>
      <a:lvl8pPr marL="2982913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  <a:cs typeface="+mn-cs"/>
        </a:defRPr>
      </a:lvl8pPr>
      <a:lvl9pPr marL="3440113" indent="-1666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wmf"/><Relationship Id="rId11" Type="http://schemas.openxmlformats.org/officeDocument/2006/relationships/image" Target="../media/image68.png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7.png"/><Relationship Id="rId4" Type="http://schemas.openxmlformats.org/officeDocument/2006/relationships/image" Target="../media/image63.wmf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5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6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73.wmf"/><Relationship Id="rId4" Type="http://schemas.openxmlformats.org/officeDocument/2006/relationships/image" Target="../media/image77.jpeg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8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trbrtz/razor-9dof-ahrs/wiki/Tutori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ntlenav.googlecode.com/files/DCMDraft2.pdf" TargetMode="External"/><Relationship Id="rId5" Type="http://schemas.openxmlformats.org/officeDocument/2006/relationships/hyperlink" Target="http://www.starlino.com/dcm_tutorial.html" TargetMode="External"/><Relationship Id="rId4" Type="http://schemas.openxmlformats.org/officeDocument/2006/relationships/hyperlink" Target="http://www.cnblogs.com/dreamfactory/p/342495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0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9" Type="http://schemas.openxmlformats.org/officeDocument/2006/relationships/oleObject" Target="../embeddings/oleObject23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6.emf"/><Relationship Id="rId42" Type="http://schemas.openxmlformats.org/officeDocument/2006/relationships/image" Target="../media/image30.emf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emf"/><Relationship Id="rId29" Type="http://schemas.openxmlformats.org/officeDocument/2006/relationships/oleObject" Target="../embeddings/oleObject18.bin"/><Relationship Id="rId41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1.emf"/><Relationship Id="rId32" Type="http://schemas.openxmlformats.org/officeDocument/2006/relationships/image" Target="../media/image25.emf"/><Relationship Id="rId37" Type="http://schemas.openxmlformats.org/officeDocument/2006/relationships/oleObject" Target="../embeddings/oleObject22.bin"/><Relationship Id="rId40" Type="http://schemas.openxmlformats.org/officeDocument/2006/relationships/image" Target="../media/image29.e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3.emf"/><Relationship Id="rId36" Type="http://schemas.openxmlformats.org/officeDocument/2006/relationships/image" Target="../media/image27.e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4" Type="http://schemas.openxmlformats.org/officeDocument/2006/relationships/image" Target="../media/image31.e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wmf"/><Relationship Id="rId22" Type="http://schemas.openxmlformats.org/officeDocument/2006/relationships/image" Target="../media/image20.e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4.emf"/><Relationship Id="rId35" Type="http://schemas.openxmlformats.org/officeDocument/2006/relationships/oleObject" Target="../embeddings/oleObject21.bin"/><Relationship Id="rId43" Type="http://schemas.openxmlformats.org/officeDocument/2006/relationships/oleObject" Target="../embeddings/oleObject25.bin"/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3.emf"/><Relationship Id="rId18" Type="http://schemas.openxmlformats.org/officeDocument/2006/relationships/oleObject" Target="../embeddings/oleObject40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7.e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2.emf"/><Relationship Id="rId5" Type="http://schemas.openxmlformats.org/officeDocument/2006/relationships/image" Target="../media/image39.wmf"/><Relationship Id="rId15" Type="http://schemas.openxmlformats.org/officeDocument/2006/relationships/image" Target="../media/image44.e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6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29" Type="http://schemas.openxmlformats.org/officeDocument/2006/relationships/image" Target="../media/image60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52.bin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54.bin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31" Type="http://schemas.openxmlformats.org/officeDocument/2006/relationships/image" Target="../media/image6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59.wmf"/><Relationship Id="rId30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3075" y="1631950"/>
            <a:ext cx="7987357" cy="966788"/>
          </a:xfrm>
        </p:spPr>
        <p:txBody>
          <a:bodyPr/>
          <a:lstStyle/>
          <a:p>
            <a:r>
              <a:rPr lang="en-US" altLang="zh-TW" sz="5400" dirty="0" smtClean="0"/>
              <a:t>Direction Cosine </a:t>
            </a:r>
            <a:br>
              <a:rPr lang="en-US" altLang="zh-TW" sz="5400" dirty="0" smtClean="0"/>
            </a:br>
            <a:r>
              <a:rPr lang="en-US" altLang="zh-TW" sz="5400" dirty="0" smtClean="0"/>
              <a:t>Matrix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3075" y="5184056"/>
            <a:ext cx="5921375" cy="1557312"/>
          </a:xfrm>
        </p:spPr>
        <p:txBody>
          <a:bodyPr/>
          <a:lstStyle/>
          <a:p>
            <a:r>
              <a:rPr lang="en-US" altLang="zh-TW" dirty="0" smtClean="0"/>
              <a:t>GPD 130</a:t>
            </a:r>
          </a:p>
          <a:p>
            <a:r>
              <a:rPr lang="en-US" altLang="zh-TW" dirty="0" smtClean="0"/>
              <a:t>Jason Yao</a:t>
            </a:r>
          </a:p>
          <a:p>
            <a:r>
              <a:rPr lang="en-US" altLang="zh-TW" sz="2500" dirty="0" smtClean="0"/>
              <a:t>			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631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 smtClean="0"/>
              <a:t>DCM and </a:t>
            </a:r>
            <a:r>
              <a:rPr lang="fr-FR" altLang="zh-TW" dirty="0"/>
              <a:t>Euler angles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274232"/>
              </p:ext>
            </p:extLst>
          </p:nvPr>
        </p:nvGraphicFramePr>
        <p:xfrm>
          <a:off x="412028" y="1454433"/>
          <a:ext cx="3943948" cy="1110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8" name="方程式" r:id="rId3" imgW="2539800" imgH="711000" progId="Equation.3">
                  <p:embed/>
                </p:oleObj>
              </mc:Choice>
              <mc:Fallback>
                <p:oleObj name="方程式" r:id="rId3" imgW="2539800" imgH="7110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28" y="1454433"/>
                        <a:ext cx="3943948" cy="1110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70214"/>
              </p:ext>
            </p:extLst>
          </p:nvPr>
        </p:nvGraphicFramePr>
        <p:xfrm>
          <a:off x="406400" y="2924943"/>
          <a:ext cx="3973694" cy="11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9" name="方程式" r:id="rId5" imgW="2527200" imgH="711000" progId="Equation.3">
                  <p:embed/>
                </p:oleObj>
              </mc:Choice>
              <mc:Fallback>
                <p:oleObj name="方程式" r:id="rId5" imgW="2527200" imgH="7110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924943"/>
                        <a:ext cx="3973694" cy="112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392720"/>
              </p:ext>
            </p:extLst>
          </p:nvPr>
        </p:nvGraphicFramePr>
        <p:xfrm>
          <a:off x="435545" y="4495800"/>
          <a:ext cx="3941431" cy="1093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0" name="方程式" r:id="rId7" imgW="2577960" imgH="711000" progId="Equation.3">
                  <p:embed/>
                </p:oleObj>
              </mc:Choice>
              <mc:Fallback>
                <p:oleObj name="方程式" r:id="rId7" imgW="2577960" imgH="7110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45" y="4495800"/>
                        <a:ext cx="3941431" cy="1093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477325" y="1863508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旋轉 </a:t>
            </a:r>
            <a:r>
              <a:rPr lang="en-US" altLang="zh-TW" dirty="0"/>
              <a:t>x </a:t>
            </a:r>
            <a:r>
              <a:rPr lang="zh-TW" altLang="en-US" dirty="0"/>
              <a:t>軸</a:t>
            </a:r>
            <a:r>
              <a:rPr lang="en-US" altLang="zh-TW" dirty="0"/>
              <a:t>,Roll </a:t>
            </a:r>
            <a:r>
              <a:rPr lang="zh-TW" altLang="en-US" dirty="0" smtClean="0"/>
              <a:t>姿態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77325" y="3227491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旋轉 </a:t>
            </a:r>
            <a:r>
              <a:rPr lang="en-US" altLang="zh-TW" dirty="0"/>
              <a:t>y </a:t>
            </a:r>
            <a:r>
              <a:rPr lang="zh-TW" altLang="en-US" dirty="0"/>
              <a:t>軸</a:t>
            </a:r>
            <a:r>
              <a:rPr lang="en-US" altLang="zh-TW" dirty="0"/>
              <a:t>,</a:t>
            </a:r>
            <a:r>
              <a:rPr lang="en-US" altLang="zh-TW" dirty="0" smtClean="0"/>
              <a:t>Pitch</a:t>
            </a:r>
            <a:r>
              <a:rPr lang="zh-TW" altLang="en-US" dirty="0" smtClean="0"/>
              <a:t>姿態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17945" y="4812615"/>
            <a:ext cx="2078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旋轉 </a:t>
            </a:r>
            <a:r>
              <a:rPr lang="en-US" altLang="zh-TW" dirty="0"/>
              <a:t>z </a:t>
            </a:r>
            <a:r>
              <a:rPr lang="zh-TW" altLang="en-US" dirty="0"/>
              <a:t>軸</a:t>
            </a:r>
            <a:r>
              <a:rPr lang="en-US" altLang="zh-TW" dirty="0"/>
              <a:t>,</a:t>
            </a:r>
            <a:r>
              <a:rPr lang="en-US" altLang="zh-TW" dirty="0" smtClean="0"/>
              <a:t>Yaw</a:t>
            </a:r>
            <a:r>
              <a:rPr lang="zh-TW" altLang="en-US" dirty="0"/>
              <a:t>姿態</a:t>
            </a:r>
          </a:p>
        </p:txBody>
      </p:sp>
      <p:pic>
        <p:nvPicPr>
          <p:cNvPr id="15379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57" y="1124744"/>
            <a:ext cx="17907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80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29598"/>
            <a:ext cx="19621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81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57" y="4190146"/>
            <a:ext cx="17145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39552" y="594928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DCM</a:t>
            </a:r>
            <a:r>
              <a:rPr lang="zh-TW" altLang="en-US" dirty="0"/>
              <a:t> 通常以尤拉角的形式定義。</a:t>
            </a:r>
          </a:p>
        </p:txBody>
      </p:sp>
    </p:spTree>
    <p:extLst>
      <p:ext uri="{BB962C8B-B14F-4D97-AF65-F5344CB8AC3E}">
        <p14:creationId xmlns:p14="http://schemas.microsoft.com/office/powerpoint/2010/main" val="19974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DCM and Euler </a:t>
            </a:r>
            <a:r>
              <a:rPr lang="fr-FR" altLang="zh-TW" dirty="0" smtClean="0"/>
              <a:t>angles(Cont.)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The relation between the direction cosine matrix and Euler angles is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041421"/>
              </p:ext>
            </p:extLst>
          </p:nvPr>
        </p:nvGraphicFramePr>
        <p:xfrm>
          <a:off x="411428" y="2420888"/>
          <a:ext cx="7966131" cy="1245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9" name="方程式" r:id="rId4" imgW="4533840" imgH="711000" progId="Equation.3">
                  <p:embed/>
                </p:oleObj>
              </mc:Choice>
              <mc:Fallback>
                <p:oleObj name="方程式" r:id="rId4" imgW="453384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28" y="2420888"/>
                        <a:ext cx="7966131" cy="1245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601199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旋轉矩陣的旋轉順序</a:t>
            </a:r>
            <a:r>
              <a:rPr lang="zh-TW" altLang="en-US" dirty="0" smtClean="0"/>
              <a:t>，這邊的順序</a:t>
            </a:r>
            <a:r>
              <a:rPr lang="zh-TW" altLang="en-US" dirty="0"/>
              <a:t>為 </a:t>
            </a:r>
            <a:r>
              <a:rPr lang="en-US" altLang="zh-TW" dirty="0"/>
              <a:t>x−y−z </a:t>
            </a:r>
            <a:r>
              <a:rPr lang="zh-TW" altLang="en-US" dirty="0"/>
              <a:t>即 </a:t>
            </a:r>
            <a:r>
              <a:rPr lang="en-US" altLang="zh-TW" dirty="0"/>
              <a:t>Roll-Pitch-Yaw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829646"/>
              </p:ext>
            </p:extLst>
          </p:nvPr>
        </p:nvGraphicFramePr>
        <p:xfrm>
          <a:off x="395536" y="3861048"/>
          <a:ext cx="7978419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0" name="方程式" r:id="rId6" imgW="4762440" imgH="711000" progId="Equation.3">
                  <p:embed/>
                </p:oleObj>
              </mc:Choice>
              <mc:Fallback>
                <p:oleObj name="方程式" r:id="rId6" imgW="476244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861048"/>
                        <a:ext cx="7978419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3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Angular Velocity</a:t>
            </a:r>
            <a:br>
              <a:rPr lang="en-US" altLang="zh-TW" i="1" dirty="0"/>
            </a:br>
            <a:endParaRPr lang="zh-TW" altLang="en-US" dirty="0"/>
          </a:p>
        </p:txBody>
      </p:sp>
      <p:pic>
        <p:nvPicPr>
          <p:cNvPr id="22531" name="Picture 3" descr="C:\Users\jason_yao\Downloads\clip_image014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53339"/>
            <a:ext cx="2808312" cy="289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618826"/>
              </p:ext>
            </p:extLst>
          </p:nvPr>
        </p:nvGraphicFramePr>
        <p:xfrm>
          <a:off x="3131840" y="1340768"/>
          <a:ext cx="1219077" cy="54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7" name="方程式" r:id="rId5" imgW="457200" imgH="203040" progId="Equation.3">
                  <p:embed/>
                </p:oleObj>
              </mc:Choice>
              <mc:Fallback>
                <p:oleObj name="方程式" r:id="rId5" imgW="457200" imgH="20304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340768"/>
                        <a:ext cx="1219077" cy="549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99007"/>
              </p:ext>
            </p:extLst>
          </p:nvPr>
        </p:nvGraphicFramePr>
        <p:xfrm>
          <a:off x="3131840" y="2060848"/>
          <a:ext cx="1996103" cy="54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8" name="方程式" r:id="rId7" imgW="749160" imgH="203040" progId="Equation.3">
                  <p:embed/>
                </p:oleObj>
              </mc:Choice>
              <mc:Fallback>
                <p:oleObj name="方程式" r:id="rId7" imgW="749160" imgH="20304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060848"/>
                        <a:ext cx="1996103" cy="549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40180"/>
              </p:ext>
            </p:extLst>
          </p:nvPr>
        </p:nvGraphicFramePr>
        <p:xfrm>
          <a:off x="3120162" y="2804491"/>
          <a:ext cx="1523846" cy="480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" name="方程式" r:id="rId9" imgW="571320" imgH="177480" progId="Equation.3">
                  <p:embed/>
                </p:oleObj>
              </mc:Choice>
              <mc:Fallback>
                <p:oleObj name="方程式" r:id="rId9" imgW="571320" imgH="17748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162" y="2804491"/>
                        <a:ext cx="1523846" cy="480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388680"/>
              </p:ext>
            </p:extLst>
          </p:nvPr>
        </p:nvGraphicFramePr>
        <p:xfrm>
          <a:off x="3065974" y="3573016"/>
          <a:ext cx="1083578" cy="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0" name="方程式" r:id="rId11" imgW="520560" imgH="393480" progId="Equation.3">
                  <p:embed/>
                </p:oleObj>
              </mc:Choice>
              <mc:Fallback>
                <p:oleObj name="方程式" r:id="rId11" imgW="520560" imgH="39348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974" y="3573016"/>
                        <a:ext cx="1083578" cy="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587798"/>
              </p:ext>
            </p:extLst>
          </p:nvPr>
        </p:nvGraphicFramePr>
        <p:xfrm>
          <a:off x="3101628" y="4482277"/>
          <a:ext cx="1268110" cy="59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1" name="方程式" r:id="rId13" imgW="609480" imgH="279360" progId="Equation.3">
                  <p:embed/>
                </p:oleObj>
              </mc:Choice>
              <mc:Fallback>
                <p:oleObj name="方程式" r:id="rId13" imgW="609480" imgH="27936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628" y="4482277"/>
                        <a:ext cx="1268110" cy="590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292080" y="1968515"/>
            <a:ext cx="4981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dirty="0" smtClean="0"/>
              <a:t>(t)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it’s </a:t>
            </a:r>
            <a:r>
              <a:rPr lang="en-US" altLang="zh-TW" sz="2400" dirty="0"/>
              <a:t>coordinates at </a:t>
            </a:r>
            <a:r>
              <a:rPr lang="en-US" altLang="zh-TW" sz="2400" dirty="0" smtClean="0"/>
              <a:t>time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292080" y="1340768"/>
            <a:ext cx="4981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r : arbitrary </a:t>
            </a:r>
            <a:r>
              <a:rPr lang="en-US" altLang="zh-TW" sz="2400" dirty="0"/>
              <a:t>rotating </a:t>
            </a:r>
            <a:r>
              <a:rPr lang="en-US" altLang="zh-TW" sz="2400" dirty="0" smtClean="0"/>
              <a:t>vector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92080" y="2564904"/>
            <a:ext cx="4981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t</a:t>
            </a:r>
            <a:r>
              <a:rPr lang="en-US" altLang="zh-TW" sz="2400" dirty="0"/>
              <a:t> : a small time interval  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572000" y="3824913"/>
            <a:ext cx="429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dirty="0" smtClean="0"/>
              <a:t> : </a:t>
            </a:r>
            <a:r>
              <a:rPr lang="zh-TW" altLang="en-US" dirty="0" smtClean="0"/>
              <a:t>角速度</a:t>
            </a:r>
            <a:r>
              <a:rPr lang="zh-TW" altLang="en-US" dirty="0"/>
              <a:t>為角度在一段時間內的變化量</a:t>
            </a:r>
            <a:endParaRPr lang="en-US" altLang="zh-TW" dirty="0"/>
          </a:p>
        </p:txBody>
      </p:sp>
      <p:sp>
        <p:nvSpPr>
          <p:cNvPr id="15" name="矩形 14"/>
          <p:cNvSpPr/>
          <p:nvPr/>
        </p:nvSpPr>
        <p:spPr>
          <a:xfrm>
            <a:off x="4813280" y="4482277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: </a:t>
            </a:r>
            <a:r>
              <a:rPr lang="zh-TW" altLang="en-US" dirty="0" smtClean="0"/>
              <a:t>對角</a:t>
            </a:r>
            <a:r>
              <a:rPr lang="zh-TW" altLang="en-US" dirty="0"/>
              <a:t>速度以時間積分便可求得角度</a:t>
            </a:r>
            <a:endParaRPr lang="en-US" altLang="zh-TW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02490"/>
              </p:ext>
            </p:extLst>
          </p:nvPr>
        </p:nvGraphicFramePr>
        <p:xfrm>
          <a:off x="4572000" y="4491569"/>
          <a:ext cx="2635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2" name="方程式" r:id="rId15" imgW="126720" imgH="177480" progId="Equation.3">
                  <p:embed/>
                </p:oleObj>
              </mc:Choice>
              <mc:Fallback>
                <p:oleObj name="方程式" r:id="rId15" imgW="126720" imgH="17748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91569"/>
                        <a:ext cx="2635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2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陀螺儀進行姿態解算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075007"/>
              </p:ext>
            </p:extLst>
          </p:nvPr>
        </p:nvGraphicFramePr>
        <p:xfrm>
          <a:off x="467544" y="1196752"/>
          <a:ext cx="3725862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3" name="方程式" r:id="rId4" imgW="2120760" imgH="736560" progId="Equation.3">
                  <p:embed/>
                </p:oleObj>
              </mc:Choice>
              <mc:Fallback>
                <p:oleObj name="方程式" r:id="rId4" imgW="2120760" imgH="73656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96752"/>
                        <a:ext cx="3725862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68698"/>
              </p:ext>
            </p:extLst>
          </p:nvPr>
        </p:nvGraphicFramePr>
        <p:xfrm>
          <a:off x="434975" y="2708275"/>
          <a:ext cx="401955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4" name="方程式" r:id="rId6" imgW="2286000" imgH="736560" progId="Equation.3">
                  <p:embed/>
                </p:oleObj>
              </mc:Choice>
              <mc:Fallback>
                <p:oleObj name="方程式" r:id="rId6" imgW="2286000" imgH="73656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2708275"/>
                        <a:ext cx="4019550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342913"/>
              </p:ext>
            </p:extLst>
          </p:nvPr>
        </p:nvGraphicFramePr>
        <p:xfrm>
          <a:off x="5014913" y="2709168"/>
          <a:ext cx="10604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5" name="方程式" r:id="rId8" imgW="507960" imgH="393480" progId="Equation.3">
                  <p:embed/>
                </p:oleObj>
              </mc:Choice>
              <mc:Fallback>
                <p:oleObj name="方程式" r:id="rId8" imgW="507960" imgH="39348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2709168"/>
                        <a:ext cx="106045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212004"/>
              </p:ext>
            </p:extLst>
          </p:nvPr>
        </p:nvGraphicFramePr>
        <p:xfrm>
          <a:off x="6418263" y="2780606"/>
          <a:ext cx="1320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6" name="方程式" r:id="rId10" imgW="634680" imgH="279360" progId="Equation.3">
                  <p:embed/>
                </p:oleObj>
              </mc:Choice>
              <mc:Fallback>
                <p:oleObj name="方程式" r:id="rId10" imgW="634680" imgH="27936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2780606"/>
                        <a:ext cx="1320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730160"/>
              </p:ext>
            </p:extLst>
          </p:nvPr>
        </p:nvGraphicFramePr>
        <p:xfrm>
          <a:off x="467544" y="4365104"/>
          <a:ext cx="20986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7" name="方程式" r:id="rId12" imgW="1193760" imgH="736560" progId="Equation.3">
                  <p:embed/>
                </p:oleObj>
              </mc:Choice>
              <mc:Fallback>
                <p:oleObj name="方程式" r:id="rId12" imgW="1193760" imgH="73656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365104"/>
                        <a:ext cx="209867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771800" y="5147900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 : </a:t>
            </a:r>
            <a:r>
              <a:rPr lang="zh-TW" altLang="en-US" dirty="0"/>
              <a:t>時間為</a:t>
            </a:r>
            <a:r>
              <a:rPr lang="en-US" altLang="zh-TW" dirty="0"/>
              <a:t>Sensor</a:t>
            </a:r>
            <a:r>
              <a:rPr lang="zh-TW" altLang="en-US" dirty="0"/>
              <a:t>更新週期</a:t>
            </a:r>
          </a:p>
        </p:txBody>
      </p:sp>
      <p:sp>
        <p:nvSpPr>
          <p:cNvPr id="12" name="矩形 11"/>
          <p:cNvSpPr/>
          <p:nvPr/>
        </p:nvSpPr>
        <p:spPr>
          <a:xfrm>
            <a:off x="2771800" y="4293096"/>
            <a:ext cx="754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對陀螺儀在 </a:t>
            </a:r>
            <a:r>
              <a:rPr lang="en-US" altLang="zh-TW" dirty="0"/>
              <a:t>( x , y , z) </a:t>
            </a:r>
            <a:r>
              <a:rPr lang="zh-TW" altLang="en-US" dirty="0"/>
              <a:t>三軸上所量測到角速度進行</a:t>
            </a:r>
            <a:r>
              <a:rPr lang="zh-TW" altLang="en-US" dirty="0" smtClean="0"/>
              <a:t>積分</a:t>
            </a:r>
            <a:endParaRPr lang="en-US" altLang="zh-TW" dirty="0" smtClean="0"/>
          </a:p>
          <a:p>
            <a:r>
              <a:rPr lang="zh-TW" altLang="en-US" dirty="0" smtClean="0"/>
              <a:t>進而</a:t>
            </a:r>
            <a:r>
              <a:rPr lang="zh-TW" altLang="en-US" dirty="0"/>
              <a:t>求得 </a:t>
            </a:r>
            <a:r>
              <a:rPr lang="en-US" altLang="zh-TW" dirty="0"/>
              <a:t>Roll</a:t>
            </a:r>
            <a:r>
              <a:rPr lang="zh-TW" altLang="en-US" dirty="0"/>
              <a:t>、</a:t>
            </a:r>
            <a:r>
              <a:rPr lang="en-US" altLang="zh-TW" dirty="0"/>
              <a:t>Pitch</a:t>
            </a:r>
            <a:r>
              <a:rPr lang="zh-TW" altLang="en-US" dirty="0"/>
              <a:t>、</a:t>
            </a:r>
            <a:r>
              <a:rPr lang="en-US" altLang="zh-TW" dirty="0"/>
              <a:t>Yaw </a:t>
            </a:r>
            <a:r>
              <a:rPr lang="zh-TW" altLang="en-US" dirty="0"/>
              <a:t>之姿態</a:t>
            </a:r>
          </a:p>
        </p:txBody>
      </p:sp>
    </p:spTree>
    <p:extLst>
      <p:ext uri="{BB962C8B-B14F-4D97-AF65-F5344CB8AC3E}">
        <p14:creationId xmlns:p14="http://schemas.microsoft.com/office/powerpoint/2010/main" val="28112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加速計進行姿態解算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823283"/>
              </p:ext>
            </p:extLst>
          </p:nvPr>
        </p:nvGraphicFramePr>
        <p:xfrm>
          <a:off x="1198587" y="1412776"/>
          <a:ext cx="61817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4" name="方程式" r:id="rId4" imgW="3517560" imgH="711000" progId="Equation.3">
                  <p:embed/>
                </p:oleObj>
              </mc:Choice>
              <mc:Fallback>
                <p:oleObj name="方程式" r:id="rId4" imgW="3517560" imgH="7110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87" y="1412776"/>
                        <a:ext cx="618172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270442"/>
              </p:ext>
            </p:extLst>
          </p:nvPr>
        </p:nvGraphicFramePr>
        <p:xfrm>
          <a:off x="1198587" y="2996952"/>
          <a:ext cx="22987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5" name="方程式" r:id="rId6" imgW="1307880" imgH="711000" progId="Equation.3">
                  <p:embed/>
                </p:oleObj>
              </mc:Choice>
              <mc:Fallback>
                <p:oleObj name="方程式" r:id="rId6" imgW="1307880" imgH="7110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87" y="2996952"/>
                        <a:ext cx="22987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013533"/>
              </p:ext>
            </p:extLst>
          </p:nvPr>
        </p:nvGraphicFramePr>
        <p:xfrm>
          <a:off x="4211960" y="2996952"/>
          <a:ext cx="16732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6" name="方程式" r:id="rId8" imgW="952200" imgH="393480" progId="Equation.3">
                  <p:embed/>
                </p:oleObj>
              </mc:Choice>
              <mc:Fallback>
                <p:oleObj name="方程式" r:id="rId8" imgW="952200" imgH="39348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996952"/>
                        <a:ext cx="167322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762942"/>
              </p:ext>
            </p:extLst>
          </p:nvPr>
        </p:nvGraphicFramePr>
        <p:xfrm>
          <a:off x="4211960" y="3861048"/>
          <a:ext cx="12493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7" name="方程式" r:id="rId10" imgW="711000" imgH="228600" progId="Equation.3">
                  <p:embed/>
                </p:oleObj>
              </mc:Choice>
              <mc:Fallback>
                <p:oleObj name="方程式" r:id="rId10" imgW="711000" imgH="2286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861048"/>
                        <a:ext cx="12493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152128" y="4582869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透過對得到之三軸 </a:t>
            </a:r>
            <a:r>
              <a:rPr lang="en-US" altLang="zh-TW" dirty="0"/>
              <a:t>(x , y , z) </a:t>
            </a:r>
            <a:r>
              <a:rPr lang="zh-TW" altLang="en-US" dirty="0"/>
              <a:t>加速度值進行兩次反三角函數運算</a:t>
            </a:r>
            <a:r>
              <a:rPr lang="en-US" altLang="zh-TW" dirty="0"/>
              <a:t>,</a:t>
            </a:r>
            <a:r>
              <a:rPr lang="zh-TW" altLang="en-US" dirty="0"/>
              <a:t>便可逆求</a:t>
            </a:r>
          </a:p>
          <a:p>
            <a:r>
              <a:rPr lang="en-US" altLang="zh-TW" dirty="0"/>
              <a:t>Roll</a:t>
            </a:r>
            <a:r>
              <a:rPr lang="zh-TW" altLang="en-US" dirty="0"/>
              <a:t>、</a:t>
            </a:r>
            <a:r>
              <a:rPr lang="en-US" altLang="zh-TW" dirty="0"/>
              <a:t>Pitch </a:t>
            </a:r>
            <a:r>
              <a:rPr lang="zh-TW" altLang="en-US" dirty="0"/>
              <a:t>之姿態角</a:t>
            </a:r>
          </a:p>
        </p:txBody>
      </p:sp>
    </p:spTree>
    <p:extLst>
      <p:ext uri="{BB962C8B-B14F-4D97-AF65-F5344CB8AC3E}">
        <p14:creationId xmlns:p14="http://schemas.microsoft.com/office/powerpoint/2010/main" val="30828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磁力計進行姿態解算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368645"/>
              </p:ext>
            </p:extLst>
          </p:nvPr>
        </p:nvGraphicFramePr>
        <p:xfrm>
          <a:off x="1262559" y="1341438"/>
          <a:ext cx="417353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3" name="方程式" r:id="rId4" imgW="2374560" imgH="711000" progId="Equation.3">
                  <p:embed/>
                </p:oleObj>
              </mc:Choice>
              <mc:Fallback>
                <p:oleObj name="方程式" r:id="rId4" imgW="2374560" imgH="7110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559" y="1341438"/>
                        <a:ext cx="4173537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427940"/>
              </p:ext>
            </p:extLst>
          </p:nvPr>
        </p:nvGraphicFramePr>
        <p:xfrm>
          <a:off x="1266726" y="2852936"/>
          <a:ext cx="16081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4" name="方程式" r:id="rId6" imgW="914400" imgH="711000" progId="Equation.3">
                  <p:embed/>
                </p:oleObj>
              </mc:Choice>
              <mc:Fallback>
                <p:oleObj name="方程式" r:id="rId6" imgW="914400" imgH="7110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726" y="2852936"/>
                        <a:ext cx="1608138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075765"/>
              </p:ext>
            </p:extLst>
          </p:nvPr>
        </p:nvGraphicFramePr>
        <p:xfrm>
          <a:off x="1238746" y="4682653"/>
          <a:ext cx="15192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5" name="方程式" r:id="rId8" imgW="863280" imgH="393480" progId="Equation.3">
                  <p:embed/>
                </p:oleObj>
              </mc:Choice>
              <mc:Fallback>
                <p:oleObj name="方程式" r:id="rId8" imgW="863280" imgH="39348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746" y="4682653"/>
                        <a:ext cx="151923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55192" y="4149080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與加速計相同</a:t>
            </a:r>
            <a:r>
              <a:rPr lang="en-US" altLang="zh-TW" dirty="0"/>
              <a:t>,</a:t>
            </a:r>
            <a:r>
              <a:rPr lang="zh-TW" altLang="en-US" dirty="0"/>
              <a:t>透過正切反三角函數後便可得到 </a:t>
            </a:r>
            <a:r>
              <a:rPr lang="en-US" altLang="zh-TW" dirty="0"/>
              <a:t>Yaw </a:t>
            </a:r>
            <a:r>
              <a:rPr lang="zh-TW" altLang="en-US" dirty="0"/>
              <a:t>姿態</a:t>
            </a:r>
          </a:p>
        </p:txBody>
      </p:sp>
    </p:spTree>
    <p:extLst>
      <p:ext uri="{BB962C8B-B14F-4D97-AF65-F5344CB8AC3E}">
        <p14:creationId xmlns:p14="http://schemas.microsoft.com/office/powerpoint/2010/main" val="289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Sensor calibration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Calibrating </a:t>
            </a:r>
            <a:r>
              <a:rPr lang="en-US" altLang="zh-TW" dirty="0"/>
              <a:t>the </a:t>
            </a:r>
            <a:r>
              <a:rPr lang="en-US" altLang="zh-TW" dirty="0" smtClean="0"/>
              <a:t>accelerometer</a:t>
            </a:r>
          </a:p>
          <a:p>
            <a:pPr lvl="1"/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Compensate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sensor</a:t>
            </a:r>
            <a:r>
              <a:rPr lang="zh-TW" altLang="en-US" dirty="0" smtClean="0"/>
              <a:t> </a:t>
            </a:r>
            <a:r>
              <a:rPr lang="en-US" altLang="zh-TW" dirty="0" smtClean="0"/>
              <a:t>errors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765265"/>
            <a:ext cx="10297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#define GRAVITY 256  //this equivalent to 1G in the raw data coming from the accelerometer 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#define ACCEL_X_MIN (-250.0f)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#define ACCEL_X_MAX (250.0f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it-IT" altLang="zh-TW" sz="1600" dirty="0" smtClean="0"/>
              <a:t>#</a:t>
            </a:r>
            <a:r>
              <a:rPr lang="it-IT" altLang="zh-TW" sz="1600" dirty="0"/>
              <a:t>define ACCEL_X_OFFSET ((ACCEL_X_MIN + ACCEL_X_MAX) / 2.0f</a:t>
            </a:r>
            <a:r>
              <a:rPr lang="it-IT" altLang="zh-TW" sz="1600" dirty="0" smtClean="0"/>
              <a:t>)</a:t>
            </a:r>
          </a:p>
          <a:p>
            <a:r>
              <a:rPr lang="it-IT" altLang="zh-TW" sz="1600" dirty="0"/>
              <a:t>#define ACCEL_X_SCALE (GRAVITY / (ACCEL_X_MAX - ACCEL_X_OFFSET</a:t>
            </a:r>
            <a:r>
              <a:rPr lang="it-IT" altLang="zh-TW" sz="1600" dirty="0" smtClean="0"/>
              <a:t>))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4005064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/>
              <a:t>accel</a:t>
            </a:r>
            <a:r>
              <a:rPr lang="en-US" altLang="zh-TW" sz="1600" dirty="0"/>
              <a:t>[0] = (</a:t>
            </a:r>
            <a:r>
              <a:rPr lang="en-US" altLang="zh-TW" sz="1600" dirty="0" err="1"/>
              <a:t>accel</a:t>
            </a:r>
            <a:r>
              <a:rPr lang="en-US" altLang="zh-TW" sz="1600" dirty="0"/>
              <a:t>[0] - ACCEL_X_OFFSET) * ACCEL_X_SCALE;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614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Sensor </a:t>
            </a:r>
            <a:r>
              <a:rPr lang="en-US" altLang="zh-TW" dirty="0" smtClean="0"/>
              <a:t>calibration(Cont.)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Calibrating </a:t>
            </a:r>
            <a:r>
              <a:rPr lang="en-US" altLang="zh-TW" dirty="0"/>
              <a:t>the </a:t>
            </a:r>
            <a:r>
              <a:rPr lang="en-US" altLang="zh-TW" dirty="0" smtClean="0"/>
              <a:t>gyroscope</a:t>
            </a:r>
          </a:p>
          <a:p>
            <a:pPr lvl="1"/>
            <a:r>
              <a:rPr lang="en-US" altLang="zh-TW" dirty="0"/>
              <a:t> Wait for 10 seconds, and do not move </a:t>
            </a:r>
            <a:r>
              <a:rPr lang="en-US" altLang="zh-TW" dirty="0" smtClean="0"/>
              <a:t>the </a:t>
            </a:r>
            <a:r>
              <a:rPr lang="en-US" altLang="zh-TW" dirty="0" smtClean="0"/>
              <a:t>Sensor.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361950" lvl="1" indent="0">
              <a:buNone/>
            </a:pP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Compensate </a:t>
            </a:r>
            <a:r>
              <a:rPr lang="en-US" altLang="zh-TW" dirty="0"/>
              <a:t>gyroscope error</a:t>
            </a:r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0778" y="4089846"/>
            <a:ext cx="45213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gyro[0] -= GYRO_AVERAGE_OFFSET_X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gyro[1] -= GYRO_AVERAGE_OFFSET_Y;</a:t>
            </a:r>
          </a:p>
          <a:p>
            <a:r>
              <a:rPr lang="en-US" altLang="zh-TW" dirty="0"/>
              <a:t>gyro[2] -= GYRO_AVERAGE_OFFSET_Z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755576" y="2636912"/>
            <a:ext cx="7542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#define GYRO_AVERAGE_OFFSET_X ((float) </a:t>
            </a:r>
            <a:r>
              <a:rPr lang="fr-FR" altLang="zh-TW" dirty="0" smtClean="0"/>
              <a:t>-</a:t>
            </a:r>
            <a:r>
              <a:rPr lang="fr-FR" altLang="zh-TW" dirty="0"/>
              <a:t>27.98 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#define GYRO_AVERAGE_OFFSET_Y ((float) </a:t>
            </a:r>
            <a:r>
              <a:rPr lang="fr-FR" altLang="zh-TW" dirty="0"/>
              <a:t>100.51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#define GYRO_AVERAGE_OFFSET_Z ((float) </a:t>
            </a:r>
            <a:r>
              <a:rPr lang="fr-FR" altLang="zh-TW" dirty="0" smtClean="0"/>
              <a:t>-5.85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755576" y="2236222"/>
            <a:ext cx="9217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dirty="0"/>
              <a:t>gyro x,y,z (current/</a:t>
            </a:r>
            <a:r>
              <a:rPr lang="fr-FR" altLang="zh-TW" dirty="0">
                <a:solidFill>
                  <a:srgbClr val="FF0000"/>
                </a:solidFill>
              </a:rPr>
              <a:t>average</a:t>
            </a:r>
            <a:r>
              <a:rPr lang="fr-FR" altLang="zh-TW" dirty="0"/>
              <a:t>) = -29.00/-27.98 102.00/100.51 -5.00/-5.85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0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diagram of DCM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11560" y="2060848"/>
            <a:ext cx="1584176" cy="50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chemeClr val="tx1"/>
                </a:solidFill>
                <a:latin typeface="Times" pitchFamily="18" charset="0"/>
                <a:cs typeface="Arial" charset="0"/>
              </a:rPr>
              <a:t>Gyroscope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0668" y="3032956"/>
            <a:ext cx="2320540" cy="50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chemeClr val="tx1"/>
                </a:solidFill>
                <a:latin typeface="Times" pitchFamily="18" charset="0"/>
                <a:cs typeface="Arial" charset="0"/>
              </a:rPr>
              <a:t>accelerometer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3868" y="4005064"/>
            <a:ext cx="2320540" cy="50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chemeClr val="tx1"/>
                </a:solidFill>
                <a:latin typeface="Times" pitchFamily="18" charset="0"/>
                <a:cs typeface="Arial" charset="0"/>
              </a:rPr>
              <a:t>magnetometer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771800" y="3284984"/>
            <a:ext cx="2320540" cy="12052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Drift Detection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75856" y="2056756"/>
            <a:ext cx="1440160" cy="50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fusion 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40152" y="2060848"/>
            <a:ext cx="1440160" cy="50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DCM</a:t>
            </a:r>
          </a:p>
        </p:txBody>
      </p:sp>
      <p:cxnSp>
        <p:nvCxnSpPr>
          <p:cNvPr id="13" name="肘形接點 12"/>
          <p:cNvCxnSpPr>
            <a:stCxn id="6" idx="1"/>
          </p:cNvCxnSpPr>
          <p:nvPr/>
        </p:nvCxnSpPr>
        <p:spPr bwMode="auto">
          <a:xfrm rot="10800000">
            <a:off x="5092340" y="4072356"/>
            <a:ext cx="831528" cy="18470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肘形接點 13"/>
          <p:cNvCxnSpPr>
            <a:stCxn id="5" idx="1"/>
            <a:endCxn id="7" idx="3"/>
          </p:cNvCxnSpPr>
          <p:nvPr/>
        </p:nvCxnSpPr>
        <p:spPr bwMode="auto">
          <a:xfrm rot="10800000" flipV="1">
            <a:off x="5092340" y="3284956"/>
            <a:ext cx="828328" cy="6026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直線單箭頭接點 27"/>
          <p:cNvCxnSpPr>
            <a:stCxn id="4" idx="3"/>
            <a:endCxn id="8" idx="1"/>
          </p:cNvCxnSpPr>
          <p:nvPr/>
        </p:nvCxnSpPr>
        <p:spPr bwMode="auto">
          <a:xfrm flipV="1">
            <a:off x="2195736" y="2308756"/>
            <a:ext cx="1080120" cy="4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直線單箭頭接點 28"/>
          <p:cNvCxnSpPr>
            <a:stCxn id="8" idx="3"/>
            <a:endCxn id="11" idx="1"/>
          </p:cNvCxnSpPr>
          <p:nvPr/>
        </p:nvCxnSpPr>
        <p:spPr bwMode="auto">
          <a:xfrm>
            <a:off x="4716016" y="2308756"/>
            <a:ext cx="1224136" cy="4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直線接點 32"/>
          <p:cNvCxnSpPr>
            <a:stCxn id="7" idx="1"/>
          </p:cNvCxnSpPr>
          <p:nvPr/>
        </p:nvCxnSpPr>
        <p:spPr bwMode="auto">
          <a:xfrm flipH="1">
            <a:off x="2411760" y="3887620"/>
            <a:ext cx="360040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線單箭頭接點 34"/>
          <p:cNvCxnSpPr/>
          <p:nvPr/>
        </p:nvCxnSpPr>
        <p:spPr bwMode="auto">
          <a:xfrm flipV="1">
            <a:off x="2411760" y="2312848"/>
            <a:ext cx="0" cy="1574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" name="直線單箭頭接點 41"/>
          <p:cNvCxnSpPr/>
          <p:nvPr/>
        </p:nvCxnSpPr>
        <p:spPr bwMode="auto">
          <a:xfrm flipH="1">
            <a:off x="5092340" y="3640932"/>
            <a:ext cx="235744" cy="4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直線接點 42"/>
          <p:cNvCxnSpPr/>
          <p:nvPr/>
        </p:nvCxnSpPr>
        <p:spPr bwMode="auto">
          <a:xfrm flipV="1">
            <a:off x="5328084" y="2312848"/>
            <a:ext cx="0" cy="1332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3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github.com/ptrbrtz/razor-9dof-ahrs/wiki/Tutorial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www.cnblogs.com/dreamfactory/p/3424953.html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www.starlino.com/dcm_tutorial.html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gentlenav.googlecode.com/files/</a:t>
            </a:r>
            <a:r>
              <a:rPr lang="en-US" altLang="zh-TW" b="1" dirty="0" smtClean="0">
                <a:hlinkClick r:id="rId6"/>
              </a:rPr>
              <a:t>DCMDraft2</a:t>
            </a:r>
            <a:r>
              <a:rPr lang="en-US" altLang="zh-TW" dirty="0" smtClean="0">
                <a:hlinkClick r:id="rId6"/>
              </a:rPr>
              <a:t>.pdf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7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u="sng" dirty="0" smtClean="0"/>
              <a:t>Outline</a:t>
            </a:r>
            <a:r>
              <a:rPr lang="en-US" altLang="zh-TW" b="0" dirty="0"/>
              <a:t/>
            </a:r>
            <a:br>
              <a:rPr lang="en-US" altLang="zh-TW" b="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1196975"/>
            <a:ext cx="8640762" cy="547238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/>
              <a:t>Coordinate </a:t>
            </a:r>
            <a:r>
              <a:rPr lang="en-US" altLang="zh-TW" dirty="0"/>
              <a:t>frames and </a:t>
            </a:r>
            <a:r>
              <a:rPr lang="en-US" altLang="zh-TW" dirty="0" smtClean="0"/>
              <a:t>transformations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What </a:t>
            </a:r>
            <a:r>
              <a:rPr lang="en-US" altLang="zh-TW" dirty="0"/>
              <a:t>is Direction Cosine </a:t>
            </a:r>
            <a:r>
              <a:rPr lang="en-US" altLang="zh-TW" dirty="0" smtClean="0"/>
              <a:t>Matrix(DCM)</a:t>
            </a:r>
          </a:p>
          <a:p>
            <a:r>
              <a:rPr lang="en-US" altLang="zh-TW" dirty="0" smtClean="0"/>
              <a:t> Attitude</a:t>
            </a:r>
            <a:r>
              <a:rPr lang="en-US" altLang="zh-TW" dirty="0"/>
              <a:t> </a:t>
            </a:r>
            <a:r>
              <a:rPr lang="en-US" altLang="zh-TW" dirty="0" smtClean="0"/>
              <a:t>estimation</a:t>
            </a:r>
          </a:p>
          <a:p>
            <a:r>
              <a:rPr lang="en-US" altLang="zh-TW" dirty="0" smtClean="0"/>
              <a:t> Sensor calibration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>
              <a:buFont typeface="Wingdings" panose="05000000000000000000" pitchFamily="2" charset="2"/>
              <a:buChar char="u"/>
            </a:pPr>
            <a:endParaRPr lang="en-US" altLang="zh-TW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668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Coordinate frames and transformations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 descr="C:\sensors-12-09336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4" y="1772816"/>
            <a:ext cx="6552728" cy="39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355976" y="3358839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載</a:t>
            </a:r>
            <a:r>
              <a:rPr lang="zh-TW" altLang="en-US" b="1" dirty="0" smtClean="0"/>
              <a:t>體</a:t>
            </a:r>
            <a:r>
              <a:rPr lang="zh-TW" altLang="en-US" b="1" dirty="0"/>
              <a:t>座標系</a:t>
            </a:r>
            <a:r>
              <a:rPr lang="en-US" altLang="zh-TW" b="1" dirty="0"/>
              <a:t>(Body frame) 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64344" y="5682722"/>
            <a:ext cx="3967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慣性座標系統</a:t>
            </a:r>
            <a:r>
              <a:rPr lang="en-US" altLang="zh-TW" b="1" dirty="0"/>
              <a:t>(Inertial Frame</a:t>
            </a:r>
            <a:r>
              <a:rPr lang="en-US" altLang="zh-TW" b="1" dirty="0" smtClean="0"/>
              <a:t>)</a:t>
            </a:r>
          </a:p>
          <a:p>
            <a:r>
              <a:rPr lang="zh-TW" altLang="en-US" b="1" dirty="0" smtClean="0"/>
              <a:t>相對</a:t>
            </a:r>
            <a:r>
              <a:rPr lang="zh-TW" altLang="en-US" b="1" dirty="0"/>
              <a:t>於</a:t>
            </a:r>
            <a:r>
              <a:rPr lang="en-US" altLang="zh-TW" b="1" dirty="0"/>
              <a:t>body frame</a:t>
            </a:r>
            <a:r>
              <a:rPr lang="zh-TW" altLang="en-US" b="1" dirty="0"/>
              <a:t>而言不變的座標系</a:t>
            </a:r>
          </a:p>
        </p:txBody>
      </p:sp>
    </p:spTree>
    <p:extLst>
      <p:ext uri="{BB962C8B-B14F-4D97-AF65-F5344CB8AC3E}">
        <p14:creationId xmlns:p14="http://schemas.microsoft.com/office/powerpoint/2010/main" val="40775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Direction Cosine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方向</a:t>
            </a:r>
            <a:r>
              <a:rPr lang="zh-TW" altLang="en-US" dirty="0"/>
              <a:t>餘弦矩陣是利用固定座標向量與體座標向量</a:t>
            </a:r>
            <a:r>
              <a:rPr lang="zh-TW" altLang="en-US" dirty="0" smtClean="0"/>
              <a:t>之夾角餘</a:t>
            </a:r>
            <a:r>
              <a:rPr lang="zh-TW" altLang="en-US" dirty="0"/>
              <a:t>弦關係所構成之</a:t>
            </a:r>
            <a:r>
              <a:rPr lang="zh-TW" altLang="en-US" dirty="0" smtClean="0"/>
              <a:t>矩陣</a:t>
            </a:r>
            <a:endParaRPr lang="en-US" altLang="zh-TW" dirty="0" smtClean="0"/>
          </a:p>
          <a:p>
            <a:r>
              <a:rPr lang="zh-TW" altLang="en-US" dirty="0"/>
              <a:t>方向餘弦矩陣又稱旋轉矩陣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Picture 9" descr="p4-01 两坐标系之间的关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2" y="3296818"/>
            <a:ext cx="2621725" cy="201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023954"/>
              </p:ext>
            </p:extLst>
          </p:nvPr>
        </p:nvGraphicFramePr>
        <p:xfrm>
          <a:off x="3275856" y="3278727"/>
          <a:ext cx="998752" cy="85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2" r:id="rId4" imgW="533169" imgH="457002" progId="Equation.3">
                  <p:embed/>
                </p:oleObj>
              </mc:Choice>
              <mc:Fallback>
                <p:oleObj r:id="rId4" imgW="533169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278727"/>
                        <a:ext cx="998752" cy="856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681298"/>
              </p:ext>
            </p:extLst>
          </p:nvPr>
        </p:nvGraphicFramePr>
        <p:xfrm>
          <a:off x="4788024" y="3278727"/>
          <a:ext cx="998752" cy="812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3" r:id="rId6" imgW="558800" imgH="457200" progId="Equation.3">
                  <p:embed/>
                </p:oleObj>
              </mc:Choice>
              <mc:Fallback>
                <p:oleObj r:id="rId6" imgW="558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278727"/>
                        <a:ext cx="998752" cy="812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259370"/>
              </p:ext>
            </p:extLst>
          </p:nvPr>
        </p:nvGraphicFramePr>
        <p:xfrm>
          <a:off x="3275856" y="4577659"/>
          <a:ext cx="1027227" cy="357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4" name="方程式" r:id="rId8" imgW="520560" imgH="177480" progId="Equation.3">
                  <p:embed/>
                </p:oleObj>
              </mc:Choice>
              <mc:Fallback>
                <p:oleObj name="方程式" r:id="rId8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577659"/>
                        <a:ext cx="1027227" cy="3570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64935"/>
              </p:ext>
            </p:extLst>
          </p:nvPr>
        </p:nvGraphicFramePr>
        <p:xfrm>
          <a:off x="4788024" y="4358847"/>
          <a:ext cx="2312900" cy="79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5" name="方程式" r:id="rId10" imgW="1320480" imgH="457200" progId="Equation.3">
                  <p:embed/>
                </p:oleObj>
              </mc:Choice>
              <mc:Fallback>
                <p:oleObj name="方程式" r:id="rId10" imgW="1320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358847"/>
                        <a:ext cx="2312900" cy="7983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1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Direction Cosine </a:t>
            </a:r>
            <a:r>
              <a:rPr lang="en-US" altLang="zh-TW" dirty="0" smtClean="0"/>
              <a:t>Matrix(Cont.)</a:t>
            </a:r>
            <a:endParaRPr lang="zh-TW" altLang="en-US" dirty="0"/>
          </a:p>
        </p:txBody>
      </p:sp>
      <p:grpSp>
        <p:nvGrpSpPr>
          <p:cNvPr id="55" name="Group 8"/>
          <p:cNvGrpSpPr>
            <a:grpSpLocks/>
          </p:cNvGrpSpPr>
          <p:nvPr/>
        </p:nvGrpSpPr>
        <p:grpSpPr bwMode="auto">
          <a:xfrm>
            <a:off x="4139952" y="1304164"/>
            <a:ext cx="3986658" cy="650395"/>
            <a:chOff x="637" y="1062"/>
            <a:chExt cx="4029" cy="496"/>
          </a:xfrm>
        </p:grpSpPr>
        <p:graphicFrame>
          <p:nvGraphicFramePr>
            <p:cNvPr id="5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8363620"/>
                </p:ext>
              </p:extLst>
            </p:nvPr>
          </p:nvGraphicFramePr>
          <p:xfrm>
            <a:off x="637" y="1062"/>
            <a:ext cx="198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90" name="方程式" r:id="rId3" imgW="1155600" imgH="291960" progId="Equation.3">
                    <p:embed/>
                  </p:oleObj>
                </mc:Choice>
                <mc:Fallback>
                  <p:oleObj name="方程式" r:id="rId3" imgW="115560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" y="1062"/>
                          <a:ext cx="198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8141631"/>
                </p:ext>
              </p:extLst>
            </p:nvPr>
          </p:nvGraphicFramePr>
          <p:xfrm>
            <a:off x="2810" y="1090"/>
            <a:ext cx="1856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91" name="公式" r:id="rId5" imgW="1079032" imgH="266584" progId="Equation.3">
                    <p:embed/>
                  </p:oleObj>
                </mc:Choice>
                <mc:Fallback>
                  <p:oleObj name="公式" r:id="rId5" imgW="1079032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0" y="1090"/>
                          <a:ext cx="1856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194026"/>
              </p:ext>
            </p:extLst>
          </p:nvPr>
        </p:nvGraphicFramePr>
        <p:xfrm>
          <a:off x="6657921" y="2637316"/>
          <a:ext cx="91559" cy="174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92"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21" y="2637316"/>
                        <a:ext cx="91559" cy="174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592368"/>
              </p:ext>
            </p:extLst>
          </p:nvPr>
        </p:nvGraphicFramePr>
        <p:xfrm>
          <a:off x="4055914" y="2568371"/>
          <a:ext cx="21002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93" name="方程式" r:id="rId9" imgW="787320" imgH="203040" progId="Equation.3">
                  <p:embed/>
                </p:oleObj>
              </mc:Choice>
              <mc:Fallback>
                <p:oleObj name="方程式" r:id="rId9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914" y="2568371"/>
                        <a:ext cx="210026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288188"/>
              </p:ext>
            </p:extLst>
          </p:nvPr>
        </p:nvGraphicFramePr>
        <p:xfrm>
          <a:off x="6156176" y="2183292"/>
          <a:ext cx="2554484" cy="1245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94" name="公式" r:id="rId11" imgW="1143000" imgH="647700" progId="Equation.3">
                  <p:embed/>
                </p:oleObj>
              </mc:Choice>
              <mc:Fallback>
                <p:oleObj name="公式" r:id="rId11" imgW="11430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183292"/>
                        <a:ext cx="2554484" cy="1245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6372200" y="2189641"/>
            <a:ext cx="2448272" cy="1195169"/>
          </a:xfrm>
          <a:prstGeom prst="rect">
            <a:avLst/>
          </a:prstGeom>
          <a:solidFill>
            <a:schemeClr val="accent1">
              <a:alpha val="1882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TW" altLang="en-US"/>
          </a:p>
        </p:txBody>
      </p:sp>
      <p:sp>
        <p:nvSpPr>
          <p:cNvPr id="63" name="Line 4"/>
          <p:cNvSpPr>
            <a:spLocks noChangeShapeType="1"/>
          </p:cNvSpPr>
          <p:nvPr/>
        </p:nvSpPr>
        <p:spPr bwMode="auto">
          <a:xfrm flipV="1">
            <a:off x="7270502" y="4426125"/>
            <a:ext cx="489852" cy="42267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TW" altLang="en-US"/>
          </a:p>
        </p:txBody>
      </p:sp>
      <p:graphicFrame>
        <p:nvGraphicFramePr>
          <p:cNvPr id="6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37227"/>
              </p:ext>
            </p:extLst>
          </p:nvPr>
        </p:nvGraphicFramePr>
        <p:xfrm>
          <a:off x="4029075" y="3500438"/>
          <a:ext cx="253047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95" name="方程式" r:id="rId13" imgW="1396800" imgH="711000" progId="Equation.3">
                  <p:embed/>
                </p:oleObj>
              </mc:Choice>
              <mc:Fallback>
                <p:oleObj name="方程式" r:id="rId13" imgW="1396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3500438"/>
                        <a:ext cx="2530475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71511"/>
              </p:ext>
            </p:extLst>
          </p:nvPr>
        </p:nvGraphicFramePr>
        <p:xfrm>
          <a:off x="6588224" y="3589858"/>
          <a:ext cx="2387422" cy="1063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96" name="公式" r:id="rId15" imgW="1447800" imgH="647700" progId="Equation.3">
                  <p:embed/>
                </p:oleObj>
              </mc:Choice>
              <mc:Fallback>
                <p:oleObj name="公式" r:id="rId15" imgW="14478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589858"/>
                        <a:ext cx="2387422" cy="1063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Line 4"/>
          <p:cNvSpPr>
            <a:spLocks noChangeShapeType="1"/>
          </p:cNvSpPr>
          <p:nvPr/>
        </p:nvSpPr>
        <p:spPr bwMode="auto">
          <a:xfrm>
            <a:off x="2689920" y="2999271"/>
            <a:ext cx="625409" cy="53859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TW" altLang="en-US"/>
          </a:p>
        </p:txBody>
      </p:sp>
      <p:grpSp>
        <p:nvGrpSpPr>
          <p:cNvPr id="68" name="Group 25"/>
          <p:cNvGrpSpPr>
            <a:grpSpLocks/>
          </p:cNvGrpSpPr>
          <p:nvPr/>
        </p:nvGrpSpPr>
        <p:grpSpPr bwMode="auto">
          <a:xfrm>
            <a:off x="449958" y="1416968"/>
            <a:ext cx="3001962" cy="4028256"/>
            <a:chOff x="3456" y="336"/>
            <a:chExt cx="2304" cy="2872"/>
          </a:xfrm>
        </p:grpSpPr>
        <p:graphicFrame>
          <p:nvGraphicFramePr>
            <p:cNvPr id="69" name="Object 26"/>
            <p:cNvGraphicFramePr>
              <a:graphicFrameLocks noChangeAspect="1"/>
            </p:cNvGraphicFramePr>
            <p:nvPr/>
          </p:nvGraphicFramePr>
          <p:xfrm>
            <a:off x="3456" y="336"/>
            <a:ext cx="2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97" name="公式" r:id="rId17" imgW="152517" imgH="209468" progId="Equation.3">
                    <p:embed/>
                  </p:oleObj>
                </mc:Choice>
                <mc:Fallback>
                  <p:oleObj name="公式" r:id="rId17" imgW="152517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6"/>
                          <a:ext cx="2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27"/>
            <p:cNvGraphicFramePr>
              <a:graphicFrameLocks noChangeAspect="1"/>
            </p:cNvGraphicFramePr>
            <p:nvPr/>
          </p:nvGraphicFramePr>
          <p:xfrm>
            <a:off x="5472" y="1104"/>
            <a:ext cx="288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98" name="Equation" r:id="rId19" imgW="152517" imgH="209468" progId="Equation.3">
                    <p:embed/>
                  </p:oleObj>
                </mc:Choice>
                <mc:Fallback>
                  <p:oleObj name="Equation" r:id="rId19" imgW="152517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104"/>
                          <a:ext cx="288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28"/>
            <p:cNvGraphicFramePr>
              <a:graphicFrameLocks noChangeAspect="1"/>
            </p:cNvGraphicFramePr>
            <p:nvPr/>
          </p:nvGraphicFramePr>
          <p:xfrm>
            <a:off x="3648" y="2832"/>
            <a:ext cx="28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99" name="Equation" r:id="rId21" imgW="152517" imgH="209468" progId="Equation.3">
                    <p:embed/>
                  </p:oleObj>
                </mc:Choice>
                <mc:Fallback>
                  <p:oleObj name="Equation" r:id="rId21" imgW="152517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832"/>
                          <a:ext cx="28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Line 29"/>
            <p:cNvSpPr>
              <a:spLocks noChangeShapeType="1"/>
            </p:cNvSpPr>
            <p:nvPr/>
          </p:nvSpPr>
          <p:spPr bwMode="auto">
            <a:xfrm flipH="1" flipV="1">
              <a:off x="3648" y="768"/>
              <a:ext cx="441" cy="125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73" name="Line 30"/>
            <p:cNvSpPr>
              <a:spLocks noChangeShapeType="1"/>
            </p:cNvSpPr>
            <p:nvPr/>
          </p:nvSpPr>
          <p:spPr bwMode="auto">
            <a:xfrm flipH="1">
              <a:off x="3696" y="2016"/>
              <a:ext cx="384" cy="76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74" name="Line 31"/>
            <p:cNvSpPr>
              <a:spLocks noChangeShapeType="1"/>
            </p:cNvSpPr>
            <p:nvPr/>
          </p:nvSpPr>
          <p:spPr bwMode="auto">
            <a:xfrm flipV="1">
              <a:off x="4080" y="1584"/>
              <a:ext cx="1440" cy="44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75" name="Line 32"/>
            <p:cNvSpPr>
              <a:spLocks noChangeShapeType="1"/>
            </p:cNvSpPr>
            <p:nvPr/>
          </p:nvSpPr>
          <p:spPr bwMode="auto">
            <a:xfrm flipV="1">
              <a:off x="4080" y="1392"/>
              <a:ext cx="624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graphicFrame>
          <p:nvGraphicFramePr>
            <p:cNvPr id="76" name="Object 33"/>
            <p:cNvGraphicFramePr>
              <a:graphicFrameLocks noChangeAspect="1"/>
            </p:cNvGraphicFramePr>
            <p:nvPr/>
          </p:nvGraphicFramePr>
          <p:xfrm>
            <a:off x="4368" y="1632"/>
            <a:ext cx="21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0" name="Equation" r:id="rId23" imgW="114185" imgH="152512" progId="Equation.3">
                    <p:embed/>
                  </p:oleObj>
                </mc:Choice>
                <mc:Fallback>
                  <p:oleObj name="Equation" r:id="rId23" imgW="114185" imgH="152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632"/>
                          <a:ext cx="21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Line 34"/>
            <p:cNvSpPr>
              <a:spLocks noChangeShapeType="1"/>
            </p:cNvSpPr>
            <p:nvPr/>
          </p:nvSpPr>
          <p:spPr bwMode="auto">
            <a:xfrm flipH="1">
              <a:off x="3552" y="1248"/>
              <a:ext cx="288" cy="52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78" name="Line 35"/>
            <p:cNvSpPr>
              <a:spLocks noChangeShapeType="1"/>
            </p:cNvSpPr>
            <p:nvPr/>
          </p:nvSpPr>
          <p:spPr bwMode="auto">
            <a:xfrm flipH="1">
              <a:off x="4944" y="1680"/>
              <a:ext cx="288" cy="57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79" name="Line 36"/>
            <p:cNvSpPr>
              <a:spLocks noChangeShapeType="1"/>
            </p:cNvSpPr>
            <p:nvPr/>
          </p:nvSpPr>
          <p:spPr bwMode="auto">
            <a:xfrm flipV="1">
              <a:off x="3792" y="2208"/>
              <a:ext cx="1152" cy="34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80" name="Line 37"/>
            <p:cNvSpPr>
              <a:spLocks noChangeShapeType="1"/>
            </p:cNvSpPr>
            <p:nvPr/>
          </p:nvSpPr>
          <p:spPr bwMode="auto">
            <a:xfrm flipV="1">
              <a:off x="3552" y="1392"/>
              <a:ext cx="1152" cy="34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81" name="Line 38"/>
            <p:cNvSpPr>
              <a:spLocks noChangeShapeType="1"/>
            </p:cNvSpPr>
            <p:nvPr/>
          </p:nvSpPr>
          <p:spPr bwMode="auto">
            <a:xfrm flipH="1" flipV="1">
              <a:off x="4704" y="1392"/>
              <a:ext cx="249" cy="82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82" name="Line 39"/>
            <p:cNvSpPr>
              <a:spLocks noChangeShapeType="1"/>
            </p:cNvSpPr>
            <p:nvPr/>
          </p:nvSpPr>
          <p:spPr bwMode="auto">
            <a:xfrm flipH="1" flipV="1">
              <a:off x="3552" y="1728"/>
              <a:ext cx="249" cy="82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83" name="Line 40"/>
            <p:cNvSpPr>
              <a:spLocks noChangeShapeType="1"/>
            </p:cNvSpPr>
            <p:nvPr/>
          </p:nvSpPr>
          <p:spPr bwMode="auto">
            <a:xfrm flipV="1">
              <a:off x="3840" y="912"/>
              <a:ext cx="1104" cy="34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84" name="Line 41"/>
            <p:cNvSpPr>
              <a:spLocks noChangeShapeType="1"/>
            </p:cNvSpPr>
            <p:nvPr/>
          </p:nvSpPr>
          <p:spPr bwMode="auto">
            <a:xfrm flipH="1" flipV="1">
              <a:off x="4944" y="912"/>
              <a:ext cx="288" cy="81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85" name="Line 42"/>
            <p:cNvSpPr>
              <a:spLocks noChangeShapeType="1"/>
            </p:cNvSpPr>
            <p:nvPr/>
          </p:nvSpPr>
          <p:spPr bwMode="auto">
            <a:xfrm flipH="1">
              <a:off x="4656" y="912"/>
              <a:ext cx="288" cy="57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graphicFrame>
          <p:nvGraphicFramePr>
            <p:cNvPr id="86" name="Object 43"/>
            <p:cNvGraphicFramePr>
              <a:graphicFrameLocks noChangeAspect="1"/>
            </p:cNvGraphicFramePr>
            <p:nvPr/>
          </p:nvGraphicFramePr>
          <p:xfrm>
            <a:off x="3925" y="2496"/>
            <a:ext cx="28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1" name="Equation" r:id="rId25" imgW="152517" imgH="209468" progId="Equation.3">
                    <p:embed/>
                  </p:oleObj>
                </mc:Choice>
                <mc:Fallback>
                  <p:oleObj name="Equation" r:id="rId25" imgW="152517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2496"/>
                          <a:ext cx="28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44"/>
            <p:cNvGraphicFramePr>
              <a:graphicFrameLocks noChangeAspect="1"/>
            </p:cNvGraphicFramePr>
            <p:nvPr/>
          </p:nvGraphicFramePr>
          <p:xfrm>
            <a:off x="3504" y="1104"/>
            <a:ext cx="28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2" name="Equation" r:id="rId27" imgW="152517" imgH="209468" progId="Equation.3">
                    <p:embed/>
                  </p:oleObj>
                </mc:Choice>
                <mc:Fallback>
                  <p:oleObj name="Equation" r:id="rId27" imgW="152517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104"/>
                          <a:ext cx="28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45"/>
            <p:cNvGraphicFramePr>
              <a:graphicFrameLocks noChangeAspect="1"/>
            </p:cNvGraphicFramePr>
            <p:nvPr/>
          </p:nvGraphicFramePr>
          <p:xfrm>
            <a:off x="5184" y="1248"/>
            <a:ext cx="28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3" name="Equation" r:id="rId29" imgW="152517" imgH="209468" progId="Equation.3">
                    <p:embed/>
                  </p:oleObj>
                </mc:Choice>
                <mc:Fallback>
                  <p:oleObj name="Equation" r:id="rId29" imgW="152517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248"/>
                          <a:ext cx="28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46"/>
          <p:cNvGrpSpPr>
            <a:grpSpLocks/>
          </p:cNvGrpSpPr>
          <p:nvPr/>
        </p:nvGrpSpPr>
        <p:grpSpPr bwMode="auto">
          <a:xfrm>
            <a:off x="251520" y="1340768"/>
            <a:ext cx="3189585" cy="3624308"/>
            <a:chOff x="3312" y="288"/>
            <a:chExt cx="2448" cy="2584"/>
          </a:xfrm>
        </p:grpSpPr>
        <p:sp>
          <p:nvSpPr>
            <p:cNvPr id="90" name="Line 47"/>
            <p:cNvSpPr>
              <a:spLocks noChangeShapeType="1"/>
            </p:cNvSpPr>
            <p:nvPr/>
          </p:nvSpPr>
          <p:spPr bwMode="auto">
            <a:xfrm flipV="1">
              <a:off x="4080" y="672"/>
              <a:ext cx="0" cy="135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91" name="Line 48"/>
            <p:cNvSpPr>
              <a:spLocks noChangeShapeType="1"/>
            </p:cNvSpPr>
            <p:nvPr/>
          </p:nvSpPr>
          <p:spPr bwMode="auto">
            <a:xfrm flipH="1">
              <a:off x="3552" y="2016"/>
              <a:ext cx="537" cy="52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92" name="Line 49"/>
            <p:cNvSpPr>
              <a:spLocks noChangeShapeType="1"/>
            </p:cNvSpPr>
            <p:nvPr/>
          </p:nvSpPr>
          <p:spPr bwMode="auto">
            <a:xfrm>
              <a:off x="4080" y="2016"/>
              <a:ext cx="13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graphicFrame>
          <p:nvGraphicFramePr>
            <p:cNvPr id="93" name="Object 50"/>
            <p:cNvGraphicFramePr>
              <a:graphicFrameLocks noChangeAspect="1"/>
            </p:cNvGraphicFramePr>
            <p:nvPr/>
          </p:nvGraphicFramePr>
          <p:xfrm>
            <a:off x="3936" y="288"/>
            <a:ext cx="26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4" name="公式" r:id="rId31" imgW="142799" imgH="209468" progId="Equation.3">
                    <p:embed/>
                  </p:oleObj>
                </mc:Choice>
                <mc:Fallback>
                  <p:oleObj name="公式" r:id="rId31" imgW="142799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"/>
                          <a:ext cx="26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51"/>
            <p:cNvGraphicFramePr>
              <a:graphicFrameLocks noChangeAspect="1"/>
            </p:cNvGraphicFramePr>
            <p:nvPr/>
          </p:nvGraphicFramePr>
          <p:xfrm>
            <a:off x="5495" y="1824"/>
            <a:ext cx="265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5" name="Equation" r:id="rId33" imgW="142799" imgH="209468" progId="Equation.3">
                    <p:embed/>
                  </p:oleObj>
                </mc:Choice>
                <mc:Fallback>
                  <p:oleObj name="Equation" r:id="rId33" imgW="142799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5" y="1824"/>
                          <a:ext cx="265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52"/>
            <p:cNvGraphicFramePr>
              <a:graphicFrameLocks noChangeAspect="1"/>
            </p:cNvGraphicFramePr>
            <p:nvPr/>
          </p:nvGraphicFramePr>
          <p:xfrm>
            <a:off x="3312" y="2496"/>
            <a:ext cx="26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6" name="Equation" r:id="rId35" imgW="142799" imgH="209468" progId="Equation.3">
                    <p:embed/>
                  </p:oleObj>
                </mc:Choice>
                <mc:Fallback>
                  <p:oleObj name="Equation" r:id="rId35" imgW="142799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496"/>
                          <a:ext cx="26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Line 53"/>
            <p:cNvSpPr>
              <a:spLocks noChangeShapeType="1"/>
            </p:cNvSpPr>
            <p:nvPr/>
          </p:nvSpPr>
          <p:spPr bwMode="auto">
            <a:xfrm flipV="1">
              <a:off x="4080" y="1392"/>
              <a:ext cx="624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sp>
          <p:nvSpPr>
            <p:cNvPr id="97" name="AutoShape 54"/>
            <p:cNvSpPr>
              <a:spLocks noChangeArrowheads="1"/>
            </p:cNvSpPr>
            <p:nvPr/>
          </p:nvSpPr>
          <p:spPr bwMode="auto">
            <a:xfrm>
              <a:off x="3792" y="1104"/>
              <a:ext cx="1200" cy="1200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endParaRPr lang="zh-TW" altLang="en-US"/>
            </a:p>
          </p:txBody>
        </p:sp>
        <p:graphicFrame>
          <p:nvGraphicFramePr>
            <p:cNvPr id="98" name="Object 55"/>
            <p:cNvGraphicFramePr>
              <a:graphicFrameLocks noChangeAspect="1"/>
            </p:cNvGraphicFramePr>
            <p:nvPr/>
          </p:nvGraphicFramePr>
          <p:xfrm>
            <a:off x="4368" y="1632"/>
            <a:ext cx="21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7" name="Equation" r:id="rId37" imgW="114185" imgH="152512" progId="Equation.3">
                    <p:embed/>
                  </p:oleObj>
                </mc:Choice>
                <mc:Fallback>
                  <p:oleObj name="Equation" r:id="rId37" imgW="114185" imgH="152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632"/>
                          <a:ext cx="21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56"/>
            <p:cNvGraphicFramePr>
              <a:graphicFrameLocks noChangeAspect="1"/>
            </p:cNvGraphicFramePr>
            <p:nvPr/>
          </p:nvGraphicFramePr>
          <p:xfrm>
            <a:off x="3504" y="2016"/>
            <a:ext cx="26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8" name="Equation" r:id="rId39" imgW="142799" imgH="209468" progId="Equation.3">
                    <p:embed/>
                  </p:oleObj>
                </mc:Choice>
                <mc:Fallback>
                  <p:oleObj name="Equation" r:id="rId39" imgW="142799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016"/>
                          <a:ext cx="26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57"/>
            <p:cNvGraphicFramePr>
              <a:graphicFrameLocks noChangeAspect="1"/>
            </p:cNvGraphicFramePr>
            <p:nvPr/>
          </p:nvGraphicFramePr>
          <p:xfrm>
            <a:off x="4944" y="1968"/>
            <a:ext cx="28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9" name="Equation" r:id="rId41" imgW="152517" imgH="209468" progId="Equation.3">
                    <p:embed/>
                  </p:oleObj>
                </mc:Choice>
                <mc:Fallback>
                  <p:oleObj name="Equation" r:id="rId41" imgW="152517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968"/>
                          <a:ext cx="28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Object 58"/>
            <p:cNvGraphicFramePr>
              <a:graphicFrameLocks noChangeAspect="1"/>
            </p:cNvGraphicFramePr>
            <p:nvPr/>
          </p:nvGraphicFramePr>
          <p:xfrm>
            <a:off x="3792" y="864"/>
            <a:ext cx="26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10" name="Equation" r:id="rId43" imgW="142799" imgH="209468" progId="Equation.3">
                    <p:embed/>
                  </p:oleObj>
                </mc:Choice>
                <mc:Fallback>
                  <p:oleObj name="Equation" r:id="rId43" imgW="142799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864"/>
                          <a:ext cx="26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323528" y="5877272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</a:pPr>
            <a:r>
              <a:rPr kumimoji="1" lang="zh-CN" altLang="en-US" sz="2400" b="1" dirty="0" smtClean="0">
                <a:solidFill>
                  <a:schemeClr val="tx2"/>
                </a:solidFill>
              </a:rPr>
              <a:t>方向</a:t>
            </a:r>
            <a:r>
              <a:rPr kumimoji="1" lang="zh-TW" altLang="en-US" sz="2400" b="1" dirty="0" smtClean="0">
                <a:solidFill>
                  <a:schemeClr val="tx2"/>
                </a:solidFill>
              </a:rPr>
              <a:t>餘玄矩陣</a:t>
            </a:r>
            <a:r>
              <a:rPr kumimoji="1" lang="zh-CN" altLang="en-US" sz="2400" b="1" dirty="0" smtClean="0">
                <a:solidFill>
                  <a:schemeClr val="tx2"/>
                </a:solidFill>
              </a:rPr>
              <a:t>的</a:t>
            </a:r>
            <a:r>
              <a:rPr kumimoji="1" lang="zh-CN" altLang="en-US" sz="2400" b="1" dirty="0">
                <a:solidFill>
                  <a:schemeClr val="tx2"/>
                </a:solidFill>
              </a:rPr>
              <a:t>元素</a:t>
            </a:r>
            <a:r>
              <a:rPr kumimoji="1" lang="zh-CN" altLang="en-US" sz="2400" b="1" dirty="0" smtClean="0">
                <a:solidFill>
                  <a:schemeClr val="tx2"/>
                </a:solidFill>
              </a:rPr>
              <a:t>是</a:t>
            </a:r>
            <a:r>
              <a:rPr kumimoji="1" lang="zh-TW" altLang="en-US" sz="2400" b="1" dirty="0">
                <a:solidFill>
                  <a:schemeClr val="tx2"/>
                </a:solidFill>
              </a:rPr>
              <a:t>兩</a:t>
            </a:r>
            <a:r>
              <a:rPr kumimoji="1" lang="zh-TW" altLang="en-US" sz="2400" b="1" dirty="0" smtClean="0">
                <a:solidFill>
                  <a:schemeClr val="tx2"/>
                </a:solidFill>
              </a:rPr>
              <a:t>個向量夾角的餘</a:t>
            </a:r>
            <a:r>
              <a:rPr kumimoji="1" lang="zh-TW" altLang="en-US" sz="2400" b="1" dirty="0">
                <a:solidFill>
                  <a:schemeClr val="tx2"/>
                </a:solidFill>
              </a:rPr>
              <a:t>玄</a:t>
            </a:r>
            <a:endParaRPr kumimoji="1" lang="zh-CN" altLang="zh-C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1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DCM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DCM matrices are orthogonal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984271"/>
              </p:ext>
            </p:extLst>
          </p:nvPr>
        </p:nvGraphicFramePr>
        <p:xfrm>
          <a:off x="592089" y="1916832"/>
          <a:ext cx="3316064" cy="733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" name="方程式" r:id="rId4" imgW="1295280" imgH="266400" progId="Equation.3">
                  <p:embed/>
                </p:oleObj>
              </mc:Choice>
              <mc:Fallback>
                <p:oleObj name="方程式" r:id="rId4" imgW="1295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89" y="1916832"/>
                        <a:ext cx="3316064" cy="733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956356"/>
              </p:ext>
            </p:extLst>
          </p:nvPr>
        </p:nvGraphicFramePr>
        <p:xfrm>
          <a:off x="736105" y="3590363"/>
          <a:ext cx="1251197" cy="551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1" name="方程式" r:id="rId6" imgW="596880" imgH="266400" progId="Equation.3">
                  <p:embed/>
                </p:oleObj>
              </mc:Choice>
              <mc:Fallback>
                <p:oleObj name="方程式" r:id="rId6" imgW="5968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05" y="3590363"/>
                        <a:ext cx="1251197" cy="551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199424"/>
              </p:ext>
            </p:extLst>
          </p:nvPr>
        </p:nvGraphicFramePr>
        <p:xfrm>
          <a:off x="3133751" y="3662360"/>
          <a:ext cx="718477" cy="42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2" name="方程式" r:id="rId8" imgW="342720" imgH="203040" progId="Equation.3">
                  <p:embed/>
                </p:oleObj>
              </mc:Choice>
              <mc:Fallback>
                <p:oleObj name="方程式" r:id="rId8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51" y="3662360"/>
                        <a:ext cx="718477" cy="42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441505"/>
              </p:ext>
            </p:extLst>
          </p:nvPr>
        </p:nvGraphicFramePr>
        <p:xfrm>
          <a:off x="3853831" y="3662371"/>
          <a:ext cx="531652" cy="42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3" name="公式" r:id="rId10" imgW="253780" imgH="203024" progId="Equation.3">
                  <p:embed/>
                </p:oleObj>
              </mc:Choice>
              <mc:Fallback>
                <p:oleObj name="公式" r:id="rId10" imgW="25378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831" y="3662371"/>
                        <a:ext cx="531652" cy="420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31297"/>
              </p:ext>
            </p:extLst>
          </p:nvPr>
        </p:nvGraphicFramePr>
        <p:xfrm>
          <a:off x="2141068" y="4382451"/>
          <a:ext cx="1496739" cy="40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4" name="方程式" r:id="rId12" imgW="787320" imgH="203040" progId="Equation.3">
                  <p:embed/>
                </p:oleObj>
              </mc:Choice>
              <mc:Fallback>
                <p:oleObj name="方程式" r:id="rId12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068" y="4382451"/>
                        <a:ext cx="1496739" cy="402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908477"/>
              </p:ext>
            </p:extLst>
          </p:nvPr>
        </p:nvGraphicFramePr>
        <p:xfrm>
          <a:off x="757487" y="4342631"/>
          <a:ext cx="1288562" cy="471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" name="方程式" r:id="rId14" imgW="749160" imgH="266400" progId="Equation.3">
                  <p:embed/>
                </p:oleObj>
              </mc:Choice>
              <mc:Fallback>
                <p:oleObj name="方程式" r:id="rId14" imgW="7491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87" y="4342631"/>
                        <a:ext cx="1288562" cy="471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33579"/>
              </p:ext>
            </p:extLst>
          </p:nvPr>
        </p:nvGraphicFramePr>
        <p:xfrm>
          <a:off x="1981623" y="3672727"/>
          <a:ext cx="1171128" cy="42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6" name="方程式" r:id="rId16" imgW="558720" imgH="203040" progId="Equation.3">
                  <p:embed/>
                </p:oleObj>
              </mc:Choice>
              <mc:Fallback>
                <p:oleObj name="方程式" r:id="rId16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623" y="3672727"/>
                        <a:ext cx="1171128" cy="42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67544" y="3014299"/>
            <a:ext cx="139382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</a:rPr>
              <a:t>Proof : 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DCM </a:t>
            </a:r>
            <a:r>
              <a:rPr lang="en-US" altLang="zh-TW" b="0" dirty="0" smtClean="0"/>
              <a:t>properties(Cont.)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7315200" y="4128864"/>
            <a:ext cx="762000" cy="609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TW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4713" y="1258888"/>
            <a:ext cx="777240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TW" altLang="en-US" sz="2800" b="1" dirty="0" smtClean="0">
                <a:solidFill>
                  <a:schemeClr val="tx1"/>
                </a:solidFill>
              </a:rPr>
              <a:t>當兩個基底向量兩兩方向一致</a:t>
            </a:r>
            <a:r>
              <a:rPr kumimoji="1" lang="zh-TW" altLang="en-US" sz="2800" b="1" dirty="0" smtClean="0">
                <a:solidFill>
                  <a:schemeClr val="tx1"/>
                </a:solidFill>
                <a:latin typeface="新細明體"/>
                <a:ea typeface="新細明體"/>
              </a:rPr>
              <a:t>，則它們的方向餘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弦</a:t>
            </a:r>
            <a:r>
              <a:rPr kumimoji="1" lang="zh-TW" altLang="en-US" sz="2800" b="1" dirty="0" smtClean="0">
                <a:solidFill>
                  <a:schemeClr val="tx1"/>
                </a:solidFill>
              </a:rPr>
              <a:t>矩陣為三維單位矩陣</a:t>
            </a:r>
            <a:endParaRPr kumimoji="1" lang="zh-CN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766954"/>
              </p:ext>
            </p:extLst>
          </p:nvPr>
        </p:nvGraphicFramePr>
        <p:xfrm>
          <a:off x="1003349" y="2239209"/>
          <a:ext cx="3198217" cy="1909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3" name="方程式" r:id="rId4" imgW="1206360" imgH="711000" progId="Equation.3">
                  <p:embed/>
                </p:oleObj>
              </mc:Choice>
              <mc:Fallback>
                <p:oleObj name="方程式" r:id="rId4" imgW="1206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49" y="2239209"/>
                        <a:ext cx="3198217" cy="1909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3140075" y="4797425"/>
          <a:ext cx="7334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4" name="公式" r:id="rId6" imgW="253780" imgH="203024" progId="Equation.3">
                  <p:embed/>
                </p:oleObj>
              </mc:Choice>
              <mc:Fallback>
                <p:oleObj name="公式" r:id="rId6" imgW="25378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4797425"/>
                        <a:ext cx="7334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76865"/>
              </p:ext>
            </p:extLst>
          </p:nvPr>
        </p:nvGraphicFramePr>
        <p:xfrm>
          <a:off x="1065213" y="4749800"/>
          <a:ext cx="21986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5" name="方程式" r:id="rId8" imgW="761760" imgH="203040" progId="Equation.3">
                  <p:embed/>
                </p:oleObj>
              </mc:Choice>
              <mc:Fallback>
                <p:oleObj name="方程式" r:id="rId8" imgW="76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4749800"/>
                        <a:ext cx="21986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41313" y="4076700"/>
            <a:ext cx="139382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</a:rPr>
              <a:t>Proof : 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520592"/>
              </p:ext>
            </p:extLst>
          </p:nvPr>
        </p:nvGraphicFramePr>
        <p:xfrm>
          <a:off x="7185025" y="1657127"/>
          <a:ext cx="4508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6" name="公式" r:id="rId10" imgW="152517" imgH="228634" progId="Equation.3">
                  <p:embed/>
                </p:oleObj>
              </mc:Choice>
              <mc:Fallback>
                <p:oleObj name="公式" r:id="rId10" imgW="152517" imgH="2286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025" y="1657127"/>
                        <a:ext cx="45085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564629"/>
              </p:ext>
            </p:extLst>
          </p:nvPr>
        </p:nvGraphicFramePr>
        <p:xfrm>
          <a:off x="8367713" y="3038252"/>
          <a:ext cx="457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7" name="公式" r:id="rId12" imgW="152517" imgH="219186" progId="Equation.3">
                  <p:embed/>
                </p:oleObj>
              </mc:Choice>
              <mc:Fallback>
                <p:oleObj name="公式" r:id="rId12" imgW="152517" imgH="2191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713" y="3038252"/>
                        <a:ext cx="4572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422286"/>
              </p:ext>
            </p:extLst>
          </p:nvPr>
        </p:nvGraphicFramePr>
        <p:xfrm>
          <a:off x="6067425" y="4881339"/>
          <a:ext cx="4508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8" name="公式" r:id="rId14" imgW="152517" imgH="219186" progId="Equation.3">
                  <p:embed/>
                </p:oleObj>
              </mc:Choice>
              <mc:Fallback>
                <p:oleObj name="公式" r:id="rId14" imgW="152517" imgH="2191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4881339"/>
                        <a:ext cx="4508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7072313" y="2014314"/>
            <a:ext cx="23812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/>
          <a:lstStyle/>
          <a:p>
            <a:endParaRPr lang="zh-TW" alt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6243638" y="3765327"/>
            <a:ext cx="812800" cy="10461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/>
          <a:lstStyle/>
          <a:p>
            <a:endParaRPr lang="zh-TW" alt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V="1">
            <a:off x="7070725" y="3746277"/>
            <a:ext cx="1385888" cy="6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/>
          <a:lstStyle/>
          <a:p>
            <a:endParaRPr lang="zh-TW" alt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V="1">
            <a:off x="6172200" y="2312764"/>
            <a:ext cx="0" cy="2151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/>
          <a:lstStyle/>
          <a:p>
            <a:endParaRPr lang="zh-TW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334000" y="4446364"/>
            <a:ext cx="852488" cy="8382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/>
          <a:lstStyle/>
          <a:p>
            <a:endParaRPr lang="zh-TW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6172200" y="4446364"/>
            <a:ext cx="22098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/>
          <a:lstStyle/>
          <a:p>
            <a:endParaRPr lang="zh-TW" altLang="en-US"/>
          </a:p>
        </p:txBody>
      </p:sp>
      <p:graphicFrame>
        <p:nvGraphicFramePr>
          <p:cNvPr id="2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591567"/>
              </p:ext>
            </p:extLst>
          </p:nvPr>
        </p:nvGraphicFramePr>
        <p:xfrm>
          <a:off x="5943600" y="1703164"/>
          <a:ext cx="4159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9" name="公式" r:id="rId16" imgW="142799" imgH="209468" progId="Equation.3">
                  <p:embed/>
                </p:oleObj>
              </mc:Choice>
              <mc:Fallback>
                <p:oleObj name="公式" r:id="rId16" imgW="142799" imgH="209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03164"/>
                        <a:ext cx="41592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793841"/>
              </p:ext>
            </p:extLst>
          </p:nvPr>
        </p:nvGraphicFramePr>
        <p:xfrm>
          <a:off x="8418513" y="4141564"/>
          <a:ext cx="4206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0" name="Equation" r:id="rId18" imgW="142799" imgH="209468" progId="Equation.3">
                  <p:embed/>
                </p:oleObj>
              </mc:Choice>
              <mc:Fallback>
                <p:oleObj name="Equation" r:id="rId18" imgW="142799" imgH="209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513" y="4141564"/>
                        <a:ext cx="4206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695900"/>
              </p:ext>
            </p:extLst>
          </p:nvPr>
        </p:nvGraphicFramePr>
        <p:xfrm>
          <a:off x="4953000" y="5208364"/>
          <a:ext cx="4159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1" name="Equation" r:id="rId20" imgW="142799" imgH="209468" progId="Equation.3">
                  <p:embed/>
                </p:oleObj>
              </mc:Choice>
              <mc:Fallback>
                <p:oleObj name="Equation" r:id="rId20" imgW="142799" imgH="209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208364"/>
                        <a:ext cx="4159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627784" y="2166829"/>
            <a:ext cx="1656184" cy="2121579"/>
          </a:xfrm>
          <a:prstGeom prst="rect">
            <a:avLst/>
          </a:prstGeom>
          <a:solidFill>
            <a:schemeClr val="accent1">
              <a:alpha val="1882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DCM properties(Cont.)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989038"/>
              </p:ext>
            </p:extLst>
          </p:nvPr>
        </p:nvGraphicFramePr>
        <p:xfrm>
          <a:off x="87313" y="1196752"/>
          <a:ext cx="2311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方程式" r:id="rId4" imgW="723600" imgH="228600" progId="Equation.3">
                  <p:embed/>
                </p:oleObj>
              </mc:Choice>
              <mc:Fallback>
                <p:oleObj name="方程式" r:id="rId4" imgW="7236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1196752"/>
                        <a:ext cx="23114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207642" y="1850802"/>
            <a:ext cx="6134100" cy="801687"/>
            <a:chOff x="768" y="1968"/>
            <a:chExt cx="3864" cy="505"/>
          </a:xfrm>
        </p:grpSpPr>
        <p:graphicFrame>
          <p:nvGraphicFramePr>
            <p:cNvPr id="7" name="Object 18"/>
            <p:cNvGraphicFramePr>
              <a:graphicFrameLocks noChangeAspect="1"/>
            </p:cNvGraphicFramePr>
            <p:nvPr/>
          </p:nvGraphicFramePr>
          <p:xfrm>
            <a:off x="1772" y="2056"/>
            <a:ext cx="286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2" name="公式" r:id="rId6" imgW="2082800" imgH="266700" progId="Equation.3">
                    <p:embed/>
                  </p:oleObj>
                </mc:Choice>
                <mc:Fallback>
                  <p:oleObj name="公式" r:id="rId6" imgW="20828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2" y="2056"/>
                          <a:ext cx="286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1248" y="2256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zh-TW" altLang="en-US"/>
            </a:p>
          </p:txBody>
        </p:sp>
        <p:graphicFrame>
          <p:nvGraphicFramePr>
            <p:cNvPr id="9" name="Object 20"/>
            <p:cNvGraphicFramePr>
              <a:graphicFrameLocks noChangeAspect="1"/>
            </p:cNvGraphicFramePr>
            <p:nvPr/>
          </p:nvGraphicFramePr>
          <p:xfrm>
            <a:off x="1392" y="1968"/>
            <a:ext cx="26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3" name="Equation" r:id="rId8" imgW="152334" imgH="190417" progId="Equation.3">
                    <p:embed/>
                  </p:oleObj>
                </mc:Choice>
                <mc:Fallback>
                  <p:oleObj name="Equation" r:id="rId8" imgW="152334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968"/>
                          <a:ext cx="26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1"/>
            <p:cNvGraphicFramePr>
              <a:graphicFrameLocks noChangeAspect="1"/>
            </p:cNvGraphicFramePr>
            <p:nvPr/>
          </p:nvGraphicFramePr>
          <p:xfrm>
            <a:off x="768" y="2064"/>
            <a:ext cx="279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4" name="Equation" r:id="rId10" imgW="164957" imgH="241091" progId="Equation.3">
                    <p:embed/>
                  </p:oleObj>
                </mc:Choice>
                <mc:Fallback>
                  <p:oleObj name="Equation" r:id="rId10" imgW="164957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64"/>
                          <a:ext cx="279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957218"/>
              </p:ext>
            </p:extLst>
          </p:nvPr>
        </p:nvGraphicFramePr>
        <p:xfrm>
          <a:off x="337692" y="4154264"/>
          <a:ext cx="29749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name="方程式" r:id="rId12" imgW="1612800" imgH="711000" progId="Equation.3">
                  <p:embed/>
                </p:oleObj>
              </mc:Choice>
              <mc:Fallback>
                <p:oleObj name="方程式" r:id="rId12" imgW="1612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92" y="4154264"/>
                        <a:ext cx="29749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525882"/>
              </p:ext>
            </p:extLst>
          </p:nvPr>
        </p:nvGraphicFramePr>
        <p:xfrm>
          <a:off x="834579" y="3541489"/>
          <a:ext cx="2968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方程式" r:id="rId14" imgW="1422360" imgH="253800" progId="Equation.3">
                  <p:embed/>
                </p:oleObj>
              </mc:Choice>
              <mc:Fallback>
                <p:oleObj name="方程式" r:id="rId14" imgW="1422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79" y="3541489"/>
                        <a:ext cx="29686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92054"/>
              </p:ext>
            </p:extLst>
          </p:nvPr>
        </p:nvGraphicFramePr>
        <p:xfrm>
          <a:off x="405954" y="2779489"/>
          <a:ext cx="8350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7" name="公式" r:id="rId16" imgW="444307" imgH="241195" progId="Equation.3">
                  <p:embed/>
                </p:oleObj>
              </mc:Choice>
              <mc:Fallback>
                <p:oleObj name="公式" r:id="rId16" imgW="44430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54" y="2779489"/>
                        <a:ext cx="8350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38044"/>
              </p:ext>
            </p:extLst>
          </p:nvPr>
        </p:nvGraphicFramePr>
        <p:xfrm>
          <a:off x="3333304" y="5456014"/>
          <a:ext cx="18891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8" name="公式" r:id="rId18" imgW="876300" imgH="241300" progId="Equation.3">
                  <p:embed/>
                </p:oleObj>
              </mc:Choice>
              <mc:Fallback>
                <p:oleObj name="公式" r:id="rId18" imgW="876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304" y="5456014"/>
                        <a:ext cx="18891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148237"/>
              </p:ext>
            </p:extLst>
          </p:nvPr>
        </p:nvGraphicFramePr>
        <p:xfrm>
          <a:off x="3279329" y="4335239"/>
          <a:ext cx="5324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方程式" r:id="rId20" imgW="2806560" imgH="482400" progId="Equation.3">
                  <p:embed/>
                </p:oleObj>
              </mc:Choice>
              <mc:Fallback>
                <p:oleObj name="方程式" r:id="rId20" imgW="2806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329" y="4335239"/>
                        <a:ext cx="53244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107504" y="2076227"/>
            <a:ext cx="139382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4200">
                <a:solidFill>
                  <a:srgbClr val="CC99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</a:rPr>
              <a:t>Proof : 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001989"/>
              </p:ext>
            </p:extLst>
          </p:nvPr>
        </p:nvGraphicFramePr>
        <p:xfrm>
          <a:off x="6225729" y="2504852"/>
          <a:ext cx="28194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方程式" r:id="rId22" imgW="1587240" imgH="711000" progId="Equation.3">
                  <p:embed/>
                </p:oleObj>
              </mc:Choice>
              <mc:Fallback>
                <p:oleObj name="方程式" r:id="rId22" imgW="1587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729" y="2504852"/>
                        <a:ext cx="281940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65535"/>
              </p:ext>
            </p:extLst>
          </p:nvPr>
        </p:nvGraphicFramePr>
        <p:xfrm>
          <a:off x="1234629" y="2590577"/>
          <a:ext cx="46497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方程式" r:id="rId24" imgW="2476440" imgH="507960" progId="Equation.3">
                  <p:embed/>
                </p:oleObj>
              </mc:Choice>
              <mc:Fallback>
                <p:oleObj name="方程式" r:id="rId24" imgW="24764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629" y="2590577"/>
                        <a:ext cx="46497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7254429" y="2549302"/>
            <a:ext cx="1597025" cy="361950"/>
          </a:xfrm>
          <a:prstGeom prst="rect">
            <a:avLst/>
          </a:prstGeom>
          <a:solidFill>
            <a:srgbClr val="FF9900">
              <a:alpha val="2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TW" altLang="en-US"/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1587923" y="2660427"/>
            <a:ext cx="1220788" cy="782637"/>
          </a:xfrm>
          <a:prstGeom prst="rect">
            <a:avLst/>
          </a:prstGeom>
          <a:solidFill>
            <a:srgbClr val="FF9900">
              <a:alpha val="2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TW" altLang="en-US"/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7289354" y="2974752"/>
            <a:ext cx="1597025" cy="361950"/>
          </a:xfrm>
          <a:prstGeom prst="rect">
            <a:avLst/>
          </a:prstGeom>
          <a:solidFill>
            <a:srgbClr val="99CC00">
              <a:alpha val="2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TW" altLang="en-US"/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2941192" y="2660427"/>
            <a:ext cx="1233487" cy="827087"/>
          </a:xfrm>
          <a:prstGeom prst="rect">
            <a:avLst/>
          </a:prstGeom>
          <a:solidFill>
            <a:srgbClr val="99CC00">
              <a:alpha val="2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TW" altLang="en-US"/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7294117" y="3385914"/>
            <a:ext cx="1597025" cy="361950"/>
          </a:xfrm>
          <a:prstGeom prst="rect">
            <a:avLst/>
          </a:prstGeom>
          <a:solidFill>
            <a:srgbClr val="33CCCC">
              <a:alpha val="2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TW" altLang="en-US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4323904" y="2681064"/>
            <a:ext cx="1147763" cy="811213"/>
          </a:xfrm>
          <a:prstGeom prst="rect">
            <a:avLst/>
          </a:prstGeom>
          <a:solidFill>
            <a:srgbClr val="33CCCC">
              <a:alpha val="2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TW" altLang="en-US"/>
          </a:p>
        </p:txBody>
      </p:sp>
      <p:graphicFrame>
        <p:nvGraphicFramePr>
          <p:cNvPr id="2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480863"/>
              </p:ext>
            </p:extLst>
          </p:nvPr>
        </p:nvGraphicFramePr>
        <p:xfrm>
          <a:off x="7281417" y="3835177"/>
          <a:ext cx="10969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公式" r:id="rId26" imgW="583947" imgH="253890" progId="Equation.3">
                  <p:embed/>
                </p:oleObj>
              </mc:Choice>
              <mc:Fallback>
                <p:oleObj name="公式" r:id="rId26" imgW="58394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417" y="3835177"/>
                        <a:ext cx="10969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651698"/>
              </p:ext>
            </p:extLst>
          </p:nvPr>
        </p:nvGraphicFramePr>
        <p:xfrm>
          <a:off x="5469731" y="5493072"/>
          <a:ext cx="14065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3" name="公式" r:id="rId28" imgW="748975" imgH="215806" progId="Equation.3">
                  <p:embed/>
                </p:oleObj>
              </mc:Choice>
              <mc:Fallback>
                <p:oleObj name="公式" r:id="rId28" imgW="74897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731" y="5493072"/>
                        <a:ext cx="14065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267390"/>
              </p:ext>
            </p:extLst>
          </p:nvPr>
        </p:nvGraphicFramePr>
        <p:xfrm>
          <a:off x="3346004" y="6022752"/>
          <a:ext cx="1587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公式" r:id="rId30" imgW="736600" imgH="228600" progId="Equation.3">
                  <p:embed/>
                </p:oleObj>
              </mc:Choice>
              <mc:Fallback>
                <p:oleObj name="公式" r:id="rId30" imgW="7366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004" y="6022752"/>
                        <a:ext cx="15875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0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</a:t>
            </a:r>
            <a:r>
              <a:rPr lang="en-US" altLang="zh-TW" dirty="0" smtClean="0"/>
              <a:t>is Euler Angle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Euler </a:t>
            </a:r>
            <a:r>
              <a:rPr lang="en-US" altLang="zh-TW" dirty="0" smtClean="0"/>
              <a:t>Angle</a:t>
            </a:r>
            <a:r>
              <a:rPr lang="zh-TW" altLang="en-US" dirty="0" smtClean="0"/>
              <a:t> 就是</a:t>
            </a:r>
            <a:r>
              <a:rPr lang="zh-TW" altLang="en-US" dirty="0"/>
              <a:t>物體繞坐標系三個坐標軸</a:t>
            </a:r>
            <a:r>
              <a:rPr lang="en-US" altLang="zh-TW" dirty="0"/>
              <a:t>(</a:t>
            </a:r>
            <a:r>
              <a:rPr lang="en-US" altLang="zh-TW" dirty="0" err="1"/>
              <a:t>x,y,z</a:t>
            </a:r>
            <a:r>
              <a:rPr lang="zh-TW" altLang="en-US" dirty="0"/>
              <a:t>軸</a:t>
            </a:r>
            <a:r>
              <a:rPr lang="en-US" altLang="zh-TW" dirty="0"/>
              <a:t>)</a:t>
            </a:r>
            <a:r>
              <a:rPr lang="zh-TW" altLang="en-US" dirty="0"/>
              <a:t>的旋轉角度。</a:t>
            </a:r>
            <a:endParaRPr lang="en-US" altLang="zh-TW" dirty="0" smtClean="0"/>
          </a:p>
          <a:p>
            <a:pPr lvl="1"/>
            <a:r>
              <a:rPr lang="en-US" altLang="zh-TW" dirty="0"/>
              <a:t>Yaw </a:t>
            </a:r>
            <a:r>
              <a:rPr lang="zh-TW" altLang="en-US" dirty="0"/>
              <a:t>表示繞</a:t>
            </a:r>
            <a:r>
              <a:rPr lang="en-US" altLang="zh-TW" dirty="0"/>
              <a:t>y</a:t>
            </a:r>
            <a:r>
              <a:rPr lang="zh-TW" altLang="en-US" dirty="0"/>
              <a:t>軸旋轉的</a:t>
            </a:r>
            <a:r>
              <a:rPr lang="zh-TW" altLang="en-US" dirty="0" smtClean="0"/>
              <a:t>角度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Pitch </a:t>
            </a:r>
            <a:r>
              <a:rPr lang="zh-TW" altLang="en-US" dirty="0" smtClean="0"/>
              <a:t>表示</a:t>
            </a:r>
            <a:r>
              <a:rPr lang="zh-TW" altLang="en-US" dirty="0"/>
              <a:t>繞</a:t>
            </a:r>
            <a:r>
              <a:rPr lang="en-US" altLang="zh-TW" dirty="0"/>
              <a:t>x</a:t>
            </a:r>
            <a:r>
              <a:rPr lang="zh-TW" altLang="en-US" dirty="0"/>
              <a:t>軸旋轉的</a:t>
            </a:r>
            <a:r>
              <a:rPr lang="zh-TW" altLang="en-US" dirty="0" smtClean="0"/>
              <a:t>角度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Roll </a:t>
            </a:r>
            <a:r>
              <a:rPr lang="zh-TW" altLang="en-US" dirty="0" smtClean="0"/>
              <a:t>表示</a:t>
            </a:r>
            <a:r>
              <a:rPr lang="zh-TW" altLang="en-US" dirty="0"/>
              <a:t>繞</a:t>
            </a:r>
            <a:r>
              <a:rPr lang="en-US" altLang="zh-TW" dirty="0"/>
              <a:t>z</a:t>
            </a:r>
            <a:r>
              <a:rPr lang="zh-TW" altLang="en-US" dirty="0"/>
              <a:t>軸旋轉的</a:t>
            </a:r>
            <a:r>
              <a:rPr lang="zh-TW" altLang="en-US" dirty="0" smtClean="0"/>
              <a:t>角度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4338" name="Picture 2" descr="C:\Users\shihyu\Downloads\95694d26d82787e538d9efba350ce7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72" y="1880220"/>
            <a:ext cx="3022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8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c_quiet_brilliant">
  <a:themeElements>
    <a:clrScheme name="">
      <a:dk1>
        <a:srgbClr val="000000"/>
      </a:dk1>
      <a:lt1>
        <a:srgbClr val="FFFFFF"/>
      </a:lt1>
      <a:dk2>
        <a:srgbClr val="81BE32"/>
      </a:dk2>
      <a:lt2>
        <a:srgbClr val="5F5F5F"/>
      </a:lt2>
      <a:accent1>
        <a:srgbClr val="CACACA"/>
      </a:accent1>
      <a:accent2>
        <a:srgbClr val="E2E2E2"/>
      </a:accent2>
      <a:accent3>
        <a:srgbClr val="FFFFFF"/>
      </a:accent3>
      <a:accent4>
        <a:srgbClr val="000000"/>
      </a:accent4>
      <a:accent5>
        <a:srgbClr val="E1E1E1"/>
      </a:accent5>
      <a:accent6>
        <a:srgbClr val="CDCDCD"/>
      </a:accent6>
      <a:hlink>
        <a:srgbClr val="7DBE32"/>
      </a:hlink>
      <a:folHlink>
        <a:srgbClr val="5F5F5F"/>
      </a:folHlink>
    </a:clrScheme>
    <a:fontScheme name="1_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cs typeface="Arial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3">
        <a:dk1>
          <a:srgbClr val="000000"/>
        </a:dk1>
        <a:lt1>
          <a:srgbClr val="FFFFFF"/>
        </a:lt1>
        <a:dk2>
          <a:srgbClr val="81BE32"/>
        </a:dk2>
        <a:lt2>
          <a:srgbClr val="5F5F5F"/>
        </a:lt2>
        <a:accent1>
          <a:srgbClr val="CACACA"/>
        </a:accent1>
        <a:accent2>
          <a:srgbClr val="E2E2E2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CDCDC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FFFFFF"/>
      </a:lt1>
      <a:dk2>
        <a:srgbClr val="81BE32"/>
      </a:dk2>
      <a:lt2>
        <a:srgbClr val="5F5F5F"/>
      </a:lt2>
      <a:accent1>
        <a:srgbClr val="CACACA"/>
      </a:accent1>
      <a:accent2>
        <a:srgbClr val="E2E2E2"/>
      </a:accent2>
      <a:accent3>
        <a:srgbClr val="FFFFFF"/>
      </a:accent3>
      <a:accent4>
        <a:srgbClr val="000000"/>
      </a:accent4>
      <a:accent5>
        <a:srgbClr val="E1E1E1"/>
      </a:accent5>
      <a:accent6>
        <a:srgbClr val="CDCDCD"/>
      </a:accent6>
      <a:hlink>
        <a:srgbClr val="7DBE32"/>
      </a:hlink>
      <a:folHlink>
        <a:srgbClr val="5F5F5F"/>
      </a:folHlink>
    </a:clrScheme>
    <a:fontScheme name="2_Blank Presentation">
      <a:majorFont>
        <a:latin typeface="Arial"/>
        <a:ea typeface="新細明體"/>
        <a:cs typeface="Arial"/>
      </a:majorFont>
      <a:minorFont>
        <a:latin typeface="Arial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cs typeface="Arial" charset="0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3">
        <a:dk1>
          <a:srgbClr val="000000"/>
        </a:dk1>
        <a:lt1>
          <a:srgbClr val="FFFFFF"/>
        </a:lt1>
        <a:dk2>
          <a:srgbClr val="81BE32"/>
        </a:dk2>
        <a:lt2>
          <a:srgbClr val="5F5F5F"/>
        </a:lt2>
        <a:accent1>
          <a:srgbClr val="CACACA"/>
        </a:accent1>
        <a:accent2>
          <a:srgbClr val="E2E2E2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CDCDC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htc_quiet_brilliant</Template>
  <TotalTime>17242</TotalTime>
  <Words>822</Words>
  <Application>Microsoft Office PowerPoint</Application>
  <PresentationFormat>如螢幕大小 (4:3)</PresentationFormat>
  <Paragraphs>140</Paragraphs>
  <Slides>19</Slides>
  <Notes>13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htc_quiet_brilliant</vt:lpstr>
      <vt:lpstr>2_Blank Presentation</vt:lpstr>
      <vt:lpstr>Microsoft 方程式編輯器 3.0</vt:lpstr>
      <vt:lpstr>方程式</vt:lpstr>
      <vt:lpstr>公式</vt:lpstr>
      <vt:lpstr>Equation</vt:lpstr>
      <vt:lpstr>Direction Cosine  Matrix</vt:lpstr>
      <vt:lpstr>Outline </vt:lpstr>
      <vt:lpstr>Coordinate frames and transformations</vt:lpstr>
      <vt:lpstr>What is Direction Cosine Matrix</vt:lpstr>
      <vt:lpstr>What is Direction Cosine Matrix(Cont.)</vt:lpstr>
      <vt:lpstr>DCM properties</vt:lpstr>
      <vt:lpstr>DCM properties(Cont.)</vt:lpstr>
      <vt:lpstr>DCM properties(Cont.)</vt:lpstr>
      <vt:lpstr>What is Euler Angle</vt:lpstr>
      <vt:lpstr>DCM and Euler angles</vt:lpstr>
      <vt:lpstr>DCM and Euler angles(Cont.)</vt:lpstr>
      <vt:lpstr>Angular Velocity </vt:lpstr>
      <vt:lpstr>陀螺儀進行姿態解算</vt:lpstr>
      <vt:lpstr>加速計進行姿態解算 </vt:lpstr>
      <vt:lpstr>磁力計進行姿態解算 </vt:lpstr>
      <vt:lpstr>Sensor calibration </vt:lpstr>
      <vt:lpstr>Sensor calibration(Cont.) </vt:lpstr>
      <vt:lpstr>Block diagram of DCM 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SPRD Log Tool Usage</dc:title>
  <dc:creator>Jason Yao(姚詩育)</dc:creator>
  <cp:lastModifiedBy>shihyu</cp:lastModifiedBy>
  <cp:revision>1104</cp:revision>
  <dcterms:created xsi:type="dcterms:W3CDTF">2015-03-04T08:31:38Z</dcterms:created>
  <dcterms:modified xsi:type="dcterms:W3CDTF">2015-12-16T15:17:22Z</dcterms:modified>
</cp:coreProperties>
</file>