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4" r:id="rId4"/>
    <p:sldId id="280" r:id="rId5"/>
    <p:sldId id="275" r:id="rId6"/>
    <p:sldId id="281" r:id="rId7"/>
    <p:sldId id="278" r:id="rId8"/>
    <p:sldId id="279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-81" y="-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龙泉人体存在检测项目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需求文档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078537" y="1133838"/>
            <a:ext cx="7148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/>
              <a:t>背景描述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3478" y="2791460"/>
            <a:ext cx="1068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1</a:t>
            </a:r>
            <a:r>
              <a:rPr lang="zh-CN" altLang="en-US" sz="2800" dirty="0"/>
              <a:t>、该产品主要用于人体存在检测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440" y="374126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面板主界面</a:t>
            </a:r>
            <a:endParaRPr lang="en-US" altLang="zh-CN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432656" y="792843"/>
            <a:ext cx="301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点击显示系统界面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cxnSpLocks/>
          </p:cNvCxnSpPr>
          <p:nvPr/>
        </p:nvCxnSpPr>
        <p:spPr>
          <a:xfrm flipH="1">
            <a:off x="4230774" y="1005840"/>
            <a:ext cx="3084426" cy="122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cxnSpLocks/>
            <a:stCxn id="16" idx="1"/>
          </p:cNvCxnSpPr>
          <p:nvPr/>
        </p:nvCxnSpPr>
        <p:spPr>
          <a:xfrm rot="10800000" flipV="1">
            <a:off x="4230774" y="2583622"/>
            <a:ext cx="3201882" cy="13564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32656" y="1337128"/>
            <a:ext cx="34617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显示监测状态分为：有无人（序号</a:t>
            </a:r>
            <a:r>
              <a:rPr lang="en-US" altLang="zh-CN" sz="2400" dirty="0"/>
              <a:t>5</a:t>
            </a:r>
            <a:r>
              <a:rPr lang="zh-CN" altLang="en-US" sz="2400" dirty="0"/>
              <a:t>）、动静状态（序号</a:t>
            </a:r>
            <a:r>
              <a:rPr lang="en-US" altLang="zh-CN" sz="2400" dirty="0"/>
              <a:t>6</a:t>
            </a:r>
            <a:r>
              <a:rPr lang="zh-CN" altLang="en-US" sz="2400" dirty="0"/>
              <a:t>）、呼吸频率（序号</a:t>
            </a:r>
            <a:r>
              <a:rPr lang="en-US" altLang="zh-CN" sz="2400" dirty="0"/>
              <a:t>8</a:t>
            </a:r>
            <a:r>
              <a:rPr lang="zh-CN" altLang="en-US" sz="2400" dirty="0"/>
              <a:t>）、背景探测进度（序号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）</a:t>
            </a:r>
            <a:r>
              <a:rPr lang="zh-CN" altLang="en-US" sz="1600" dirty="0" smtClean="0">
                <a:solidFill>
                  <a:srgbClr val="0070C0"/>
                </a:solidFill>
              </a:rPr>
              <a:t>当收到背景探测进度开始时，暂时屏蔽其他显示；当收到结束时恢复其它显示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65033" y="4036836"/>
            <a:ext cx="301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摔倒监测日</a:t>
            </a:r>
            <a:r>
              <a:rPr lang="zh-CN" altLang="en-US" sz="2400" dirty="0" smtClean="0"/>
              <a:t>志</a:t>
            </a:r>
            <a:r>
              <a:rPr lang="en-US" altLang="zh-CN" sz="2400" dirty="0" smtClean="0">
                <a:solidFill>
                  <a:srgbClr val="0070C0"/>
                </a:solidFill>
              </a:rPr>
              <a:t>--》</a:t>
            </a:r>
            <a:r>
              <a:rPr lang="zh-CN" altLang="en-US" sz="2400" dirty="0" smtClean="0">
                <a:solidFill>
                  <a:srgbClr val="0070C0"/>
                </a:solidFill>
              </a:rPr>
              <a:t>日志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cxnSp>
        <p:nvCxnSpPr>
          <p:cNvPr id="34" name="肘形连接符 33"/>
          <p:cNvCxnSpPr>
            <a:cxnSpLocks/>
            <a:stCxn id="40" idx="1"/>
          </p:cNvCxnSpPr>
          <p:nvPr/>
        </p:nvCxnSpPr>
        <p:spPr>
          <a:xfrm rot="10800000" flipV="1">
            <a:off x="4322473" y="5225538"/>
            <a:ext cx="314256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465033" y="4994706"/>
            <a:ext cx="301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点击进入设置界面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25" name="肘形连接符 33">
            <a:extLst>
              <a:ext uri="{FF2B5EF4-FFF2-40B4-BE49-F238E27FC236}">
                <a16:creationId xmlns:a16="http://schemas.microsoft.com/office/drawing/2014/main" xmlns="" id="{026DEAFB-4A34-4970-A5BA-986BB48273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2472" y="4267669"/>
            <a:ext cx="314256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2BAB3C1-8627-4622-A02C-541C90FA09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2081" y="826716"/>
            <a:ext cx="2769966" cy="5640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440" y="374126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面板主界面（协议解释见附件）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3824129-74BF-4BFB-A1AD-95B02BBF0EF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8549" y="1121299"/>
            <a:ext cx="9124950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8141" y="3893735"/>
            <a:ext cx="153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跌倒</a:t>
            </a:r>
            <a:r>
              <a:rPr lang="en-US" altLang="zh-CN" b="1" dirty="0" smtClean="0">
                <a:solidFill>
                  <a:srgbClr val="0070C0"/>
                </a:solidFill>
              </a:rPr>
              <a:t>:0x05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900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440" y="374126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设置界面</a:t>
            </a:r>
            <a:endParaRPr lang="en-US" altLang="zh-CN" sz="2800" b="1" dirty="0"/>
          </a:p>
        </p:txBody>
      </p:sp>
      <p:cxnSp>
        <p:nvCxnSpPr>
          <p:cNvPr id="18" name="肘形连接符 22">
            <a:extLst>
              <a:ext uri="{FF2B5EF4-FFF2-40B4-BE49-F238E27FC236}">
                <a16:creationId xmlns:a16="http://schemas.microsoft.com/office/drawing/2014/main" xmlns="" id="{D1F68D13-42D7-48CF-8155-E95F5B04EAD3}"/>
              </a:ext>
            </a:extLst>
          </p:cNvPr>
          <p:cNvCxnSpPr>
            <a:cxnSpLocks/>
          </p:cNvCxnSpPr>
          <p:nvPr/>
        </p:nvCxnSpPr>
        <p:spPr>
          <a:xfrm rot="10800000">
            <a:off x="4606474" y="4449604"/>
            <a:ext cx="2558679" cy="741168"/>
          </a:xfrm>
          <a:prstGeom prst="bentConnector3">
            <a:avLst>
              <a:gd name="adj1" fmla="val 575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7544D32-A35F-4E52-97BB-178C7A21B489}"/>
              </a:ext>
            </a:extLst>
          </p:cNvPr>
          <p:cNvSpPr txBox="1"/>
          <p:nvPr/>
        </p:nvSpPr>
        <p:spPr>
          <a:xfrm>
            <a:off x="7165153" y="1750534"/>
            <a:ext cx="49136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1</a:t>
            </a:r>
            <a:r>
              <a:rPr lang="zh-CN" altLang="en-US" sz="1200" dirty="0"/>
              <a:t>、存所有参数到 </a:t>
            </a:r>
            <a:r>
              <a:rPr lang="en-US" altLang="zh-CN" sz="1200" dirty="0"/>
              <a:t>flash</a:t>
            </a:r>
            <a:r>
              <a:rPr lang="zh-CN" altLang="en-US" sz="1200" dirty="0"/>
              <a:t>：</a:t>
            </a:r>
            <a:r>
              <a:rPr lang="en-US" altLang="zh-CN" sz="1200" dirty="0"/>
              <a:t>0x01 </a:t>
            </a:r>
            <a:r>
              <a:rPr lang="en-US" altLang="zh-CN" sz="1200" dirty="0" smtClean="0">
                <a:solidFill>
                  <a:srgbClr val="0070C0"/>
                </a:solidFill>
              </a:rPr>
              <a:t>--》</a:t>
            </a:r>
            <a:r>
              <a:rPr lang="zh-CN" altLang="en-US" sz="1200" dirty="0" smtClean="0">
                <a:solidFill>
                  <a:srgbClr val="0070C0"/>
                </a:solidFill>
              </a:rPr>
              <a:t>延时及覆盖范围，会保存到</a:t>
            </a:r>
            <a:r>
              <a:rPr lang="en-US" altLang="zh-CN" sz="1200" dirty="0" smtClean="0">
                <a:solidFill>
                  <a:srgbClr val="0070C0"/>
                </a:solidFill>
              </a:rPr>
              <a:t>MCU</a:t>
            </a:r>
            <a:r>
              <a:rPr lang="zh-CN" altLang="en-US" sz="1200" dirty="0" smtClean="0">
                <a:solidFill>
                  <a:srgbClr val="0070C0"/>
                </a:solidFill>
              </a:rPr>
              <a:t>的</a:t>
            </a:r>
            <a:r>
              <a:rPr lang="en-US" altLang="zh-CN" sz="1200" dirty="0" smtClean="0">
                <a:solidFill>
                  <a:srgbClr val="0070C0"/>
                </a:solidFill>
              </a:rPr>
              <a:t>flash</a:t>
            </a:r>
            <a:r>
              <a:rPr lang="zh-CN" altLang="en-US" sz="1200" dirty="0" smtClean="0">
                <a:solidFill>
                  <a:srgbClr val="0070C0"/>
                </a:solidFill>
              </a:rPr>
              <a:t>，下次上电会加载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 algn="just"/>
            <a:r>
              <a:rPr lang="en-US" altLang="zh-CN" sz="1200" dirty="0"/>
              <a:t>2</a:t>
            </a:r>
            <a:r>
              <a:rPr lang="zh-CN" altLang="en-US" sz="1200" dirty="0"/>
              <a:t>、主动查询</a:t>
            </a:r>
            <a:r>
              <a:rPr lang="en-US" altLang="zh-CN" sz="1200" dirty="0"/>
              <a:t>【</a:t>
            </a:r>
            <a:r>
              <a:rPr lang="zh-CN" altLang="en-US" sz="1200" dirty="0"/>
              <a:t>有无人状态</a:t>
            </a:r>
            <a:r>
              <a:rPr lang="en-US" altLang="zh-CN" sz="1200" dirty="0"/>
              <a:t>】</a:t>
            </a:r>
            <a:r>
              <a:rPr lang="zh-CN" altLang="en-US" sz="1200" dirty="0"/>
              <a:t>：</a:t>
            </a:r>
            <a:r>
              <a:rPr lang="en-US" altLang="zh-CN" sz="1200" dirty="0" smtClean="0"/>
              <a:t>0x02</a:t>
            </a:r>
            <a:r>
              <a:rPr lang="en-US" altLang="zh-CN" sz="1200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zh-CN" altLang="en-US" sz="1200" dirty="0" smtClean="0">
                <a:solidFill>
                  <a:srgbClr val="0070C0"/>
                </a:solidFill>
                <a:sym typeface="Wingdings" pitchFamily="2" charset="2"/>
              </a:rPr>
              <a:t>仅当切到主界面时触发，不用做</a:t>
            </a:r>
            <a:r>
              <a:rPr lang="en-US" altLang="zh-CN" sz="1200" dirty="0" smtClean="0">
                <a:solidFill>
                  <a:srgbClr val="0070C0"/>
                </a:solidFill>
                <a:sym typeface="Wingdings" pitchFamily="2" charset="2"/>
              </a:rPr>
              <a:t>UI</a:t>
            </a:r>
            <a:r>
              <a:rPr lang="en-US" altLang="zh-CN" sz="1200" dirty="0" smtClean="0">
                <a:solidFill>
                  <a:srgbClr val="0070C0"/>
                </a:solidFill>
              </a:rPr>
              <a:t> 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 algn="just"/>
            <a:r>
              <a:rPr lang="en-US" altLang="zh-CN" sz="1200" dirty="0"/>
              <a:t>3</a:t>
            </a:r>
            <a:r>
              <a:rPr lang="zh-CN" altLang="en-US" sz="1200" dirty="0"/>
              <a:t>、主动查询</a:t>
            </a:r>
            <a:r>
              <a:rPr lang="en-US" altLang="zh-CN" sz="1200" dirty="0"/>
              <a:t>【</a:t>
            </a:r>
            <a:r>
              <a:rPr lang="zh-CN" altLang="en-US" sz="1200" dirty="0"/>
              <a:t>人动静状态</a:t>
            </a:r>
            <a:r>
              <a:rPr lang="en-US" altLang="zh-CN" sz="1200" dirty="0"/>
              <a:t>】</a:t>
            </a:r>
            <a:r>
              <a:rPr lang="zh-CN" altLang="en-US" sz="1200" dirty="0"/>
              <a:t>：</a:t>
            </a:r>
            <a:r>
              <a:rPr lang="en-US" altLang="zh-CN" sz="1200" dirty="0"/>
              <a:t>0x03 </a:t>
            </a:r>
            <a:r>
              <a:rPr lang="en-US" altLang="zh-CN" sz="1200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zh-CN" altLang="en-US" sz="1200" dirty="0" smtClean="0">
                <a:solidFill>
                  <a:srgbClr val="0070C0"/>
                </a:solidFill>
                <a:sym typeface="Wingdings" pitchFamily="2" charset="2"/>
              </a:rPr>
              <a:t>仅当切到主界面时触发，不用做</a:t>
            </a:r>
            <a:r>
              <a:rPr lang="en-US" altLang="zh-CN" sz="1200" dirty="0" smtClean="0">
                <a:solidFill>
                  <a:srgbClr val="0070C0"/>
                </a:solidFill>
                <a:sym typeface="Wingdings" pitchFamily="2" charset="2"/>
              </a:rPr>
              <a:t>UI</a:t>
            </a:r>
            <a:r>
              <a:rPr lang="en-US" altLang="zh-CN" sz="1200" dirty="0" smtClean="0">
                <a:solidFill>
                  <a:srgbClr val="0070C0"/>
                </a:solidFill>
              </a:rPr>
              <a:t> </a:t>
            </a:r>
            <a:endParaRPr lang="en-US" altLang="zh-CN" sz="1200" dirty="0"/>
          </a:p>
          <a:p>
            <a:pPr algn="just"/>
            <a:r>
              <a:rPr lang="en-US" altLang="zh-CN" sz="1200" strike="sngStrike" dirty="0"/>
              <a:t>4</a:t>
            </a:r>
            <a:r>
              <a:rPr lang="zh-CN" altLang="en-US" sz="1200" strike="sngStrike" dirty="0"/>
              <a:t>、使能</a:t>
            </a:r>
            <a:r>
              <a:rPr lang="en-US" altLang="zh-CN" sz="1200" strike="sngStrike" dirty="0"/>
              <a:t>【</a:t>
            </a:r>
            <a:r>
              <a:rPr lang="zh-CN" altLang="en-US" sz="1200" strike="sngStrike" dirty="0"/>
              <a:t>人动静状态</a:t>
            </a:r>
            <a:r>
              <a:rPr lang="en-US" altLang="zh-CN" sz="1200" strike="sngStrike" dirty="0"/>
              <a:t>】</a:t>
            </a:r>
            <a:r>
              <a:rPr lang="zh-CN" altLang="en-US" sz="1200" strike="sngStrike" dirty="0"/>
              <a:t>主动上报：</a:t>
            </a:r>
            <a:r>
              <a:rPr lang="en-US" altLang="zh-CN" sz="1200" strike="sngStrike" dirty="0"/>
              <a:t>0x04 </a:t>
            </a:r>
          </a:p>
          <a:p>
            <a:pPr algn="just"/>
            <a:r>
              <a:rPr lang="en-US" altLang="zh-CN" sz="1200" strike="sngStrike" dirty="0"/>
              <a:t>5</a:t>
            </a:r>
            <a:r>
              <a:rPr lang="zh-CN" altLang="en-US" sz="1200" strike="sngStrike" dirty="0"/>
              <a:t>、禁止</a:t>
            </a:r>
            <a:r>
              <a:rPr lang="en-US" altLang="zh-CN" sz="1200" strike="sngStrike" dirty="0"/>
              <a:t>【</a:t>
            </a:r>
            <a:r>
              <a:rPr lang="zh-CN" altLang="en-US" sz="1200" strike="sngStrike" dirty="0"/>
              <a:t>人动静状态</a:t>
            </a:r>
            <a:r>
              <a:rPr lang="en-US" altLang="zh-CN" sz="1200" strike="sngStrike" dirty="0"/>
              <a:t>】</a:t>
            </a:r>
            <a:r>
              <a:rPr lang="zh-CN" altLang="en-US" sz="1200" strike="sngStrike" dirty="0"/>
              <a:t>主动上报：</a:t>
            </a:r>
            <a:r>
              <a:rPr lang="en-US" altLang="zh-CN" sz="1200" strike="sngStrike" dirty="0"/>
              <a:t>0x05 </a:t>
            </a:r>
            <a:r>
              <a:rPr lang="zh-CN" altLang="en-US" sz="1200" strike="sngStrike" dirty="0"/>
              <a:t>（未画出）</a:t>
            </a:r>
            <a:endParaRPr lang="en-US" altLang="zh-CN" sz="1200" strike="sngStrike" dirty="0"/>
          </a:p>
          <a:p>
            <a:pPr algn="just"/>
            <a:r>
              <a:rPr lang="en-US" altLang="zh-CN" sz="1200" strike="sngStrike" dirty="0"/>
              <a:t>6</a:t>
            </a:r>
            <a:r>
              <a:rPr lang="zh-CN" altLang="en-US" sz="1200" strike="sngStrike" dirty="0"/>
              <a:t>、保存当前参数到用户自定义 </a:t>
            </a:r>
            <a:r>
              <a:rPr lang="en-US" altLang="zh-CN" sz="1200" strike="sngStrike" dirty="0"/>
              <a:t>0 </a:t>
            </a:r>
            <a:r>
              <a:rPr lang="zh-CN" altLang="en-US" sz="1200" strike="sngStrike" dirty="0"/>
              <a:t>预设：</a:t>
            </a:r>
            <a:r>
              <a:rPr lang="en-US" altLang="zh-CN" sz="1200" strike="sngStrike" dirty="0"/>
              <a:t>0x06 </a:t>
            </a:r>
          </a:p>
          <a:p>
            <a:pPr algn="just"/>
            <a:r>
              <a:rPr lang="en-US" altLang="zh-CN" sz="1200" strike="sngStrike" dirty="0"/>
              <a:t>7</a:t>
            </a:r>
            <a:r>
              <a:rPr lang="zh-CN" altLang="en-US" sz="1200" strike="sngStrike" dirty="0"/>
              <a:t>、保存当前参数到用户自定义 </a:t>
            </a:r>
            <a:r>
              <a:rPr lang="en-US" altLang="zh-CN" sz="1200" strike="sngStrike" dirty="0"/>
              <a:t>1 </a:t>
            </a:r>
            <a:r>
              <a:rPr lang="zh-CN" altLang="en-US" sz="1200" strike="sngStrike" dirty="0"/>
              <a:t>预设：</a:t>
            </a:r>
            <a:r>
              <a:rPr lang="en-US" altLang="zh-CN" sz="1200" strike="sngStrike" dirty="0"/>
              <a:t>0x07 </a:t>
            </a:r>
          </a:p>
          <a:p>
            <a:pPr algn="just"/>
            <a:r>
              <a:rPr lang="en-US" altLang="zh-CN" sz="1200" strike="sngStrike" dirty="0"/>
              <a:t>8</a:t>
            </a:r>
            <a:r>
              <a:rPr lang="zh-CN" altLang="en-US" sz="1200" strike="sngStrike" dirty="0"/>
              <a:t>、保存当前参数到用户自定义 </a:t>
            </a:r>
            <a:r>
              <a:rPr lang="en-US" altLang="zh-CN" sz="1200" strike="sngStrike" dirty="0"/>
              <a:t>2 </a:t>
            </a:r>
            <a:r>
              <a:rPr lang="zh-CN" altLang="en-US" sz="1200" strike="sngStrike" dirty="0"/>
              <a:t>预设：</a:t>
            </a:r>
            <a:r>
              <a:rPr lang="en-US" altLang="zh-CN" sz="1200" strike="sngStrike" dirty="0"/>
              <a:t>0x08 </a:t>
            </a:r>
          </a:p>
          <a:p>
            <a:pPr algn="just"/>
            <a:r>
              <a:rPr lang="en-US" altLang="zh-CN" sz="1200" strike="sngStrike" dirty="0"/>
              <a:t>9</a:t>
            </a:r>
            <a:r>
              <a:rPr lang="zh-CN" altLang="en-US" sz="1200" strike="sngStrike" dirty="0"/>
              <a:t>、保存当前参数到用户自定义 </a:t>
            </a:r>
            <a:r>
              <a:rPr lang="en-US" altLang="zh-CN" sz="1200" strike="sngStrike" dirty="0"/>
              <a:t>3 </a:t>
            </a:r>
            <a:r>
              <a:rPr lang="zh-CN" altLang="en-US" sz="1200" strike="sngStrike" dirty="0"/>
              <a:t>预设：</a:t>
            </a:r>
            <a:r>
              <a:rPr lang="en-US" altLang="zh-CN" sz="1200" strike="sngStrike" dirty="0"/>
              <a:t>0x09 </a:t>
            </a:r>
          </a:p>
          <a:p>
            <a:pPr algn="just"/>
            <a:r>
              <a:rPr lang="en-US" altLang="zh-CN" sz="1200" strike="sngStrike" dirty="0"/>
              <a:t>10</a:t>
            </a:r>
            <a:r>
              <a:rPr lang="zh-CN" altLang="en-US" sz="1200" strike="sngStrike" dirty="0"/>
              <a:t>、保存当前参数到用户自定义 </a:t>
            </a:r>
            <a:r>
              <a:rPr lang="en-US" altLang="zh-CN" sz="1200" strike="sngStrike" dirty="0"/>
              <a:t>4 </a:t>
            </a:r>
            <a:r>
              <a:rPr lang="zh-CN" altLang="en-US" sz="1200" strike="sngStrike" dirty="0"/>
              <a:t>预设：</a:t>
            </a:r>
            <a:r>
              <a:rPr lang="en-US" altLang="zh-CN" sz="1200" strike="sngStrike" dirty="0"/>
              <a:t>0x0A </a:t>
            </a:r>
          </a:p>
          <a:p>
            <a:pPr algn="just"/>
            <a:r>
              <a:rPr lang="en-US" altLang="zh-CN" sz="1200" strike="sngStrike" dirty="0"/>
              <a:t>11</a:t>
            </a:r>
            <a:r>
              <a:rPr lang="zh-CN" altLang="en-US" sz="1200" strike="sngStrike" dirty="0"/>
              <a:t>、使能</a:t>
            </a:r>
            <a:r>
              <a:rPr lang="en-US" altLang="zh-CN" sz="1200" strike="sngStrike" dirty="0"/>
              <a:t>/</a:t>
            </a:r>
            <a:r>
              <a:rPr lang="zh-CN" altLang="en-US" sz="1200" strike="sngStrike" dirty="0"/>
              <a:t>禁止标校数据上报：</a:t>
            </a:r>
            <a:r>
              <a:rPr lang="en-US" altLang="zh-CN" sz="1200" strike="sngStrike" dirty="0"/>
              <a:t>0x10/0x11 </a:t>
            </a:r>
          </a:p>
          <a:p>
            <a:pPr algn="just"/>
            <a:r>
              <a:rPr lang="en-US" altLang="zh-CN" sz="1200" strike="sngStrike" dirty="0"/>
              <a:t>12</a:t>
            </a:r>
            <a:r>
              <a:rPr lang="zh-CN" altLang="en-US" sz="1200" strike="sngStrike" dirty="0"/>
              <a:t>、使能</a:t>
            </a:r>
            <a:r>
              <a:rPr lang="en-US" altLang="zh-CN" sz="1200" strike="sngStrike" dirty="0"/>
              <a:t>/</a:t>
            </a:r>
            <a:r>
              <a:rPr lang="zh-CN" altLang="en-US" sz="1200" strike="sngStrike" dirty="0"/>
              <a:t>禁止板载 </a:t>
            </a:r>
            <a:r>
              <a:rPr lang="en-US" altLang="zh-CN" sz="1200" strike="sngStrike" dirty="0"/>
              <a:t>LED </a:t>
            </a:r>
            <a:r>
              <a:rPr lang="zh-CN" altLang="en-US" sz="1200" strike="sngStrike" dirty="0"/>
              <a:t>显示：</a:t>
            </a:r>
            <a:r>
              <a:rPr lang="en-US" altLang="zh-CN" sz="1200" strike="sngStrike" dirty="0" smtClean="0"/>
              <a:t>0x12/0x13</a:t>
            </a:r>
            <a:endParaRPr lang="en-US" altLang="zh-CN" sz="1200" strike="sngStrike" dirty="0">
              <a:solidFill>
                <a:srgbClr val="0070C0"/>
              </a:solidFill>
            </a:endParaRPr>
          </a:p>
          <a:p>
            <a:pPr algn="just"/>
            <a:r>
              <a:rPr lang="en-US" altLang="zh-CN" dirty="0" smtClean="0"/>
              <a:t>13</a:t>
            </a:r>
            <a:r>
              <a:rPr lang="zh-CN" altLang="en-US" dirty="0" smtClean="0"/>
              <a:t>。主动查询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感应延时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0x18 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仅当切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到设置界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面时触发，不用做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UI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14</a:t>
            </a:r>
            <a:r>
              <a:rPr lang="zh-CN" altLang="en-US" dirty="0" smtClean="0"/>
              <a:t>。主动查询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覆盖范围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0x1B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 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仅当切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到设置界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面时触发，不用做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UI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以上参数是否只是下发配置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r>
              <a:rPr lang="zh-CN" altLang="en-US" b="1" dirty="0" smtClean="0">
                <a:solidFill>
                  <a:srgbClr val="0070C0"/>
                </a:solidFill>
              </a:rPr>
              <a:t>是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如下发配置后设备有哪些变化请说明，测试会用到。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6FA5F4A-A234-4B88-8DC8-B4A68A78CC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0873" y="635736"/>
            <a:ext cx="2895600" cy="6200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9046" y="2793442"/>
            <a:ext cx="18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此处为</a:t>
            </a:r>
            <a:r>
              <a:rPr lang="zh-CN" altLang="en-US" b="1" dirty="0" smtClean="0">
                <a:solidFill>
                  <a:srgbClr val="0070C0"/>
                </a:solidFill>
              </a:rPr>
              <a:t>按钮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5076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440" y="374126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设置界面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8585568-B4A7-4EA2-8C4C-38A32DC061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008" y="510676"/>
            <a:ext cx="2886075" cy="62198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8B5BB5D-5524-4C85-A991-6FA73EB2C1B0}"/>
              </a:ext>
            </a:extLst>
          </p:cNvPr>
          <p:cNvSpPr txBox="1"/>
          <p:nvPr/>
        </p:nvSpPr>
        <p:spPr>
          <a:xfrm>
            <a:off x="5568804" y="524637"/>
            <a:ext cx="49136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1</a:t>
            </a:r>
            <a:r>
              <a:rPr lang="zh-CN" altLang="en-US" dirty="0"/>
              <a:t>、感应延时</a:t>
            </a:r>
            <a:endParaRPr lang="en-US" altLang="zh-CN" dirty="0"/>
          </a:p>
          <a:p>
            <a:pPr algn="just"/>
            <a:r>
              <a:rPr lang="zh-CN" altLang="en-US" dirty="0"/>
              <a:t>单位为秒，感应延时时间内如无目 标出现，控制灯输出的 </a:t>
            </a:r>
            <a:r>
              <a:rPr lang="en-US" altLang="zh-CN" dirty="0"/>
              <a:t>O </a:t>
            </a:r>
            <a:r>
              <a:rPr lang="zh-CN" altLang="en-US" dirty="0"/>
              <a:t>口将输出</a:t>
            </a:r>
            <a:r>
              <a:rPr lang="en-US" altLang="zh-CN" dirty="0"/>
              <a:t>LOW</a:t>
            </a:r>
            <a:r>
              <a:rPr lang="zh-CN" altLang="en-US" dirty="0"/>
              <a:t>。（默认为 </a:t>
            </a:r>
            <a:r>
              <a:rPr lang="en-US" altLang="zh-CN" dirty="0"/>
              <a:t>32s</a:t>
            </a:r>
            <a:r>
              <a:rPr lang="zh-CN" altLang="en-US" dirty="0"/>
              <a:t>，最低 </a:t>
            </a:r>
            <a:r>
              <a:rPr lang="en-US" altLang="zh-CN" dirty="0"/>
              <a:t>24s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最大多少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r>
              <a:rPr lang="zh-CN" altLang="en-US" dirty="0" smtClean="0">
                <a:solidFill>
                  <a:srgbClr val="0070C0"/>
                </a:solidFill>
              </a:rPr>
              <a:t>最大</a:t>
            </a:r>
            <a:r>
              <a:rPr lang="en-US" altLang="zh-CN" dirty="0" smtClean="0">
                <a:solidFill>
                  <a:srgbClr val="0070C0"/>
                </a:solidFill>
              </a:rPr>
              <a:t>300s</a:t>
            </a:r>
            <a:endParaRPr lang="en-US" altLang="zh-CN" dirty="0">
              <a:solidFill>
                <a:srgbClr val="0070C0"/>
              </a:solidFill>
            </a:endParaRP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2</a:t>
            </a:r>
            <a:r>
              <a:rPr lang="zh-CN" altLang="en-US" dirty="0"/>
              <a:t>、覆盖范围</a:t>
            </a:r>
            <a:endParaRPr lang="en-US" altLang="zh-CN" dirty="0"/>
          </a:p>
          <a:p>
            <a:pPr algn="just"/>
            <a:r>
              <a:rPr lang="zh-CN" altLang="en-US" dirty="0"/>
              <a:t>吸顶安装的覆盖半径最大</a:t>
            </a:r>
            <a:r>
              <a:rPr lang="en-US" altLang="zh-CN" dirty="0"/>
              <a:t>5</a:t>
            </a:r>
            <a:r>
              <a:rPr lang="zh-CN" altLang="en-US" dirty="0"/>
              <a:t>米，最小</a:t>
            </a:r>
            <a:r>
              <a:rPr lang="en-US" altLang="zh-CN" dirty="0"/>
              <a:t>1.0</a:t>
            </a:r>
            <a:r>
              <a:rPr lang="zh-CN" altLang="en-US" dirty="0"/>
              <a:t>米，步进</a:t>
            </a:r>
            <a:r>
              <a:rPr lang="en-US" altLang="zh-CN" dirty="0" smtClean="0"/>
              <a:t>0.5—</a:t>
            </a:r>
            <a:r>
              <a:rPr lang="zh-CN" altLang="en-US" dirty="0" smtClean="0">
                <a:solidFill>
                  <a:srgbClr val="0070C0"/>
                </a:solidFill>
              </a:rPr>
              <a:t>默认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r>
              <a:rPr lang="zh-CN" altLang="en-US" dirty="0" smtClean="0">
                <a:solidFill>
                  <a:srgbClr val="0070C0"/>
                </a:solidFill>
              </a:rPr>
              <a:t>米</a:t>
            </a:r>
            <a:endParaRPr lang="en-US" altLang="zh-CN" dirty="0">
              <a:solidFill>
                <a:srgbClr val="0070C0"/>
              </a:solidFill>
            </a:endParaRP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3</a:t>
            </a:r>
            <a:r>
              <a:rPr lang="zh-CN" altLang="en-US" dirty="0"/>
              <a:t>、背景探测</a:t>
            </a:r>
            <a:endParaRPr lang="en-US" altLang="zh-CN" dirty="0"/>
          </a:p>
          <a:p>
            <a:pPr algn="just"/>
            <a:r>
              <a:rPr lang="zh-CN" altLang="en-US" dirty="0"/>
              <a:t>背景探测策略下发，有四个策略，通过面板下发。</a:t>
            </a:r>
            <a:r>
              <a:rPr lang="zh-CN" altLang="en-US" dirty="0">
                <a:solidFill>
                  <a:srgbClr val="FF0000"/>
                </a:solidFill>
              </a:rPr>
              <a:t>（这个策略是怎么定的</a:t>
            </a:r>
            <a:r>
              <a:rPr lang="zh-CN" altLang="en-US" dirty="0" smtClean="0">
                <a:solidFill>
                  <a:srgbClr val="FF0000"/>
                </a:solidFill>
              </a:rPr>
              <a:t>？）</a:t>
            </a:r>
            <a:r>
              <a:rPr lang="zh-CN" altLang="en-US" dirty="0" smtClean="0">
                <a:solidFill>
                  <a:srgbClr val="0070C0"/>
                </a:solidFill>
              </a:rPr>
              <a:t>背景探测会影响覆盖范围，策略</a:t>
            </a:r>
            <a:r>
              <a:rPr lang="en-US" altLang="zh-CN" dirty="0" smtClean="0">
                <a:solidFill>
                  <a:srgbClr val="0070C0"/>
                </a:solidFill>
              </a:rPr>
              <a:t>1-4</a:t>
            </a:r>
            <a:r>
              <a:rPr lang="zh-CN" altLang="en-US" dirty="0" smtClean="0">
                <a:solidFill>
                  <a:srgbClr val="0070C0"/>
                </a:solidFill>
              </a:rPr>
              <a:t>是从保守到激进</a:t>
            </a:r>
            <a:endParaRPr lang="en-US" altLang="zh-CN" dirty="0">
              <a:solidFill>
                <a:srgbClr val="0070C0"/>
              </a:solidFill>
            </a:endParaRP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4</a:t>
            </a:r>
            <a:r>
              <a:rPr lang="zh-CN" altLang="en-US" dirty="0"/>
              <a:t>、设备查找</a:t>
            </a:r>
            <a:endParaRPr lang="en-US" altLang="zh-CN" dirty="0"/>
          </a:p>
          <a:p>
            <a:pPr algn="just"/>
            <a:r>
              <a:rPr lang="zh-CN" altLang="en-US" dirty="0"/>
              <a:t>下发设备控制命令，下发后设备会控制灯闪烁</a:t>
            </a:r>
            <a:r>
              <a:rPr lang="en-US" altLang="zh-CN" dirty="0"/>
              <a:t>3</a:t>
            </a:r>
            <a:r>
              <a:rPr lang="zh-CN" altLang="en-US" dirty="0"/>
              <a:t>次亮度</a:t>
            </a:r>
            <a:r>
              <a:rPr lang="en-US" altLang="zh-CN" dirty="0"/>
              <a:t>100%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闪烁间隔多少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r>
              <a:rPr lang="zh-CN" altLang="en-US" dirty="0" smtClean="0">
                <a:solidFill>
                  <a:srgbClr val="0070C0"/>
                </a:solidFill>
              </a:rPr>
              <a:t>间隔</a:t>
            </a:r>
            <a:r>
              <a:rPr lang="en-US" altLang="zh-CN" dirty="0" smtClean="0">
                <a:solidFill>
                  <a:srgbClr val="0070C0"/>
                </a:solidFill>
              </a:rPr>
              <a:t>100ms</a:t>
            </a:r>
            <a:endParaRPr lang="en-US" altLang="zh-CN" dirty="0">
              <a:solidFill>
                <a:srgbClr val="0070C0"/>
              </a:solidFill>
            </a:endParaRP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5</a:t>
            </a:r>
            <a:r>
              <a:rPr lang="zh-CN" altLang="en-US" dirty="0"/>
              <a:t>、工厂模式</a:t>
            </a:r>
            <a:endParaRPr lang="en-US" altLang="zh-CN" dirty="0"/>
          </a:p>
          <a:p>
            <a:pPr algn="just"/>
            <a:r>
              <a:rPr lang="zh-CN" altLang="en-US" dirty="0"/>
              <a:t>下发回复出厂设置命令（</a:t>
            </a:r>
            <a:r>
              <a:rPr lang="zh-CN" altLang="en-US" dirty="0">
                <a:solidFill>
                  <a:srgbClr val="FF0000"/>
                </a:solidFill>
              </a:rPr>
              <a:t>恢复后的具体影响那些参数请说明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70C0"/>
                </a:solidFill>
              </a:rPr>
              <a:t>会影响</a:t>
            </a:r>
            <a:r>
              <a:rPr lang="zh-CN" altLang="en-US" dirty="0" smtClean="0">
                <a:solidFill>
                  <a:srgbClr val="0070C0"/>
                </a:solidFill>
              </a:rPr>
              <a:t>延时及覆盖范</a:t>
            </a:r>
            <a:r>
              <a:rPr lang="zh-CN" altLang="en-US" dirty="0" smtClean="0">
                <a:solidFill>
                  <a:srgbClr val="0070C0"/>
                </a:solidFill>
              </a:rPr>
              <a:t>围。少</a:t>
            </a:r>
            <a:r>
              <a:rPr lang="en-US" altLang="zh-CN" dirty="0" err="1" smtClean="0">
                <a:solidFill>
                  <a:srgbClr val="0070C0"/>
                </a:solidFill>
              </a:rPr>
              <a:t>mcu</a:t>
            </a:r>
            <a:r>
              <a:rPr lang="zh-CN" altLang="en-US" dirty="0" smtClean="0">
                <a:solidFill>
                  <a:srgbClr val="0070C0"/>
                </a:solidFill>
              </a:rPr>
              <a:t>复位的控制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5286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0" y="138374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日志界面</a:t>
            </a:r>
            <a:endParaRPr lang="en-US" altLang="zh-CN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620505" y="2159752"/>
            <a:ext cx="3840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</a:rPr>
              <a:t>日志展示采用“时间</a:t>
            </a:r>
            <a:r>
              <a:rPr lang="en-US" altLang="zh-CN" sz="1600" dirty="0">
                <a:solidFill>
                  <a:srgbClr val="FF0000"/>
                </a:solidFill>
              </a:rPr>
              <a:t>+</a:t>
            </a:r>
            <a:r>
              <a:rPr lang="zh-CN" altLang="en-US" sz="1600" dirty="0">
                <a:solidFill>
                  <a:srgbClr val="FF0000"/>
                </a:solidFill>
              </a:rPr>
              <a:t>事件的模式”举例如下：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just"/>
            <a:r>
              <a:rPr lang="zh-CN" altLang="en-US" sz="1600" dirty="0">
                <a:solidFill>
                  <a:srgbClr val="FF0000"/>
                </a:solidFill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2012</a:t>
            </a:r>
            <a:r>
              <a:rPr lang="zh-CN" altLang="en-US" sz="1600" dirty="0">
                <a:solidFill>
                  <a:srgbClr val="FF0000"/>
                </a:solidFill>
              </a:rPr>
              <a:t>年</a:t>
            </a:r>
            <a:r>
              <a:rPr lang="en-US" altLang="zh-CN" sz="1600" dirty="0">
                <a:solidFill>
                  <a:srgbClr val="FF0000"/>
                </a:solidFill>
              </a:rPr>
              <a:t>12</a:t>
            </a:r>
            <a:r>
              <a:rPr lang="zh-CN" altLang="en-US" sz="1600" dirty="0">
                <a:solidFill>
                  <a:srgbClr val="FF0000"/>
                </a:solidFill>
              </a:rPr>
              <a:t>月</a:t>
            </a:r>
            <a:r>
              <a:rPr lang="en-US" altLang="zh-CN" sz="1600" dirty="0">
                <a:solidFill>
                  <a:srgbClr val="FF0000"/>
                </a:solidFill>
              </a:rPr>
              <a:t>13</a:t>
            </a:r>
            <a:r>
              <a:rPr lang="zh-CN" altLang="en-US" sz="1600" dirty="0">
                <a:solidFill>
                  <a:srgbClr val="FF0000"/>
                </a:solidFill>
              </a:rPr>
              <a:t>日 </a:t>
            </a:r>
            <a:r>
              <a:rPr lang="en-US" altLang="zh-CN" sz="1600" dirty="0">
                <a:solidFill>
                  <a:srgbClr val="FF0000"/>
                </a:solidFill>
              </a:rPr>
              <a:t>15:30        </a:t>
            </a:r>
            <a:r>
              <a:rPr lang="zh-CN" altLang="en-US" sz="1600" dirty="0">
                <a:solidFill>
                  <a:srgbClr val="FF0000"/>
                </a:solidFill>
              </a:rPr>
              <a:t>有人摔倒</a:t>
            </a:r>
            <a:r>
              <a:rPr lang="zh-CN" altLang="en-US" sz="1600" dirty="0" smtClean="0">
                <a:solidFill>
                  <a:srgbClr val="FF0000"/>
                </a:solidFill>
              </a:rPr>
              <a:t>”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？？？？？？？</a:t>
            </a:r>
            <a:endParaRPr lang="en-US" altLang="zh-CN" sz="1600" b="1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5305D10-AE1E-4D5E-8D89-1EC9103E8C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3950" y="1266927"/>
            <a:ext cx="2867025" cy="5200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03679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0" y="138374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日志界面</a:t>
            </a:r>
            <a:endParaRPr lang="en-US" altLang="zh-CN" sz="28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8E9CB60B-ECEA-4E89-8791-9B15EBE7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9321036"/>
              </p:ext>
            </p:extLst>
          </p:nvPr>
        </p:nvGraphicFramePr>
        <p:xfrm>
          <a:off x="1587588" y="975360"/>
          <a:ext cx="9724844" cy="4400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0640">
                  <a:extLst>
                    <a:ext uri="{9D8B030D-6E8A-4147-A177-3AD203B41FA5}">
                      <a16:colId xmlns:a16="http://schemas.microsoft.com/office/drawing/2014/main" xmlns="" val="4032855793"/>
                    </a:ext>
                  </a:extLst>
                </a:gridCol>
                <a:gridCol w="1825223">
                  <a:extLst>
                    <a:ext uri="{9D8B030D-6E8A-4147-A177-3AD203B41FA5}">
                      <a16:colId xmlns:a16="http://schemas.microsoft.com/office/drawing/2014/main" xmlns="" val="139112696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3288510042"/>
                    </a:ext>
                  </a:extLst>
                </a:gridCol>
                <a:gridCol w="3457301">
                  <a:extLst>
                    <a:ext uri="{9D8B030D-6E8A-4147-A177-3AD203B41FA5}">
                      <a16:colId xmlns:a16="http://schemas.microsoft.com/office/drawing/2014/main" xmlns="" val="2788724439"/>
                    </a:ext>
                  </a:extLst>
                </a:gridCol>
              </a:tblGrid>
              <a:tr h="3954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序号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DP</a:t>
                      </a:r>
                      <a:r>
                        <a:rPr lang="zh-CN" sz="1100" dirty="0">
                          <a:effectLst/>
                        </a:rPr>
                        <a:t>名称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功能命令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日志格式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1572856"/>
                  </a:ext>
                </a:extLst>
              </a:tr>
              <a:tr h="57063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有无人状态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无人：</a:t>
                      </a:r>
                      <a:r>
                        <a:rPr lang="en-US" sz="1100" dirty="0">
                          <a:effectLst/>
                        </a:rPr>
                        <a:t>0x00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提示</a:t>
                      </a:r>
                      <a:r>
                        <a:rPr lang="en-US" sz="1100" dirty="0">
                          <a:effectLst/>
                        </a:rPr>
                        <a:t>2021-6-15 16:11:32 </a:t>
                      </a:r>
                      <a:r>
                        <a:rPr lang="zh-CN" sz="1100" dirty="0">
                          <a:effectLst/>
                        </a:rPr>
                        <a:t>家中处于无人状态，请注意！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52049370"/>
                  </a:ext>
                </a:extLst>
              </a:tr>
              <a:tr h="57063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有人：</a:t>
                      </a:r>
                      <a:r>
                        <a:rPr lang="en-US" sz="1100" dirty="0">
                          <a:effectLst/>
                        </a:rPr>
                        <a:t>0x01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警告</a:t>
                      </a:r>
                      <a:r>
                        <a:rPr lang="en-US" sz="1100" dirty="0">
                          <a:effectLst/>
                        </a:rPr>
                        <a:t> 2021-6-15 16:11:32 </a:t>
                      </a:r>
                      <a:r>
                        <a:rPr lang="zh-CN" sz="1100" dirty="0">
                          <a:effectLst/>
                        </a:rPr>
                        <a:t>家中有人进入，请注意！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13180131"/>
                  </a:ext>
                </a:extLst>
              </a:tr>
              <a:tr h="95105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人动静状态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动态：</a:t>
                      </a:r>
                      <a:r>
                        <a:rPr lang="en-US" sz="1100" dirty="0">
                          <a:effectLst/>
                        </a:rPr>
                        <a:t>0x02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提示</a:t>
                      </a:r>
                      <a:r>
                        <a:rPr lang="en-US" sz="1100" dirty="0">
                          <a:effectLst/>
                        </a:rPr>
                        <a:t>2021-6-15 16:11:40 </a:t>
                      </a:r>
                      <a:r>
                        <a:rPr lang="zh-CN" sz="1100" dirty="0">
                          <a:effectLst/>
                        </a:rPr>
                        <a:t>家中有人做起立、走动， 跑，挥手或踢腿等大动作，请注意！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52573714"/>
                  </a:ext>
                </a:extLst>
              </a:tr>
              <a:tr h="57063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静态：</a:t>
                      </a:r>
                      <a:r>
                        <a:rPr lang="en-US" sz="1100" dirty="0">
                          <a:effectLst/>
                        </a:rPr>
                        <a:t>0x03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提示</a:t>
                      </a:r>
                      <a:r>
                        <a:rPr lang="en-US" sz="1100" dirty="0">
                          <a:effectLst/>
                        </a:rPr>
                        <a:t>2021-6-15 16:11:40 </a:t>
                      </a:r>
                      <a:r>
                        <a:rPr lang="zh-CN" sz="1100" dirty="0">
                          <a:effectLst/>
                        </a:rPr>
                        <a:t>家中存在人体呼吸，请注意！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01260572"/>
                  </a:ext>
                </a:extLst>
              </a:tr>
              <a:tr h="57063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跌倒：</a:t>
                      </a:r>
                      <a:r>
                        <a:rPr lang="en-US" sz="1100" dirty="0">
                          <a:effectLst/>
                        </a:rPr>
                        <a:t>0x05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警告</a:t>
                      </a:r>
                      <a:r>
                        <a:rPr lang="en-US" sz="1100" dirty="0">
                          <a:effectLst/>
                        </a:rPr>
                        <a:t> 2021-6-15 16:19:12 </a:t>
                      </a:r>
                      <a:r>
                        <a:rPr lang="zh-CN" sz="1100" dirty="0">
                          <a:effectLst/>
                        </a:rPr>
                        <a:t>家中有人可能跌倒，请注意！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74950186"/>
                  </a:ext>
                </a:extLst>
              </a:tr>
              <a:tr h="76084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呼吸频率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XX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提示</a:t>
                      </a:r>
                      <a:r>
                        <a:rPr lang="en-US" sz="1100" dirty="0">
                          <a:effectLst/>
                        </a:rPr>
                        <a:t>2021-6-15 16:21:44 </a:t>
                      </a:r>
                      <a:r>
                        <a:rPr lang="zh-CN" sz="1100" dirty="0">
                          <a:effectLst/>
                        </a:rPr>
                        <a:t>探测到人体呼吸频率为</a:t>
                      </a:r>
                      <a:r>
                        <a:rPr lang="en-US" sz="1100" dirty="0">
                          <a:effectLst/>
                        </a:rPr>
                        <a:t>xx</a:t>
                      </a:r>
                      <a:r>
                        <a:rPr lang="zh-CN" sz="1100" dirty="0">
                          <a:effectLst/>
                        </a:rPr>
                        <a:t>次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每分钟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53656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557442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986</Words>
  <Application>Microsoft Office PowerPoint</Application>
  <PresentationFormat>自定义</PresentationFormat>
  <Paragraphs>101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龙泉人体存在检测项目 需求文档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guyue</dc:creator>
  <cp:lastModifiedBy>phosense</cp:lastModifiedBy>
  <cp:revision>55</cp:revision>
  <dcterms:created xsi:type="dcterms:W3CDTF">2020-06-05T04:00:59Z</dcterms:created>
  <dcterms:modified xsi:type="dcterms:W3CDTF">2021-06-30T09:06:33Z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