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280" r:id="rId5"/>
    <p:sldId id="281" r:id="rId6"/>
    <p:sldId id="278" r:id="rId7"/>
    <p:sldId id="279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-81" y="-3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龙泉人体存在检测项目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需求文档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78537" y="1133838"/>
            <a:ext cx="7148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/>
              <a:t>背景描述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3478" y="2791460"/>
            <a:ext cx="1068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/>
              <a:t>1</a:t>
            </a:r>
            <a:r>
              <a:rPr lang="zh-CN" altLang="en-US" sz="2800" dirty="0"/>
              <a:t>、该产品主要用于人体存在检测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面板主界面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432656" y="792843"/>
            <a:ext cx="301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点击显示系统界面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 flipH="1">
            <a:off x="4230774" y="1005840"/>
            <a:ext cx="3084426" cy="122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cxnSpLocks/>
            <a:stCxn id="16" idx="1"/>
          </p:cNvCxnSpPr>
          <p:nvPr/>
        </p:nvCxnSpPr>
        <p:spPr>
          <a:xfrm rot="10800000">
            <a:off x="4230774" y="2719275"/>
            <a:ext cx="3201882" cy="7979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32656" y="1337128"/>
            <a:ext cx="346176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显示监测状态分为：有无人（序号</a:t>
            </a:r>
            <a:r>
              <a:rPr lang="en-US" altLang="zh-CN" sz="2400" dirty="0"/>
              <a:t>5</a:t>
            </a:r>
            <a:r>
              <a:rPr lang="zh-CN" altLang="en-US" sz="2400" dirty="0"/>
              <a:t>）、动静状态（序号</a:t>
            </a:r>
            <a:r>
              <a:rPr lang="en-US" altLang="zh-CN" sz="2400" dirty="0"/>
              <a:t>6</a:t>
            </a:r>
            <a:r>
              <a:rPr lang="zh-CN" altLang="en-US" sz="2400" dirty="0"/>
              <a:t>）、呼吸频率（序号</a:t>
            </a:r>
            <a:r>
              <a:rPr lang="en-US" altLang="zh-CN" sz="2400" dirty="0"/>
              <a:t>8</a:t>
            </a:r>
            <a:r>
              <a:rPr lang="zh-CN" altLang="en-US" sz="2400" dirty="0"/>
              <a:t>）、背景探测进度（序号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1600" dirty="0">
                <a:solidFill>
                  <a:srgbClr val="0070C0"/>
                </a:solidFill>
              </a:rPr>
              <a:t>当收到背景探测进度开始时，暂时屏蔽其他显示；当收到结束时恢复其它显</a:t>
            </a:r>
            <a:r>
              <a:rPr lang="zh-CN" altLang="en-US" sz="1600" dirty="0" smtClean="0">
                <a:solidFill>
                  <a:srgbClr val="0070C0"/>
                </a:solidFill>
              </a:rPr>
              <a:t>示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包括主页面及设置页面都屏蔽并提示用户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0070C0"/>
                </a:solidFill>
              </a:rPr>
              <a:t>（</a:t>
            </a:r>
            <a:r>
              <a:rPr lang="zh-CN" altLang="en-US" sz="1600" dirty="0">
                <a:solidFill>
                  <a:srgbClr val="0070C0"/>
                </a:solidFill>
              </a:rPr>
              <a:t>协议详情见下一页）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5033" y="4036836"/>
            <a:ext cx="3017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摔倒监测日志</a:t>
            </a:r>
            <a:r>
              <a:rPr lang="en-US" altLang="zh-CN" sz="2400" dirty="0">
                <a:solidFill>
                  <a:srgbClr val="0070C0"/>
                </a:solidFill>
              </a:rPr>
              <a:t>--》</a:t>
            </a:r>
            <a:r>
              <a:rPr lang="zh-CN" altLang="en-US" sz="2400" dirty="0">
                <a:solidFill>
                  <a:srgbClr val="0070C0"/>
                </a:solidFill>
              </a:rPr>
              <a:t>日志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cxnSp>
        <p:nvCxnSpPr>
          <p:cNvPr id="34" name="肘形连接符 33"/>
          <p:cNvCxnSpPr>
            <a:cxnSpLocks/>
            <a:stCxn id="40" idx="1"/>
          </p:cNvCxnSpPr>
          <p:nvPr/>
        </p:nvCxnSpPr>
        <p:spPr>
          <a:xfrm rot="10800000" flipV="1">
            <a:off x="4322473" y="5225538"/>
            <a:ext cx="314256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465033" y="4994706"/>
            <a:ext cx="301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/>
              <a:t>点击进入设置界面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25" name="肘形连接符 33">
            <a:extLst>
              <a:ext uri="{FF2B5EF4-FFF2-40B4-BE49-F238E27FC236}">
                <a16:creationId xmlns:a16="http://schemas.microsoft.com/office/drawing/2014/main" xmlns="" id="{026DEAFB-4A34-4970-A5BA-986BB48273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22472" y="4267669"/>
            <a:ext cx="3142561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BAB3C1-8627-4622-A02C-541C90FA09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2081" y="826716"/>
            <a:ext cx="2769966" cy="5640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面板主界面（协议解释见附件）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824129-74BF-4BFB-A1AD-95B02BBF0E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8549" y="1121299"/>
            <a:ext cx="91249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8141" y="3893735"/>
            <a:ext cx="153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跌倒</a:t>
            </a:r>
            <a:r>
              <a:rPr lang="en-US" altLang="zh-CN" b="1" dirty="0">
                <a:solidFill>
                  <a:srgbClr val="0070C0"/>
                </a:solidFill>
              </a:rPr>
              <a:t>:0x05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900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91440" y="374126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设置界面</a:t>
            </a:r>
            <a:endParaRPr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8B5BB5D-5524-4C85-A991-6FA73EB2C1B0}"/>
              </a:ext>
            </a:extLst>
          </p:cNvPr>
          <p:cNvSpPr txBox="1"/>
          <p:nvPr/>
        </p:nvSpPr>
        <p:spPr>
          <a:xfrm>
            <a:off x="5270672" y="262762"/>
            <a:ext cx="491363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1</a:t>
            </a:r>
            <a:r>
              <a:rPr lang="zh-CN" altLang="en-US" sz="1200" dirty="0"/>
              <a:t>、感应延时</a:t>
            </a:r>
            <a:endParaRPr lang="en-US" altLang="zh-CN" sz="1200" dirty="0"/>
          </a:p>
          <a:p>
            <a:pPr algn="just"/>
            <a:r>
              <a:rPr lang="zh-CN" altLang="en-US" sz="1200" dirty="0"/>
              <a:t>单位为秒，感应延时时间内如无目 标出现，控制灯输出的 </a:t>
            </a:r>
            <a:r>
              <a:rPr lang="en-US" altLang="zh-CN" sz="1200" dirty="0"/>
              <a:t>O </a:t>
            </a:r>
            <a:r>
              <a:rPr lang="zh-CN" altLang="en-US" sz="1200" dirty="0"/>
              <a:t>口将输出</a:t>
            </a:r>
            <a:r>
              <a:rPr lang="en-US" altLang="zh-CN" sz="1200" dirty="0"/>
              <a:t>LOW</a:t>
            </a:r>
            <a:r>
              <a:rPr lang="zh-CN" altLang="en-US" sz="1200" dirty="0"/>
              <a:t>。（默认为 </a:t>
            </a:r>
            <a:r>
              <a:rPr lang="en-US" altLang="zh-CN" sz="1200" dirty="0"/>
              <a:t>32s</a:t>
            </a:r>
            <a:r>
              <a:rPr lang="zh-CN" altLang="en-US" sz="1200" dirty="0"/>
              <a:t>，最低 </a:t>
            </a:r>
            <a:r>
              <a:rPr lang="en-US" altLang="zh-CN" sz="1200" dirty="0"/>
              <a:t>24s</a:t>
            </a:r>
            <a:r>
              <a:rPr lang="zh-CN" altLang="en-US" sz="1200" dirty="0">
                <a:solidFill>
                  <a:srgbClr val="0070C0"/>
                </a:solidFill>
              </a:rPr>
              <a:t>最大</a:t>
            </a:r>
            <a:r>
              <a:rPr lang="en-US" altLang="zh-CN" sz="1200" dirty="0">
                <a:solidFill>
                  <a:srgbClr val="0070C0"/>
                </a:solidFill>
              </a:rPr>
              <a:t>300s</a:t>
            </a:r>
            <a:r>
              <a:rPr lang="zh-CN" altLang="en-US" sz="1200" dirty="0" smtClean="0">
                <a:solidFill>
                  <a:srgbClr val="0070C0"/>
                </a:solidFill>
              </a:rPr>
              <a:t>）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sz="1200" dirty="0" smtClean="0">
                <a:solidFill>
                  <a:srgbClr val="FF0000"/>
                </a:solidFill>
              </a:rPr>
              <a:t>24S-60S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1s</a:t>
            </a:r>
            <a:r>
              <a:rPr lang="zh-CN" altLang="en-US" sz="1200" dirty="0" smtClean="0">
                <a:solidFill>
                  <a:srgbClr val="FF0000"/>
                </a:solidFill>
              </a:rPr>
              <a:t>步进；</a:t>
            </a:r>
            <a:r>
              <a:rPr lang="en-US" altLang="zh-CN" sz="1200" dirty="0" smtClean="0">
                <a:solidFill>
                  <a:srgbClr val="FF0000"/>
                </a:solidFill>
              </a:rPr>
              <a:t>60s-300s</a:t>
            </a:r>
            <a:r>
              <a:rPr lang="zh-CN" altLang="en-US" sz="1200" dirty="0" smtClean="0">
                <a:solidFill>
                  <a:srgbClr val="FF0000"/>
                </a:solidFill>
              </a:rPr>
              <a:t>为</a:t>
            </a:r>
            <a:r>
              <a:rPr lang="en-US" altLang="zh-CN" sz="1200" dirty="0" smtClean="0">
                <a:solidFill>
                  <a:srgbClr val="FF0000"/>
                </a:solidFill>
              </a:rPr>
              <a:t>10s</a:t>
            </a:r>
            <a:r>
              <a:rPr lang="zh-CN" altLang="en-US" sz="1200" dirty="0" smtClean="0">
                <a:solidFill>
                  <a:srgbClr val="FF0000"/>
                </a:solidFill>
              </a:rPr>
              <a:t>步进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2</a:t>
            </a:r>
            <a:r>
              <a:rPr lang="zh-CN" altLang="en-US" sz="1200" dirty="0"/>
              <a:t>、覆盖范围</a:t>
            </a:r>
            <a:endParaRPr lang="en-US" altLang="zh-CN" sz="1200" dirty="0"/>
          </a:p>
          <a:p>
            <a:pPr algn="just"/>
            <a:r>
              <a:rPr lang="zh-CN" altLang="en-US" sz="1200" dirty="0"/>
              <a:t>吸顶安装的覆盖半径最大</a:t>
            </a:r>
            <a:r>
              <a:rPr lang="en-US" altLang="zh-CN" sz="1200" dirty="0"/>
              <a:t>5</a:t>
            </a:r>
            <a:r>
              <a:rPr lang="zh-CN" altLang="en-US" sz="1200" dirty="0"/>
              <a:t>米，最小</a:t>
            </a:r>
            <a:r>
              <a:rPr lang="en-US" altLang="zh-CN" sz="1200" dirty="0"/>
              <a:t>1.0</a:t>
            </a:r>
            <a:r>
              <a:rPr lang="zh-CN" altLang="en-US" sz="1200" dirty="0"/>
              <a:t>米，步进</a:t>
            </a:r>
            <a:r>
              <a:rPr lang="en-US" altLang="zh-CN" sz="1200" dirty="0"/>
              <a:t>0.5—</a:t>
            </a:r>
            <a:r>
              <a:rPr lang="zh-CN" altLang="en-US" sz="1200" dirty="0">
                <a:solidFill>
                  <a:srgbClr val="0070C0"/>
                </a:solidFill>
              </a:rPr>
              <a:t>默认</a:t>
            </a:r>
            <a:r>
              <a:rPr lang="en-US" altLang="zh-CN" sz="1200" dirty="0">
                <a:solidFill>
                  <a:srgbClr val="0070C0"/>
                </a:solidFill>
              </a:rPr>
              <a:t>1.0</a:t>
            </a:r>
            <a:r>
              <a:rPr lang="zh-CN" altLang="en-US" sz="1200" dirty="0">
                <a:solidFill>
                  <a:srgbClr val="0070C0"/>
                </a:solidFill>
              </a:rPr>
              <a:t>米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3</a:t>
            </a:r>
            <a:r>
              <a:rPr lang="zh-CN" altLang="en-US" sz="1200" dirty="0"/>
              <a:t>、背景探测</a:t>
            </a:r>
            <a:endParaRPr lang="en-US" altLang="zh-CN" sz="1200" dirty="0"/>
          </a:p>
          <a:p>
            <a:pPr algn="just"/>
            <a:r>
              <a:rPr lang="zh-CN" altLang="en-US" sz="1200" dirty="0"/>
              <a:t>背景探测策略下发，有四个策略，通过面板下发。</a:t>
            </a:r>
            <a:r>
              <a:rPr lang="zh-CN" altLang="en-US" sz="1200" dirty="0">
                <a:solidFill>
                  <a:srgbClr val="0070C0"/>
                </a:solidFill>
              </a:rPr>
              <a:t>背景探测会影响覆盖范围，策略</a:t>
            </a:r>
            <a:r>
              <a:rPr lang="en-US" altLang="zh-CN" sz="1200" dirty="0">
                <a:solidFill>
                  <a:srgbClr val="0070C0"/>
                </a:solidFill>
              </a:rPr>
              <a:t>1-4</a:t>
            </a:r>
            <a:r>
              <a:rPr lang="zh-CN" altLang="en-US" sz="1200" dirty="0">
                <a:solidFill>
                  <a:srgbClr val="0070C0"/>
                </a:solidFill>
              </a:rPr>
              <a:t>是从保守到激进大概持续一分钟左右最多</a:t>
            </a:r>
            <a:r>
              <a:rPr lang="en-US" altLang="zh-CN" sz="1200" dirty="0">
                <a:solidFill>
                  <a:srgbClr val="0070C0"/>
                </a:solidFill>
              </a:rPr>
              <a:t>5</a:t>
            </a:r>
            <a:r>
              <a:rPr lang="zh-CN" altLang="en-US" sz="1200" dirty="0">
                <a:solidFill>
                  <a:srgbClr val="0070C0"/>
                </a:solidFill>
              </a:rPr>
              <a:t>分钟。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4</a:t>
            </a:r>
            <a:r>
              <a:rPr lang="zh-CN" altLang="en-US" sz="1200" dirty="0"/>
              <a:t>、设备查找</a:t>
            </a:r>
            <a:endParaRPr lang="en-US" altLang="zh-CN" sz="1200" dirty="0"/>
          </a:p>
          <a:p>
            <a:pPr algn="just"/>
            <a:r>
              <a:rPr lang="zh-CN" altLang="en-US" sz="1200" dirty="0"/>
              <a:t>下发设备控制命令，下发后设备会控制灯闪烁</a:t>
            </a:r>
            <a:r>
              <a:rPr lang="en-US" altLang="zh-CN" sz="1200" dirty="0"/>
              <a:t>3</a:t>
            </a:r>
            <a:r>
              <a:rPr lang="zh-CN" altLang="en-US" sz="1200" dirty="0"/>
              <a:t>次亮度</a:t>
            </a:r>
            <a:r>
              <a:rPr lang="en-US" altLang="zh-CN" sz="1200" dirty="0"/>
              <a:t>100%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0070C0"/>
                </a:solidFill>
              </a:rPr>
              <a:t>间隔</a:t>
            </a:r>
            <a:r>
              <a:rPr lang="en-US" altLang="zh-CN" sz="1200" dirty="0">
                <a:solidFill>
                  <a:srgbClr val="0070C0"/>
                </a:solidFill>
              </a:rPr>
              <a:t>100ms</a:t>
            </a:r>
            <a:r>
              <a:rPr lang="zh-CN" altLang="en-US" sz="1200" dirty="0">
                <a:solidFill>
                  <a:srgbClr val="0070C0"/>
                </a:solidFill>
              </a:rPr>
              <a:t>。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endParaRPr lang="en-US" altLang="zh-CN" sz="1200" dirty="0"/>
          </a:p>
          <a:p>
            <a:pPr algn="just"/>
            <a:r>
              <a:rPr lang="en-US" altLang="zh-CN" sz="1200" dirty="0"/>
              <a:t>5</a:t>
            </a:r>
            <a:r>
              <a:rPr lang="zh-CN" altLang="en-US" sz="1200" dirty="0"/>
              <a:t>、软</a:t>
            </a:r>
            <a:r>
              <a:rPr lang="en-US" altLang="zh-CN" sz="1200" dirty="0"/>
              <a:t>/</a:t>
            </a:r>
            <a:r>
              <a:rPr lang="zh-CN" altLang="en-US" sz="1200" dirty="0"/>
              <a:t>硬复</a:t>
            </a:r>
            <a:r>
              <a:rPr lang="zh-CN" altLang="en-US" sz="1200" dirty="0" smtClean="0"/>
              <a:t>位</a:t>
            </a:r>
            <a:endParaRPr lang="en-US" altLang="zh-CN" sz="1200" dirty="0"/>
          </a:p>
          <a:p>
            <a:pPr algn="just"/>
            <a:r>
              <a:rPr lang="zh-CN" altLang="en-US" sz="1200" dirty="0"/>
              <a:t>下发恢复出厂设置命令，软硬复位不同点是硬复位之后设备会保存复位参数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algn="just"/>
            <a:r>
              <a:rPr lang="zh-CN" altLang="en-US" sz="1050" dirty="0" smtClean="0">
                <a:solidFill>
                  <a:srgbClr val="FF0000"/>
                </a:solidFill>
              </a:rPr>
              <a:t>软复位对应</a:t>
            </a:r>
            <a:r>
              <a:rPr lang="en-US" altLang="zh-CN" sz="1050" dirty="0" smtClean="0">
                <a:solidFill>
                  <a:srgbClr val="FF0000"/>
                </a:solidFill>
              </a:rPr>
              <a:t>【</a:t>
            </a:r>
            <a:r>
              <a:rPr lang="zh-CN" altLang="en-US" sz="1050" dirty="0" smtClean="0">
                <a:solidFill>
                  <a:srgbClr val="FF0000"/>
                </a:solidFill>
              </a:rPr>
              <a:t>工厂操作</a:t>
            </a:r>
            <a:r>
              <a:rPr lang="en-US" altLang="zh-CN" sz="1050" dirty="0" smtClean="0">
                <a:solidFill>
                  <a:srgbClr val="FF0000"/>
                </a:solidFill>
              </a:rPr>
              <a:t>】DP</a:t>
            </a:r>
            <a:r>
              <a:rPr lang="zh-CN" altLang="en-US" sz="1050" dirty="0" smtClean="0">
                <a:solidFill>
                  <a:srgbClr val="FF0000"/>
                </a:solidFill>
              </a:rPr>
              <a:t>里的</a:t>
            </a:r>
            <a:r>
              <a:rPr lang="en-US" altLang="zh-CN" sz="1050" dirty="0" smtClean="0">
                <a:solidFill>
                  <a:srgbClr val="FF0000"/>
                </a:solidFill>
              </a:rPr>
              <a:t>0x05</a:t>
            </a:r>
            <a:r>
              <a:rPr lang="zh-CN" altLang="en-US" sz="1050" dirty="0" smtClean="0">
                <a:solidFill>
                  <a:srgbClr val="FF0000"/>
                </a:solidFill>
              </a:rPr>
              <a:t>；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1050" dirty="0" smtClean="0">
                <a:solidFill>
                  <a:srgbClr val="FF0000"/>
                </a:solidFill>
              </a:rPr>
              <a:t>硬复位对应</a:t>
            </a:r>
            <a:r>
              <a:rPr lang="en-US" altLang="zh-CN" sz="1050" dirty="0" smtClean="0">
                <a:solidFill>
                  <a:srgbClr val="FF0000"/>
                </a:solidFill>
              </a:rPr>
              <a:t>【</a:t>
            </a:r>
            <a:r>
              <a:rPr lang="zh-CN" altLang="en-US" sz="1050" dirty="0" smtClean="0">
                <a:solidFill>
                  <a:srgbClr val="FF0000"/>
                </a:solidFill>
              </a:rPr>
              <a:t>工厂操作</a:t>
            </a:r>
            <a:r>
              <a:rPr lang="en-US" altLang="zh-CN" sz="1050" dirty="0" smtClean="0">
                <a:solidFill>
                  <a:srgbClr val="FF0000"/>
                </a:solidFill>
              </a:rPr>
              <a:t>】DP</a:t>
            </a:r>
            <a:r>
              <a:rPr lang="zh-CN" altLang="en-US" sz="1050" dirty="0" smtClean="0">
                <a:solidFill>
                  <a:srgbClr val="FF0000"/>
                </a:solidFill>
              </a:rPr>
              <a:t>里的</a:t>
            </a:r>
            <a:r>
              <a:rPr lang="en-US" altLang="zh-CN" sz="1050" dirty="0" smtClean="0">
                <a:solidFill>
                  <a:srgbClr val="FF0000"/>
                </a:solidFill>
              </a:rPr>
              <a:t>0x05+</a:t>
            </a:r>
            <a:r>
              <a:rPr lang="en-US" altLang="zh-CN" sz="1050" dirty="0" smtClean="0">
                <a:solidFill>
                  <a:srgbClr val="FF0000"/>
                </a:solidFill>
              </a:rPr>
              <a:t> 【</a:t>
            </a:r>
            <a:r>
              <a:rPr lang="zh-CN" altLang="en-US" sz="1050" dirty="0" smtClean="0">
                <a:solidFill>
                  <a:srgbClr val="FF0000"/>
                </a:solidFill>
              </a:rPr>
              <a:t>一般命令</a:t>
            </a:r>
            <a:r>
              <a:rPr lang="en-US" altLang="zh-CN" sz="1050" dirty="0" smtClean="0">
                <a:solidFill>
                  <a:srgbClr val="FF0000"/>
                </a:solidFill>
              </a:rPr>
              <a:t>】DP</a:t>
            </a:r>
            <a:r>
              <a:rPr lang="zh-CN" altLang="en-US" sz="1050" dirty="0" smtClean="0">
                <a:solidFill>
                  <a:srgbClr val="FF0000"/>
                </a:solidFill>
              </a:rPr>
              <a:t>里的</a:t>
            </a:r>
            <a:r>
              <a:rPr lang="en-US" altLang="zh-CN" sz="1050" dirty="0" smtClean="0">
                <a:solidFill>
                  <a:srgbClr val="FF0000"/>
                </a:solidFill>
              </a:rPr>
              <a:t>0x01+</a:t>
            </a:r>
            <a:r>
              <a:rPr lang="en-US" altLang="zh-CN" sz="1050" dirty="0" smtClean="0">
                <a:solidFill>
                  <a:srgbClr val="FF0000"/>
                </a:solidFill>
              </a:rPr>
              <a:t> 【</a:t>
            </a:r>
            <a:r>
              <a:rPr lang="zh-CN" altLang="en-US" sz="1050" dirty="0" smtClean="0">
                <a:solidFill>
                  <a:srgbClr val="FF0000"/>
                </a:solidFill>
              </a:rPr>
              <a:t>工厂操作</a:t>
            </a:r>
            <a:r>
              <a:rPr lang="en-US" altLang="zh-CN" sz="1050" dirty="0" smtClean="0">
                <a:solidFill>
                  <a:srgbClr val="FF0000"/>
                </a:solidFill>
              </a:rPr>
              <a:t>】DP</a:t>
            </a:r>
            <a:r>
              <a:rPr lang="zh-CN" altLang="en-US" sz="1050" dirty="0" smtClean="0">
                <a:solidFill>
                  <a:srgbClr val="FF0000"/>
                </a:solidFill>
              </a:rPr>
              <a:t>里的</a:t>
            </a:r>
            <a:r>
              <a:rPr lang="en-US" altLang="zh-CN" sz="1050" dirty="0" smtClean="0">
                <a:solidFill>
                  <a:srgbClr val="FF0000"/>
                </a:solidFill>
              </a:rPr>
              <a:t>0x00</a:t>
            </a:r>
            <a:r>
              <a:rPr lang="zh-CN" altLang="en-US" sz="1050" dirty="0" smtClean="0">
                <a:solidFill>
                  <a:srgbClr val="FF0000"/>
                </a:solidFill>
              </a:rPr>
              <a:t>（按顺序间隔</a:t>
            </a:r>
            <a:r>
              <a:rPr lang="en-US" altLang="zh-CN" sz="1050" dirty="0" smtClean="0">
                <a:solidFill>
                  <a:srgbClr val="FF0000"/>
                </a:solidFill>
              </a:rPr>
              <a:t>100ms</a:t>
            </a:r>
            <a:r>
              <a:rPr lang="zh-CN" altLang="en-US" sz="1050" dirty="0" smtClean="0">
                <a:solidFill>
                  <a:srgbClr val="FF0000"/>
                </a:solidFill>
              </a:rPr>
              <a:t>）（硬复位需要用户二次确认才执行）</a:t>
            </a:r>
            <a:endParaRPr lang="en-US" altLang="zh-CN" sz="1050" dirty="0">
              <a:solidFill>
                <a:srgbClr val="FF0000"/>
              </a:solidFill>
            </a:endParaRPr>
          </a:p>
          <a:p>
            <a:pPr algn="just"/>
            <a:endParaRPr lang="en-US" altLang="zh-CN" sz="1200" dirty="0">
              <a:solidFill>
                <a:srgbClr val="0070C0"/>
              </a:solidFill>
            </a:endParaRPr>
          </a:p>
          <a:p>
            <a:pPr algn="just"/>
            <a:r>
              <a:rPr lang="en-US" altLang="zh-CN" sz="1200" dirty="0"/>
              <a:t>6</a:t>
            </a:r>
            <a:r>
              <a:rPr lang="zh-CN" altLang="en-US" sz="1200" dirty="0"/>
              <a:t>、保存参数</a:t>
            </a:r>
            <a:endParaRPr lang="en-US" altLang="zh-CN" sz="1200" dirty="0"/>
          </a:p>
          <a:p>
            <a:pPr algn="just"/>
            <a:r>
              <a:rPr lang="zh-CN" altLang="en-US" sz="1200" dirty="0"/>
              <a:t>所有参数到 </a:t>
            </a:r>
            <a:r>
              <a:rPr lang="en-US" altLang="zh-CN" sz="1200" dirty="0"/>
              <a:t>flash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0070C0"/>
                </a:solidFill>
              </a:rPr>
              <a:t>延时及覆盖范围，会保存到</a:t>
            </a:r>
            <a:r>
              <a:rPr lang="en-US" altLang="zh-CN" sz="1200" dirty="0">
                <a:solidFill>
                  <a:srgbClr val="0070C0"/>
                </a:solidFill>
              </a:rPr>
              <a:t>MCU</a:t>
            </a:r>
            <a:r>
              <a:rPr lang="zh-CN" altLang="en-US" sz="1200" dirty="0">
                <a:solidFill>
                  <a:srgbClr val="0070C0"/>
                </a:solidFill>
              </a:rPr>
              <a:t>的</a:t>
            </a:r>
            <a:r>
              <a:rPr lang="en-US" altLang="zh-CN" sz="1200" dirty="0">
                <a:solidFill>
                  <a:srgbClr val="0070C0"/>
                </a:solidFill>
              </a:rPr>
              <a:t>flash</a:t>
            </a:r>
            <a:r>
              <a:rPr lang="zh-CN" altLang="en-US" sz="1200" dirty="0">
                <a:solidFill>
                  <a:srgbClr val="0070C0"/>
                </a:solidFill>
              </a:rPr>
              <a:t>，下次上电会加</a:t>
            </a:r>
            <a:r>
              <a:rPr lang="zh-CN" altLang="en-US" sz="1200" dirty="0" smtClean="0">
                <a:solidFill>
                  <a:srgbClr val="0070C0"/>
                </a:solidFill>
              </a:rPr>
              <a:t>载。</a:t>
            </a:r>
            <a:r>
              <a:rPr lang="zh-CN" altLang="en-US" sz="1200" dirty="0" smtClean="0">
                <a:solidFill>
                  <a:srgbClr val="FF0000"/>
                </a:solidFill>
              </a:rPr>
              <a:t>使用的是</a:t>
            </a:r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>
                <a:solidFill>
                  <a:srgbClr val="FF0000"/>
                </a:solidFill>
              </a:rPr>
              <a:t>一般命令</a:t>
            </a:r>
            <a:r>
              <a:rPr lang="en-US" altLang="zh-CN" sz="1200" dirty="0" smtClean="0">
                <a:solidFill>
                  <a:srgbClr val="FF0000"/>
                </a:solidFill>
              </a:rPr>
              <a:t>】DP</a:t>
            </a:r>
            <a:r>
              <a:rPr lang="zh-CN" altLang="en-US" sz="1200" dirty="0" smtClean="0">
                <a:solidFill>
                  <a:srgbClr val="FF0000"/>
                </a:solidFill>
              </a:rPr>
              <a:t>里的</a:t>
            </a:r>
            <a:r>
              <a:rPr lang="en-US" altLang="zh-CN" sz="1200" dirty="0" smtClean="0">
                <a:solidFill>
                  <a:srgbClr val="FF0000"/>
                </a:solidFill>
              </a:rPr>
              <a:t>0x01</a:t>
            </a:r>
            <a:r>
              <a:rPr lang="zh-CN" altLang="en-US" sz="1200" dirty="0" smtClean="0">
                <a:solidFill>
                  <a:srgbClr val="FF0000"/>
                </a:solidFill>
              </a:rPr>
              <a:t>（保存参数需</a:t>
            </a:r>
            <a:r>
              <a:rPr lang="zh-CN" altLang="en-US" sz="1200" dirty="0" smtClean="0">
                <a:solidFill>
                  <a:srgbClr val="FF0000"/>
                </a:solidFill>
              </a:rPr>
              <a:t>要用户二次确认才执行）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1200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sz="1100" dirty="0" smtClean="0">
                <a:solidFill>
                  <a:srgbClr val="FF0000"/>
                </a:solidFill>
              </a:rPr>
              <a:t>备</a:t>
            </a:r>
            <a:r>
              <a:rPr lang="zh-CN" altLang="en-US" sz="1100" dirty="0" smtClean="0">
                <a:solidFill>
                  <a:srgbClr val="FF0000"/>
                </a:solidFill>
              </a:rPr>
              <a:t>注：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marL="228600" indent="-228600" algn="just">
              <a:buAutoNum type="arabicPeriod"/>
            </a:pPr>
            <a:r>
              <a:rPr lang="zh-CN" altLang="en-US" sz="1100" dirty="0" smtClean="0">
                <a:solidFill>
                  <a:srgbClr val="FF0000"/>
                </a:solidFill>
                <a:sym typeface="Wingdings" pitchFamily="2" charset="2"/>
              </a:rPr>
              <a:t>当</a:t>
            </a:r>
            <a:r>
              <a:rPr lang="zh-CN" altLang="en-US" sz="1100" dirty="0" smtClean="0">
                <a:solidFill>
                  <a:srgbClr val="FF0000"/>
                </a:solidFill>
                <a:sym typeface="Wingdings" pitchFamily="2" charset="2"/>
              </a:rPr>
              <a:t>切到主界面</a:t>
            </a:r>
            <a:r>
              <a:rPr lang="zh-CN" altLang="en-US" sz="1100" dirty="0" smtClean="0">
                <a:solidFill>
                  <a:srgbClr val="FF0000"/>
                </a:solidFill>
                <a:sym typeface="Wingdings" pitchFamily="2" charset="2"/>
              </a:rPr>
              <a:t>时，</a:t>
            </a:r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UI</a:t>
            </a:r>
            <a:r>
              <a:rPr lang="zh-CN" altLang="en-US" sz="1100" dirty="0" smtClean="0">
                <a:solidFill>
                  <a:srgbClr val="FF0000"/>
                </a:solidFill>
                <a:sym typeface="Wingdings" pitchFamily="2" charset="2"/>
              </a:rPr>
              <a:t>控制器要提前触发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一般命令</a:t>
            </a:r>
            <a:r>
              <a:rPr lang="en-US" altLang="zh-CN" sz="1100" dirty="0" smtClean="0">
                <a:solidFill>
                  <a:srgbClr val="FF0000"/>
                </a:solidFill>
              </a:rPr>
              <a:t>】DP</a:t>
            </a:r>
            <a:r>
              <a:rPr lang="zh-CN" altLang="en-US" sz="1100" dirty="0" smtClean="0">
                <a:solidFill>
                  <a:srgbClr val="FF0000"/>
                </a:solidFill>
              </a:rPr>
              <a:t>里的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主</a:t>
            </a:r>
            <a:r>
              <a:rPr lang="zh-CN" altLang="en-US" sz="1100" dirty="0" smtClean="0">
                <a:solidFill>
                  <a:srgbClr val="FF0000"/>
                </a:solidFill>
              </a:rPr>
              <a:t>动查</a:t>
            </a:r>
            <a:r>
              <a:rPr lang="zh-CN" altLang="en-US" sz="1100" dirty="0" smtClean="0">
                <a:solidFill>
                  <a:srgbClr val="FF0000"/>
                </a:solidFill>
              </a:rPr>
              <a:t>询有</a:t>
            </a:r>
            <a:r>
              <a:rPr lang="zh-CN" altLang="en-US" sz="1100" dirty="0" smtClean="0">
                <a:solidFill>
                  <a:srgbClr val="FF0000"/>
                </a:solidFill>
              </a:rPr>
              <a:t>无人状态</a:t>
            </a:r>
            <a:r>
              <a:rPr lang="en-US" altLang="zh-CN" sz="1100" dirty="0" smtClean="0">
                <a:solidFill>
                  <a:srgbClr val="FF0000"/>
                </a:solidFill>
              </a:rPr>
              <a:t>】</a:t>
            </a:r>
            <a:r>
              <a:rPr lang="zh-CN" altLang="en-US" sz="1100" dirty="0" smtClean="0">
                <a:solidFill>
                  <a:srgbClr val="FF0000"/>
                </a:solidFill>
              </a:rPr>
              <a:t>：</a:t>
            </a:r>
            <a:r>
              <a:rPr lang="en-US" altLang="zh-CN" sz="1100" dirty="0" smtClean="0">
                <a:solidFill>
                  <a:srgbClr val="FF0000"/>
                </a:solidFill>
              </a:rPr>
              <a:t>0x02</a:t>
            </a:r>
            <a:r>
              <a:rPr lang="zh-CN" altLang="en-US" sz="1100" dirty="0" smtClean="0">
                <a:solidFill>
                  <a:srgbClr val="FF0000"/>
                </a:solidFill>
              </a:rPr>
              <a:t>以及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主</a:t>
            </a:r>
            <a:r>
              <a:rPr lang="zh-CN" altLang="en-US" sz="1100" dirty="0" smtClean="0">
                <a:solidFill>
                  <a:srgbClr val="FF0000"/>
                </a:solidFill>
              </a:rPr>
              <a:t>动查</a:t>
            </a:r>
            <a:r>
              <a:rPr lang="zh-CN" altLang="en-US" sz="1100" dirty="0" smtClean="0">
                <a:solidFill>
                  <a:srgbClr val="FF0000"/>
                </a:solidFill>
              </a:rPr>
              <a:t>询人</a:t>
            </a:r>
            <a:r>
              <a:rPr lang="zh-CN" altLang="en-US" sz="1100" dirty="0" smtClean="0">
                <a:solidFill>
                  <a:srgbClr val="FF0000"/>
                </a:solidFill>
              </a:rPr>
              <a:t>动静状态</a:t>
            </a:r>
            <a:r>
              <a:rPr lang="en-US" altLang="zh-CN" sz="1100" dirty="0" smtClean="0">
                <a:solidFill>
                  <a:srgbClr val="FF0000"/>
                </a:solidFill>
              </a:rPr>
              <a:t>】</a:t>
            </a:r>
            <a:r>
              <a:rPr lang="zh-CN" altLang="en-US" sz="1100" dirty="0" smtClean="0">
                <a:solidFill>
                  <a:srgbClr val="FF0000"/>
                </a:solidFill>
              </a:rPr>
              <a:t>：</a:t>
            </a:r>
            <a:r>
              <a:rPr lang="en-US" altLang="zh-CN" sz="1100" dirty="0" smtClean="0">
                <a:solidFill>
                  <a:srgbClr val="FF0000"/>
                </a:solidFill>
              </a:rPr>
              <a:t>0x03</a:t>
            </a:r>
          </a:p>
          <a:p>
            <a:pPr marL="228600" indent="-228600" algn="just">
              <a:buAutoNum type="arabicPeriod"/>
            </a:pPr>
            <a:r>
              <a:rPr lang="zh-CN" altLang="en-US" sz="1100" dirty="0" smtClean="0">
                <a:solidFill>
                  <a:srgbClr val="FF0000"/>
                </a:solidFill>
              </a:rPr>
              <a:t>当切到设置界面</a:t>
            </a:r>
            <a:r>
              <a:rPr lang="zh-CN" altLang="en-US" sz="1100" dirty="0" smtClean="0">
                <a:solidFill>
                  <a:srgbClr val="FF0000"/>
                </a:solidFill>
              </a:rPr>
              <a:t>时，</a:t>
            </a:r>
            <a:r>
              <a:rPr lang="en-US" altLang="zh-CN" sz="1100" dirty="0" smtClean="0">
                <a:solidFill>
                  <a:srgbClr val="FF0000"/>
                </a:solidFill>
                <a:sym typeface="Wingdings" pitchFamily="2" charset="2"/>
              </a:rPr>
              <a:t> UI</a:t>
            </a:r>
            <a:r>
              <a:rPr lang="zh-CN" altLang="en-US" sz="1100" dirty="0" smtClean="0">
                <a:solidFill>
                  <a:srgbClr val="FF0000"/>
                </a:solidFill>
                <a:sym typeface="Wingdings" pitchFamily="2" charset="2"/>
              </a:rPr>
              <a:t>控制器要提前触发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一般命令</a:t>
            </a:r>
            <a:r>
              <a:rPr lang="en-US" altLang="zh-CN" sz="1100" dirty="0" smtClean="0">
                <a:solidFill>
                  <a:srgbClr val="FF0000"/>
                </a:solidFill>
              </a:rPr>
              <a:t>】</a:t>
            </a:r>
            <a:r>
              <a:rPr lang="zh-CN" altLang="en-US" sz="1100" dirty="0" smtClean="0">
                <a:solidFill>
                  <a:srgbClr val="FF0000"/>
                </a:solidFill>
              </a:rPr>
              <a:t>里</a:t>
            </a:r>
            <a:r>
              <a:rPr lang="zh-CN" altLang="en-US" sz="1100" dirty="0" smtClean="0">
                <a:solidFill>
                  <a:srgbClr val="FF0000"/>
                </a:solidFill>
              </a:rPr>
              <a:t>的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主</a:t>
            </a:r>
            <a:r>
              <a:rPr lang="zh-CN" altLang="en-US" sz="1100" dirty="0" smtClean="0">
                <a:solidFill>
                  <a:srgbClr val="FF0000"/>
                </a:solidFill>
              </a:rPr>
              <a:t>动查</a:t>
            </a:r>
            <a:r>
              <a:rPr lang="zh-CN" altLang="en-US" sz="1100" dirty="0" smtClean="0">
                <a:solidFill>
                  <a:srgbClr val="FF0000"/>
                </a:solidFill>
              </a:rPr>
              <a:t>询感</a:t>
            </a:r>
            <a:r>
              <a:rPr lang="zh-CN" altLang="en-US" sz="1100" dirty="0" smtClean="0">
                <a:solidFill>
                  <a:srgbClr val="FF0000"/>
                </a:solidFill>
              </a:rPr>
              <a:t>应延时</a:t>
            </a:r>
            <a:r>
              <a:rPr lang="en-US" altLang="zh-CN" sz="1100" dirty="0" smtClean="0">
                <a:solidFill>
                  <a:srgbClr val="FF0000"/>
                </a:solidFill>
              </a:rPr>
              <a:t>】</a:t>
            </a:r>
            <a:r>
              <a:rPr lang="zh-CN" altLang="en-US" sz="1100" dirty="0" smtClean="0">
                <a:solidFill>
                  <a:srgbClr val="FF0000"/>
                </a:solidFill>
              </a:rPr>
              <a:t>：</a:t>
            </a:r>
            <a:r>
              <a:rPr lang="en-US" altLang="zh-CN" sz="1100" dirty="0" smtClean="0">
                <a:solidFill>
                  <a:srgbClr val="FF0000"/>
                </a:solidFill>
              </a:rPr>
              <a:t>0x18</a:t>
            </a:r>
            <a:r>
              <a:rPr lang="zh-CN" altLang="en-US" sz="1100" dirty="0" smtClean="0">
                <a:solidFill>
                  <a:srgbClr val="FF0000"/>
                </a:solidFill>
              </a:rPr>
              <a:t>以及</a:t>
            </a:r>
            <a:r>
              <a:rPr lang="en-US" altLang="zh-CN" sz="1100" dirty="0" smtClean="0">
                <a:solidFill>
                  <a:srgbClr val="FF0000"/>
                </a:solidFill>
              </a:rPr>
              <a:t>【</a:t>
            </a:r>
            <a:r>
              <a:rPr lang="zh-CN" altLang="en-US" sz="1100" dirty="0" smtClean="0">
                <a:solidFill>
                  <a:srgbClr val="FF0000"/>
                </a:solidFill>
              </a:rPr>
              <a:t>主动查询覆盖范围</a:t>
            </a:r>
            <a:r>
              <a:rPr lang="en-US" altLang="zh-CN" sz="1100" dirty="0" smtClean="0">
                <a:solidFill>
                  <a:srgbClr val="FF0000"/>
                </a:solidFill>
              </a:rPr>
              <a:t>】</a:t>
            </a:r>
            <a:r>
              <a:rPr lang="zh-CN" altLang="en-US" sz="1100" dirty="0" smtClean="0">
                <a:solidFill>
                  <a:srgbClr val="FF0000"/>
                </a:solidFill>
              </a:rPr>
              <a:t>：</a:t>
            </a:r>
            <a:r>
              <a:rPr lang="en-US" altLang="zh-CN" sz="1100" dirty="0" smtClean="0">
                <a:solidFill>
                  <a:srgbClr val="FF0000"/>
                </a:solidFill>
              </a:rPr>
              <a:t>0x1B </a:t>
            </a:r>
          </a:p>
          <a:p>
            <a:pPr marL="228600" indent="-228600" algn="just">
              <a:buAutoNum type="arabicPeriod"/>
            </a:pPr>
            <a:endParaRPr lang="en-US" altLang="zh-CN" sz="1100" dirty="0" smtClean="0">
              <a:solidFill>
                <a:srgbClr val="FF0000"/>
              </a:solidFill>
            </a:endParaRPr>
          </a:p>
          <a:p>
            <a:pPr algn="just"/>
            <a:endParaRPr lang="en-US" altLang="zh-CN" sz="12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B40B4AB-3CAA-41FF-A099-BBF669585F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2721" y="374126"/>
            <a:ext cx="2895600" cy="631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5082" y="3903785"/>
            <a:ext cx="91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此处为多选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9960" y="2557306"/>
            <a:ext cx="95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硬复位设置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8210" y="2538884"/>
            <a:ext cx="95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软</a:t>
            </a:r>
            <a:r>
              <a:rPr lang="zh-CN" altLang="en-US" dirty="0" smtClean="0">
                <a:solidFill>
                  <a:srgbClr val="FF0000"/>
                </a:solidFill>
              </a:rPr>
              <a:t>复位设置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55286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138374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日志界面</a:t>
            </a:r>
            <a:endParaRPr lang="en-US" altLang="zh-CN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20505" y="2159752"/>
            <a:ext cx="384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</a:rPr>
              <a:t>日志展示采用“时间</a:t>
            </a:r>
            <a:r>
              <a:rPr lang="en-US" altLang="zh-CN" sz="1600" dirty="0">
                <a:solidFill>
                  <a:srgbClr val="FF0000"/>
                </a:solidFill>
              </a:rPr>
              <a:t>+</a:t>
            </a:r>
            <a:r>
              <a:rPr lang="zh-CN" altLang="en-US" sz="1600" dirty="0">
                <a:solidFill>
                  <a:srgbClr val="FF0000"/>
                </a:solidFill>
              </a:rPr>
              <a:t>事件的模式”举例如下：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just"/>
            <a:r>
              <a:rPr lang="zh-CN" altLang="en-US" sz="1600" dirty="0">
                <a:solidFill>
                  <a:srgbClr val="FF0000"/>
                </a:solidFill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</a:rPr>
              <a:t>2012</a:t>
            </a:r>
            <a:r>
              <a:rPr lang="zh-CN" altLang="en-US" sz="1600" dirty="0">
                <a:solidFill>
                  <a:srgbClr val="FF0000"/>
                </a:solidFill>
              </a:rPr>
              <a:t>年</a:t>
            </a:r>
            <a:r>
              <a:rPr lang="en-US" altLang="zh-CN" sz="1600" dirty="0">
                <a:solidFill>
                  <a:srgbClr val="FF0000"/>
                </a:solidFill>
              </a:rPr>
              <a:t>12</a:t>
            </a:r>
            <a:r>
              <a:rPr lang="zh-CN" altLang="en-US" sz="1600" dirty="0">
                <a:solidFill>
                  <a:srgbClr val="FF0000"/>
                </a:solidFill>
              </a:rPr>
              <a:t>月</a:t>
            </a:r>
            <a:r>
              <a:rPr lang="en-US" altLang="zh-CN" sz="1600" dirty="0">
                <a:solidFill>
                  <a:srgbClr val="FF0000"/>
                </a:solidFill>
              </a:rPr>
              <a:t>13</a:t>
            </a:r>
            <a:r>
              <a:rPr lang="zh-CN" altLang="en-US" sz="1600" dirty="0">
                <a:solidFill>
                  <a:srgbClr val="FF0000"/>
                </a:solidFill>
              </a:rPr>
              <a:t>日 </a:t>
            </a:r>
            <a:r>
              <a:rPr lang="en-US" altLang="zh-CN" sz="1600" dirty="0">
                <a:solidFill>
                  <a:srgbClr val="FF0000"/>
                </a:solidFill>
              </a:rPr>
              <a:t>15:30        </a:t>
            </a:r>
            <a:r>
              <a:rPr lang="zh-CN" altLang="en-US" sz="1600" dirty="0">
                <a:solidFill>
                  <a:srgbClr val="FF0000"/>
                </a:solidFill>
              </a:rPr>
              <a:t>有人摔倒”</a:t>
            </a:r>
            <a:endParaRPr lang="en-US" altLang="zh-CN" sz="1600" b="1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5305D10-AE1E-4D5E-8D89-1EC9103E8C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3950" y="1266927"/>
            <a:ext cx="2867025" cy="520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367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0" y="138374"/>
            <a:ext cx="526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日志界面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需要保存日志的状态</a:t>
            </a:r>
            <a:endParaRPr lang="en-US" altLang="zh-CN" sz="28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8E9CB60B-ECEA-4E89-8791-9B15EBE7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9321036"/>
              </p:ext>
            </p:extLst>
          </p:nvPr>
        </p:nvGraphicFramePr>
        <p:xfrm>
          <a:off x="1587588" y="975360"/>
          <a:ext cx="9724844" cy="4400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640">
                  <a:extLst>
                    <a:ext uri="{9D8B030D-6E8A-4147-A177-3AD203B41FA5}">
                      <a16:colId xmlns:a16="http://schemas.microsoft.com/office/drawing/2014/main" xmlns="" val="4032855793"/>
                    </a:ext>
                  </a:extLst>
                </a:gridCol>
                <a:gridCol w="1825223">
                  <a:extLst>
                    <a:ext uri="{9D8B030D-6E8A-4147-A177-3AD203B41FA5}">
                      <a16:colId xmlns:a16="http://schemas.microsoft.com/office/drawing/2014/main" xmlns="" val="139112696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3288510042"/>
                    </a:ext>
                  </a:extLst>
                </a:gridCol>
                <a:gridCol w="3457301">
                  <a:extLst>
                    <a:ext uri="{9D8B030D-6E8A-4147-A177-3AD203B41FA5}">
                      <a16:colId xmlns:a16="http://schemas.microsoft.com/office/drawing/2014/main" xmlns="" val="2788724439"/>
                    </a:ext>
                  </a:extLst>
                </a:gridCol>
              </a:tblGrid>
              <a:tr h="39541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序号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DP</a:t>
                      </a:r>
                      <a:r>
                        <a:rPr lang="zh-CN" sz="1100" dirty="0">
                          <a:effectLst/>
                        </a:rPr>
                        <a:t>名称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功能命令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日志格式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572856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有无人状态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无人：</a:t>
                      </a:r>
                      <a:r>
                        <a:rPr lang="en-US" sz="1100" dirty="0">
                          <a:effectLst/>
                        </a:rPr>
                        <a:t>0x00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16:11:32 </a:t>
                      </a:r>
                      <a:r>
                        <a:rPr lang="zh-CN" sz="1100" dirty="0">
                          <a:effectLst/>
                        </a:rPr>
                        <a:t>家中处于无人状态，请注意！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52049370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有人：</a:t>
                      </a:r>
                      <a:r>
                        <a:rPr lang="en-US" sz="1100" dirty="0">
                          <a:effectLst/>
                        </a:rPr>
                        <a:t>0x01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警告</a:t>
                      </a:r>
                      <a:r>
                        <a:rPr lang="en-US" sz="1100" dirty="0">
                          <a:effectLst/>
                        </a:rPr>
                        <a:t> 2021-6-15 16:11:32 </a:t>
                      </a:r>
                      <a:r>
                        <a:rPr lang="zh-CN" sz="1100" dirty="0">
                          <a:effectLst/>
                        </a:rPr>
                        <a:t>家中有人进入，请注意！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13180131"/>
                  </a:ext>
                </a:extLst>
              </a:tr>
              <a:tr h="951058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人动静状态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动态：</a:t>
                      </a:r>
                      <a:r>
                        <a:rPr lang="en-US" sz="1100" dirty="0">
                          <a:effectLst/>
                        </a:rPr>
                        <a:t>0x02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16:11:40 </a:t>
                      </a:r>
                      <a:r>
                        <a:rPr lang="zh-CN" sz="1100" dirty="0">
                          <a:effectLst/>
                        </a:rPr>
                        <a:t>家中有人做起立、走动， 跑，挥手或踢腿等大动作，请注意！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2573714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静态：</a:t>
                      </a:r>
                      <a:r>
                        <a:rPr lang="en-US" sz="1100" dirty="0">
                          <a:effectLst/>
                        </a:rPr>
                        <a:t>0x03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16:11:40 </a:t>
                      </a:r>
                      <a:r>
                        <a:rPr lang="zh-CN" sz="1100" dirty="0">
                          <a:effectLst/>
                        </a:rPr>
                        <a:t>家中存在人体呼吸，请注意！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01260572"/>
                  </a:ext>
                </a:extLst>
              </a:tr>
              <a:tr h="57063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zh-CN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跌倒：</a:t>
                      </a:r>
                      <a:r>
                        <a:rPr lang="en-US" sz="1100" dirty="0">
                          <a:effectLst/>
                        </a:rPr>
                        <a:t>0x05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警告</a:t>
                      </a:r>
                      <a:r>
                        <a:rPr lang="en-US" sz="1100" dirty="0">
                          <a:effectLst/>
                        </a:rPr>
                        <a:t> 2021-6-15 16:19:12 </a:t>
                      </a:r>
                      <a:r>
                        <a:rPr lang="zh-CN" sz="1100" dirty="0">
                          <a:effectLst/>
                        </a:rPr>
                        <a:t>家中有人可能跌倒，请注意！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74950186"/>
                  </a:ext>
                </a:extLst>
              </a:tr>
              <a:tr h="76084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ahoma" panose="020B060403050404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呼吸频率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XX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endParaRPr lang="en-US" altLang="zh-CN" sz="1100" dirty="0">
                        <a:effectLst/>
                      </a:endParaRPr>
                    </a:p>
                    <a:p>
                      <a:pPr>
                        <a:lnSpc>
                          <a:spcPts val="1100"/>
                        </a:lnSpc>
                        <a:spcAft>
                          <a:spcPts val="1000"/>
                        </a:spcAft>
                      </a:pPr>
                      <a:r>
                        <a:rPr lang="zh-CN" sz="1100" dirty="0">
                          <a:effectLst/>
                        </a:rPr>
                        <a:t>提示</a:t>
                      </a:r>
                      <a:r>
                        <a:rPr lang="en-US" sz="1100" dirty="0">
                          <a:effectLst/>
                        </a:rPr>
                        <a:t>2021-6-15 16:21:44 </a:t>
                      </a:r>
                      <a:r>
                        <a:rPr lang="zh-CN" sz="1100" dirty="0">
                          <a:effectLst/>
                        </a:rPr>
                        <a:t>探测到人体呼吸频率为</a:t>
                      </a:r>
                      <a:r>
                        <a:rPr lang="en-US" sz="1100" dirty="0">
                          <a:effectLst/>
                        </a:rPr>
                        <a:t>xx</a:t>
                      </a:r>
                      <a:r>
                        <a:rPr lang="zh-CN" sz="1100" dirty="0">
                          <a:effectLst/>
                        </a:rPr>
                        <a:t>次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每分钟</a:t>
                      </a:r>
                      <a:endParaRPr lang="zh-CN" sz="1100" dirty="0">
                        <a:effectLst/>
                        <a:latin typeface="Tahoma" panose="020B060403050404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53656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55744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919</Words>
  <Application>Microsoft Office PowerPoint</Application>
  <PresentationFormat>自定义</PresentationFormat>
  <Paragraphs>96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龙泉人体存在检测项目 需求文档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guyue</dc:creator>
  <cp:lastModifiedBy>phosense</cp:lastModifiedBy>
  <cp:revision>65</cp:revision>
  <dcterms:created xsi:type="dcterms:W3CDTF">2020-06-05T04:00:59Z</dcterms:created>
  <dcterms:modified xsi:type="dcterms:W3CDTF">2021-07-01T04:12:57Z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