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46"/>
  </p:notesMasterIdLst>
  <p:handoutMasterIdLst>
    <p:handoutMasterId r:id="rId47"/>
  </p:handoutMasterIdLst>
  <p:sldIdLst>
    <p:sldId id="2159" r:id="rId3"/>
    <p:sldId id="2268" r:id="rId4"/>
    <p:sldId id="2292" r:id="rId5"/>
    <p:sldId id="2289" r:id="rId6"/>
    <p:sldId id="2269" r:id="rId7"/>
    <p:sldId id="2278" r:id="rId8"/>
    <p:sldId id="2290" r:id="rId9"/>
    <p:sldId id="2280" r:id="rId10"/>
    <p:sldId id="2271" r:id="rId11"/>
    <p:sldId id="2325" r:id="rId12"/>
    <p:sldId id="2272" r:id="rId13"/>
    <p:sldId id="2276" r:id="rId14"/>
    <p:sldId id="2273" r:id="rId15"/>
    <p:sldId id="2277" r:id="rId16"/>
    <p:sldId id="2274" r:id="rId17"/>
    <p:sldId id="2281" r:id="rId18"/>
    <p:sldId id="2297" r:id="rId19"/>
    <p:sldId id="2294" r:id="rId20"/>
    <p:sldId id="2295" r:id="rId21"/>
    <p:sldId id="2296" r:id="rId22"/>
    <p:sldId id="2298" r:id="rId23"/>
    <p:sldId id="2299" r:id="rId24"/>
    <p:sldId id="2300" r:id="rId25"/>
    <p:sldId id="2301" r:id="rId26"/>
    <p:sldId id="2302" r:id="rId27"/>
    <p:sldId id="2303" r:id="rId28"/>
    <p:sldId id="2304" r:id="rId29"/>
    <p:sldId id="2305" r:id="rId30"/>
    <p:sldId id="2306" r:id="rId31"/>
    <p:sldId id="2307" r:id="rId32"/>
    <p:sldId id="2309" r:id="rId33"/>
    <p:sldId id="2308" r:id="rId34"/>
    <p:sldId id="2315" r:id="rId35"/>
    <p:sldId id="2316" r:id="rId36"/>
    <p:sldId id="2317" r:id="rId37"/>
    <p:sldId id="2318" r:id="rId38"/>
    <p:sldId id="2319" r:id="rId39"/>
    <p:sldId id="2310" r:id="rId40"/>
    <p:sldId id="2311" r:id="rId41"/>
    <p:sldId id="2312" r:id="rId42"/>
    <p:sldId id="2313" r:id="rId43"/>
    <p:sldId id="2314" r:id="rId44"/>
    <p:sldId id="2293" r:id="rId45"/>
  </p:sldIdLst>
  <p:sldSz cx="9144000" cy="6858000" type="screen4x3"/>
  <p:notesSz cx="6815138" cy="9931400"/>
  <p:embeddedFontLst>
    <p:embeddedFont>
      <p:font typeface="Calibri" panose="020F0502020204030204" pitchFamily="34" charset="0"/>
      <p:regular r:id="rId48"/>
      <p:bold r:id="rId49"/>
      <p:italic r:id="rId50"/>
      <p:boldItalic r:id="rId51"/>
    </p:embeddedFont>
    <p:embeddedFont>
      <p:font typeface="黑体" panose="02010609060101010101" pitchFamily="49" charset="-122"/>
      <p:regular r:id="rId52"/>
    </p:embeddedFont>
    <p:embeddedFont>
      <p:font typeface="微软雅黑" panose="020B0503020204020204" pitchFamily="34" charset="-122"/>
      <p:regular r:id="rId53"/>
      <p:bold r:id="rId54"/>
    </p:embeddedFont>
  </p:embeddedFontLst>
  <p:custDataLst>
    <p:tags r:id="rId55"/>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guide id="3" pos="4195" userDrawn="1">
          <p15:clr>
            <a:srgbClr val="A4A3A4"/>
          </p15:clr>
        </p15:guide>
        <p15:guide id="4" pos="5465">
          <p15:clr>
            <a:srgbClr val="A4A3A4"/>
          </p15:clr>
        </p15:guide>
      </p15:sldGuideLst>
    </p:ext>
    <p:ext uri="{2D200454-40CA-4A62-9FC3-DE9A4176ACB9}">
      <p15:notesGuideLst xmlns:p15="http://schemas.microsoft.com/office/powerpoint/2012/main">
        <p15:guide id="1" orient="horz" pos="3128">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B3FFD5"/>
    <a:srgbClr val="0000FF"/>
    <a:srgbClr val="00B050"/>
    <a:srgbClr val="86BC64"/>
    <a:srgbClr val="FF99FF"/>
    <a:srgbClr val="FFFFFF"/>
    <a:srgbClr val="FFFFCC"/>
    <a:srgbClr val="FF9999"/>
    <a:srgbClr val="0E7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0" autoAdjust="0"/>
    <p:restoredTop sz="82512" autoAdjust="0"/>
  </p:normalViewPr>
  <p:slideViewPr>
    <p:cSldViewPr>
      <p:cViewPr>
        <p:scale>
          <a:sx n="75" d="100"/>
          <a:sy n="75" d="100"/>
        </p:scale>
        <p:origin x="1596" y="140"/>
      </p:cViewPr>
      <p:guideLst>
        <p:guide orient="horz" pos="3748"/>
        <p:guide pos="2880"/>
        <p:guide pos="4195"/>
        <p:guide pos="5465"/>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66" d="100"/>
        <a:sy n="66" d="100"/>
      </p:scale>
      <p:origin x="0" y="30786"/>
    </p:cViewPr>
  </p:sorterViewPr>
  <p:notesViewPr>
    <p:cSldViewPr>
      <p:cViewPr varScale="1">
        <p:scale>
          <a:sx n="71" d="100"/>
          <a:sy n="71" d="100"/>
        </p:scale>
        <p:origin x="-2274" y="-114"/>
      </p:cViewPr>
      <p:guideLst>
        <p:guide orient="horz" pos="3128"/>
        <p:guide pos="214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a:defRPr sz="1200">
                <a:latin typeface="Arial" charset="0"/>
              </a:defRPr>
            </a:lvl1pPr>
          </a:lstStyle>
          <a:p>
            <a:pPr>
              <a:defRPr/>
            </a:pPr>
            <a:fld id="{3DD7F52D-F085-4CD2-A7CA-4AE6214067E6}" type="datetimeFigureOut">
              <a:rPr lang="zh-CN" altLang="en-US"/>
              <a:pPr>
                <a:defRPr/>
              </a:pPr>
              <a:t>2021/5/7</a:t>
            </a:fld>
            <a:endParaRPr lang="zh-CN" altLang="en-US"/>
          </a:p>
        </p:txBody>
      </p:sp>
      <p:sp>
        <p:nvSpPr>
          <p:cNvPr id="4" name="页脚占位符 3"/>
          <p:cNvSpPr>
            <a:spLocks noGrp="1"/>
          </p:cNvSpPr>
          <p:nvPr>
            <p:ph type="ftr" sz="quarter" idx="2"/>
          </p:nvPr>
        </p:nvSpPr>
        <p:spPr>
          <a:xfrm>
            <a:off x="0" y="9432925"/>
            <a:ext cx="2952750" cy="496888"/>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60800" y="9432925"/>
            <a:ext cx="2952750" cy="496888"/>
          </a:xfrm>
          <a:prstGeom prst="rect">
            <a:avLst/>
          </a:prstGeom>
        </p:spPr>
        <p:txBody>
          <a:bodyPr vert="horz" lIns="91440" tIns="45720" rIns="91440" bIns="45720" rtlCol="0" anchor="b"/>
          <a:lstStyle>
            <a:lvl1pPr algn="r">
              <a:defRPr sz="12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25513" y="744538"/>
            <a:ext cx="4965700" cy="3724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1038" y="4718050"/>
            <a:ext cx="5453062"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6080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23556" name="灯片编号占位符 3"/>
          <p:cNvSpPr txBox="1">
            <a:spLocks noGrp="1"/>
          </p:cNvSpPr>
          <p:nvPr/>
        </p:nvSpPr>
        <p:spPr bwMode="auto">
          <a:xfrm>
            <a:off x="3860800" y="94329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华文细黑" panose="02010600040101010101" pitchFamily="2" charset="-122"/>
              </a:defRPr>
            </a:lvl1pPr>
            <a:lvl2pPr marL="742950" indent="-285750">
              <a:spcBef>
                <a:spcPct val="30000"/>
              </a:spcBef>
              <a:defRPr sz="1200">
                <a:solidFill>
                  <a:schemeClr val="tx1"/>
                </a:solidFill>
                <a:latin typeface="Arial" panose="020B0604020202020204" pitchFamily="34" charset="0"/>
                <a:ea typeface="华文细黑" panose="02010600040101010101" pitchFamily="2" charset="-122"/>
              </a:defRPr>
            </a:lvl2pPr>
            <a:lvl3pPr marL="1143000" indent="-228600">
              <a:spcBef>
                <a:spcPct val="30000"/>
              </a:spcBef>
              <a:defRPr sz="1200">
                <a:solidFill>
                  <a:schemeClr val="tx1"/>
                </a:solidFill>
                <a:latin typeface="Arial" panose="020B0604020202020204" pitchFamily="34" charset="0"/>
                <a:ea typeface="华文细黑" panose="02010600040101010101" pitchFamily="2" charset="-122"/>
              </a:defRPr>
            </a:lvl3pPr>
            <a:lvl4pPr marL="1600200" indent="-228600">
              <a:spcBef>
                <a:spcPct val="30000"/>
              </a:spcBef>
              <a:defRPr sz="1200">
                <a:solidFill>
                  <a:schemeClr val="tx1"/>
                </a:solidFill>
                <a:latin typeface="Arial" panose="020B0604020202020204" pitchFamily="34" charset="0"/>
                <a:ea typeface="华文细黑" panose="02010600040101010101" pitchFamily="2" charset="-122"/>
              </a:defRPr>
            </a:lvl4pPr>
            <a:lvl5pPr marL="2057400" indent="-228600">
              <a:spcBef>
                <a:spcPct val="30000"/>
              </a:spcBef>
              <a:defRPr sz="1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9pPr>
          </a:lstStyle>
          <a:p>
            <a:pPr>
              <a:spcBef>
                <a:spcPct val="0"/>
              </a:spcBef>
            </a:pPr>
            <a:fld id="{AF9D0F3F-235A-4A0B-83EE-3E1B42D6A0DD}" type="slidenum">
              <a:rPr lang="zh-CN" altLang="en-US" i="0" smtClean="0">
                <a:solidFill>
                  <a:srgbClr val="000000"/>
                </a:solidFill>
                <a:ea typeface="宋体" panose="02010600030101010101" pitchFamily="2" charset="-122"/>
              </a:rPr>
              <a:pPr>
                <a:spcBef>
                  <a:spcPct val="0"/>
                </a:spcBef>
              </a:pPr>
              <a:t>1</a:t>
            </a:fld>
            <a:endParaRPr lang="en-US" altLang="zh-CN" i="0">
              <a:solidFill>
                <a:srgbClr val="000000"/>
              </a:solidFill>
              <a:ea typeface="宋体" panose="02010600030101010101" pitchFamily="2" charset="-122"/>
            </a:endParaRPr>
          </a:p>
        </p:txBody>
      </p:sp>
    </p:spTree>
    <p:extLst>
      <p:ext uri="{BB962C8B-B14F-4D97-AF65-F5344CB8AC3E}">
        <p14:creationId xmlns:p14="http://schemas.microsoft.com/office/powerpoint/2010/main" val="223068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err="1">
                <a:solidFill>
                  <a:srgbClr val="FF0000"/>
                </a:solidFill>
              </a:rPr>
              <a:t>Int</a:t>
            </a:r>
            <a:r>
              <a:rPr lang="en-US" altLang="zh-CN" sz="1200" b="1" dirty="0">
                <a:solidFill>
                  <a:srgbClr val="FF0000"/>
                </a:solidFill>
              </a:rPr>
              <a:t> </a:t>
            </a:r>
            <a:r>
              <a:rPr lang="en-US" altLang="zh-CN" sz="1200" b="1" dirty="0" err="1">
                <a:solidFill>
                  <a:srgbClr val="FF0000"/>
                </a:solidFill>
              </a:rPr>
              <a:t>uniqueval</a:t>
            </a:r>
            <a:r>
              <a:rPr lang="en-US" altLang="zh-CN" sz="1200" b="1" dirty="0">
                <a:solidFill>
                  <a:srgbClr val="FF0000"/>
                </a:solidFill>
              </a:rPr>
              <a:t>()</a:t>
            </a:r>
          </a:p>
          <a:p>
            <a:r>
              <a:rPr lang="en-US" altLang="zh-CN" sz="1200" b="1" dirty="0">
                <a:solidFill>
                  <a:srgbClr val="FF0000"/>
                </a:solidFill>
              </a:rPr>
              <a:t>{</a:t>
            </a:r>
          </a:p>
          <a:p>
            <a:r>
              <a:rPr lang="en-US" altLang="zh-CN" sz="1200" b="1" dirty="0">
                <a:solidFill>
                  <a:srgbClr val="FF0000"/>
                </a:solidFill>
              </a:rPr>
              <a:t>    </a:t>
            </a:r>
            <a:r>
              <a:rPr lang="en-US" altLang="zh-CN" sz="1200" b="1" dirty="0" err="1">
                <a:solidFill>
                  <a:srgbClr val="FF0000"/>
                </a:solidFill>
              </a:rPr>
              <a:t>srandom</a:t>
            </a:r>
            <a:r>
              <a:rPr lang="en-US" altLang="zh-CN" sz="1200" b="1" dirty="0">
                <a:solidFill>
                  <a:srgbClr val="FF0000"/>
                </a:solidFill>
              </a:rPr>
              <a:t>(</a:t>
            </a:r>
            <a:r>
              <a:rPr lang="en-US" altLang="zh-CN" sz="1200" b="1" dirty="0" err="1">
                <a:solidFill>
                  <a:srgbClr val="FF0000"/>
                </a:solidFill>
              </a:rPr>
              <a:t>getrpid</a:t>
            </a:r>
            <a:r>
              <a:rPr lang="en-US" altLang="zh-CN" sz="1200" b="1" dirty="0">
                <a:solidFill>
                  <a:srgbClr val="FF0000"/>
                </a:solidFill>
              </a:rPr>
              <a:t>());</a:t>
            </a:r>
          </a:p>
          <a:p>
            <a:r>
              <a:rPr lang="en-US" altLang="zh-CN" sz="1200" b="1" dirty="0">
                <a:solidFill>
                  <a:srgbClr val="FF0000"/>
                </a:solidFill>
              </a:rPr>
              <a:t>    return</a:t>
            </a:r>
            <a:r>
              <a:rPr lang="en-US" altLang="zh-CN" sz="1200" b="1" baseline="0" dirty="0">
                <a:solidFill>
                  <a:srgbClr val="FF0000"/>
                </a:solidFill>
              </a:rPr>
              <a:t> random();</a:t>
            </a:r>
          </a:p>
          <a:p>
            <a:r>
              <a:rPr lang="en-US" altLang="zh-CN" sz="1200" b="1" baseline="0" dirty="0">
                <a:solidFill>
                  <a:srgbClr val="FF0000"/>
                </a:solidFill>
              </a:rPr>
              <a:t>}</a:t>
            </a:r>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10</a:t>
            </a:fld>
            <a:endParaRPr lang="en-US" altLang="zh-CN"/>
          </a:p>
        </p:txBody>
      </p:sp>
    </p:spTree>
    <p:extLst>
      <p:ext uri="{BB962C8B-B14F-4D97-AF65-F5344CB8AC3E}">
        <p14:creationId xmlns:p14="http://schemas.microsoft.com/office/powerpoint/2010/main" val="420965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11</a:t>
            </a:fld>
            <a:endParaRPr lang="en-US" altLang="zh-CN"/>
          </a:p>
        </p:txBody>
      </p:sp>
    </p:spTree>
    <p:extLst>
      <p:ext uri="{BB962C8B-B14F-4D97-AF65-F5344CB8AC3E}">
        <p14:creationId xmlns:p14="http://schemas.microsoft.com/office/powerpoint/2010/main" val="815072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15</a:t>
            </a:fld>
            <a:endParaRPr lang="en-US" altLang="zh-CN"/>
          </a:p>
        </p:txBody>
      </p:sp>
    </p:spTree>
    <p:extLst>
      <p:ext uri="{BB962C8B-B14F-4D97-AF65-F5344CB8AC3E}">
        <p14:creationId xmlns:p14="http://schemas.microsoft.com/office/powerpoint/2010/main" val="932134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Arial" charset="0"/>
                <a:ea typeface="华文细黑" pitchFamily="2" charset="-122"/>
                <a:cs typeface="+mn-cs"/>
              </a:rPr>
              <a:t>gcc</a:t>
            </a:r>
            <a:r>
              <a:rPr lang="zh-CN" altLang="en-US" sz="1200" b="0" i="0" kern="1200" dirty="0">
                <a:solidFill>
                  <a:schemeClr val="tx1"/>
                </a:solidFill>
                <a:effectLst/>
                <a:latin typeface="Arial" charset="0"/>
                <a:ea typeface="华文细黑" pitchFamily="2" charset="-122"/>
                <a:cs typeface="+mn-cs"/>
              </a:rPr>
              <a:t>提供了编译选项可以为指定架构生成汇编代码，</a:t>
            </a:r>
          </a:p>
          <a:p>
            <a:r>
              <a:rPr lang="zh-CN" altLang="en-US" sz="1200" b="0" i="0" kern="1200" dirty="0">
                <a:solidFill>
                  <a:schemeClr val="tx1"/>
                </a:solidFill>
                <a:effectLst/>
                <a:latin typeface="Arial" charset="0"/>
                <a:ea typeface="华文细黑" pitchFamily="2" charset="-122"/>
                <a:cs typeface="+mn-cs"/>
              </a:rPr>
              <a:t>比如 </a:t>
            </a:r>
            <a:r>
              <a:rPr lang="en-US" altLang="zh-CN" sz="1200" b="0" i="0" kern="1200" dirty="0" err="1">
                <a:solidFill>
                  <a:schemeClr val="tx1"/>
                </a:solidFill>
                <a:effectLst/>
                <a:latin typeface="Arial" charset="0"/>
                <a:ea typeface="华文细黑" pitchFamily="2" charset="-122"/>
                <a:cs typeface="+mn-cs"/>
              </a:rPr>
              <a:t>linux</a:t>
            </a:r>
            <a:r>
              <a:rPr lang="zh-CN" altLang="en-US" sz="1200" b="0" i="0" kern="1200" dirty="0">
                <a:solidFill>
                  <a:schemeClr val="tx1"/>
                </a:solidFill>
                <a:effectLst/>
                <a:latin typeface="Arial" charset="0"/>
                <a:ea typeface="华文细黑" pitchFamily="2" charset="-122"/>
                <a:cs typeface="+mn-cs"/>
              </a:rPr>
              <a:t>下 </a:t>
            </a:r>
          </a:p>
          <a:p>
            <a:r>
              <a:rPr lang="en-US" altLang="zh-CN" sz="1200" b="0" i="0" kern="1200" dirty="0">
                <a:solidFill>
                  <a:schemeClr val="tx1"/>
                </a:solidFill>
                <a:effectLst/>
                <a:latin typeface="Arial" charset="0"/>
                <a:ea typeface="华文细黑" pitchFamily="2" charset="-122"/>
                <a:cs typeface="+mn-cs"/>
              </a:rPr>
              <a:t>-m32 </a:t>
            </a:r>
            <a:r>
              <a:rPr lang="zh-CN" altLang="en-US" sz="1200" b="0" i="0" kern="1200" dirty="0">
                <a:solidFill>
                  <a:schemeClr val="tx1"/>
                </a:solidFill>
                <a:effectLst/>
                <a:latin typeface="Arial" charset="0"/>
                <a:ea typeface="华文细黑" pitchFamily="2" charset="-122"/>
                <a:cs typeface="+mn-cs"/>
              </a:rPr>
              <a:t>生成</a:t>
            </a:r>
            <a:r>
              <a:rPr lang="en-US" altLang="zh-CN" sz="1200" b="0" i="0" kern="1200" dirty="0">
                <a:solidFill>
                  <a:schemeClr val="tx1"/>
                </a:solidFill>
                <a:effectLst/>
                <a:latin typeface="Arial" charset="0"/>
                <a:ea typeface="华文细黑" pitchFamily="2" charset="-122"/>
                <a:cs typeface="+mn-cs"/>
              </a:rPr>
              <a:t>32</a:t>
            </a:r>
            <a:r>
              <a:rPr lang="zh-CN" altLang="en-US" sz="1200" b="0" i="0" kern="1200" dirty="0">
                <a:solidFill>
                  <a:schemeClr val="tx1"/>
                </a:solidFill>
                <a:effectLst/>
                <a:latin typeface="Arial" charset="0"/>
                <a:ea typeface="华文细黑" pitchFamily="2" charset="-122"/>
                <a:cs typeface="+mn-cs"/>
              </a:rPr>
              <a:t>位机器的汇编代码；</a:t>
            </a:r>
          </a:p>
          <a:p>
            <a:r>
              <a:rPr lang="en-US" altLang="zh-CN" sz="1200" b="0" i="0" kern="1200" dirty="0">
                <a:solidFill>
                  <a:schemeClr val="tx1"/>
                </a:solidFill>
                <a:effectLst/>
                <a:latin typeface="Arial" charset="0"/>
                <a:ea typeface="华文细黑" pitchFamily="2" charset="-122"/>
                <a:cs typeface="+mn-cs"/>
              </a:rPr>
              <a:t>-m64</a:t>
            </a:r>
            <a:r>
              <a:rPr lang="zh-CN" altLang="en-US" sz="1200" b="0" i="0" kern="1200" dirty="0">
                <a:solidFill>
                  <a:schemeClr val="tx1"/>
                </a:solidFill>
                <a:effectLst/>
                <a:latin typeface="Arial" charset="0"/>
                <a:ea typeface="华文细黑" pitchFamily="2" charset="-122"/>
                <a:cs typeface="+mn-cs"/>
              </a:rPr>
              <a:t>则生成</a:t>
            </a:r>
            <a:r>
              <a:rPr lang="en-US" altLang="zh-CN" sz="1200" b="0" i="0" kern="1200" dirty="0">
                <a:solidFill>
                  <a:schemeClr val="tx1"/>
                </a:solidFill>
                <a:effectLst/>
                <a:latin typeface="Arial" charset="0"/>
                <a:ea typeface="华文细黑" pitchFamily="2" charset="-122"/>
                <a:cs typeface="+mn-cs"/>
              </a:rPr>
              <a:t>64</a:t>
            </a:r>
            <a:r>
              <a:rPr lang="zh-CN" altLang="en-US" sz="1200" b="0" i="0" kern="1200" dirty="0">
                <a:solidFill>
                  <a:schemeClr val="tx1"/>
                </a:solidFill>
                <a:effectLst/>
                <a:latin typeface="Arial" charset="0"/>
                <a:ea typeface="华文细黑" pitchFamily="2" charset="-122"/>
                <a:cs typeface="+mn-cs"/>
              </a:rPr>
              <a:t>位机器汇编代码；</a:t>
            </a:r>
          </a:p>
          <a:p>
            <a:br>
              <a:rPr lang="zh-CN" altLang="en-US" sz="1200" b="0" i="0" kern="1200" dirty="0">
                <a:solidFill>
                  <a:schemeClr val="tx1"/>
                </a:solidFill>
                <a:effectLst/>
                <a:latin typeface="Arial" charset="0"/>
                <a:ea typeface="华文细黑" pitchFamily="2" charset="-122"/>
                <a:cs typeface="+mn-cs"/>
              </a:rPr>
            </a:br>
            <a:endParaRPr lang="zh-CN" altLang="en-US" sz="1200" b="0" i="0" kern="1200" dirty="0">
              <a:solidFill>
                <a:schemeClr val="tx1"/>
              </a:solidFill>
              <a:effectLst/>
              <a:latin typeface="Arial" charset="0"/>
              <a:ea typeface="华文细黑" pitchFamily="2" charset="-122"/>
              <a:cs typeface="+mn-cs"/>
            </a:endParaRPr>
          </a:p>
          <a:p>
            <a:r>
              <a:rPr lang="zh-CN" altLang="en-US" sz="1200" b="0" i="0" kern="1200" dirty="0">
                <a:solidFill>
                  <a:schemeClr val="tx1"/>
                </a:solidFill>
                <a:effectLst/>
                <a:latin typeface="Arial" charset="0"/>
                <a:ea typeface="华文细黑" pitchFamily="2" charset="-122"/>
                <a:cs typeface="+mn-cs"/>
              </a:rPr>
              <a:t>由于</a:t>
            </a:r>
            <a:r>
              <a:rPr lang="en-US" altLang="zh-CN" sz="1200" b="0" i="0" kern="1200" dirty="0">
                <a:solidFill>
                  <a:schemeClr val="tx1"/>
                </a:solidFill>
                <a:effectLst/>
                <a:latin typeface="Arial" charset="0"/>
                <a:ea typeface="华文细黑" pitchFamily="2" charset="-122"/>
                <a:cs typeface="+mn-cs"/>
              </a:rPr>
              <a:t>64</a:t>
            </a:r>
            <a:r>
              <a:rPr lang="zh-CN" altLang="en-US" sz="1200" b="0" i="0" kern="1200" dirty="0">
                <a:solidFill>
                  <a:schemeClr val="tx1"/>
                </a:solidFill>
                <a:effectLst/>
                <a:latin typeface="Arial" charset="0"/>
                <a:ea typeface="华文细黑" pitchFamily="2" charset="-122"/>
                <a:cs typeface="+mn-cs"/>
              </a:rPr>
              <a:t>位机器的寄存器比</a:t>
            </a:r>
            <a:r>
              <a:rPr lang="en-US" altLang="zh-CN" sz="1200" b="0" i="0" kern="1200" dirty="0">
                <a:solidFill>
                  <a:schemeClr val="tx1"/>
                </a:solidFill>
                <a:effectLst/>
                <a:latin typeface="Arial" charset="0"/>
                <a:ea typeface="华文细黑" pitchFamily="2" charset="-122"/>
                <a:cs typeface="+mn-cs"/>
              </a:rPr>
              <a:t>32</a:t>
            </a:r>
            <a:r>
              <a:rPr lang="zh-CN" altLang="en-US" sz="1200" b="0" i="0" kern="1200" dirty="0">
                <a:solidFill>
                  <a:schemeClr val="tx1"/>
                </a:solidFill>
                <a:effectLst/>
                <a:latin typeface="Arial" charset="0"/>
                <a:ea typeface="华文细黑" pitchFamily="2" charset="-122"/>
                <a:cs typeface="+mn-cs"/>
              </a:rPr>
              <a:t>位机器多很多，所以</a:t>
            </a:r>
            <a:r>
              <a:rPr lang="en-US" altLang="zh-CN" sz="1200" b="0" i="0" kern="1200" dirty="0">
                <a:solidFill>
                  <a:schemeClr val="tx1"/>
                </a:solidFill>
                <a:effectLst/>
                <a:latin typeface="Arial" charset="0"/>
                <a:ea typeface="华文细黑" pitchFamily="2" charset="-122"/>
                <a:cs typeface="+mn-cs"/>
              </a:rPr>
              <a:t>GCC</a:t>
            </a:r>
            <a:r>
              <a:rPr lang="zh-CN" altLang="en-US" sz="1200" b="0" i="0" kern="1200" dirty="0">
                <a:solidFill>
                  <a:schemeClr val="tx1"/>
                </a:solidFill>
                <a:effectLst/>
                <a:latin typeface="Arial" charset="0"/>
                <a:ea typeface="华文细黑" pitchFamily="2" charset="-122"/>
                <a:cs typeface="+mn-cs"/>
              </a:rPr>
              <a:t>编译器会尽量使用寄存器来传递参数，而不是</a:t>
            </a:r>
            <a:r>
              <a:rPr lang="en-US" altLang="zh-CN" sz="1200" b="0" i="0" kern="1200" dirty="0">
                <a:solidFill>
                  <a:schemeClr val="tx1"/>
                </a:solidFill>
                <a:effectLst/>
                <a:latin typeface="Arial" charset="0"/>
                <a:ea typeface="华文细黑" pitchFamily="2" charset="-122"/>
                <a:cs typeface="+mn-cs"/>
              </a:rPr>
              <a:t>32</a:t>
            </a:r>
            <a:r>
              <a:rPr lang="zh-CN" altLang="en-US" sz="1200" b="0" i="0" kern="1200" dirty="0">
                <a:solidFill>
                  <a:schemeClr val="tx1"/>
                </a:solidFill>
                <a:effectLst/>
                <a:latin typeface="Arial" charset="0"/>
                <a:ea typeface="华文细黑" pitchFamily="2" charset="-122"/>
                <a:cs typeface="+mn-cs"/>
              </a:rPr>
              <a:t>位机器下的压栈。</a:t>
            </a:r>
          </a:p>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24</a:t>
            </a:fld>
            <a:endParaRPr lang="en-US" altLang="zh-CN"/>
          </a:p>
        </p:txBody>
      </p:sp>
    </p:spTree>
    <p:extLst>
      <p:ext uri="{BB962C8B-B14F-4D97-AF65-F5344CB8AC3E}">
        <p14:creationId xmlns:p14="http://schemas.microsoft.com/office/powerpoint/2010/main" val="4185921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28</a:t>
            </a:fld>
            <a:endParaRPr lang="en-US" altLang="zh-CN"/>
          </a:p>
        </p:txBody>
      </p:sp>
    </p:spTree>
    <p:extLst>
      <p:ext uri="{BB962C8B-B14F-4D97-AF65-F5344CB8AC3E}">
        <p14:creationId xmlns:p14="http://schemas.microsoft.com/office/powerpoint/2010/main" val="4713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华文细黑" pitchFamily="2" charset="-122"/>
                <a:cs typeface="+mn-cs"/>
              </a:rPr>
              <a:t>cat</a:t>
            </a:r>
            <a:r>
              <a:rPr lang="zh-CN" altLang="en-US" sz="1200" b="0" i="0" kern="1200" dirty="0">
                <a:solidFill>
                  <a:schemeClr val="tx1"/>
                </a:solidFill>
                <a:effectLst/>
                <a:latin typeface="Arial" charset="0"/>
                <a:ea typeface="华文细黑" pitchFamily="2" charset="-122"/>
                <a:cs typeface="+mn-cs"/>
              </a:rPr>
              <a:t>命令是</a:t>
            </a:r>
            <a:r>
              <a:rPr lang="en-US" altLang="zh-CN" sz="1200" b="0" i="0" kern="1200" dirty="0" err="1">
                <a:solidFill>
                  <a:schemeClr val="tx1"/>
                </a:solidFill>
                <a:effectLst/>
                <a:latin typeface="Arial" charset="0"/>
                <a:ea typeface="华文细黑" pitchFamily="2" charset="-122"/>
                <a:cs typeface="+mn-cs"/>
              </a:rPr>
              <a:t>linux</a:t>
            </a:r>
            <a:r>
              <a:rPr lang="zh-CN" altLang="en-US" sz="1200" b="0" i="0" kern="1200" dirty="0">
                <a:solidFill>
                  <a:schemeClr val="tx1"/>
                </a:solidFill>
                <a:effectLst/>
                <a:latin typeface="Arial" charset="0"/>
                <a:ea typeface="华文细黑" pitchFamily="2" charset="-122"/>
                <a:cs typeface="+mn-cs"/>
              </a:rPr>
              <a:t>下的一个文本输出命令，通常是用于观看某个文件的内容的；</a:t>
            </a:r>
            <a:br>
              <a:rPr lang="zh-CN" altLang="en-US" dirty="0"/>
            </a:br>
            <a:r>
              <a:rPr lang="en-US" altLang="zh-CN" sz="1200" b="0" i="0" kern="1200" dirty="0">
                <a:solidFill>
                  <a:schemeClr val="tx1"/>
                </a:solidFill>
                <a:effectLst/>
                <a:latin typeface="Arial" charset="0"/>
                <a:ea typeface="华文细黑" pitchFamily="2" charset="-122"/>
                <a:cs typeface="+mn-cs"/>
              </a:rPr>
              <a:t>cat</a:t>
            </a:r>
            <a:r>
              <a:rPr lang="zh-CN" altLang="en-US" sz="1200" b="0" i="0" kern="1200" dirty="0">
                <a:solidFill>
                  <a:schemeClr val="tx1"/>
                </a:solidFill>
                <a:effectLst/>
                <a:latin typeface="Arial" charset="0"/>
                <a:ea typeface="华文细黑" pitchFamily="2" charset="-122"/>
                <a:cs typeface="+mn-cs"/>
              </a:rPr>
              <a:t>主要有三大功能：</a:t>
            </a:r>
            <a:br>
              <a:rPr lang="zh-CN" altLang="en-US" dirty="0"/>
            </a:br>
            <a:r>
              <a:rPr lang="en-US" altLang="zh-CN" sz="1200" b="0" i="0" kern="1200" dirty="0">
                <a:solidFill>
                  <a:schemeClr val="tx1"/>
                </a:solidFill>
                <a:effectLst/>
                <a:latin typeface="Arial" charset="0"/>
                <a:ea typeface="华文细黑" pitchFamily="2" charset="-122"/>
                <a:cs typeface="+mn-cs"/>
              </a:rPr>
              <a:t>1.</a:t>
            </a:r>
            <a:r>
              <a:rPr lang="zh-CN" altLang="en-US" sz="1200" b="0" i="0" kern="1200" dirty="0">
                <a:solidFill>
                  <a:schemeClr val="tx1"/>
                </a:solidFill>
                <a:effectLst/>
                <a:latin typeface="Arial" charset="0"/>
                <a:ea typeface="华文细黑" pitchFamily="2" charset="-122"/>
                <a:cs typeface="+mn-cs"/>
              </a:rPr>
              <a:t>一次显示整个文件。</a:t>
            </a:r>
            <a:br>
              <a:rPr lang="zh-CN" altLang="en-US" dirty="0"/>
            </a:br>
            <a:r>
              <a:rPr lang="en-US" altLang="zh-CN" sz="1200" b="0" i="0" kern="1200" dirty="0">
                <a:solidFill>
                  <a:schemeClr val="tx1"/>
                </a:solidFill>
                <a:effectLst/>
                <a:latin typeface="Arial" charset="0"/>
                <a:ea typeface="华文细黑" pitchFamily="2" charset="-122"/>
                <a:cs typeface="+mn-cs"/>
              </a:rPr>
              <a:t>$ cat   filename</a:t>
            </a:r>
            <a:br>
              <a:rPr lang="en-US" altLang="zh-CN" dirty="0"/>
            </a:br>
            <a:r>
              <a:rPr lang="en-US" altLang="zh-CN" sz="1200" b="0" i="0" kern="1200" dirty="0">
                <a:solidFill>
                  <a:schemeClr val="tx1"/>
                </a:solidFill>
                <a:effectLst/>
                <a:latin typeface="Arial" charset="0"/>
                <a:ea typeface="华文细黑" pitchFamily="2" charset="-122"/>
                <a:cs typeface="+mn-cs"/>
              </a:rPr>
              <a:t>2.</a:t>
            </a:r>
            <a:r>
              <a:rPr lang="zh-CN" altLang="en-US" sz="1200" b="0" i="0" kern="1200" dirty="0">
                <a:solidFill>
                  <a:schemeClr val="tx1"/>
                </a:solidFill>
                <a:effectLst/>
                <a:latin typeface="Arial" charset="0"/>
                <a:ea typeface="华文细黑" pitchFamily="2" charset="-122"/>
                <a:cs typeface="+mn-cs"/>
              </a:rPr>
              <a:t>从键盘创建一个文件。</a:t>
            </a:r>
            <a:br>
              <a:rPr lang="zh-CN" altLang="en-US" dirty="0"/>
            </a:br>
            <a:r>
              <a:rPr lang="en-US" altLang="zh-CN" sz="1200" b="0" i="0" kern="1200" dirty="0">
                <a:solidFill>
                  <a:schemeClr val="tx1"/>
                </a:solidFill>
                <a:effectLst/>
                <a:latin typeface="Arial" charset="0"/>
                <a:ea typeface="华文细黑" pitchFamily="2" charset="-122"/>
                <a:cs typeface="+mn-cs"/>
              </a:rPr>
              <a:t>$ cat  &gt;  filename</a:t>
            </a:r>
            <a:br>
              <a:rPr lang="en-US" altLang="zh-CN" dirty="0"/>
            </a:br>
            <a:r>
              <a:rPr lang="zh-CN" altLang="en-US" sz="1200" b="0" i="0" kern="1200" dirty="0">
                <a:solidFill>
                  <a:schemeClr val="tx1"/>
                </a:solidFill>
                <a:effectLst/>
                <a:latin typeface="Arial" charset="0"/>
                <a:ea typeface="华文细黑" pitchFamily="2" charset="-122"/>
                <a:cs typeface="+mn-cs"/>
              </a:rPr>
              <a:t>只能创建新文件</a:t>
            </a:r>
            <a:r>
              <a:rPr lang="en-US" altLang="zh-CN" sz="1200" b="0" i="0" kern="1200" dirty="0">
                <a:solidFill>
                  <a:schemeClr val="tx1"/>
                </a:solidFill>
                <a:effectLst/>
                <a:latin typeface="Arial" charset="0"/>
                <a:ea typeface="华文细黑" pitchFamily="2" charset="-122"/>
                <a:cs typeface="+mn-cs"/>
              </a:rPr>
              <a:t>,</a:t>
            </a:r>
            <a:r>
              <a:rPr lang="zh-CN" altLang="en-US" sz="1200" b="0" i="0" kern="1200" dirty="0">
                <a:solidFill>
                  <a:schemeClr val="tx1"/>
                </a:solidFill>
                <a:effectLst/>
                <a:latin typeface="Arial" charset="0"/>
                <a:ea typeface="华文细黑" pitchFamily="2" charset="-122"/>
                <a:cs typeface="+mn-cs"/>
              </a:rPr>
              <a:t>不能编辑已有文件</a:t>
            </a:r>
            <a:r>
              <a:rPr lang="en-US" altLang="zh-CN" sz="1200" b="0" i="0" kern="1200" dirty="0">
                <a:solidFill>
                  <a:schemeClr val="tx1"/>
                </a:solidFill>
                <a:effectLst/>
                <a:latin typeface="Arial" charset="0"/>
                <a:ea typeface="华文细黑" pitchFamily="2" charset="-122"/>
                <a:cs typeface="+mn-cs"/>
              </a:rPr>
              <a:t>.</a:t>
            </a:r>
            <a:br>
              <a:rPr lang="zh-CN" altLang="en-US" dirty="0"/>
            </a:br>
            <a:r>
              <a:rPr lang="en-US" altLang="zh-CN" sz="1200" b="0" i="0" kern="1200" dirty="0">
                <a:solidFill>
                  <a:schemeClr val="tx1"/>
                </a:solidFill>
                <a:effectLst/>
                <a:latin typeface="Arial" charset="0"/>
                <a:ea typeface="华文细黑" pitchFamily="2" charset="-122"/>
                <a:cs typeface="+mn-cs"/>
              </a:rPr>
              <a:t>3.</a:t>
            </a:r>
            <a:r>
              <a:rPr lang="zh-CN" altLang="en-US" sz="1200" b="0" i="0" kern="1200" dirty="0">
                <a:solidFill>
                  <a:schemeClr val="tx1"/>
                </a:solidFill>
                <a:effectLst/>
                <a:latin typeface="Arial" charset="0"/>
                <a:ea typeface="华文细黑" pitchFamily="2" charset="-122"/>
                <a:cs typeface="+mn-cs"/>
              </a:rPr>
              <a:t>将几个文件合并为一个文件。</a:t>
            </a:r>
            <a:br>
              <a:rPr lang="zh-CN" altLang="en-US" dirty="0"/>
            </a:br>
            <a:r>
              <a:rPr lang="en-US" altLang="zh-CN" sz="1200" b="0" i="0" kern="1200" dirty="0">
                <a:solidFill>
                  <a:schemeClr val="tx1"/>
                </a:solidFill>
                <a:effectLst/>
                <a:latin typeface="Arial" charset="0"/>
                <a:ea typeface="华文细黑" pitchFamily="2" charset="-122"/>
                <a:cs typeface="+mn-cs"/>
              </a:rPr>
              <a:t>$cat   file1   file2  &gt; file</a:t>
            </a:r>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35</a:t>
            </a:fld>
            <a:endParaRPr lang="en-US" altLang="zh-CN"/>
          </a:p>
        </p:txBody>
      </p:sp>
    </p:spTree>
    <p:extLst>
      <p:ext uri="{BB962C8B-B14F-4D97-AF65-F5344CB8AC3E}">
        <p14:creationId xmlns:p14="http://schemas.microsoft.com/office/powerpoint/2010/main" val="2588044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42</a:t>
            </a:fld>
            <a:endParaRPr lang="en-US" altLang="zh-CN"/>
          </a:p>
        </p:txBody>
      </p:sp>
    </p:spTree>
    <p:extLst>
      <p:ext uri="{BB962C8B-B14F-4D97-AF65-F5344CB8AC3E}">
        <p14:creationId xmlns:p14="http://schemas.microsoft.com/office/powerpoint/2010/main" val="251725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2021/5/7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a:t>
            </a:r>
            <a:r>
              <a:rPr lang="zh-CN" altLang="en-US" dirty="0"/>
              <a:t>此处编辑母版标题样式</a:t>
            </a:r>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74675" y="-99392"/>
            <a:ext cx="8001000" cy="1216025"/>
          </a:xfrm>
        </p:spPr>
        <p:txBody>
          <a:bodyPr/>
          <a:lstStyle/>
          <a:p>
            <a:r>
              <a:rPr lang="zh-CN" altLang="en-US" dirty="0"/>
              <a:t>单击此处编辑母版标题样式</a:t>
            </a:r>
          </a:p>
        </p:txBody>
      </p:sp>
      <p:sp>
        <p:nvSpPr>
          <p:cNvPr id="3" name="图表占位符 2"/>
          <p:cNvSpPr>
            <a:spLocks noGrp="1"/>
          </p:cNvSpPr>
          <p:nvPr>
            <p:ph type="chart" idx="1"/>
          </p:nvPr>
        </p:nvSpPr>
        <p:spPr>
          <a:xfrm>
            <a:off x="539552" y="980728"/>
            <a:ext cx="8001000" cy="4267200"/>
          </a:xfrm>
        </p:spPr>
        <p:txBody>
          <a:bodyPr/>
          <a:lstStyle/>
          <a:p>
            <a:pPr lvl="0"/>
            <a:endParaRPr lang="zh-CN" altLang="en-US" noProof="0"/>
          </a:p>
        </p:txBody>
      </p:sp>
    </p:spTree>
    <p:extLst>
      <p:ext uri="{BB962C8B-B14F-4D97-AF65-F5344CB8AC3E}">
        <p14:creationId xmlns:p14="http://schemas.microsoft.com/office/powerpoint/2010/main" val="408351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91281"/>
            <a:ext cx="8001000" cy="1216025"/>
          </a:xfrm>
        </p:spPr>
        <p:txBody>
          <a:bodyPr/>
          <a:lstStyle/>
          <a:p>
            <a:r>
              <a:rPr lang="zh-CN" altLang="en-US" dirty="0"/>
              <a:t>单击此处编辑母版标题样式</a:t>
            </a:r>
          </a:p>
        </p:txBody>
      </p:sp>
      <p:sp>
        <p:nvSpPr>
          <p:cNvPr id="3" name="内容占位符 2"/>
          <p:cNvSpPr>
            <a:spLocks noGrp="1"/>
          </p:cNvSpPr>
          <p:nvPr>
            <p:ph sz="quarter" idx="1"/>
          </p:nvPr>
        </p:nvSpPr>
        <p:spPr>
          <a:xfrm>
            <a:off x="566738" y="1752600"/>
            <a:ext cx="3924300" cy="20574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3438" y="17526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667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34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xfrm>
            <a:off x="3429000" y="6248400"/>
            <a:ext cx="1981200" cy="476250"/>
          </a:xfrm>
          <a:prstGeom prst="rect">
            <a:avLst/>
          </a:prstGeom>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C3136285-3C6A-4A93-8657-E500CB968B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2021/5/7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2021/5/7</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2021/5/7</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2021/5/7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2021/5/7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2021/5/7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2021/5/7</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png"/><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2021/5/7</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60" r:id="rId3"/>
    <p:sldLayoutId id="2147483661" r:id="rId4"/>
    <p:sldLayoutId id="2147483662" r:id="rId5"/>
    <p:sldLayoutId id="2147483663" r:id="rId6"/>
    <p:sldLayoutId id="2147483664" r:id="rId7"/>
    <p:sldLayoutId id="2147483665" r:id="rId8"/>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10"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a:t>第三级</a:t>
            </a:r>
          </a:p>
          <a:p>
            <a:pPr lvl="3"/>
            <a:r>
              <a:rPr lang="zh-CN" altLang="en-US" dirty="0"/>
              <a:t>第四级</a:t>
            </a:r>
          </a:p>
          <a:p>
            <a:pPr lvl="4"/>
            <a:r>
              <a:rPr lang="zh-CN" altLang="en-US" dirty="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8" name="灯片编号占位符 3"/>
          <p:cNvSpPr>
            <a:spLocks noGrp="1"/>
          </p:cNvSpPr>
          <p:nvPr>
            <p:ph type="sldNum" sz="quarter" idx="4"/>
          </p:nvPr>
        </p:nvSpPr>
        <p:spPr>
          <a:xfrm>
            <a:off x="7668344" y="6237312"/>
            <a:ext cx="1015008" cy="476250"/>
          </a:xfrm>
          <a:prstGeom prst="rect">
            <a:avLst/>
          </a:prstGeo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671" r:id="rId4"/>
    <p:sldLayoutId id="2147483672" r:id="rId5"/>
    <p:sldLayoutId id="2147483677" r:id="rId6"/>
    <p:sldLayoutId id="2147483706" r:id="rId7"/>
    <p:sldLayoutId id="2147483714" r:id="rId8"/>
  </p:sldLayoutIdLst>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black">
          <a:xfrm>
            <a:off x="251520" y="2164873"/>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b="1" i="0" dirty="0">
                <a:solidFill>
                  <a:srgbClr val="FFFFFF"/>
                </a:solidFill>
                <a:latin typeface="Arial" panose="020B0604020202020204" pitchFamily="34" charset="0"/>
                <a:ea typeface="微软雅黑" panose="020B0503020204020204" pitchFamily="34" charset="-122"/>
              </a:rPr>
              <a:t>《</a:t>
            </a:r>
            <a:r>
              <a:rPr lang="zh-CN" altLang="en-US" b="1" i="0" dirty="0">
                <a:solidFill>
                  <a:srgbClr val="FFFFFF"/>
                </a:solidFill>
                <a:latin typeface="Arial" panose="020B0604020202020204" pitchFamily="34" charset="0"/>
                <a:ea typeface="微软雅黑" panose="020B0503020204020204" pitchFamily="34" charset="-122"/>
              </a:rPr>
              <a:t>计算机系统基础实验</a:t>
            </a:r>
            <a:r>
              <a:rPr lang="en-US" altLang="zh-CN" b="1" i="0" dirty="0">
                <a:solidFill>
                  <a:srgbClr val="FFFFFF"/>
                </a:solidFill>
                <a:latin typeface="Arial" panose="020B0604020202020204" pitchFamily="34" charset="0"/>
                <a:ea typeface="微软雅黑" panose="020B0503020204020204" pitchFamily="34" charset="-122"/>
              </a:rPr>
              <a:t>》</a:t>
            </a:r>
            <a:endParaRPr lang="zh-CN" altLang="en-US" i="0" dirty="0">
              <a:solidFill>
                <a:srgbClr val="FFFFFF"/>
              </a:solidFill>
              <a:latin typeface="Arial" panose="020B0604020202020204" pitchFamily="34" charset="0"/>
              <a:ea typeface="微软雅黑" panose="020B0503020204020204" pitchFamily="34" charset="-122"/>
            </a:endParaRPr>
          </a:p>
        </p:txBody>
      </p:sp>
      <p:sp>
        <p:nvSpPr>
          <p:cNvPr id="22531" name="Rectangle 10"/>
          <p:cNvSpPr>
            <a:spLocks noChangeArrowheads="1"/>
          </p:cNvSpPr>
          <p:nvPr/>
        </p:nvSpPr>
        <p:spPr bwMode="black">
          <a:xfrm>
            <a:off x="611560" y="2852936"/>
            <a:ext cx="4408636"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3200" i="0" dirty="0">
                <a:solidFill>
                  <a:schemeClr val="bg1"/>
                </a:solidFill>
                <a:latin typeface="Arial" panose="020B0604020202020204" pitchFamily="34" charset="0"/>
                <a:ea typeface="微软雅黑" panose="020B0503020204020204" pitchFamily="34" charset="-122"/>
              </a:rPr>
              <a:t>LAB3 - </a:t>
            </a:r>
            <a:r>
              <a:rPr lang="zh-CN" altLang="en-US" sz="3200" i="0" dirty="0">
                <a:solidFill>
                  <a:schemeClr val="bg1"/>
                </a:solidFill>
                <a:latin typeface="Arial" panose="020B0604020202020204" pitchFamily="34" charset="0"/>
                <a:ea typeface="微软雅黑" panose="020B0503020204020204" pitchFamily="34" charset="-122"/>
              </a:rPr>
              <a:t>缓冲区溢出攻击</a:t>
            </a:r>
          </a:p>
        </p:txBody>
      </p:sp>
      <p:sp>
        <p:nvSpPr>
          <p:cNvPr id="22533" name="矩形 2"/>
          <p:cNvSpPr>
            <a:spLocks noChangeArrowheads="1"/>
          </p:cNvSpPr>
          <p:nvPr/>
        </p:nvSpPr>
        <p:spPr bwMode="auto">
          <a:xfrm>
            <a:off x="4984105" y="2996952"/>
            <a:ext cx="198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sz="2800" b="1" i="0" dirty="0">
                <a:solidFill>
                  <a:srgbClr val="FFC000"/>
                </a:solidFill>
                <a:latin typeface="Arial" panose="020B0604020202020204" pitchFamily="34" charset="0"/>
                <a:ea typeface="微软雅黑" panose="020B0503020204020204" pitchFamily="34" charset="-122"/>
              </a:rPr>
              <a:t>2021 </a:t>
            </a:r>
            <a:r>
              <a:rPr lang="zh-CN" altLang="en-US" sz="2800" b="1" i="0" dirty="0">
                <a:solidFill>
                  <a:srgbClr val="FFC000"/>
                </a:solidFill>
                <a:latin typeface="Arial" panose="020B0604020202020204" pitchFamily="34" charset="0"/>
                <a:ea typeface="微软雅黑" panose="020B0503020204020204" pitchFamily="34" charset="-122"/>
              </a:rPr>
              <a:t>春季</a:t>
            </a:r>
            <a:endParaRPr lang="zh-CN" altLang="en-US" sz="4800" i="0" dirty="0">
              <a:solidFill>
                <a:srgbClr val="FFC000"/>
              </a:solidFill>
              <a:latin typeface="Arial" panose="020B0604020202020204" pitchFamily="34" charset="0"/>
              <a:ea typeface="微软雅黑" panose="020B0503020204020204" pitchFamily="34" charset="-122"/>
            </a:endParaRPr>
          </a:p>
        </p:txBody>
      </p:sp>
      <p:pic>
        <p:nvPicPr>
          <p:cNvPr id="22534"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717032"/>
            <a:ext cx="1674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2538" y="4365625"/>
            <a:ext cx="28114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black">
          <a:xfrm>
            <a:off x="467544" y="4657186"/>
            <a:ext cx="5936952" cy="95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ctr">
              <a:lnSpc>
                <a:spcPct val="130000"/>
              </a:lnSpc>
              <a:spcBef>
                <a:spcPct val="0"/>
              </a:spcBef>
              <a:buFontTx/>
              <a:buNone/>
            </a:pPr>
            <a:r>
              <a:rPr lang="zh-CN" altLang="en-US" sz="2000" i="0" dirty="0">
                <a:solidFill>
                  <a:srgbClr val="000000"/>
                </a:solidFill>
                <a:latin typeface="Arial" panose="020B0604020202020204" pitchFamily="34" charset="0"/>
                <a:ea typeface="微软雅黑" panose="020B0503020204020204" pitchFamily="34" charset="-122"/>
              </a:rPr>
              <a:t>华中科技大学</a:t>
            </a:r>
            <a:r>
              <a:rPr lang="en-US" altLang="zh-CN" sz="2000" i="0" dirty="0">
                <a:solidFill>
                  <a:srgbClr val="000000"/>
                </a:solidFill>
                <a:latin typeface="Arial" panose="020B0604020202020204" pitchFamily="34" charset="0"/>
                <a:ea typeface="微软雅黑" panose="020B0503020204020204" pitchFamily="34" charset="-122"/>
              </a:rPr>
              <a:t>《</a:t>
            </a:r>
            <a:r>
              <a:rPr lang="zh-CN" altLang="en-US" sz="2000" i="0" dirty="0">
                <a:solidFill>
                  <a:srgbClr val="000000"/>
                </a:solidFill>
                <a:latin typeface="Arial" panose="020B0604020202020204" pitchFamily="34" charset="0"/>
                <a:ea typeface="微软雅黑" panose="020B0503020204020204" pitchFamily="34" charset="-122"/>
              </a:rPr>
              <a:t>计算机系统基础</a:t>
            </a:r>
            <a:r>
              <a:rPr lang="en-US" altLang="zh-CN" sz="2000" i="0" dirty="0">
                <a:solidFill>
                  <a:srgbClr val="000000"/>
                </a:solidFill>
                <a:latin typeface="Arial" panose="020B0604020202020204" pitchFamily="34" charset="0"/>
                <a:ea typeface="微软雅黑" panose="020B0503020204020204" pitchFamily="34" charset="-122"/>
              </a:rPr>
              <a:t>》</a:t>
            </a:r>
            <a:r>
              <a:rPr lang="zh-CN" altLang="en-US" sz="2000" i="0" dirty="0">
                <a:solidFill>
                  <a:srgbClr val="000000"/>
                </a:solidFill>
                <a:latin typeface="Arial" panose="020B0604020202020204" pitchFamily="34" charset="0"/>
                <a:ea typeface="微软雅黑" panose="020B0503020204020204" pitchFamily="34" charset="-122"/>
              </a:rPr>
              <a:t>课程组</a:t>
            </a:r>
            <a:endParaRPr lang="en-US" altLang="zh-CN" sz="2000" i="0" dirty="0">
              <a:solidFill>
                <a:srgbClr val="000000"/>
              </a:solidFill>
              <a:latin typeface="Arial" panose="020B0604020202020204" pitchFamily="34" charset="0"/>
              <a:ea typeface="微软雅黑" panose="020B0503020204020204" pitchFamily="34" charset="-122"/>
            </a:endParaRPr>
          </a:p>
          <a:p>
            <a:pPr algn="ctr">
              <a:lnSpc>
                <a:spcPct val="130000"/>
              </a:lnSpc>
              <a:spcBef>
                <a:spcPct val="0"/>
              </a:spcBef>
              <a:buFontTx/>
              <a:buNone/>
            </a:pPr>
            <a:r>
              <a:rPr lang="en-US" altLang="zh-CN" sz="2000" i="0" dirty="0">
                <a:solidFill>
                  <a:srgbClr val="000000"/>
                </a:solidFill>
                <a:latin typeface="Arial" panose="020B0604020202020204" pitchFamily="34" charset="0"/>
                <a:ea typeface="微软雅黑" panose="020B0503020204020204" pitchFamily="34" charset="-122"/>
              </a:rPr>
              <a:t>2021-05</a:t>
            </a:r>
            <a:endParaRPr lang="zh-CN" altLang="en-US" sz="2000" i="0" dirty="0">
              <a:solidFill>
                <a:srgbClr val="00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08415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目标程序</a:t>
            </a:r>
            <a:r>
              <a:rPr lang="en-US" altLang="zh-CN" dirty="0"/>
              <a:t>BUFBOMB</a:t>
            </a:r>
            <a:r>
              <a:rPr lang="zh-CN" altLang="en-US" dirty="0"/>
              <a:t>（续）</a:t>
            </a:r>
          </a:p>
        </p:txBody>
      </p:sp>
      <p:sp>
        <p:nvSpPr>
          <p:cNvPr id="3" name="内容占位符 2"/>
          <p:cNvSpPr>
            <a:spLocks noGrp="1"/>
          </p:cNvSpPr>
          <p:nvPr>
            <p:ph idx="1"/>
          </p:nvPr>
        </p:nvSpPr>
        <p:spPr>
          <a:xfrm>
            <a:off x="179512" y="807496"/>
            <a:ext cx="8362504" cy="6050503"/>
          </a:xfrm>
        </p:spPr>
        <p:txBody>
          <a:bodyPr/>
          <a:lstStyle/>
          <a:p>
            <a:r>
              <a:rPr lang="en-US" altLang="zh-CN" b="1" dirty="0"/>
              <a:t>test</a:t>
            </a:r>
            <a:r>
              <a:rPr lang="zh-CN" altLang="zh-CN" b="1" dirty="0"/>
              <a:t>函数</a:t>
            </a:r>
            <a:endParaRPr lang="en-US" altLang="zh-CN" b="1" dirty="0"/>
          </a:p>
          <a:p>
            <a:pPr marL="0" indent="0">
              <a:buNone/>
            </a:pPr>
            <a:r>
              <a:rPr lang="en-US" altLang="zh-CN" sz="1600" dirty="0"/>
              <a:t>void test()</a:t>
            </a:r>
          </a:p>
          <a:p>
            <a:pPr marL="0" indent="0">
              <a:buNone/>
            </a:pPr>
            <a:r>
              <a:rPr lang="en-US" altLang="zh-CN" sz="1600" dirty="0"/>
              <a:t>{    </a:t>
            </a:r>
            <a:r>
              <a:rPr lang="en-US" altLang="zh-CN" sz="1600" dirty="0" err="1"/>
              <a:t>int</a:t>
            </a:r>
            <a:r>
              <a:rPr lang="en-US" altLang="zh-CN" sz="1600" dirty="0"/>
              <a:t> </a:t>
            </a:r>
            <a:r>
              <a:rPr lang="en-US" altLang="zh-CN" sz="1600" dirty="0" err="1"/>
              <a:t>val</a:t>
            </a:r>
            <a:r>
              <a:rPr lang="en-US" altLang="zh-CN" sz="1600" dirty="0"/>
              <a:t>;</a:t>
            </a:r>
          </a:p>
          <a:p>
            <a:pPr marL="0" indent="0">
              <a:buNone/>
            </a:pPr>
            <a:r>
              <a:rPr lang="en-US" altLang="zh-CN" sz="1600" dirty="0"/>
              <a:t>    /* Put canary on stack to detect possible corruption */</a:t>
            </a:r>
          </a:p>
          <a:p>
            <a:pPr marL="0" indent="0">
              <a:buNone/>
            </a:pPr>
            <a:r>
              <a:rPr lang="en-US" altLang="zh-CN" sz="1600" dirty="0"/>
              <a:t>    volatile </a:t>
            </a:r>
            <a:r>
              <a:rPr lang="en-US" altLang="zh-CN" sz="1600" dirty="0" err="1"/>
              <a:t>int</a:t>
            </a:r>
            <a:r>
              <a:rPr lang="en-US" altLang="zh-CN" sz="1600" dirty="0"/>
              <a:t> local = </a:t>
            </a:r>
            <a:r>
              <a:rPr lang="en-US" altLang="zh-CN" sz="1600" dirty="0" err="1"/>
              <a:t>uniqueval</a:t>
            </a:r>
            <a:r>
              <a:rPr lang="en-US" altLang="zh-CN" sz="1600" dirty="0"/>
              <a:t>();   //</a:t>
            </a:r>
            <a:r>
              <a:rPr lang="en-US" altLang="zh-CN" sz="1600" dirty="0" err="1"/>
              <a:t>getpid</a:t>
            </a:r>
            <a:r>
              <a:rPr lang="en-US" altLang="zh-CN" sz="1600" dirty="0"/>
              <a:t>()</a:t>
            </a:r>
            <a:endParaRPr lang="zh-CN" altLang="en-US" sz="1600" dirty="0"/>
          </a:p>
          <a:p>
            <a:pPr marL="0" indent="0">
              <a:buNone/>
            </a:pPr>
            <a:r>
              <a:rPr lang="en-US" altLang="zh-CN" sz="1600" dirty="0"/>
              <a:t>    </a:t>
            </a:r>
            <a:r>
              <a:rPr lang="en-US" altLang="zh-CN" sz="1600" b="1" dirty="0" err="1">
                <a:solidFill>
                  <a:srgbClr val="FF0000"/>
                </a:solidFill>
              </a:rPr>
              <a:t>val</a:t>
            </a:r>
            <a:r>
              <a:rPr lang="en-US" altLang="zh-CN" sz="1600" b="1" dirty="0">
                <a:solidFill>
                  <a:srgbClr val="FF0000"/>
                </a:solidFill>
              </a:rPr>
              <a:t> = </a:t>
            </a:r>
            <a:r>
              <a:rPr lang="en-US" altLang="zh-CN" sz="1600" b="1" dirty="0" err="1">
                <a:solidFill>
                  <a:srgbClr val="FF0000"/>
                </a:solidFill>
              </a:rPr>
              <a:t>getbuf</a:t>
            </a:r>
            <a:r>
              <a:rPr lang="en-US" altLang="zh-CN" sz="1600" b="1" dirty="0">
                <a:solidFill>
                  <a:srgbClr val="FF0000"/>
                </a:solidFill>
              </a:rPr>
              <a:t>();   </a:t>
            </a:r>
            <a:r>
              <a:rPr lang="en-US" altLang="zh-CN" sz="1600" b="1" dirty="0">
                <a:solidFill>
                  <a:srgbClr val="0000FF"/>
                </a:solidFill>
              </a:rPr>
              <a:t>//</a:t>
            </a:r>
            <a:r>
              <a:rPr lang="zh-CN" altLang="en-US" sz="1600" b="1" dirty="0">
                <a:solidFill>
                  <a:srgbClr val="0000FF"/>
                </a:solidFill>
              </a:rPr>
              <a:t>正常情况下</a:t>
            </a:r>
            <a:r>
              <a:rPr lang="en-US" altLang="zh-CN" sz="1600" b="1" dirty="0" err="1">
                <a:solidFill>
                  <a:srgbClr val="0000FF"/>
                </a:solidFill>
              </a:rPr>
              <a:t>getbuf</a:t>
            </a:r>
            <a:r>
              <a:rPr lang="zh-CN" altLang="en-US" sz="1600" b="1" dirty="0">
                <a:solidFill>
                  <a:srgbClr val="0000FF"/>
                </a:solidFill>
              </a:rPr>
              <a:t>返回值等于</a:t>
            </a:r>
            <a:r>
              <a:rPr lang="en-US" altLang="zh-CN" sz="1600" b="1" dirty="0">
                <a:solidFill>
                  <a:srgbClr val="0000FF"/>
                </a:solidFill>
              </a:rPr>
              <a:t>1</a:t>
            </a:r>
            <a:endParaRPr lang="zh-CN" altLang="en-US" sz="1600" b="1" dirty="0">
              <a:solidFill>
                <a:srgbClr val="0000FF"/>
              </a:solidFill>
            </a:endParaRPr>
          </a:p>
          <a:p>
            <a:pPr marL="0" indent="0">
              <a:buNone/>
            </a:pPr>
            <a:r>
              <a:rPr lang="en-US" altLang="zh-CN" sz="1600" dirty="0"/>
              <a:t>    /* Check for corrupted stack */</a:t>
            </a:r>
          </a:p>
          <a:p>
            <a:pPr marL="0" indent="0">
              <a:buNone/>
            </a:pPr>
            <a:r>
              <a:rPr lang="en-US" altLang="zh-CN" sz="1600" dirty="0">
                <a:solidFill>
                  <a:srgbClr val="FF0000"/>
                </a:solidFill>
              </a:rPr>
              <a:t>    </a:t>
            </a:r>
            <a:r>
              <a:rPr lang="en-US" altLang="zh-CN" sz="1600" b="1" dirty="0">
                <a:solidFill>
                  <a:srgbClr val="FF0000"/>
                </a:solidFill>
              </a:rPr>
              <a:t>if (local != </a:t>
            </a:r>
            <a:r>
              <a:rPr lang="en-US" altLang="zh-CN" sz="1600" b="1" dirty="0" err="1">
                <a:solidFill>
                  <a:srgbClr val="FF0000"/>
                </a:solidFill>
              </a:rPr>
              <a:t>uniqueval</a:t>
            </a:r>
            <a:r>
              <a:rPr lang="en-US" altLang="zh-CN" sz="1600" b="1" dirty="0">
                <a:solidFill>
                  <a:srgbClr val="FF0000"/>
                </a:solidFill>
              </a:rPr>
              <a:t>()) {</a:t>
            </a:r>
          </a:p>
          <a:p>
            <a:pPr marL="0" indent="0">
              <a:buNone/>
            </a:pPr>
            <a:r>
              <a:rPr lang="en-US" altLang="zh-CN" sz="1600" dirty="0">
                <a:solidFill>
                  <a:srgbClr val="CC3300"/>
                </a:solidFill>
              </a:rPr>
              <a:t>         </a:t>
            </a:r>
            <a:r>
              <a:rPr lang="en-US" altLang="zh-CN" sz="1600" dirty="0" err="1">
                <a:solidFill>
                  <a:srgbClr val="CC3300"/>
                </a:solidFill>
              </a:rPr>
              <a:t>printf</a:t>
            </a:r>
            <a:r>
              <a:rPr lang="en-US" altLang="zh-CN" sz="1600" dirty="0">
                <a:solidFill>
                  <a:srgbClr val="CC3300"/>
                </a:solidFill>
              </a:rPr>
              <a:t>("Sabotaged!: the stack has been corrupted\n");</a:t>
            </a:r>
          </a:p>
          <a:p>
            <a:pPr marL="0" indent="0">
              <a:buNone/>
            </a:pPr>
            <a:r>
              <a:rPr lang="zh-CN" altLang="en-US" sz="1600" dirty="0">
                <a:solidFill>
                  <a:srgbClr val="CC3300"/>
                </a:solidFill>
              </a:rPr>
              <a:t>    </a:t>
            </a:r>
            <a:r>
              <a:rPr lang="en-US" altLang="zh-CN" sz="1600" dirty="0">
                <a:solidFill>
                  <a:srgbClr val="CC3300"/>
                </a:solidFill>
              </a:rPr>
              <a:t>}</a:t>
            </a:r>
          </a:p>
          <a:p>
            <a:pPr marL="0" indent="0">
              <a:buNone/>
            </a:pPr>
            <a:r>
              <a:rPr lang="en-US" altLang="zh-CN" sz="1600" dirty="0">
                <a:solidFill>
                  <a:srgbClr val="CC3300"/>
                </a:solidFill>
              </a:rPr>
              <a:t>    </a:t>
            </a:r>
            <a:r>
              <a:rPr lang="en-US" altLang="zh-CN" sz="1600" b="1" dirty="0">
                <a:solidFill>
                  <a:srgbClr val="FF0000"/>
                </a:solidFill>
              </a:rPr>
              <a:t>else if (</a:t>
            </a:r>
            <a:r>
              <a:rPr lang="en-US" altLang="zh-CN" sz="1600" b="1" dirty="0" err="1">
                <a:solidFill>
                  <a:srgbClr val="FF0000"/>
                </a:solidFill>
              </a:rPr>
              <a:t>val</a:t>
            </a:r>
            <a:r>
              <a:rPr lang="en-US" altLang="zh-CN" sz="1600" b="1" dirty="0">
                <a:solidFill>
                  <a:srgbClr val="FF0000"/>
                </a:solidFill>
              </a:rPr>
              <a:t> == cookie) {</a:t>
            </a:r>
          </a:p>
          <a:p>
            <a:pPr marL="0" indent="0">
              <a:buNone/>
            </a:pPr>
            <a:r>
              <a:rPr lang="en-US" altLang="zh-CN" sz="1600" dirty="0">
                <a:solidFill>
                  <a:srgbClr val="CC3300"/>
                </a:solidFill>
              </a:rPr>
              <a:t>         </a:t>
            </a:r>
            <a:r>
              <a:rPr lang="en-US" altLang="zh-CN" sz="1600" dirty="0" err="1">
                <a:solidFill>
                  <a:srgbClr val="CC3300"/>
                </a:solidFill>
              </a:rPr>
              <a:t>printf</a:t>
            </a:r>
            <a:r>
              <a:rPr lang="en-US" altLang="zh-CN" sz="1600" dirty="0">
                <a:solidFill>
                  <a:srgbClr val="CC3300"/>
                </a:solidFill>
              </a:rPr>
              <a:t>("Boom!: </a:t>
            </a:r>
            <a:r>
              <a:rPr lang="en-US" altLang="zh-CN" sz="1600" dirty="0" err="1">
                <a:solidFill>
                  <a:srgbClr val="CC3300"/>
                </a:solidFill>
              </a:rPr>
              <a:t>getbuf</a:t>
            </a:r>
            <a:r>
              <a:rPr lang="en-US" altLang="zh-CN" sz="1600" dirty="0">
                <a:solidFill>
                  <a:srgbClr val="CC3300"/>
                </a:solidFill>
              </a:rPr>
              <a:t> returned 0x%x\n", </a:t>
            </a:r>
            <a:r>
              <a:rPr lang="en-US" altLang="zh-CN" sz="1600" dirty="0" err="1">
                <a:solidFill>
                  <a:srgbClr val="CC3300"/>
                </a:solidFill>
              </a:rPr>
              <a:t>val</a:t>
            </a:r>
            <a:r>
              <a:rPr lang="en-US" altLang="zh-CN" sz="1600" dirty="0">
                <a:solidFill>
                  <a:srgbClr val="CC3300"/>
                </a:solidFill>
              </a:rPr>
              <a:t>);</a:t>
            </a:r>
          </a:p>
          <a:p>
            <a:pPr marL="0" indent="0">
              <a:buNone/>
            </a:pPr>
            <a:r>
              <a:rPr lang="en-US" altLang="zh-CN" sz="1600" dirty="0">
                <a:solidFill>
                  <a:srgbClr val="CC3300"/>
                </a:solidFill>
              </a:rPr>
              <a:t>         validate(3);</a:t>
            </a:r>
          </a:p>
          <a:p>
            <a:pPr marL="0" indent="0">
              <a:buNone/>
            </a:pPr>
            <a:r>
              <a:rPr lang="en-US" altLang="zh-CN" sz="1600" dirty="0">
                <a:solidFill>
                  <a:srgbClr val="CC3300"/>
                </a:solidFill>
              </a:rPr>
              <a:t>    } else {</a:t>
            </a:r>
          </a:p>
          <a:p>
            <a:pPr marL="0" indent="0">
              <a:buNone/>
            </a:pPr>
            <a:r>
              <a:rPr lang="en-US" altLang="zh-CN" sz="1600" dirty="0">
                <a:solidFill>
                  <a:srgbClr val="CC3300"/>
                </a:solidFill>
              </a:rPr>
              <a:t>        </a:t>
            </a:r>
            <a:r>
              <a:rPr lang="en-US" altLang="zh-CN" sz="1600" dirty="0" err="1">
                <a:solidFill>
                  <a:srgbClr val="CC3300"/>
                </a:solidFill>
              </a:rPr>
              <a:t>printf</a:t>
            </a:r>
            <a:r>
              <a:rPr lang="en-US" altLang="zh-CN" sz="1600" dirty="0">
                <a:solidFill>
                  <a:srgbClr val="CC3300"/>
                </a:solidFill>
              </a:rPr>
              <a:t>("Dud: </a:t>
            </a:r>
            <a:r>
              <a:rPr lang="en-US" altLang="zh-CN" sz="1600" dirty="0" err="1">
                <a:solidFill>
                  <a:srgbClr val="CC3300"/>
                </a:solidFill>
              </a:rPr>
              <a:t>getbuf</a:t>
            </a:r>
            <a:r>
              <a:rPr lang="en-US" altLang="zh-CN" sz="1600" dirty="0">
                <a:solidFill>
                  <a:srgbClr val="CC3300"/>
                </a:solidFill>
              </a:rPr>
              <a:t> returned 0x%x\n", </a:t>
            </a:r>
            <a:r>
              <a:rPr lang="en-US" altLang="zh-CN" sz="1600" dirty="0" err="1">
                <a:solidFill>
                  <a:srgbClr val="CC3300"/>
                </a:solidFill>
              </a:rPr>
              <a:t>val</a:t>
            </a:r>
            <a:r>
              <a:rPr lang="en-US" altLang="zh-CN" sz="1600" dirty="0">
                <a:solidFill>
                  <a:srgbClr val="CC3300"/>
                </a:solidFill>
              </a:rPr>
              <a:t>);</a:t>
            </a:r>
          </a:p>
          <a:p>
            <a:pPr marL="0" indent="0">
              <a:buNone/>
            </a:pPr>
            <a:r>
              <a:rPr lang="zh-CN" altLang="en-US" sz="1600" dirty="0">
                <a:solidFill>
                  <a:srgbClr val="CC3300"/>
                </a:solidFill>
              </a:rPr>
              <a:t>    </a:t>
            </a:r>
            <a:r>
              <a:rPr lang="en-US" altLang="zh-CN" sz="1600" dirty="0">
                <a:solidFill>
                  <a:srgbClr val="CC3300"/>
                </a:solidFill>
              </a:rPr>
              <a:t>}</a:t>
            </a:r>
          </a:p>
          <a:p>
            <a:pPr marL="0" indent="0">
              <a:buNone/>
            </a:pPr>
            <a:r>
              <a:rPr lang="en-US" altLang="zh-CN" sz="1600" dirty="0"/>
              <a:t>}</a:t>
            </a:r>
          </a:p>
          <a:p>
            <a:endParaRPr lang="zh-CN" altLang="en-US" dirty="0"/>
          </a:p>
        </p:txBody>
      </p:sp>
      <p:sp>
        <p:nvSpPr>
          <p:cNvPr id="6" name="矩形 5"/>
          <p:cNvSpPr/>
          <p:nvPr/>
        </p:nvSpPr>
        <p:spPr>
          <a:xfrm>
            <a:off x="6660232" y="969724"/>
            <a:ext cx="2304256" cy="54116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660232" y="2420888"/>
            <a:ext cx="2304256"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0" dirty="0">
                <a:solidFill>
                  <a:schemeClr val="tx1"/>
                </a:solidFill>
              </a:rPr>
              <a:t>返回地址</a:t>
            </a:r>
          </a:p>
        </p:txBody>
      </p:sp>
      <p:sp>
        <p:nvSpPr>
          <p:cNvPr id="12" name="矩形 11"/>
          <p:cNvSpPr/>
          <p:nvPr/>
        </p:nvSpPr>
        <p:spPr>
          <a:xfrm>
            <a:off x="6660232" y="2911251"/>
            <a:ext cx="2304256"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solidFill>
                  <a:schemeClr val="tx1"/>
                </a:solidFill>
              </a:rPr>
              <a:t>test</a:t>
            </a:r>
            <a:r>
              <a:rPr lang="zh-CN" altLang="en-US" i="0" dirty="0">
                <a:solidFill>
                  <a:schemeClr val="tx1"/>
                </a:solidFill>
              </a:rPr>
              <a:t>的</a:t>
            </a:r>
            <a:r>
              <a:rPr lang="en-US" altLang="zh-CN" i="0" dirty="0">
                <a:solidFill>
                  <a:schemeClr val="tx1"/>
                </a:solidFill>
              </a:rPr>
              <a:t>EBP</a:t>
            </a:r>
            <a:r>
              <a:rPr lang="zh-CN" altLang="en-US" i="0" dirty="0">
                <a:solidFill>
                  <a:schemeClr val="tx1"/>
                </a:solidFill>
              </a:rPr>
              <a:t>旧值</a:t>
            </a:r>
          </a:p>
        </p:txBody>
      </p:sp>
      <p:sp>
        <p:nvSpPr>
          <p:cNvPr id="13" name="矩形 12"/>
          <p:cNvSpPr/>
          <p:nvPr/>
        </p:nvSpPr>
        <p:spPr>
          <a:xfrm>
            <a:off x="6660232" y="4327007"/>
            <a:ext cx="2304256" cy="13111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err="1">
                <a:solidFill>
                  <a:schemeClr val="tx1"/>
                </a:solidFill>
              </a:rPr>
              <a:t>buf</a:t>
            </a:r>
            <a:r>
              <a:rPr lang="zh-CN" altLang="en-US" i="0" dirty="0">
                <a:solidFill>
                  <a:schemeClr val="tx1"/>
                </a:solidFill>
              </a:rPr>
              <a:t>缓冲区</a:t>
            </a:r>
            <a:endParaRPr lang="en-US" altLang="zh-CN" i="0" dirty="0">
              <a:solidFill>
                <a:schemeClr val="tx1"/>
              </a:solidFill>
            </a:endParaRPr>
          </a:p>
          <a:p>
            <a:pPr algn="ctr"/>
            <a:r>
              <a:rPr lang="en-US" altLang="zh-CN" i="0" dirty="0">
                <a:solidFill>
                  <a:schemeClr val="tx1"/>
                </a:solidFill>
              </a:rPr>
              <a:t>32</a:t>
            </a:r>
            <a:r>
              <a:rPr lang="zh-CN" altLang="en-US" i="0" dirty="0">
                <a:solidFill>
                  <a:schemeClr val="tx1"/>
                </a:solidFill>
              </a:rPr>
              <a:t>字节</a:t>
            </a:r>
          </a:p>
        </p:txBody>
      </p:sp>
      <p:sp>
        <p:nvSpPr>
          <p:cNvPr id="10" name="左大括号 9"/>
          <p:cNvSpPr/>
          <p:nvPr/>
        </p:nvSpPr>
        <p:spPr>
          <a:xfrm>
            <a:off x="6360860" y="2924944"/>
            <a:ext cx="272917" cy="285865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6660232" y="3426951"/>
            <a:ext cx="2304256" cy="90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solidFill>
                  <a:schemeClr val="tx1"/>
                </a:solidFill>
              </a:rPr>
              <a:t>8</a:t>
            </a:r>
            <a:r>
              <a:rPr lang="zh-CN" altLang="en-US" i="0" dirty="0">
                <a:solidFill>
                  <a:schemeClr val="tx1"/>
                </a:solidFill>
              </a:rPr>
              <a:t>字节空闲</a:t>
            </a:r>
          </a:p>
        </p:txBody>
      </p:sp>
      <p:sp>
        <p:nvSpPr>
          <p:cNvPr id="16" name="矩形 15"/>
          <p:cNvSpPr/>
          <p:nvPr/>
        </p:nvSpPr>
        <p:spPr>
          <a:xfrm>
            <a:off x="6008260" y="3163279"/>
            <a:ext cx="326145" cy="2585323"/>
          </a:xfrm>
          <a:prstGeom prst="rect">
            <a:avLst/>
          </a:prstGeom>
          <a:solidFill>
            <a:srgbClr val="86BC64"/>
          </a:solidFill>
        </p:spPr>
        <p:txBody>
          <a:bodyPr wrap="square">
            <a:spAutoFit/>
          </a:bodyPr>
          <a:lstStyle/>
          <a:p>
            <a:r>
              <a:rPr lang="en-US" altLang="zh-CN" i="0" dirty="0" err="1"/>
              <a:t>getbuf</a:t>
            </a:r>
            <a:r>
              <a:rPr lang="zh-CN" altLang="en-US" i="0" dirty="0"/>
              <a:t>的栈帧</a:t>
            </a:r>
          </a:p>
        </p:txBody>
      </p:sp>
      <p:sp>
        <p:nvSpPr>
          <p:cNvPr id="17" name="下箭头 16"/>
          <p:cNvSpPr/>
          <p:nvPr/>
        </p:nvSpPr>
        <p:spPr>
          <a:xfrm rot="10800000">
            <a:off x="8483354" y="4327006"/>
            <a:ext cx="643284" cy="1316867"/>
          </a:xfrm>
          <a:prstGeom prst="downArrow">
            <a:avLst/>
          </a:prstGeom>
          <a:solidFill>
            <a:srgbClr val="00B050">
              <a:alpha val="7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rot="10800000">
            <a:off x="8488256" y="3415307"/>
            <a:ext cx="643284" cy="2229546"/>
          </a:xfrm>
          <a:prstGeom prst="downArrow">
            <a:avLst/>
          </a:prstGeom>
          <a:solidFill>
            <a:srgbClr val="00B050">
              <a:alpha val="7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rot="10800000">
            <a:off x="8485755" y="2935515"/>
            <a:ext cx="643284" cy="2709338"/>
          </a:xfrm>
          <a:prstGeom prst="downArrow">
            <a:avLst/>
          </a:prstGeom>
          <a:solidFill>
            <a:srgbClr val="00B050">
              <a:alpha val="7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rot="10800000">
            <a:off x="8490757" y="2420888"/>
            <a:ext cx="643284" cy="3223965"/>
          </a:xfrm>
          <a:prstGeom prst="downArrow">
            <a:avLst/>
          </a:prstGeom>
          <a:solidFill>
            <a:srgbClr val="00B050">
              <a:alpha val="7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左大括号 20"/>
          <p:cNvSpPr/>
          <p:nvPr/>
        </p:nvSpPr>
        <p:spPr>
          <a:xfrm>
            <a:off x="6360860" y="1109771"/>
            <a:ext cx="299372" cy="178983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5991365" y="969725"/>
            <a:ext cx="326145" cy="2031325"/>
          </a:xfrm>
          <a:prstGeom prst="rect">
            <a:avLst/>
          </a:prstGeom>
          <a:solidFill>
            <a:srgbClr val="86BC64"/>
          </a:solidFill>
        </p:spPr>
        <p:txBody>
          <a:bodyPr wrap="square">
            <a:spAutoFit/>
          </a:bodyPr>
          <a:lstStyle/>
          <a:p>
            <a:r>
              <a:rPr lang="en-US" altLang="zh-CN" i="0" dirty="0"/>
              <a:t>test</a:t>
            </a:r>
            <a:r>
              <a:rPr lang="zh-CN" altLang="en-US" i="0" dirty="0"/>
              <a:t>的栈帧</a:t>
            </a:r>
          </a:p>
        </p:txBody>
      </p:sp>
    </p:spTree>
    <p:extLst>
      <p:ext uri="{BB962C8B-B14F-4D97-AF65-F5344CB8AC3E}">
        <p14:creationId xmlns:p14="http://schemas.microsoft.com/office/powerpoint/2010/main" val="400111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96752"/>
            <a:ext cx="8856984" cy="5095669"/>
          </a:xfrm>
        </p:spPr>
        <p:txBody>
          <a:bodyPr/>
          <a:lstStyle/>
          <a:p>
            <a:pPr>
              <a:lnSpc>
                <a:spcPct val="150000"/>
              </a:lnSpc>
              <a:spcBef>
                <a:spcPts val="0"/>
              </a:spcBef>
            </a:pPr>
            <a:r>
              <a:rPr lang="zh-CN" altLang="zh-CN" sz="2800" b="1" dirty="0">
                <a:solidFill>
                  <a:srgbClr val="FF0000"/>
                </a:solidFill>
              </a:rPr>
              <a:t>缓冲区攻击</a:t>
            </a:r>
            <a:r>
              <a:rPr lang="zh-CN" altLang="en-US" sz="2800" b="1" dirty="0">
                <a:solidFill>
                  <a:srgbClr val="FF0000"/>
                </a:solidFill>
              </a:rPr>
              <a:t>从</a:t>
            </a:r>
            <a:r>
              <a:rPr lang="en-US" altLang="zh-CN" sz="2800" b="1" dirty="0" err="1">
                <a:solidFill>
                  <a:srgbClr val="FF0000"/>
                </a:solidFill>
              </a:rPr>
              <a:t>getbuf</a:t>
            </a:r>
            <a:r>
              <a:rPr lang="zh-CN" altLang="zh-CN" sz="2800" b="1" dirty="0">
                <a:solidFill>
                  <a:srgbClr val="FF0000"/>
                </a:solidFill>
              </a:rPr>
              <a:t>函数开始</a:t>
            </a:r>
            <a:endParaRPr lang="en-US" altLang="zh-CN" sz="2800" b="1" dirty="0"/>
          </a:p>
          <a:p>
            <a:pPr marL="355600" indent="-355600">
              <a:lnSpc>
                <a:spcPct val="150000"/>
              </a:lnSpc>
              <a:spcBef>
                <a:spcPts val="0"/>
              </a:spcBef>
              <a:buNone/>
            </a:pPr>
            <a:r>
              <a:rPr lang="en-US" altLang="zh-CN" dirty="0"/>
              <a:t>           </a:t>
            </a:r>
            <a:r>
              <a:rPr lang="zh-CN" altLang="zh-CN" dirty="0"/>
              <a:t>函数</a:t>
            </a:r>
            <a:r>
              <a:rPr lang="en-US" altLang="zh-CN" dirty="0"/>
              <a:t>Gets()</a:t>
            </a:r>
            <a:r>
              <a:rPr lang="zh-CN" altLang="zh-CN" dirty="0"/>
              <a:t>并不判断</a:t>
            </a:r>
            <a:r>
              <a:rPr lang="en-US" altLang="zh-CN" dirty="0" err="1"/>
              <a:t>buf</a:t>
            </a:r>
            <a:r>
              <a:rPr lang="zh-CN" altLang="zh-CN" dirty="0"/>
              <a:t>数组是否足够大</a:t>
            </a:r>
            <a:r>
              <a:rPr lang="zh-CN" altLang="en-US" dirty="0"/>
              <a:t>，它</a:t>
            </a:r>
            <a:r>
              <a:rPr lang="zh-CN" altLang="zh-CN" dirty="0"/>
              <a:t>只是简单地向目标地址复制全部输入字符串，因此输入如果超出预先分配的存储空间边界</a:t>
            </a:r>
            <a:r>
              <a:rPr lang="zh-CN" altLang="en-US" dirty="0"/>
              <a:t>（</a:t>
            </a:r>
            <a:r>
              <a:rPr lang="en-US" altLang="zh-CN" dirty="0"/>
              <a:t>32Byte</a:t>
            </a:r>
            <a:r>
              <a:rPr lang="zh-CN" altLang="en-US" dirty="0"/>
              <a:t>）</a:t>
            </a:r>
            <a:r>
              <a:rPr lang="zh-CN" altLang="zh-CN" dirty="0"/>
              <a:t>，就会造成缓冲区溢出。</a:t>
            </a:r>
            <a:endParaRPr lang="en-US" altLang="zh-CN" dirty="0"/>
          </a:p>
          <a:p>
            <a:pPr marL="0" indent="0">
              <a:lnSpc>
                <a:spcPct val="150000"/>
              </a:lnSpc>
              <a:spcBef>
                <a:spcPts val="0"/>
              </a:spcBef>
              <a:buNone/>
            </a:pPr>
            <a:r>
              <a:rPr lang="en-US" altLang="zh-CN" dirty="0"/>
              <a:t>          </a:t>
            </a:r>
            <a:r>
              <a:rPr lang="zh-CN" altLang="zh-CN" dirty="0"/>
              <a:t>你可以尝试以下输入：</a:t>
            </a:r>
          </a:p>
          <a:p>
            <a:pPr marL="0" indent="0">
              <a:lnSpc>
                <a:spcPct val="150000"/>
              </a:lnSpc>
              <a:spcBef>
                <a:spcPts val="0"/>
              </a:spcBef>
              <a:buNone/>
            </a:pPr>
            <a:r>
              <a:rPr lang="en-US" altLang="zh-CN" dirty="0"/>
              <a:t>         </a:t>
            </a:r>
            <a:r>
              <a:rPr lang="zh-CN" altLang="zh-CN" dirty="0"/>
              <a:t>（</a:t>
            </a:r>
            <a:r>
              <a:rPr lang="en-US" altLang="zh-CN" dirty="0"/>
              <a:t>a</a:t>
            </a:r>
            <a:r>
              <a:rPr lang="zh-CN" altLang="zh-CN" dirty="0"/>
              <a:t>）输入长度不超过</a:t>
            </a:r>
            <a:r>
              <a:rPr lang="en-US" altLang="zh-CN" dirty="0"/>
              <a:t>31</a:t>
            </a:r>
            <a:r>
              <a:rPr lang="zh-CN" altLang="en-US" dirty="0"/>
              <a:t>的字符串</a:t>
            </a:r>
            <a:r>
              <a:rPr lang="zh-CN" altLang="zh-CN" dirty="0"/>
              <a:t>。</a:t>
            </a:r>
            <a:r>
              <a:rPr lang="zh-CN" altLang="en-US" dirty="0"/>
              <a:t>运行示例如下：</a:t>
            </a:r>
          </a:p>
          <a:p>
            <a:pPr marL="0" indent="1968500">
              <a:lnSpc>
                <a:spcPct val="150000"/>
              </a:lnSpc>
              <a:spcBef>
                <a:spcPts val="0"/>
              </a:spcBef>
              <a:buNone/>
            </a:pPr>
            <a:r>
              <a:rPr lang="en-US" altLang="zh-CN" b="1" dirty="0" err="1">
                <a:solidFill>
                  <a:srgbClr val="0000FF"/>
                </a:solidFill>
              </a:rPr>
              <a:t>linux</a:t>
            </a:r>
            <a:r>
              <a:rPr lang="en-US" altLang="zh-CN" b="1" dirty="0">
                <a:solidFill>
                  <a:srgbClr val="0000FF"/>
                </a:solidFill>
              </a:rPr>
              <a:t>&gt;./ </a:t>
            </a:r>
            <a:r>
              <a:rPr lang="en-US" altLang="zh-CN" b="1" dirty="0" err="1">
                <a:solidFill>
                  <a:srgbClr val="0000FF"/>
                </a:solidFill>
              </a:rPr>
              <a:t>bufbomb</a:t>
            </a:r>
            <a:r>
              <a:rPr lang="en-US" altLang="zh-CN" b="1" dirty="0">
                <a:solidFill>
                  <a:srgbClr val="0000FF"/>
                </a:solidFill>
              </a:rPr>
              <a:t> -u U202014557</a:t>
            </a:r>
            <a:endParaRPr lang="zh-CN" altLang="en-US" b="1" dirty="0">
              <a:solidFill>
                <a:srgbClr val="0000FF"/>
              </a:solidFill>
            </a:endParaRPr>
          </a:p>
          <a:p>
            <a:pPr marL="0" indent="1968500">
              <a:lnSpc>
                <a:spcPct val="150000"/>
              </a:lnSpc>
              <a:spcBef>
                <a:spcPts val="0"/>
              </a:spcBef>
              <a:buNone/>
            </a:pPr>
            <a:r>
              <a:rPr lang="en-US" altLang="zh-CN" b="1" dirty="0">
                <a:solidFill>
                  <a:srgbClr val="0000FF"/>
                </a:solidFill>
              </a:rPr>
              <a:t>Type string: </a:t>
            </a:r>
            <a:r>
              <a:rPr lang="en-US" altLang="zh-CN" b="1" dirty="0">
                <a:solidFill>
                  <a:srgbClr val="FF0000"/>
                </a:solidFill>
              </a:rPr>
              <a:t>I love ICS2020</a:t>
            </a:r>
          </a:p>
          <a:p>
            <a:pPr marL="0" indent="1968500">
              <a:lnSpc>
                <a:spcPct val="150000"/>
              </a:lnSpc>
              <a:spcBef>
                <a:spcPts val="0"/>
              </a:spcBef>
              <a:buNone/>
            </a:pPr>
            <a:r>
              <a:rPr lang="en-US" altLang="zh-CN" b="1" dirty="0">
                <a:solidFill>
                  <a:srgbClr val="FF0000"/>
                </a:solidFill>
              </a:rPr>
              <a:t>Dud: </a:t>
            </a:r>
            <a:r>
              <a:rPr lang="en-US" altLang="zh-CN" b="1" dirty="0" err="1">
                <a:solidFill>
                  <a:srgbClr val="FF0000"/>
                </a:solidFill>
              </a:rPr>
              <a:t>getbuf</a:t>
            </a:r>
            <a:r>
              <a:rPr lang="en-US" altLang="zh-CN" b="1" dirty="0">
                <a:solidFill>
                  <a:srgbClr val="FF0000"/>
                </a:solidFill>
              </a:rPr>
              <a:t> returned 0x1</a:t>
            </a:r>
            <a:endParaRPr lang="zh-CN" altLang="en-US" b="1" dirty="0">
              <a:solidFill>
                <a:srgbClr val="FF0000"/>
              </a:solidFill>
            </a:endParaRPr>
          </a:p>
          <a:p>
            <a:pPr>
              <a:lnSpc>
                <a:spcPct val="150000"/>
              </a:lnSpc>
              <a:spcBef>
                <a:spcPts val="0"/>
              </a:spcBef>
            </a:pPr>
            <a:endParaRPr lang="zh-CN" altLang="en-US" dirty="0"/>
          </a:p>
        </p:txBody>
      </p:sp>
      <p:sp>
        <p:nvSpPr>
          <p:cNvPr id="2" name="矩形 1"/>
          <p:cNvSpPr/>
          <p:nvPr/>
        </p:nvSpPr>
        <p:spPr>
          <a:xfrm>
            <a:off x="5580111" y="20465"/>
            <a:ext cx="3527939" cy="1754326"/>
          </a:xfrm>
          <a:prstGeom prst="rect">
            <a:avLst/>
          </a:prstGeom>
          <a:solidFill>
            <a:srgbClr val="B3FFD5"/>
          </a:solidFill>
        </p:spPr>
        <p:txBody>
          <a:bodyPr wrap="square">
            <a:spAutoFit/>
          </a:bodyPr>
          <a:lstStyle/>
          <a:p>
            <a:pPr marL="0" indent="0" algn="l">
              <a:buNone/>
            </a:pPr>
            <a:r>
              <a:rPr lang="en-US" altLang="zh-CN" i="0" dirty="0">
                <a:solidFill>
                  <a:srgbClr val="0000FF"/>
                </a:solidFill>
              </a:rPr>
              <a:t> </a:t>
            </a:r>
            <a:r>
              <a:rPr lang="en-US" altLang="zh-CN" i="0" dirty="0" err="1">
                <a:solidFill>
                  <a:srgbClr val="0000FF"/>
                </a:solidFill>
              </a:rPr>
              <a:t>int</a:t>
            </a:r>
            <a:r>
              <a:rPr lang="en-US" altLang="zh-CN" i="0" dirty="0">
                <a:solidFill>
                  <a:srgbClr val="0000FF"/>
                </a:solidFill>
              </a:rPr>
              <a:t> </a:t>
            </a:r>
            <a:r>
              <a:rPr lang="en-US" altLang="zh-CN" i="0" dirty="0" err="1">
                <a:solidFill>
                  <a:srgbClr val="0000FF"/>
                </a:solidFill>
              </a:rPr>
              <a:t>getbuf</a:t>
            </a:r>
            <a:r>
              <a:rPr lang="en-US" altLang="zh-CN" i="0" dirty="0">
                <a:solidFill>
                  <a:srgbClr val="0000FF"/>
                </a:solidFill>
              </a:rPr>
              <a:t>()</a:t>
            </a:r>
            <a:endParaRPr lang="zh-CN" altLang="zh-CN" i="0" dirty="0">
              <a:solidFill>
                <a:srgbClr val="0000FF"/>
              </a:solidFill>
            </a:endParaRPr>
          </a:p>
          <a:p>
            <a:pPr marL="0" indent="0" algn="l">
              <a:buNone/>
            </a:pPr>
            <a:r>
              <a:rPr lang="en-US" altLang="zh-CN" i="0" dirty="0">
                <a:solidFill>
                  <a:srgbClr val="0000FF"/>
                </a:solidFill>
              </a:rPr>
              <a:t> {</a:t>
            </a:r>
            <a:endParaRPr lang="zh-CN" altLang="zh-CN" i="0" dirty="0">
              <a:solidFill>
                <a:srgbClr val="0000FF"/>
              </a:solidFill>
            </a:endParaRPr>
          </a:p>
          <a:p>
            <a:pPr marL="0" indent="0" algn="l">
              <a:buNone/>
            </a:pPr>
            <a:r>
              <a:rPr lang="en-US" altLang="zh-CN" i="0" dirty="0">
                <a:solidFill>
                  <a:srgbClr val="0000FF"/>
                </a:solidFill>
              </a:rPr>
              <a:t>    char </a:t>
            </a:r>
            <a:r>
              <a:rPr lang="en-US" altLang="zh-CN" i="0" dirty="0" err="1">
                <a:solidFill>
                  <a:srgbClr val="0000FF"/>
                </a:solidFill>
              </a:rPr>
              <a:t>buf</a:t>
            </a:r>
            <a:r>
              <a:rPr lang="en-US" altLang="zh-CN" i="0" dirty="0">
                <a:solidFill>
                  <a:srgbClr val="0000FF"/>
                </a:solidFill>
              </a:rPr>
              <a:t>[</a:t>
            </a:r>
            <a:r>
              <a:rPr lang="en-US" altLang="zh-CN" sz="1400" i="0" dirty="0">
                <a:solidFill>
                  <a:srgbClr val="0000FF"/>
                </a:solidFill>
              </a:rPr>
              <a:t>NORMAL_BUFFER_SIZE</a:t>
            </a:r>
            <a:r>
              <a:rPr lang="en-US" altLang="zh-CN" i="0" dirty="0">
                <a:solidFill>
                  <a:srgbClr val="0000FF"/>
                </a:solidFill>
              </a:rPr>
              <a:t>];</a:t>
            </a:r>
            <a:endParaRPr lang="zh-CN" altLang="zh-CN" i="0" dirty="0">
              <a:solidFill>
                <a:srgbClr val="0000FF"/>
              </a:solidFill>
            </a:endParaRPr>
          </a:p>
          <a:p>
            <a:pPr marL="0" indent="0" algn="l">
              <a:buNone/>
            </a:pPr>
            <a:r>
              <a:rPr lang="en-US" altLang="zh-CN" i="0" dirty="0">
                <a:solidFill>
                  <a:srgbClr val="0000FF"/>
                </a:solidFill>
              </a:rPr>
              <a:t>    Gets(</a:t>
            </a:r>
            <a:r>
              <a:rPr lang="en-US" altLang="zh-CN" i="0" dirty="0" err="1">
                <a:solidFill>
                  <a:srgbClr val="0000FF"/>
                </a:solidFill>
              </a:rPr>
              <a:t>buf</a:t>
            </a:r>
            <a:r>
              <a:rPr lang="en-US" altLang="zh-CN" i="0" dirty="0">
                <a:solidFill>
                  <a:srgbClr val="0000FF"/>
                </a:solidFill>
              </a:rPr>
              <a:t>);</a:t>
            </a:r>
            <a:endParaRPr lang="zh-CN" altLang="zh-CN" i="0" dirty="0">
              <a:solidFill>
                <a:srgbClr val="0000FF"/>
              </a:solidFill>
            </a:endParaRPr>
          </a:p>
          <a:p>
            <a:pPr marL="0" indent="0" algn="l">
              <a:buNone/>
            </a:pPr>
            <a:r>
              <a:rPr lang="en-US" altLang="zh-CN" i="0" dirty="0">
                <a:solidFill>
                  <a:srgbClr val="0000FF"/>
                </a:solidFill>
              </a:rPr>
              <a:t>    return 1;</a:t>
            </a:r>
            <a:endParaRPr lang="zh-CN" altLang="zh-CN" i="0" dirty="0">
              <a:solidFill>
                <a:srgbClr val="0000FF"/>
              </a:solidFill>
            </a:endParaRPr>
          </a:p>
          <a:p>
            <a:pPr marL="0" indent="0" algn="l">
              <a:buNone/>
            </a:pPr>
            <a:r>
              <a:rPr lang="en-US" altLang="zh-CN" i="0" dirty="0">
                <a:solidFill>
                  <a:srgbClr val="0000FF"/>
                </a:solidFill>
              </a:rPr>
              <a:t> }</a:t>
            </a:r>
            <a:endParaRPr lang="zh-CN" altLang="zh-CN" i="0" dirty="0">
              <a:solidFill>
                <a:srgbClr val="0000FF"/>
              </a:solidFill>
            </a:endParaRPr>
          </a:p>
        </p:txBody>
      </p:sp>
    </p:spTree>
    <p:extLst>
      <p:ext uri="{BB962C8B-B14F-4D97-AF65-F5344CB8AC3E}">
        <p14:creationId xmlns:p14="http://schemas.microsoft.com/office/powerpoint/2010/main" val="178243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80728"/>
            <a:ext cx="8928992" cy="5040312"/>
          </a:xfrm>
        </p:spPr>
        <p:txBody>
          <a:bodyPr/>
          <a:lstStyle/>
          <a:p>
            <a:pPr marL="0" indent="0">
              <a:lnSpc>
                <a:spcPct val="150000"/>
              </a:lnSpc>
              <a:buNone/>
            </a:pPr>
            <a:r>
              <a:rPr lang="en-US" altLang="zh-CN" dirty="0"/>
              <a:t>     </a:t>
            </a:r>
            <a:r>
              <a:rPr lang="zh-CN" altLang="zh-CN" dirty="0"/>
              <a:t>（</a:t>
            </a:r>
            <a:r>
              <a:rPr lang="en-US" altLang="zh-CN" dirty="0"/>
              <a:t>b</a:t>
            </a:r>
            <a:r>
              <a:rPr lang="zh-CN" altLang="zh-CN" dirty="0"/>
              <a:t>）输入超出</a:t>
            </a:r>
            <a:r>
              <a:rPr lang="en-US" altLang="zh-CN" dirty="0"/>
              <a:t>31</a:t>
            </a:r>
            <a:r>
              <a:rPr lang="zh-CN" altLang="zh-CN" dirty="0"/>
              <a:t>个字符的字符串</a:t>
            </a:r>
            <a:r>
              <a:rPr lang="zh-CN" altLang="en-US" dirty="0"/>
              <a:t>，发生</a:t>
            </a:r>
            <a:r>
              <a:rPr lang="zh-CN" altLang="zh-CN" dirty="0"/>
              <a:t>下列的错误：</a:t>
            </a:r>
          </a:p>
          <a:p>
            <a:pPr marL="0" indent="622300">
              <a:lnSpc>
                <a:spcPct val="150000"/>
              </a:lnSpc>
              <a:buNone/>
            </a:pPr>
            <a:r>
              <a:rPr lang="en-US" altLang="zh-CN" b="1" dirty="0" err="1">
                <a:solidFill>
                  <a:srgbClr val="0000FF"/>
                </a:solidFill>
              </a:rPr>
              <a:t>unix</a:t>
            </a:r>
            <a:r>
              <a:rPr lang="en-US" altLang="zh-CN" b="1" dirty="0">
                <a:solidFill>
                  <a:srgbClr val="0000FF"/>
                </a:solidFill>
              </a:rPr>
              <a:t>&gt; ./</a:t>
            </a:r>
            <a:r>
              <a:rPr lang="en-US" altLang="zh-CN" b="1" dirty="0" err="1">
                <a:solidFill>
                  <a:srgbClr val="0000FF"/>
                </a:solidFill>
              </a:rPr>
              <a:t>bufbomb</a:t>
            </a:r>
            <a:r>
              <a:rPr lang="en-US" altLang="zh-CN" b="1" dirty="0">
                <a:solidFill>
                  <a:srgbClr val="0000FF"/>
                </a:solidFill>
              </a:rPr>
              <a:t> -u U202014557</a:t>
            </a:r>
            <a:endParaRPr lang="zh-CN" altLang="zh-CN" dirty="0">
              <a:solidFill>
                <a:srgbClr val="0000FF"/>
              </a:solidFill>
            </a:endParaRPr>
          </a:p>
          <a:p>
            <a:pPr marL="0" indent="622300">
              <a:lnSpc>
                <a:spcPct val="150000"/>
              </a:lnSpc>
              <a:buNone/>
            </a:pPr>
            <a:r>
              <a:rPr lang="en-US" altLang="zh-CN" b="1" dirty="0">
                <a:solidFill>
                  <a:srgbClr val="0000FF"/>
                </a:solidFill>
              </a:rPr>
              <a:t>Type string: </a:t>
            </a:r>
            <a:r>
              <a:rPr lang="en-US" altLang="zh-CN" sz="2000" b="1" dirty="0">
                <a:solidFill>
                  <a:srgbClr val="FF0000"/>
                </a:solidFill>
              </a:rPr>
              <a:t>It is easier to love this class when you are a TA.</a:t>
            </a:r>
            <a:endParaRPr lang="zh-CN" altLang="zh-CN" dirty="0">
              <a:solidFill>
                <a:srgbClr val="FF0000"/>
              </a:solidFill>
            </a:endParaRPr>
          </a:p>
          <a:p>
            <a:pPr marL="0" indent="622300">
              <a:lnSpc>
                <a:spcPct val="150000"/>
              </a:lnSpc>
              <a:buNone/>
            </a:pPr>
            <a:r>
              <a:rPr lang="en-US" altLang="zh-CN" b="1" dirty="0">
                <a:solidFill>
                  <a:srgbClr val="FF0000"/>
                </a:solidFill>
              </a:rPr>
              <a:t>Ouch!: You caused a segmentation fault!</a:t>
            </a:r>
            <a:r>
              <a:rPr lang="en-US" altLang="zh-CN" dirty="0">
                <a:solidFill>
                  <a:srgbClr val="FF0000"/>
                </a:solidFill>
              </a:rPr>
              <a:t> </a:t>
            </a:r>
          </a:p>
          <a:p>
            <a:pPr marL="0" indent="622300">
              <a:lnSpc>
                <a:spcPct val="150000"/>
              </a:lnSpc>
              <a:buNone/>
            </a:pPr>
            <a:endParaRPr lang="en-US" altLang="zh-CN" dirty="0"/>
          </a:p>
          <a:p>
            <a:pPr marL="0" indent="0">
              <a:lnSpc>
                <a:spcPct val="150000"/>
              </a:lnSpc>
              <a:buNone/>
            </a:pPr>
            <a:r>
              <a:rPr lang="en-US" altLang="zh-CN" dirty="0"/>
              <a:t>      </a:t>
            </a:r>
            <a:r>
              <a:rPr lang="zh-CN" altLang="zh-CN" dirty="0"/>
              <a:t>该错误信息</a:t>
            </a:r>
            <a:r>
              <a:rPr lang="zh-CN" altLang="en-US" dirty="0"/>
              <a:t>的含义是</a:t>
            </a:r>
            <a:r>
              <a:rPr lang="zh-CN" altLang="zh-CN" dirty="0"/>
              <a:t>缓冲区溢出导致程序状态被破坏，产生存储器访问错误，你可以</a:t>
            </a:r>
            <a:r>
              <a:rPr lang="zh-CN" altLang="en-US" dirty="0"/>
              <a:t>从</a:t>
            </a:r>
            <a:r>
              <a:rPr lang="en-US" altLang="zh-CN" dirty="0"/>
              <a:t>x86</a:t>
            </a:r>
            <a:r>
              <a:rPr lang="zh-CN" altLang="zh-CN" dirty="0"/>
              <a:t>栈</a:t>
            </a:r>
            <a:r>
              <a:rPr lang="zh-CN" altLang="en-US" dirty="0"/>
              <a:t>帧</a:t>
            </a:r>
            <a:r>
              <a:rPr lang="zh-CN" altLang="zh-CN" dirty="0"/>
              <a:t>结构的组成来分析原因</a:t>
            </a:r>
            <a:r>
              <a:rPr lang="zh-CN" altLang="en-US" dirty="0"/>
              <a:t>。</a:t>
            </a:r>
            <a:endParaRPr lang="zh-CN" altLang="zh-CN" dirty="0"/>
          </a:p>
          <a:p>
            <a:pPr marL="0" indent="0">
              <a:lnSpc>
                <a:spcPct val="150000"/>
              </a:lnSpc>
              <a:spcAft>
                <a:spcPts val="0"/>
              </a:spcAft>
              <a:buNone/>
            </a:pPr>
            <a:endParaRPr lang="zh-CN" altLang="zh-CN"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8765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784976" cy="5616624"/>
          </a:xfrm>
        </p:spPr>
        <p:txBody>
          <a:bodyPr/>
          <a:lstStyle/>
          <a:p>
            <a:r>
              <a:rPr lang="zh-CN" altLang="zh-CN" b="1" dirty="0">
                <a:solidFill>
                  <a:srgbClr val="FF0000"/>
                </a:solidFill>
              </a:rPr>
              <a:t>本实验的任务</a:t>
            </a:r>
            <a:r>
              <a:rPr lang="zh-CN" altLang="en-US" b="1" dirty="0">
                <a:solidFill>
                  <a:srgbClr val="FF0000"/>
                </a:solidFill>
              </a:rPr>
              <a:t>从这里开始</a:t>
            </a:r>
            <a:endParaRPr lang="en-US" altLang="zh-CN" b="1" dirty="0">
              <a:solidFill>
                <a:srgbClr val="FF0000"/>
              </a:solidFill>
            </a:endParaRPr>
          </a:p>
          <a:p>
            <a:pPr marL="355600" indent="635000">
              <a:buNone/>
            </a:pPr>
            <a:r>
              <a:rPr lang="zh-CN" altLang="en-US" dirty="0"/>
              <a:t>需要</a:t>
            </a:r>
            <a:r>
              <a:rPr lang="zh-CN" altLang="zh-CN" dirty="0"/>
              <a:t>你精心设计一些字符串输入给</a:t>
            </a:r>
            <a:r>
              <a:rPr lang="en-US" altLang="zh-CN" dirty="0" err="1"/>
              <a:t>bufbomb</a:t>
            </a:r>
            <a:r>
              <a:rPr lang="zh-CN" altLang="zh-CN" dirty="0"/>
              <a:t>，有意造成缓冲区溢出，而使</a:t>
            </a:r>
            <a:r>
              <a:rPr lang="en-US" altLang="zh-CN" dirty="0" err="1"/>
              <a:t>bufbomb</a:t>
            </a:r>
            <a:r>
              <a:rPr lang="zh-CN" altLang="zh-CN" dirty="0"/>
              <a:t>程序完成一些有趣的事情。</a:t>
            </a:r>
            <a:endParaRPr lang="en-US" altLang="zh-CN" dirty="0"/>
          </a:p>
          <a:p>
            <a:pPr>
              <a:spcBef>
                <a:spcPts val="1200"/>
              </a:spcBef>
            </a:pPr>
            <a:r>
              <a:rPr lang="zh-CN" altLang="zh-CN" b="1" dirty="0"/>
              <a:t>攻击字符串</a:t>
            </a:r>
            <a:r>
              <a:rPr lang="zh-CN" altLang="zh-CN" dirty="0"/>
              <a:t>：这些字符串称为“攻击字符串”（</a:t>
            </a:r>
            <a:r>
              <a:rPr lang="en-US" altLang="zh-CN" dirty="0"/>
              <a:t>exploit </a:t>
            </a:r>
          </a:p>
          <a:p>
            <a:pPr marL="0" indent="0">
              <a:buNone/>
            </a:pPr>
            <a:r>
              <a:rPr lang="en-US" altLang="zh-CN" dirty="0"/>
              <a:t>                        string</a:t>
            </a:r>
            <a:r>
              <a:rPr lang="zh-CN" altLang="zh-CN" dirty="0"/>
              <a:t>）</a:t>
            </a:r>
            <a:r>
              <a:rPr lang="zh-CN" altLang="en-US" dirty="0"/>
              <a:t>，由</a:t>
            </a:r>
            <a:r>
              <a:rPr lang="zh-CN" altLang="zh-CN" dirty="0"/>
              <a:t>若干无符号字节数据构成，用</a:t>
            </a:r>
            <a:r>
              <a:rPr lang="zh-CN" altLang="zh-CN" b="1" dirty="0">
                <a:solidFill>
                  <a:srgbClr val="0000FF"/>
                </a:solidFill>
              </a:rPr>
              <a:t>十六</a:t>
            </a:r>
            <a:endParaRPr lang="en-US" altLang="zh-CN" b="1" dirty="0">
              <a:solidFill>
                <a:srgbClr val="0000FF"/>
              </a:solidFill>
            </a:endParaRPr>
          </a:p>
          <a:p>
            <a:pPr marL="0" indent="0">
              <a:buNone/>
            </a:pPr>
            <a:r>
              <a:rPr lang="en-US" altLang="zh-CN" b="1" dirty="0">
                <a:solidFill>
                  <a:srgbClr val="0000FF"/>
                </a:solidFill>
              </a:rPr>
              <a:t>                        </a:t>
            </a:r>
            <a:r>
              <a:rPr lang="zh-CN" altLang="zh-CN" b="1" dirty="0">
                <a:solidFill>
                  <a:srgbClr val="0000FF"/>
                </a:solidFill>
              </a:rPr>
              <a:t>进制</a:t>
            </a:r>
            <a:r>
              <a:rPr lang="zh-CN" altLang="zh-CN" dirty="0"/>
              <a:t>表示，每两个十六进制数码组成一个字节，</a:t>
            </a:r>
            <a:endParaRPr lang="en-US" altLang="zh-CN" dirty="0"/>
          </a:p>
          <a:p>
            <a:pPr marL="0" indent="0">
              <a:buNone/>
            </a:pPr>
            <a:r>
              <a:rPr lang="en-US" altLang="zh-CN" dirty="0"/>
              <a:t>                        </a:t>
            </a:r>
            <a:r>
              <a:rPr lang="zh-CN" altLang="zh-CN" dirty="0"/>
              <a:t>字节之间用空格隔开，如：</a:t>
            </a:r>
          </a:p>
          <a:p>
            <a:pPr marL="0" indent="0">
              <a:buNone/>
            </a:pPr>
            <a:r>
              <a:rPr lang="en-US" altLang="zh-CN" dirty="0"/>
              <a:t>                        68 </a:t>
            </a:r>
            <a:r>
              <a:rPr lang="en-US" altLang="zh-CN" dirty="0" err="1"/>
              <a:t>ef</a:t>
            </a:r>
            <a:r>
              <a:rPr lang="en-US" altLang="zh-CN" dirty="0"/>
              <a:t> cd ab 00 83 c0 11 98 </a:t>
            </a:r>
            <a:r>
              <a:rPr lang="en-US" altLang="zh-CN" dirty="0" err="1"/>
              <a:t>ba</a:t>
            </a:r>
            <a:r>
              <a:rPr lang="en-US" altLang="zh-CN" dirty="0"/>
              <a:t> dc </a:t>
            </a:r>
            <a:r>
              <a:rPr lang="en-US" altLang="zh-CN" dirty="0" err="1"/>
              <a:t>fe</a:t>
            </a:r>
            <a:endParaRPr lang="zh-CN" altLang="zh-CN" dirty="0"/>
          </a:p>
          <a:p>
            <a:pPr lvl="1">
              <a:lnSpc>
                <a:spcPct val="150000"/>
              </a:lnSpc>
            </a:pPr>
            <a:r>
              <a:rPr lang="zh-CN" altLang="zh-CN" dirty="0"/>
              <a:t>每个攻击字符串一行，</a:t>
            </a:r>
            <a:r>
              <a:rPr lang="zh-CN" altLang="en-US" dirty="0"/>
              <a:t>输入时</a:t>
            </a:r>
            <a:r>
              <a:rPr lang="zh-CN" altLang="zh-CN" dirty="0"/>
              <a:t>最后以回车结束</a:t>
            </a:r>
            <a:r>
              <a:rPr lang="zh-CN" altLang="en-US" dirty="0"/>
              <a:t>。</a:t>
            </a:r>
            <a:endParaRPr lang="en-US" altLang="zh-CN" dirty="0"/>
          </a:p>
          <a:p>
            <a:pPr lvl="1">
              <a:lnSpc>
                <a:spcPct val="150000"/>
              </a:lnSpc>
            </a:pPr>
            <a:r>
              <a:rPr lang="zh-CN" altLang="zh-CN" b="1" dirty="0">
                <a:solidFill>
                  <a:srgbClr val="0000FF"/>
                </a:solidFill>
              </a:rPr>
              <a:t>攻击字符串往往需要</a:t>
            </a:r>
            <a:r>
              <a:rPr lang="en-US" altLang="zh-CN" b="1" dirty="0">
                <a:solidFill>
                  <a:srgbClr val="0000FF"/>
                </a:solidFill>
              </a:rPr>
              <a:t>cookie</a:t>
            </a:r>
            <a:r>
              <a:rPr lang="zh-CN" altLang="zh-CN" b="1" dirty="0">
                <a:solidFill>
                  <a:srgbClr val="0000FF"/>
                </a:solidFill>
              </a:rPr>
              <a:t>作为其中的一部分</a:t>
            </a:r>
            <a:r>
              <a:rPr lang="zh-CN" altLang="zh-CN" dirty="0"/>
              <a:t>，所以每个同学的攻击字符串一般是独一无二的。</a:t>
            </a:r>
            <a:endParaRPr lang="zh-CN" altLang="en-US" dirty="0"/>
          </a:p>
        </p:txBody>
      </p:sp>
    </p:spTree>
    <p:extLst>
      <p:ext uri="{BB962C8B-B14F-4D97-AF65-F5344CB8AC3E}">
        <p14:creationId xmlns:p14="http://schemas.microsoft.com/office/powerpoint/2010/main" val="2523681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484784"/>
            <a:ext cx="8568952" cy="4536256"/>
          </a:xfrm>
        </p:spPr>
        <p:txBody>
          <a:bodyPr/>
          <a:lstStyle/>
          <a:p>
            <a:pPr marL="0" indent="0">
              <a:lnSpc>
                <a:spcPct val="150000"/>
              </a:lnSpc>
              <a:buNone/>
            </a:pPr>
            <a:r>
              <a:rPr lang="zh-CN" altLang="zh-CN" sz="2800" b="1" dirty="0"/>
              <a:t>攻击字符串文件</a:t>
            </a:r>
            <a:r>
              <a:rPr lang="zh-CN" altLang="zh-CN" sz="2800" dirty="0"/>
              <a:t>：</a:t>
            </a:r>
            <a:endParaRPr lang="en-US" altLang="zh-CN" sz="2800" dirty="0"/>
          </a:p>
          <a:p>
            <a:pPr marL="0" indent="0">
              <a:lnSpc>
                <a:spcPct val="150000"/>
              </a:lnSpc>
              <a:buNone/>
            </a:pPr>
            <a:r>
              <a:rPr lang="en-US" altLang="zh-CN" sz="2800" dirty="0"/>
              <a:t>       </a:t>
            </a:r>
            <a:r>
              <a:rPr lang="zh-CN" altLang="zh-CN" sz="2800" dirty="0"/>
              <a:t>为了使用方</a:t>
            </a:r>
            <a:r>
              <a:rPr lang="zh-CN" altLang="en-US" sz="2800" dirty="0"/>
              <a:t>便</a:t>
            </a:r>
            <a:r>
              <a:rPr lang="zh-CN" altLang="zh-CN" sz="2800" dirty="0"/>
              <a:t>，你可以将攻击字符串写在一个文本文件中</a:t>
            </a:r>
            <a:r>
              <a:rPr lang="zh-CN" altLang="en-US" sz="2800" dirty="0"/>
              <a:t>，攻击字符串文件的用法见后面（</a:t>
            </a:r>
            <a:r>
              <a:rPr lang="zh-CN" altLang="en-US" sz="2800" b="1" dirty="0"/>
              <a:t>六、</a:t>
            </a:r>
            <a:r>
              <a:rPr lang="zh-CN" altLang="zh-CN" sz="2800" b="1" dirty="0"/>
              <a:t>攻击字符串文件</a:t>
            </a:r>
            <a:r>
              <a:rPr lang="zh-CN" altLang="en-US" sz="2800" b="1" dirty="0"/>
              <a:t>和结果提交</a:t>
            </a:r>
            <a:r>
              <a:rPr lang="zh-CN" altLang="en-US" sz="2800" dirty="0"/>
              <a:t>）的说明。</a:t>
            </a: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14</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70909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Lab3 </a:t>
            </a:r>
            <a:r>
              <a:rPr lang="zh-CN" altLang="zh-CN" dirty="0"/>
              <a:t>实验任务</a:t>
            </a:r>
            <a:endParaRPr lang="zh-CN" altLang="en-US" dirty="0"/>
          </a:p>
        </p:txBody>
      </p:sp>
      <p:sp>
        <p:nvSpPr>
          <p:cNvPr id="3" name="内容占位符 2"/>
          <p:cNvSpPr>
            <a:spLocks noGrp="1"/>
          </p:cNvSpPr>
          <p:nvPr>
            <p:ph idx="1"/>
          </p:nvPr>
        </p:nvSpPr>
        <p:spPr>
          <a:xfrm>
            <a:off x="179512" y="1052736"/>
            <a:ext cx="8784976" cy="5544616"/>
          </a:xfrm>
        </p:spPr>
        <p:txBody>
          <a:bodyPr/>
          <a:lstStyle/>
          <a:p>
            <a:pPr marL="0" indent="0">
              <a:lnSpc>
                <a:spcPct val="200000"/>
              </a:lnSpc>
              <a:buNone/>
            </a:pPr>
            <a:r>
              <a:rPr lang="en-US" altLang="zh-CN" dirty="0"/>
              <a:t>       </a:t>
            </a:r>
            <a:r>
              <a:rPr lang="zh-CN" altLang="zh-CN" dirty="0"/>
              <a:t>本实验需要你构造</a:t>
            </a:r>
            <a:r>
              <a:rPr lang="en-US" altLang="zh-CN" dirty="0"/>
              <a:t>5</a:t>
            </a:r>
            <a:r>
              <a:rPr lang="zh-CN" altLang="en-US" dirty="0"/>
              <a:t>个</a:t>
            </a:r>
            <a:r>
              <a:rPr lang="zh-CN" altLang="zh-CN" dirty="0"/>
              <a:t>攻击字符串，对目标程序</a:t>
            </a:r>
            <a:r>
              <a:rPr lang="en-US" altLang="zh-CN" dirty="0" err="1"/>
              <a:t>bufbomb</a:t>
            </a:r>
            <a:r>
              <a:rPr lang="zh-CN" altLang="zh-CN" dirty="0"/>
              <a:t>分别</a:t>
            </a:r>
            <a:r>
              <a:rPr lang="zh-CN" altLang="en-US" dirty="0"/>
              <a:t>实施</a:t>
            </a:r>
            <a:r>
              <a:rPr lang="en-US" altLang="zh-CN" dirty="0"/>
              <a:t>5</a:t>
            </a:r>
            <a:r>
              <a:rPr lang="zh-CN" altLang="en-US" dirty="0"/>
              <a:t>次</a:t>
            </a:r>
            <a:r>
              <a:rPr lang="zh-CN" altLang="zh-CN" dirty="0"/>
              <a:t>缓冲区溢出攻击。</a:t>
            </a:r>
            <a:endParaRPr lang="en-US" altLang="zh-CN" dirty="0"/>
          </a:p>
          <a:p>
            <a:pPr marL="0" indent="0">
              <a:lnSpc>
                <a:spcPct val="200000"/>
              </a:lnSpc>
              <a:buNone/>
            </a:pPr>
            <a:r>
              <a:rPr lang="en-US" altLang="zh-CN" dirty="0"/>
              <a:t>       5</a:t>
            </a:r>
            <a:r>
              <a:rPr lang="zh-CN" altLang="en-US" dirty="0"/>
              <a:t>次攻击难度递增，</a:t>
            </a:r>
            <a:r>
              <a:rPr lang="zh-CN" altLang="zh-CN" dirty="0"/>
              <a:t>分别命名为</a:t>
            </a:r>
            <a:r>
              <a:rPr lang="zh-CN" altLang="en-US" dirty="0"/>
              <a:t>：</a:t>
            </a:r>
            <a:endParaRPr lang="en-US" altLang="zh-CN" dirty="0"/>
          </a:p>
          <a:p>
            <a:pPr marL="0" indent="1612900">
              <a:lnSpc>
                <a:spcPct val="150000"/>
              </a:lnSpc>
              <a:spcBef>
                <a:spcPts val="0"/>
              </a:spcBef>
              <a:buNone/>
            </a:pPr>
            <a:r>
              <a:rPr lang="en-US" altLang="zh-CN" dirty="0">
                <a:solidFill>
                  <a:srgbClr val="FF0000"/>
                </a:solidFill>
              </a:rPr>
              <a:t>Smoke</a:t>
            </a:r>
            <a:r>
              <a:rPr lang="zh-CN" altLang="zh-CN" dirty="0"/>
              <a:t>（</a:t>
            </a:r>
            <a:r>
              <a:rPr lang="en-US" altLang="zh-CN" dirty="0"/>
              <a:t>level 0</a:t>
            </a:r>
            <a:r>
              <a:rPr lang="zh-CN" altLang="zh-CN" dirty="0"/>
              <a:t>）</a:t>
            </a:r>
            <a:endParaRPr lang="en-US" altLang="zh-CN" dirty="0"/>
          </a:p>
          <a:p>
            <a:pPr marL="0" indent="1612900">
              <a:lnSpc>
                <a:spcPct val="150000"/>
              </a:lnSpc>
              <a:spcBef>
                <a:spcPts val="0"/>
              </a:spcBef>
              <a:buNone/>
            </a:pPr>
            <a:r>
              <a:rPr lang="en-US" altLang="zh-CN" dirty="0">
                <a:solidFill>
                  <a:srgbClr val="FF0000"/>
                </a:solidFill>
              </a:rPr>
              <a:t>Fizz</a:t>
            </a:r>
            <a:r>
              <a:rPr lang="zh-CN" altLang="zh-CN" dirty="0"/>
              <a:t>（</a:t>
            </a:r>
            <a:r>
              <a:rPr lang="en-US" altLang="zh-CN" dirty="0"/>
              <a:t>level 1</a:t>
            </a:r>
            <a:r>
              <a:rPr lang="zh-CN" altLang="zh-CN" dirty="0"/>
              <a:t>）</a:t>
            </a:r>
            <a:endParaRPr lang="en-US" altLang="zh-CN" dirty="0"/>
          </a:p>
          <a:p>
            <a:pPr marL="0" indent="1612900">
              <a:lnSpc>
                <a:spcPct val="150000"/>
              </a:lnSpc>
              <a:spcBef>
                <a:spcPts val="0"/>
              </a:spcBef>
              <a:buNone/>
            </a:pPr>
            <a:r>
              <a:rPr lang="en-US" altLang="zh-CN" dirty="0">
                <a:solidFill>
                  <a:srgbClr val="FF0000"/>
                </a:solidFill>
              </a:rPr>
              <a:t>Bang</a:t>
            </a:r>
            <a:r>
              <a:rPr lang="zh-CN" altLang="zh-CN" dirty="0"/>
              <a:t>（</a:t>
            </a:r>
            <a:r>
              <a:rPr lang="en-US" altLang="zh-CN" dirty="0"/>
              <a:t>level 2</a:t>
            </a:r>
            <a:r>
              <a:rPr lang="zh-CN" altLang="zh-CN" dirty="0"/>
              <a:t>）</a:t>
            </a:r>
            <a:endParaRPr lang="en-US" altLang="zh-CN" dirty="0"/>
          </a:p>
          <a:p>
            <a:pPr marL="0" indent="1612900">
              <a:lnSpc>
                <a:spcPct val="150000"/>
              </a:lnSpc>
              <a:spcBef>
                <a:spcPts val="0"/>
              </a:spcBef>
              <a:buNone/>
            </a:pPr>
            <a:r>
              <a:rPr lang="en-US" altLang="zh-CN" dirty="0">
                <a:solidFill>
                  <a:srgbClr val="FF0000"/>
                </a:solidFill>
              </a:rPr>
              <a:t>Boom</a:t>
            </a:r>
            <a:r>
              <a:rPr lang="zh-CN" altLang="zh-CN" dirty="0"/>
              <a:t>（</a:t>
            </a:r>
            <a:r>
              <a:rPr lang="en-US" altLang="zh-CN" dirty="0"/>
              <a:t>level 3</a:t>
            </a:r>
            <a:r>
              <a:rPr lang="zh-CN" altLang="zh-CN" dirty="0"/>
              <a:t>）</a:t>
            </a:r>
            <a:endParaRPr lang="en-US" altLang="zh-CN" dirty="0"/>
          </a:p>
          <a:p>
            <a:pPr marL="0" indent="1612900">
              <a:lnSpc>
                <a:spcPct val="150000"/>
              </a:lnSpc>
              <a:spcBef>
                <a:spcPts val="0"/>
              </a:spcBef>
              <a:buNone/>
            </a:pPr>
            <a:r>
              <a:rPr lang="en-US" altLang="zh-CN" dirty="0">
                <a:solidFill>
                  <a:srgbClr val="FF0000"/>
                </a:solidFill>
              </a:rPr>
              <a:t>Nitro</a:t>
            </a:r>
            <a:r>
              <a:rPr lang="zh-CN" altLang="zh-CN" dirty="0"/>
              <a:t>（</a:t>
            </a:r>
            <a:r>
              <a:rPr lang="en-US" altLang="zh-CN" dirty="0"/>
              <a:t>level 4</a:t>
            </a:r>
            <a:r>
              <a:rPr lang="zh-CN" altLang="zh-CN" dirty="0"/>
              <a:t>）</a:t>
            </a:r>
          </a:p>
          <a:p>
            <a:pPr marL="0" indent="0">
              <a:lnSpc>
                <a:spcPct val="200000"/>
              </a:lnSpc>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15</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9397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640960" cy="5760640"/>
          </a:xfrm>
        </p:spPr>
        <p:txBody>
          <a:bodyPr/>
          <a:lstStyle/>
          <a:p>
            <a:pPr marL="0" indent="0">
              <a:buNone/>
            </a:pPr>
            <a:r>
              <a:rPr lang="en-US" altLang="zh-CN" b="1" dirty="0"/>
              <a:t>1</a:t>
            </a:r>
            <a:r>
              <a:rPr lang="zh-CN" altLang="zh-CN" b="1" dirty="0"/>
              <a:t>）任务一：</a:t>
            </a:r>
            <a:r>
              <a:rPr lang="en-US" altLang="zh-CN" b="1" dirty="0"/>
              <a:t>Smoke</a:t>
            </a:r>
            <a:endParaRPr lang="zh-CN" altLang="zh-CN" dirty="0"/>
          </a:p>
          <a:p>
            <a:pPr marL="0" indent="0">
              <a:buNone/>
            </a:pPr>
            <a:r>
              <a:rPr lang="en-US" altLang="zh-CN" dirty="0"/>
              <a:t>      </a:t>
            </a:r>
            <a:r>
              <a:rPr lang="zh-CN" altLang="zh-CN" dirty="0"/>
              <a:t>在</a:t>
            </a:r>
            <a:r>
              <a:rPr lang="en-US" altLang="zh-CN" dirty="0" err="1"/>
              <a:t>bufbomb.c</a:t>
            </a:r>
            <a:r>
              <a:rPr lang="zh-CN" altLang="zh-CN" dirty="0"/>
              <a:t>中查找</a:t>
            </a:r>
            <a:r>
              <a:rPr lang="en-US" altLang="zh-CN" dirty="0"/>
              <a:t>smoke()</a:t>
            </a:r>
            <a:r>
              <a:rPr lang="zh-CN" altLang="zh-CN" dirty="0"/>
              <a:t>函数，代码如下</a:t>
            </a:r>
          </a:p>
          <a:p>
            <a:pPr marL="0" indent="1612900">
              <a:buNone/>
            </a:pPr>
            <a:r>
              <a:rPr lang="en-US" altLang="zh-CN" sz="2000" dirty="0"/>
              <a:t>void </a:t>
            </a:r>
            <a:r>
              <a:rPr lang="en-US" altLang="zh-CN" sz="2000" b="1" dirty="0"/>
              <a:t>smoke</a:t>
            </a:r>
            <a:r>
              <a:rPr lang="en-US" altLang="zh-CN" sz="2000" dirty="0"/>
              <a:t>()</a:t>
            </a:r>
            <a:endParaRPr lang="zh-CN" altLang="zh-CN" sz="2000" dirty="0"/>
          </a:p>
          <a:p>
            <a:pPr marL="0" indent="1612900">
              <a:buNone/>
            </a:pPr>
            <a:r>
              <a:rPr lang="en-US" altLang="zh-CN" sz="2000" dirty="0"/>
              <a:t>{</a:t>
            </a:r>
            <a:endParaRPr lang="zh-CN" altLang="zh-CN" sz="2000" dirty="0"/>
          </a:p>
          <a:p>
            <a:pPr marL="0" indent="1612900">
              <a:buNone/>
            </a:pPr>
            <a:r>
              <a:rPr lang="en-US" altLang="zh-CN" sz="2000" dirty="0"/>
              <a:t>    </a:t>
            </a:r>
            <a:r>
              <a:rPr lang="en-US" altLang="zh-CN" sz="2000" dirty="0" err="1"/>
              <a:t>printf</a:t>
            </a:r>
            <a:r>
              <a:rPr lang="en-US" altLang="zh-CN" sz="2000" dirty="0"/>
              <a:t>("Smoke!: You called smoke()\n");</a:t>
            </a:r>
            <a:endParaRPr lang="zh-CN" altLang="zh-CN" sz="2000" dirty="0"/>
          </a:p>
          <a:p>
            <a:pPr marL="0" indent="1612900">
              <a:buNone/>
            </a:pPr>
            <a:r>
              <a:rPr lang="en-US" altLang="zh-CN" sz="2000" dirty="0"/>
              <a:t>    validate(0);</a:t>
            </a:r>
            <a:endParaRPr lang="zh-CN" altLang="zh-CN" sz="2000" dirty="0"/>
          </a:p>
          <a:p>
            <a:pPr marL="0" indent="1612900">
              <a:buNone/>
            </a:pPr>
            <a:r>
              <a:rPr lang="en-US" altLang="zh-CN" sz="2000" dirty="0"/>
              <a:t>    exit(0);</a:t>
            </a:r>
            <a:endParaRPr lang="zh-CN" altLang="zh-CN" sz="2000" dirty="0"/>
          </a:p>
          <a:p>
            <a:pPr marL="0" indent="1612900">
              <a:buNone/>
            </a:pPr>
            <a:r>
              <a:rPr lang="en-US" altLang="zh-CN" sz="2000" dirty="0"/>
              <a:t>}</a:t>
            </a:r>
            <a:endParaRPr lang="zh-CN" altLang="zh-CN" sz="2000" dirty="0"/>
          </a:p>
          <a:p>
            <a:pPr marL="0" indent="0">
              <a:lnSpc>
                <a:spcPct val="150000"/>
              </a:lnSpc>
              <a:spcBef>
                <a:spcPts val="1200"/>
              </a:spcBef>
              <a:buNone/>
            </a:pPr>
            <a:r>
              <a:rPr lang="zh-CN" altLang="en-US" dirty="0"/>
              <a:t>      </a:t>
            </a:r>
            <a:r>
              <a:rPr lang="zh-CN" altLang="en-US" b="1" dirty="0">
                <a:solidFill>
                  <a:srgbClr val="FF0000"/>
                </a:solidFill>
              </a:rPr>
              <a:t>任务</a:t>
            </a:r>
            <a:r>
              <a:rPr lang="zh-CN" altLang="en-US" dirty="0"/>
              <a:t>：</a:t>
            </a:r>
            <a:r>
              <a:rPr lang="zh-CN" altLang="zh-CN" dirty="0"/>
              <a:t>构造一个攻击字符串作为</a:t>
            </a:r>
            <a:r>
              <a:rPr lang="en-US" altLang="zh-CN" dirty="0" err="1"/>
              <a:t>bufbomb</a:t>
            </a:r>
            <a:r>
              <a:rPr lang="zh-CN" altLang="zh-CN" dirty="0"/>
              <a:t>的输入，而在</a:t>
            </a:r>
            <a:r>
              <a:rPr lang="en-US" altLang="zh-CN" dirty="0" err="1"/>
              <a:t>getbuf</a:t>
            </a:r>
            <a:r>
              <a:rPr lang="en-US" altLang="zh-CN" dirty="0"/>
              <a:t>()</a:t>
            </a:r>
            <a:r>
              <a:rPr lang="zh-CN" altLang="zh-CN" dirty="0"/>
              <a:t>中造成缓冲区溢出，使得</a:t>
            </a:r>
            <a:r>
              <a:rPr lang="en-US" altLang="zh-CN" dirty="0" err="1"/>
              <a:t>getbuf</a:t>
            </a:r>
            <a:r>
              <a:rPr lang="en-US" altLang="zh-CN" dirty="0"/>
              <a:t>()</a:t>
            </a:r>
            <a:r>
              <a:rPr lang="zh-CN" altLang="zh-CN" dirty="0"/>
              <a:t>返回时不是返回到</a:t>
            </a:r>
            <a:r>
              <a:rPr lang="en-US" altLang="zh-CN" dirty="0"/>
              <a:t>test</a:t>
            </a:r>
            <a:r>
              <a:rPr lang="zh-CN" altLang="zh-CN" dirty="0"/>
              <a:t>函数继续执行，而是</a:t>
            </a:r>
            <a:r>
              <a:rPr lang="zh-CN" altLang="zh-CN" b="1" dirty="0">
                <a:solidFill>
                  <a:srgbClr val="FF0000"/>
                </a:solidFill>
              </a:rPr>
              <a:t>转向执行</a:t>
            </a:r>
            <a:r>
              <a:rPr lang="en-US" altLang="zh-CN" b="1" dirty="0">
                <a:solidFill>
                  <a:srgbClr val="FF0000"/>
                </a:solidFill>
              </a:rPr>
              <a:t>smoke</a:t>
            </a:r>
            <a:r>
              <a:rPr lang="zh-CN" altLang="zh-CN" dirty="0"/>
              <a:t>。</a:t>
            </a:r>
          </a:p>
          <a:p>
            <a:pPr marL="0" indent="0">
              <a:buNone/>
            </a:pPr>
            <a:endParaRPr lang="zh-CN" altLang="zh-CN" sz="2000" dirty="0"/>
          </a:p>
        </p:txBody>
      </p:sp>
      <p:sp>
        <p:nvSpPr>
          <p:cNvPr id="5" name="标题 1"/>
          <p:cNvSpPr>
            <a:spLocks noGrp="1"/>
          </p:cNvSpPr>
          <p:nvPr>
            <p:ph type="title"/>
          </p:nvPr>
        </p:nvSpPr>
        <p:spPr>
          <a:xfrm>
            <a:off x="457200" y="214313"/>
            <a:ext cx="8229600" cy="582612"/>
          </a:xfrm>
        </p:spPr>
        <p:txBody>
          <a:bodyPr/>
          <a:lstStyle/>
          <a:p>
            <a:r>
              <a:rPr lang="en-US" altLang="zh-CN" dirty="0"/>
              <a:t>Lab3 </a:t>
            </a:r>
            <a:r>
              <a:rPr lang="zh-CN" altLang="zh-CN" dirty="0"/>
              <a:t>实验任务</a:t>
            </a:r>
            <a:r>
              <a:rPr lang="zh-CN" altLang="en-US" dirty="0"/>
              <a:t>（续）</a:t>
            </a:r>
          </a:p>
        </p:txBody>
      </p:sp>
    </p:spTree>
    <p:extLst>
      <p:ext uri="{BB962C8B-B14F-4D97-AF65-F5344CB8AC3E}">
        <p14:creationId xmlns:p14="http://schemas.microsoft.com/office/powerpoint/2010/main" val="258120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640960" cy="5760640"/>
          </a:xfrm>
        </p:spPr>
        <p:txBody>
          <a:bodyPr/>
          <a:lstStyle/>
          <a:p>
            <a:pPr marL="0" indent="0">
              <a:buNone/>
            </a:pPr>
            <a:r>
              <a:rPr lang="en-US" altLang="zh-CN" b="1" dirty="0"/>
              <a:t>1</a:t>
            </a:r>
            <a:r>
              <a:rPr lang="zh-CN" altLang="zh-CN" b="1" dirty="0"/>
              <a:t>）任务一：</a:t>
            </a:r>
            <a:r>
              <a:rPr lang="en-US" altLang="zh-CN" b="1" dirty="0"/>
              <a:t>Smoke</a:t>
            </a:r>
            <a:r>
              <a:rPr lang="zh-CN" altLang="en-US" b="1" dirty="0"/>
              <a:t>（续）</a:t>
            </a:r>
            <a:endParaRPr lang="zh-CN" altLang="zh-CN" dirty="0"/>
          </a:p>
          <a:p>
            <a:pPr marL="0" indent="0">
              <a:buNone/>
            </a:pPr>
            <a:r>
              <a:rPr lang="en-US" altLang="zh-CN" dirty="0"/>
              <a:t>      </a:t>
            </a:r>
            <a:r>
              <a:rPr lang="zh-CN" altLang="en-US" dirty="0"/>
              <a:t>本阶段若成功，你将看到：</a:t>
            </a:r>
            <a:endParaRPr lang="zh-CN" altLang="zh-CN" dirty="0"/>
          </a:p>
          <a:p>
            <a:pPr marL="0" indent="0">
              <a:buNone/>
            </a:pPr>
            <a:endParaRPr lang="zh-CN" altLang="zh-CN" sz="2000" dirty="0"/>
          </a:p>
        </p:txBody>
      </p:sp>
      <p:pic>
        <p:nvPicPr>
          <p:cNvPr id="4" name="图片 3"/>
          <p:cNvPicPr/>
          <p:nvPr/>
        </p:nvPicPr>
        <p:blipFill>
          <a:blip r:embed="rId2"/>
          <a:stretch>
            <a:fillRect/>
          </a:stretch>
        </p:blipFill>
        <p:spPr>
          <a:xfrm>
            <a:off x="611560" y="2420889"/>
            <a:ext cx="7992888" cy="1512168"/>
          </a:xfrm>
          <a:prstGeom prst="rect">
            <a:avLst/>
          </a:prstGeom>
        </p:spPr>
      </p:pic>
      <p:sp>
        <p:nvSpPr>
          <p:cNvPr id="6" name="标题 1"/>
          <p:cNvSpPr>
            <a:spLocks noGrp="1"/>
          </p:cNvSpPr>
          <p:nvPr>
            <p:ph type="title"/>
          </p:nvPr>
        </p:nvSpPr>
        <p:spPr>
          <a:xfrm>
            <a:off x="457200" y="214313"/>
            <a:ext cx="8229600" cy="582612"/>
          </a:xfrm>
        </p:spPr>
        <p:txBody>
          <a:bodyPr/>
          <a:lstStyle/>
          <a:p>
            <a:r>
              <a:rPr lang="en-US" altLang="zh-CN" dirty="0"/>
              <a:t>Lab3 </a:t>
            </a:r>
            <a:r>
              <a:rPr lang="zh-CN" altLang="zh-CN" dirty="0"/>
              <a:t>实验任务</a:t>
            </a:r>
            <a:r>
              <a:rPr lang="zh-CN" altLang="en-US" dirty="0"/>
              <a:t>（续）</a:t>
            </a:r>
          </a:p>
        </p:txBody>
      </p:sp>
    </p:spTree>
    <p:extLst>
      <p:ext uri="{BB962C8B-B14F-4D97-AF65-F5344CB8AC3E}">
        <p14:creationId xmlns:p14="http://schemas.microsoft.com/office/powerpoint/2010/main" val="1610897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856984" cy="5760640"/>
          </a:xfrm>
        </p:spPr>
        <p:txBody>
          <a:bodyPr/>
          <a:lstStyle/>
          <a:p>
            <a:pPr marL="0" indent="0">
              <a:buNone/>
            </a:pPr>
            <a:r>
              <a:rPr lang="en-US" altLang="zh-CN" b="1" dirty="0"/>
              <a:t>2</a:t>
            </a:r>
            <a:r>
              <a:rPr lang="zh-CN" altLang="zh-CN" b="1" dirty="0"/>
              <a:t>）任务二：</a:t>
            </a:r>
            <a:r>
              <a:rPr lang="en-US" altLang="zh-CN" b="1" dirty="0"/>
              <a:t>fizz</a:t>
            </a:r>
            <a:endParaRPr lang="zh-CN" altLang="zh-CN" dirty="0"/>
          </a:p>
          <a:p>
            <a:pPr marL="0" indent="0">
              <a:buNone/>
            </a:pPr>
            <a:r>
              <a:rPr lang="en-US" altLang="zh-CN" dirty="0"/>
              <a:t>     </a:t>
            </a:r>
            <a:r>
              <a:rPr lang="zh-CN" altLang="zh-CN" dirty="0"/>
              <a:t>在</a:t>
            </a:r>
            <a:r>
              <a:rPr lang="en-US" altLang="zh-CN" dirty="0" err="1"/>
              <a:t>bufbomb.c</a:t>
            </a:r>
            <a:r>
              <a:rPr lang="zh-CN" altLang="zh-CN" dirty="0"/>
              <a:t>中查找</a:t>
            </a:r>
            <a:r>
              <a:rPr lang="en-US" altLang="zh-CN" dirty="0"/>
              <a:t>fizz</a:t>
            </a:r>
            <a:r>
              <a:rPr lang="zh-CN" altLang="zh-CN" dirty="0"/>
              <a:t>函数，其代码如下。</a:t>
            </a:r>
            <a:r>
              <a:rPr lang="en-US" altLang="zh-CN" dirty="0"/>
              <a:t> </a:t>
            </a:r>
            <a:endParaRPr lang="zh-CN" altLang="zh-CN" dirty="0"/>
          </a:p>
          <a:p>
            <a:pPr marL="0" indent="1079500">
              <a:lnSpc>
                <a:spcPct val="125000"/>
              </a:lnSpc>
              <a:spcBef>
                <a:spcPts val="0"/>
              </a:spcBef>
              <a:buNone/>
            </a:pPr>
            <a:r>
              <a:rPr lang="en-US" altLang="zh-CN" sz="2000" dirty="0"/>
              <a:t>void fizz(</a:t>
            </a:r>
            <a:r>
              <a:rPr lang="en-US" altLang="zh-CN" sz="2000" dirty="0" err="1"/>
              <a:t>int</a:t>
            </a:r>
            <a:r>
              <a:rPr lang="en-US" altLang="zh-CN" sz="2000" dirty="0"/>
              <a:t> </a:t>
            </a:r>
            <a:r>
              <a:rPr lang="en-US" altLang="zh-CN" sz="2000" b="1" dirty="0" err="1">
                <a:solidFill>
                  <a:srgbClr val="FF0000"/>
                </a:solidFill>
              </a:rPr>
              <a:t>val</a:t>
            </a:r>
            <a:r>
              <a:rPr lang="en-US" altLang="zh-CN" sz="2000" dirty="0"/>
              <a:t>)</a:t>
            </a:r>
            <a:endParaRPr lang="zh-CN" altLang="zh-CN" sz="2000" dirty="0"/>
          </a:p>
          <a:p>
            <a:pPr marL="0" indent="1079500">
              <a:lnSpc>
                <a:spcPct val="125000"/>
              </a:lnSpc>
              <a:spcBef>
                <a:spcPts val="0"/>
              </a:spcBef>
              <a:buNone/>
            </a:pPr>
            <a:r>
              <a:rPr lang="en-US" altLang="zh-CN" sz="2000" dirty="0"/>
              <a:t>{</a:t>
            </a:r>
            <a:endParaRPr lang="zh-CN" altLang="zh-CN" sz="2000" dirty="0"/>
          </a:p>
          <a:p>
            <a:pPr marL="0" indent="1079500">
              <a:lnSpc>
                <a:spcPct val="125000"/>
              </a:lnSpc>
              <a:spcBef>
                <a:spcPts val="0"/>
              </a:spcBef>
              <a:buNone/>
            </a:pPr>
            <a:r>
              <a:rPr lang="en-US" altLang="zh-CN" sz="2000" dirty="0"/>
              <a:t>        if (</a:t>
            </a:r>
            <a:r>
              <a:rPr lang="en-US" altLang="zh-CN" sz="2000" b="1" dirty="0" err="1">
                <a:solidFill>
                  <a:srgbClr val="FF0000"/>
                </a:solidFill>
              </a:rPr>
              <a:t>val</a:t>
            </a:r>
            <a:r>
              <a:rPr lang="en-US" altLang="zh-CN" sz="2000" dirty="0"/>
              <a:t> == </a:t>
            </a:r>
            <a:r>
              <a:rPr lang="en-US" altLang="zh-CN" sz="2000" b="1" dirty="0">
                <a:solidFill>
                  <a:srgbClr val="0000FF"/>
                </a:solidFill>
              </a:rPr>
              <a:t>cookie</a:t>
            </a:r>
            <a:r>
              <a:rPr lang="en-US" altLang="zh-CN" sz="2000" dirty="0"/>
              <a:t>) {</a:t>
            </a:r>
            <a:endParaRPr lang="zh-CN" altLang="zh-CN" sz="2000" dirty="0"/>
          </a:p>
          <a:p>
            <a:pPr marL="0" indent="1079500">
              <a:lnSpc>
                <a:spcPct val="125000"/>
              </a:lnSpc>
              <a:spcBef>
                <a:spcPts val="0"/>
              </a:spcBef>
              <a:buNone/>
            </a:pPr>
            <a:r>
              <a:rPr lang="en-US" altLang="zh-CN" sz="2000" dirty="0"/>
              <a:t>            </a:t>
            </a:r>
            <a:r>
              <a:rPr lang="en-US" altLang="zh-CN" sz="2000" dirty="0" err="1"/>
              <a:t>printf</a:t>
            </a:r>
            <a:r>
              <a:rPr lang="en-US" altLang="zh-CN" sz="2000" dirty="0"/>
              <a:t>("Fizz!: You called fizz(0x%x)\n", </a:t>
            </a:r>
            <a:r>
              <a:rPr lang="en-US" altLang="zh-CN" sz="2000" dirty="0" err="1"/>
              <a:t>val</a:t>
            </a:r>
            <a:r>
              <a:rPr lang="en-US" altLang="zh-CN" sz="2000" dirty="0"/>
              <a:t>);</a:t>
            </a:r>
            <a:endParaRPr lang="zh-CN" altLang="zh-CN" sz="2000" dirty="0"/>
          </a:p>
          <a:p>
            <a:pPr marL="0" indent="1079500">
              <a:lnSpc>
                <a:spcPct val="125000"/>
              </a:lnSpc>
              <a:spcBef>
                <a:spcPts val="0"/>
              </a:spcBef>
              <a:buNone/>
            </a:pPr>
            <a:r>
              <a:rPr lang="en-US" altLang="zh-CN" sz="2000" dirty="0"/>
              <a:t>            validate(1);</a:t>
            </a:r>
            <a:endParaRPr lang="zh-CN" altLang="zh-CN" sz="2000" dirty="0"/>
          </a:p>
          <a:p>
            <a:pPr marL="0" indent="1079500">
              <a:lnSpc>
                <a:spcPct val="125000"/>
              </a:lnSpc>
              <a:spcBef>
                <a:spcPts val="0"/>
              </a:spcBef>
              <a:buNone/>
            </a:pPr>
            <a:r>
              <a:rPr lang="en-US" altLang="zh-CN" sz="2000" dirty="0"/>
              <a:t>        } else</a:t>
            </a:r>
            <a:endParaRPr lang="zh-CN" altLang="zh-CN" sz="2000" dirty="0"/>
          </a:p>
          <a:p>
            <a:pPr marL="0" indent="1079500">
              <a:lnSpc>
                <a:spcPct val="125000"/>
              </a:lnSpc>
              <a:spcBef>
                <a:spcPts val="0"/>
              </a:spcBef>
              <a:buNone/>
            </a:pPr>
            <a:r>
              <a:rPr lang="en-US" altLang="zh-CN" sz="2000" dirty="0"/>
              <a:t>            </a:t>
            </a:r>
            <a:r>
              <a:rPr lang="en-US" altLang="zh-CN" sz="2000" dirty="0" err="1"/>
              <a:t>printf</a:t>
            </a:r>
            <a:r>
              <a:rPr lang="en-US" altLang="zh-CN" sz="2000" dirty="0"/>
              <a:t>("Misfire: You called fizz(0x%x)\n", </a:t>
            </a:r>
            <a:r>
              <a:rPr lang="en-US" altLang="zh-CN" sz="2000" dirty="0" err="1"/>
              <a:t>val</a:t>
            </a:r>
            <a:r>
              <a:rPr lang="en-US" altLang="zh-CN" sz="2000" dirty="0"/>
              <a:t>);</a:t>
            </a:r>
            <a:endParaRPr lang="zh-CN" altLang="zh-CN" sz="2000" dirty="0"/>
          </a:p>
          <a:p>
            <a:pPr marL="0" indent="1079500">
              <a:lnSpc>
                <a:spcPct val="125000"/>
              </a:lnSpc>
              <a:spcBef>
                <a:spcPts val="0"/>
              </a:spcBef>
              <a:buNone/>
            </a:pPr>
            <a:r>
              <a:rPr lang="en-US" altLang="zh-CN" sz="2000" dirty="0"/>
              <a:t>        exit(0);</a:t>
            </a:r>
            <a:endParaRPr lang="zh-CN" altLang="zh-CN" sz="2000" dirty="0"/>
          </a:p>
          <a:p>
            <a:pPr marL="0" indent="1079500">
              <a:lnSpc>
                <a:spcPct val="125000"/>
              </a:lnSpc>
              <a:spcBef>
                <a:spcPts val="0"/>
              </a:spcBef>
              <a:buNone/>
            </a:pPr>
            <a:r>
              <a:rPr lang="en-US" altLang="zh-CN" sz="2000" dirty="0"/>
              <a:t>}</a:t>
            </a:r>
            <a:r>
              <a:rPr lang="en-US" altLang="zh-CN" sz="2800" dirty="0"/>
              <a:t> </a:t>
            </a:r>
            <a:endParaRPr lang="zh-CN" altLang="zh-CN" sz="2800" dirty="0"/>
          </a:p>
          <a:p>
            <a:pPr marL="0" indent="0">
              <a:buNone/>
            </a:pPr>
            <a:r>
              <a:rPr lang="en-US" altLang="zh-CN" dirty="0"/>
              <a:t>       </a:t>
            </a:r>
            <a:r>
              <a:rPr lang="en-US" altLang="zh-CN" sz="2000" b="1" dirty="0">
                <a:solidFill>
                  <a:srgbClr val="0000FF"/>
                </a:solidFill>
              </a:rPr>
              <a:t>fizz()</a:t>
            </a:r>
            <a:r>
              <a:rPr lang="zh-CN" altLang="zh-CN" sz="2000" b="1" dirty="0">
                <a:solidFill>
                  <a:srgbClr val="0000FF"/>
                </a:solidFill>
              </a:rPr>
              <a:t>有一个参数</a:t>
            </a:r>
            <a:r>
              <a:rPr lang="zh-CN" altLang="zh-CN" sz="2000" dirty="0"/>
              <a:t>，这是与</a:t>
            </a:r>
            <a:r>
              <a:rPr lang="en-US" altLang="zh-CN" sz="2000" dirty="0"/>
              <a:t>smoke</a:t>
            </a:r>
            <a:r>
              <a:rPr lang="zh-CN" altLang="zh-CN" sz="2000" dirty="0"/>
              <a:t>不同的地方。函数</a:t>
            </a:r>
            <a:r>
              <a:rPr lang="zh-CN" altLang="en-US" sz="2000" dirty="0"/>
              <a:t>中</a:t>
            </a:r>
            <a:r>
              <a:rPr lang="zh-CN" altLang="zh-CN" sz="2000" dirty="0"/>
              <a:t>，该输入与系统的</a:t>
            </a:r>
            <a:r>
              <a:rPr lang="en-US" altLang="zh-CN" sz="2000" b="1" dirty="0">
                <a:solidFill>
                  <a:srgbClr val="0000FF"/>
                </a:solidFill>
              </a:rPr>
              <a:t>cookie</a:t>
            </a:r>
            <a:r>
              <a:rPr lang="zh-CN" altLang="zh-CN" sz="2000" dirty="0"/>
              <a:t>（</a:t>
            </a:r>
            <a:r>
              <a:rPr lang="zh-CN" altLang="en-US" sz="2000" dirty="0"/>
              <a:t>全局变量，</a:t>
            </a:r>
            <a:r>
              <a:rPr lang="zh-CN" altLang="zh-CN" sz="2000" dirty="0"/>
              <a:t>里面含有根据你的</a:t>
            </a:r>
            <a:r>
              <a:rPr lang="zh-CN" altLang="en-US" sz="2000" dirty="0"/>
              <a:t>学号生成的</a:t>
            </a:r>
            <a:r>
              <a:rPr lang="en-US" altLang="zh-CN" sz="2000" dirty="0"/>
              <a:t>cookie</a:t>
            </a:r>
            <a:r>
              <a:rPr lang="zh-CN" altLang="zh-CN" sz="2000" dirty="0"/>
              <a:t>）进行比较。</a:t>
            </a:r>
            <a:endParaRPr lang="zh-CN" altLang="zh-CN" sz="1800" dirty="0"/>
          </a:p>
        </p:txBody>
      </p:sp>
      <p:sp>
        <p:nvSpPr>
          <p:cNvPr id="5" name="标题 1"/>
          <p:cNvSpPr>
            <a:spLocks noGrp="1"/>
          </p:cNvSpPr>
          <p:nvPr>
            <p:ph type="title"/>
          </p:nvPr>
        </p:nvSpPr>
        <p:spPr>
          <a:xfrm>
            <a:off x="457200" y="214313"/>
            <a:ext cx="8229600" cy="582612"/>
          </a:xfrm>
        </p:spPr>
        <p:txBody>
          <a:bodyPr/>
          <a:lstStyle/>
          <a:p>
            <a:r>
              <a:rPr lang="en-US" altLang="zh-CN" dirty="0"/>
              <a:t>Lab3 </a:t>
            </a:r>
            <a:r>
              <a:rPr lang="zh-CN" altLang="zh-CN" dirty="0"/>
              <a:t>实验任务</a:t>
            </a:r>
            <a:r>
              <a:rPr lang="zh-CN" altLang="en-US" dirty="0"/>
              <a:t>（续）</a:t>
            </a:r>
          </a:p>
        </p:txBody>
      </p:sp>
    </p:spTree>
    <p:extLst>
      <p:ext uri="{BB962C8B-B14F-4D97-AF65-F5344CB8AC3E}">
        <p14:creationId xmlns:p14="http://schemas.microsoft.com/office/powerpoint/2010/main" val="348263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784976" cy="5760640"/>
          </a:xfrm>
        </p:spPr>
        <p:txBody>
          <a:bodyPr/>
          <a:lstStyle/>
          <a:p>
            <a:pPr marL="0" indent="0">
              <a:lnSpc>
                <a:spcPct val="150000"/>
              </a:lnSpc>
              <a:buNone/>
            </a:pPr>
            <a:r>
              <a:rPr lang="en-US" altLang="zh-CN" b="1" dirty="0"/>
              <a:t>2</a:t>
            </a:r>
            <a:r>
              <a:rPr lang="zh-CN" altLang="zh-CN" b="1" dirty="0"/>
              <a:t>）任务二：</a:t>
            </a:r>
            <a:r>
              <a:rPr lang="en-US" altLang="zh-CN" b="1" dirty="0"/>
              <a:t>fizz</a:t>
            </a:r>
            <a:r>
              <a:rPr lang="zh-CN" altLang="en-US" b="1" dirty="0"/>
              <a:t>（续）</a:t>
            </a:r>
            <a:endParaRPr lang="zh-CN" altLang="zh-CN" dirty="0"/>
          </a:p>
          <a:p>
            <a:pPr marL="444500" indent="635000">
              <a:lnSpc>
                <a:spcPct val="150000"/>
              </a:lnSpc>
              <a:buNone/>
            </a:pPr>
            <a:r>
              <a:rPr lang="zh-CN" altLang="zh-CN" dirty="0"/>
              <a:t>你的任务是构造一个攻击字符串作为</a:t>
            </a:r>
            <a:r>
              <a:rPr lang="en-US" altLang="zh-CN" dirty="0" err="1"/>
              <a:t>bufbomb</a:t>
            </a:r>
            <a:r>
              <a:rPr lang="zh-CN" altLang="zh-CN" dirty="0"/>
              <a:t>的输入，在</a:t>
            </a:r>
            <a:r>
              <a:rPr lang="en-US" altLang="zh-CN" dirty="0" err="1"/>
              <a:t>getbuf</a:t>
            </a:r>
            <a:r>
              <a:rPr lang="en-US" altLang="zh-CN" dirty="0"/>
              <a:t>()</a:t>
            </a:r>
            <a:r>
              <a:rPr lang="zh-CN" altLang="zh-CN" dirty="0"/>
              <a:t>中造成缓冲区溢出，使得本次</a:t>
            </a:r>
            <a:r>
              <a:rPr lang="en-US" altLang="zh-CN" dirty="0" err="1"/>
              <a:t>getbuf</a:t>
            </a:r>
            <a:r>
              <a:rPr lang="en-US" altLang="zh-CN" dirty="0"/>
              <a:t>()</a:t>
            </a:r>
            <a:r>
              <a:rPr lang="zh-CN" altLang="zh-CN" dirty="0"/>
              <a:t>返回时不是返回到</a:t>
            </a:r>
            <a:r>
              <a:rPr lang="en-US" altLang="zh-CN" dirty="0"/>
              <a:t>test</a:t>
            </a:r>
            <a:r>
              <a:rPr lang="zh-CN" altLang="zh-CN" dirty="0"/>
              <a:t>函数继续执行，而是</a:t>
            </a:r>
            <a:r>
              <a:rPr lang="zh-CN" altLang="zh-CN" b="1" dirty="0">
                <a:solidFill>
                  <a:srgbClr val="FF0000"/>
                </a:solidFill>
              </a:rPr>
              <a:t>转向执行</a:t>
            </a:r>
            <a:r>
              <a:rPr lang="en-US" altLang="zh-CN" b="1" dirty="0">
                <a:solidFill>
                  <a:srgbClr val="FF0000"/>
                </a:solidFill>
              </a:rPr>
              <a:t>fizz()</a:t>
            </a:r>
            <a:r>
              <a:rPr lang="zh-CN" altLang="zh-CN" dirty="0"/>
              <a:t>。</a:t>
            </a:r>
            <a:endParaRPr lang="en-US" altLang="zh-CN" dirty="0"/>
          </a:p>
          <a:p>
            <a:pPr marL="444500" indent="635000">
              <a:lnSpc>
                <a:spcPct val="150000"/>
              </a:lnSpc>
              <a:buNone/>
            </a:pPr>
            <a:r>
              <a:rPr lang="zh-CN" altLang="zh-CN" dirty="0"/>
              <a:t>与</a:t>
            </a:r>
            <a:r>
              <a:rPr lang="en-US" altLang="zh-CN" dirty="0"/>
              <a:t>Smoke</a:t>
            </a:r>
            <a:r>
              <a:rPr lang="zh-CN" altLang="zh-CN" dirty="0"/>
              <a:t>阶段不同和且较难的地方在于</a:t>
            </a:r>
            <a:r>
              <a:rPr lang="zh-CN" altLang="en-US" dirty="0"/>
              <a:t>：</a:t>
            </a:r>
            <a:r>
              <a:rPr lang="en-US" altLang="zh-CN" b="1" dirty="0"/>
              <a:t>fizz</a:t>
            </a:r>
            <a:r>
              <a:rPr lang="zh-CN" altLang="zh-CN" b="1" dirty="0"/>
              <a:t>函数需要一个输入参数</a:t>
            </a:r>
            <a:r>
              <a:rPr lang="zh-CN" altLang="zh-CN" dirty="0"/>
              <a:t>，因此你要设法将</a:t>
            </a:r>
            <a:r>
              <a:rPr lang="en-US" altLang="zh-CN" dirty="0"/>
              <a:t>cookie</a:t>
            </a:r>
            <a:r>
              <a:rPr lang="zh-CN" altLang="zh-CN" dirty="0"/>
              <a:t>值作为参数传递给</a:t>
            </a:r>
            <a:r>
              <a:rPr lang="en-US" altLang="zh-CN" dirty="0"/>
              <a:t>fizz</a:t>
            </a:r>
            <a:r>
              <a:rPr lang="zh-CN" altLang="zh-CN" dirty="0"/>
              <a:t>函数，</a:t>
            </a:r>
            <a:r>
              <a:rPr lang="zh-CN" altLang="en-US" dirty="0"/>
              <a:t>以便于</a:t>
            </a:r>
            <a:r>
              <a:rPr lang="en-US" altLang="zh-CN" dirty="0"/>
              <a:t>fizz</a:t>
            </a:r>
            <a:r>
              <a:rPr lang="zh-CN" altLang="en-US" dirty="0"/>
              <a:t>中</a:t>
            </a:r>
            <a:r>
              <a:rPr lang="en-US" altLang="zh-CN" dirty="0" err="1"/>
              <a:t>val</a:t>
            </a:r>
            <a:r>
              <a:rPr lang="zh-CN" altLang="en-US" dirty="0"/>
              <a:t>与</a:t>
            </a:r>
            <a:r>
              <a:rPr lang="en-US" altLang="zh-CN" dirty="0"/>
              <a:t>cookie</a:t>
            </a:r>
            <a:r>
              <a:rPr lang="zh-CN" altLang="en-US" dirty="0"/>
              <a:t>的比较能够成功。所以，</a:t>
            </a:r>
            <a:r>
              <a:rPr lang="zh-CN" altLang="zh-CN" dirty="0"/>
              <a:t>你需要仔细考虑</a:t>
            </a:r>
            <a:r>
              <a:rPr lang="zh-CN" altLang="zh-CN" b="1" dirty="0">
                <a:solidFill>
                  <a:srgbClr val="FF0000"/>
                </a:solidFill>
              </a:rPr>
              <a:t>将</a:t>
            </a:r>
            <a:r>
              <a:rPr lang="en-US" altLang="zh-CN" b="1" dirty="0">
                <a:solidFill>
                  <a:srgbClr val="FF0000"/>
                </a:solidFill>
              </a:rPr>
              <a:t>cookie</a:t>
            </a:r>
            <a:r>
              <a:rPr lang="zh-CN" altLang="zh-CN" b="1" dirty="0">
                <a:solidFill>
                  <a:srgbClr val="FF0000"/>
                </a:solidFill>
              </a:rPr>
              <a:t>放置在栈中什么位置</a:t>
            </a:r>
            <a:r>
              <a:rPr lang="zh-CN" altLang="zh-CN" dirty="0"/>
              <a:t>。</a:t>
            </a:r>
          </a:p>
          <a:p>
            <a:pPr marL="0" indent="0">
              <a:lnSpc>
                <a:spcPct val="150000"/>
              </a:lnSpc>
              <a:buNone/>
            </a:pPr>
            <a:endParaRPr lang="zh-CN" altLang="zh-CN" dirty="0"/>
          </a:p>
          <a:p>
            <a:pPr marL="0" indent="0">
              <a:lnSpc>
                <a:spcPct val="150000"/>
              </a:lnSpc>
              <a:buNone/>
            </a:pPr>
            <a:endParaRPr lang="zh-CN" altLang="zh-CN" sz="2000" dirty="0"/>
          </a:p>
        </p:txBody>
      </p:sp>
      <p:sp>
        <p:nvSpPr>
          <p:cNvPr id="5" name="标题 1"/>
          <p:cNvSpPr>
            <a:spLocks noGrp="1"/>
          </p:cNvSpPr>
          <p:nvPr>
            <p:ph type="title"/>
          </p:nvPr>
        </p:nvSpPr>
        <p:spPr>
          <a:xfrm>
            <a:off x="457200" y="214313"/>
            <a:ext cx="8229600" cy="582612"/>
          </a:xfrm>
        </p:spPr>
        <p:txBody>
          <a:bodyPr/>
          <a:lstStyle/>
          <a:p>
            <a:r>
              <a:rPr lang="en-US" altLang="zh-CN" dirty="0"/>
              <a:t>Lab3 </a:t>
            </a:r>
            <a:r>
              <a:rPr lang="zh-CN" altLang="zh-CN" dirty="0"/>
              <a:t>实验任务</a:t>
            </a:r>
            <a:r>
              <a:rPr lang="zh-CN" altLang="en-US" dirty="0"/>
              <a:t>（续）</a:t>
            </a:r>
          </a:p>
        </p:txBody>
      </p:sp>
    </p:spTree>
    <p:extLst>
      <p:ext uri="{BB962C8B-B14F-4D97-AF65-F5344CB8AC3E}">
        <p14:creationId xmlns:p14="http://schemas.microsoft.com/office/powerpoint/2010/main" val="205577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352928" cy="5040312"/>
          </a:xfrm>
        </p:spPr>
        <p:txBody>
          <a:bodyPr/>
          <a:lstStyle/>
          <a:p>
            <a:pPr marL="0" indent="0" algn="just" eaLnBrk="1" hangingPunct="1">
              <a:lnSpc>
                <a:spcPct val="150000"/>
              </a:lnSpc>
              <a:spcBef>
                <a:spcPts val="0"/>
              </a:spcBef>
              <a:buNone/>
              <a:defRPr/>
            </a:pPr>
            <a:r>
              <a:rPr lang="zh-CN" altLang="zh-CN" sz="4000" b="1" dirty="0"/>
              <a:t>学术诚信</a:t>
            </a:r>
            <a:endParaRPr lang="en-US" altLang="zh-CN" sz="4000" dirty="0"/>
          </a:p>
          <a:p>
            <a:pPr marL="0" indent="0" algn="just" eaLnBrk="1" hangingPunct="1">
              <a:lnSpc>
                <a:spcPct val="150000"/>
              </a:lnSpc>
              <a:spcBef>
                <a:spcPts val="0"/>
              </a:spcBef>
              <a:buNone/>
              <a:defRPr/>
            </a:pPr>
            <a:r>
              <a:rPr lang="en-US" altLang="zh-CN" sz="3200" dirty="0"/>
              <a:t>       </a:t>
            </a:r>
            <a:r>
              <a:rPr lang="zh-CN" altLang="zh-CN" sz="3200" dirty="0"/>
              <a:t>如果你确实无法完成实验</a:t>
            </a:r>
            <a:r>
              <a:rPr lang="en-US" altLang="zh-CN" sz="3200" dirty="0"/>
              <a:t>, </a:t>
            </a:r>
            <a:r>
              <a:rPr lang="zh-CN" altLang="zh-CN" sz="3200" dirty="0"/>
              <a:t>你可以选择不提交。如果抄袭，不管抄袭者还是被抄袭者，均以零分论处并按作弊处分。</a:t>
            </a:r>
            <a:endParaRPr lang="zh-CN" altLang="en-US" sz="3200"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54453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640960" cy="5760640"/>
          </a:xfrm>
        </p:spPr>
        <p:txBody>
          <a:bodyPr/>
          <a:lstStyle/>
          <a:p>
            <a:pPr marL="0" indent="0">
              <a:buNone/>
            </a:pPr>
            <a:r>
              <a:rPr lang="zh-CN" altLang="en-US" dirty="0"/>
              <a:t>附：怎么生成你的</a:t>
            </a:r>
            <a:r>
              <a:rPr lang="en-US" altLang="zh-CN" dirty="0"/>
              <a:t>cookie</a:t>
            </a:r>
            <a:r>
              <a:rPr lang="zh-CN" altLang="en-US" dirty="0"/>
              <a:t>？</a:t>
            </a:r>
            <a:endParaRPr lang="en-US" altLang="zh-CN" dirty="0"/>
          </a:p>
          <a:p>
            <a:pPr marL="0" indent="0">
              <a:buNone/>
            </a:pPr>
            <a:r>
              <a:rPr lang="zh-CN" altLang="en-US" dirty="0"/>
              <a:t>      用</a:t>
            </a:r>
            <a:r>
              <a:rPr lang="en-US" altLang="zh-CN" dirty="0" err="1"/>
              <a:t>makecookie</a:t>
            </a:r>
            <a:r>
              <a:rPr lang="zh-CN" altLang="en-US" dirty="0"/>
              <a:t>工具，</a:t>
            </a:r>
            <a:r>
              <a:rPr lang="zh-CN" altLang="zh-CN" dirty="0"/>
              <a:t>用法：</a:t>
            </a:r>
            <a:endParaRPr lang="en-US" altLang="zh-CN" dirty="0"/>
          </a:p>
          <a:p>
            <a:pPr marL="0" indent="0">
              <a:buNone/>
            </a:pPr>
            <a:endParaRPr lang="zh-CN" altLang="zh-CN" dirty="0"/>
          </a:p>
          <a:p>
            <a:pPr marL="0" indent="1435100">
              <a:buNone/>
            </a:pPr>
            <a:r>
              <a:rPr lang="en-US" altLang="zh-CN" dirty="0" err="1"/>
              <a:t>linux</a:t>
            </a:r>
            <a:r>
              <a:rPr lang="en-US" altLang="zh-CN" dirty="0"/>
              <a:t>&gt; </a:t>
            </a:r>
            <a:r>
              <a:rPr lang="en-US" altLang="zh-CN" dirty="0" err="1"/>
              <a:t>makecookie</a:t>
            </a:r>
            <a:r>
              <a:rPr lang="en-US" altLang="zh-CN" dirty="0"/>
              <a:t> U202014557</a:t>
            </a:r>
            <a:endParaRPr lang="zh-CN" altLang="zh-CN" dirty="0"/>
          </a:p>
          <a:p>
            <a:pPr marL="0" indent="1435100">
              <a:buNone/>
            </a:pPr>
            <a:r>
              <a:rPr lang="en-US" altLang="zh-CN" dirty="0"/>
              <a:t>0x5f405c9a</a:t>
            </a:r>
          </a:p>
          <a:p>
            <a:pPr marL="0" indent="0">
              <a:buNone/>
            </a:pPr>
            <a:endParaRPr lang="en-US" altLang="zh-CN" dirty="0"/>
          </a:p>
          <a:p>
            <a:pPr marL="0" indent="0">
              <a:buNone/>
            </a:pPr>
            <a:r>
              <a:rPr lang="en-US" altLang="zh-CN" dirty="0"/>
              <a:t>    </a:t>
            </a:r>
            <a:r>
              <a:rPr lang="zh-CN" altLang="en-US" dirty="0"/>
              <a:t>这里，</a:t>
            </a:r>
            <a:r>
              <a:rPr lang="en-US" altLang="zh-CN" dirty="0"/>
              <a:t>“0x5f405c9a”</a:t>
            </a:r>
            <a:r>
              <a:rPr lang="zh-CN" altLang="zh-CN" dirty="0"/>
              <a:t>即为根据学号</a:t>
            </a:r>
            <a:r>
              <a:rPr lang="en-US" altLang="zh-CN" dirty="0"/>
              <a:t>U202014557</a:t>
            </a:r>
            <a:r>
              <a:rPr lang="zh-CN" altLang="zh-CN" dirty="0"/>
              <a:t>生成的</a:t>
            </a:r>
            <a:r>
              <a:rPr lang="en-US" altLang="zh-CN" dirty="0"/>
              <a:t>cookie</a:t>
            </a:r>
            <a:r>
              <a:rPr lang="zh-CN" altLang="zh-CN" dirty="0"/>
              <a:t>。</a:t>
            </a:r>
          </a:p>
          <a:p>
            <a:pPr marL="0" indent="0">
              <a:buNone/>
            </a:pPr>
            <a:endParaRPr lang="zh-CN" altLang="zh-CN" dirty="0"/>
          </a:p>
        </p:txBody>
      </p:sp>
      <p:sp>
        <p:nvSpPr>
          <p:cNvPr id="5" name="标题 1"/>
          <p:cNvSpPr>
            <a:spLocks noGrp="1"/>
          </p:cNvSpPr>
          <p:nvPr>
            <p:ph type="title"/>
          </p:nvPr>
        </p:nvSpPr>
        <p:spPr>
          <a:xfrm>
            <a:off x="457200" y="214313"/>
            <a:ext cx="8229600" cy="582612"/>
          </a:xfrm>
        </p:spPr>
        <p:txBody>
          <a:bodyPr/>
          <a:lstStyle/>
          <a:p>
            <a:r>
              <a:rPr lang="en-US" altLang="zh-CN" dirty="0"/>
              <a:t>Lab3 </a:t>
            </a:r>
            <a:r>
              <a:rPr lang="zh-CN" altLang="zh-CN" dirty="0"/>
              <a:t>实验任务</a:t>
            </a:r>
            <a:r>
              <a:rPr lang="zh-CN" altLang="en-US" dirty="0"/>
              <a:t>（续）</a:t>
            </a:r>
          </a:p>
        </p:txBody>
      </p:sp>
      <p:sp>
        <p:nvSpPr>
          <p:cNvPr id="4" name="文本框 3"/>
          <p:cNvSpPr txBox="1"/>
          <p:nvPr/>
        </p:nvSpPr>
        <p:spPr>
          <a:xfrm>
            <a:off x="4860032" y="3140968"/>
            <a:ext cx="4047904" cy="461665"/>
          </a:xfrm>
          <a:prstGeom prst="rect">
            <a:avLst/>
          </a:prstGeom>
          <a:solidFill>
            <a:srgbClr val="B3FFD5"/>
          </a:solidFill>
        </p:spPr>
        <p:txBody>
          <a:bodyPr wrap="none" rtlCol="0">
            <a:spAutoFit/>
          </a:bodyPr>
          <a:lstStyle/>
          <a:p>
            <a:r>
              <a:rPr lang="zh-CN" altLang="en-US" sz="2400" b="1" dirty="0"/>
              <a:t>注：</a:t>
            </a:r>
            <a:r>
              <a:rPr lang="en-US" altLang="zh-CN" sz="2400" b="1" dirty="0" err="1"/>
              <a:t>ppt</a:t>
            </a:r>
            <a:r>
              <a:rPr lang="zh-CN" altLang="en-US" sz="2400" b="1" dirty="0"/>
              <a:t>中的数据非实际数据</a:t>
            </a:r>
          </a:p>
        </p:txBody>
      </p:sp>
    </p:spTree>
    <p:extLst>
      <p:ext uri="{BB962C8B-B14F-4D97-AF65-F5344CB8AC3E}">
        <p14:creationId xmlns:p14="http://schemas.microsoft.com/office/powerpoint/2010/main" val="3728048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251520" y="980728"/>
            <a:ext cx="8784976" cy="5760640"/>
          </a:xfrm>
        </p:spPr>
        <p:txBody>
          <a:bodyPr/>
          <a:lstStyle/>
          <a:p>
            <a:pPr marL="0" indent="0">
              <a:lnSpc>
                <a:spcPct val="150000"/>
              </a:lnSpc>
              <a:buNone/>
            </a:pPr>
            <a:r>
              <a:rPr lang="en-US" altLang="zh-CN" b="1" dirty="0"/>
              <a:t>2</a:t>
            </a:r>
            <a:r>
              <a:rPr lang="zh-CN" altLang="zh-CN" b="1" dirty="0"/>
              <a:t>）任务二：</a:t>
            </a:r>
            <a:r>
              <a:rPr lang="en-US" altLang="zh-CN" b="1" dirty="0"/>
              <a:t>fizz</a:t>
            </a:r>
            <a:r>
              <a:rPr lang="zh-CN" altLang="en-US" b="1" dirty="0"/>
              <a:t>（续）</a:t>
            </a:r>
            <a:endParaRPr lang="zh-CN" altLang="zh-CN" dirty="0"/>
          </a:p>
          <a:p>
            <a:pPr marL="0" indent="0">
              <a:lnSpc>
                <a:spcPct val="150000"/>
              </a:lnSpc>
              <a:buNone/>
            </a:pPr>
            <a:r>
              <a:rPr lang="zh-CN" altLang="en-US" dirty="0"/>
              <a:t>本阶段成功你将看到：</a:t>
            </a:r>
            <a:endParaRPr lang="zh-CN" altLang="zh-CN" dirty="0"/>
          </a:p>
          <a:p>
            <a:pPr marL="0" indent="0">
              <a:lnSpc>
                <a:spcPct val="150000"/>
              </a:lnSpc>
              <a:buNone/>
            </a:pPr>
            <a:endParaRPr lang="zh-CN" altLang="zh-CN" sz="2000"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467544" y="2976190"/>
            <a:ext cx="8253779" cy="1686669"/>
          </a:xfrm>
          <a:prstGeom prst="rect">
            <a:avLst/>
          </a:prstGeom>
        </p:spPr>
      </p:pic>
    </p:spTree>
    <p:extLst>
      <p:ext uri="{BB962C8B-B14F-4D97-AF65-F5344CB8AC3E}">
        <p14:creationId xmlns:p14="http://schemas.microsoft.com/office/powerpoint/2010/main" val="154408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318356" y="908720"/>
            <a:ext cx="8507288" cy="5760640"/>
          </a:xfrm>
        </p:spPr>
        <p:txBody>
          <a:bodyPr/>
          <a:lstStyle/>
          <a:p>
            <a:pPr marL="0" indent="0">
              <a:buNone/>
            </a:pPr>
            <a:r>
              <a:rPr lang="en-US" altLang="zh-CN" b="1" dirty="0"/>
              <a:t>3</a:t>
            </a:r>
            <a:r>
              <a:rPr lang="zh-CN" altLang="zh-CN" b="1" dirty="0"/>
              <a:t>）任务三：</a:t>
            </a:r>
            <a:r>
              <a:rPr lang="en-US" altLang="zh-CN" b="1" dirty="0"/>
              <a:t>Bang</a:t>
            </a:r>
            <a:endParaRPr lang="zh-CN" altLang="zh-CN" dirty="0"/>
          </a:p>
          <a:p>
            <a:pPr marL="0" indent="0">
              <a:buNone/>
            </a:pPr>
            <a:r>
              <a:rPr lang="en-US" altLang="zh-CN" dirty="0"/>
              <a:t>    </a:t>
            </a:r>
            <a:r>
              <a:rPr lang="zh-CN" altLang="zh-CN" dirty="0"/>
              <a:t>在</a:t>
            </a:r>
            <a:r>
              <a:rPr lang="en-US" altLang="zh-CN" dirty="0" err="1"/>
              <a:t>bufbomb.c</a:t>
            </a:r>
            <a:r>
              <a:rPr lang="zh-CN" altLang="zh-CN" dirty="0"/>
              <a:t>中查找</a:t>
            </a:r>
            <a:r>
              <a:rPr lang="en-US" altLang="zh-CN" dirty="0"/>
              <a:t>bang</a:t>
            </a:r>
            <a:r>
              <a:rPr lang="zh-CN" altLang="zh-CN" dirty="0"/>
              <a:t>函数，其代码如下。</a:t>
            </a:r>
            <a:r>
              <a:rPr lang="en-US" altLang="zh-CN" dirty="0"/>
              <a:t> </a:t>
            </a:r>
            <a:endParaRPr lang="zh-CN" altLang="zh-CN" dirty="0"/>
          </a:p>
          <a:p>
            <a:pPr marL="0" indent="812800">
              <a:spcBef>
                <a:spcPts val="0"/>
              </a:spcBef>
              <a:buNone/>
            </a:pPr>
            <a:r>
              <a:rPr lang="en-US" altLang="zh-CN" sz="1600" dirty="0" err="1"/>
              <a:t>int</a:t>
            </a:r>
            <a:r>
              <a:rPr lang="en-US" altLang="zh-CN" sz="1600" dirty="0"/>
              <a:t> </a:t>
            </a:r>
            <a:r>
              <a:rPr lang="en-US" altLang="zh-CN" sz="1600" dirty="0" err="1"/>
              <a:t>global_value</a:t>
            </a:r>
            <a:r>
              <a:rPr lang="en-US" altLang="zh-CN" sz="1600" dirty="0"/>
              <a:t> = 0;</a:t>
            </a:r>
            <a:endParaRPr lang="zh-CN" altLang="zh-CN" sz="1600" dirty="0"/>
          </a:p>
          <a:p>
            <a:pPr marL="0" indent="812800">
              <a:spcBef>
                <a:spcPts val="0"/>
              </a:spcBef>
              <a:buNone/>
            </a:pPr>
            <a:r>
              <a:rPr lang="en-US" altLang="zh-CN" sz="1600" dirty="0"/>
              <a:t>void bang(</a:t>
            </a:r>
            <a:r>
              <a:rPr lang="en-US" altLang="zh-CN" sz="1600" dirty="0" err="1"/>
              <a:t>int</a:t>
            </a:r>
            <a:r>
              <a:rPr lang="en-US" altLang="zh-CN" sz="1600" dirty="0"/>
              <a:t> </a:t>
            </a:r>
            <a:r>
              <a:rPr lang="en-US" altLang="zh-CN" sz="1600" dirty="0" err="1"/>
              <a:t>val</a:t>
            </a:r>
            <a:r>
              <a:rPr lang="en-US" altLang="zh-CN" sz="1600" dirty="0"/>
              <a:t>)</a:t>
            </a:r>
            <a:endParaRPr lang="zh-CN" altLang="zh-CN" sz="1600" dirty="0"/>
          </a:p>
          <a:p>
            <a:pPr marL="0" indent="812800">
              <a:spcBef>
                <a:spcPts val="0"/>
              </a:spcBef>
              <a:buNone/>
            </a:pPr>
            <a:r>
              <a:rPr lang="en-US" altLang="zh-CN" sz="1600" dirty="0"/>
              <a:t>{</a:t>
            </a:r>
            <a:endParaRPr lang="zh-CN" altLang="zh-CN" sz="1600" dirty="0"/>
          </a:p>
          <a:p>
            <a:pPr marL="0" indent="812800">
              <a:spcBef>
                <a:spcPts val="0"/>
              </a:spcBef>
              <a:buNone/>
            </a:pPr>
            <a:r>
              <a:rPr lang="en-US" altLang="zh-CN" sz="1600" dirty="0"/>
              <a:t>        if (</a:t>
            </a:r>
            <a:r>
              <a:rPr lang="en-US" altLang="zh-CN" sz="1600" dirty="0" err="1"/>
              <a:t>global_value</a:t>
            </a:r>
            <a:r>
              <a:rPr lang="en-US" altLang="zh-CN" sz="1600" dirty="0"/>
              <a:t> == cookie) {</a:t>
            </a:r>
            <a:endParaRPr lang="zh-CN" altLang="zh-CN" sz="1600" dirty="0"/>
          </a:p>
          <a:p>
            <a:pPr marL="0" indent="812800">
              <a:spcBef>
                <a:spcPts val="0"/>
              </a:spcBef>
              <a:buNone/>
            </a:pPr>
            <a:r>
              <a:rPr lang="en-US" altLang="zh-CN" sz="1600" dirty="0"/>
              <a:t>            </a:t>
            </a:r>
            <a:r>
              <a:rPr lang="en-US" altLang="zh-CN" sz="1600" dirty="0" err="1"/>
              <a:t>printf</a:t>
            </a:r>
            <a:r>
              <a:rPr lang="en-US" altLang="zh-CN" sz="1600" dirty="0"/>
              <a:t>("Bang!: You set </a:t>
            </a:r>
            <a:r>
              <a:rPr lang="en-US" altLang="zh-CN" sz="1600" dirty="0" err="1"/>
              <a:t>global_value</a:t>
            </a:r>
            <a:r>
              <a:rPr lang="en-US" altLang="zh-CN" sz="1600" dirty="0"/>
              <a:t> to 0x%x\n", </a:t>
            </a:r>
            <a:r>
              <a:rPr lang="en-US" altLang="zh-CN" sz="1600" dirty="0" err="1"/>
              <a:t>global_value</a:t>
            </a:r>
            <a:r>
              <a:rPr lang="en-US" altLang="zh-CN" sz="1600" dirty="0"/>
              <a:t>);</a:t>
            </a:r>
            <a:endParaRPr lang="zh-CN" altLang="zh-CN" sz="1600" dirty="0"/>
          </a:p>
          <a:p>
            <a:pPr marL="0" indent="812800">
              <a:spcBef>
                <a:spcPts val="0"/>
              </a:spcBef>
              <a:buNone/>
            </a:pPr>
            <a:r>
              <a:rPr lang="en-US" altLang="zh-CN" sz="1600" dirty="0"/>
              <a:t>            validate(2);</a:t>
            </a:r>
            <a:endParaRPr lang="zh-CN" altLang="zh-CN" sz="1600" dirty="0"/>
          </a:p>
          <a:p>
            <a:pPr marL="0" indent="812800">
              <a:spcBef>
                <a:spcPts val="0"/>
              </a:spcBef>
              <a:buNone/>
            </a:pPr>
            <a:r>
              <a:rPr lang="en-US" altLang="zh-CN" sz="1600" dirty="0"/>
              <a:t>        } else</a:t>
            </a:r>
            <a:endParaRPr lang="zh-CN" altLang="zh-CN" sz="1600" dirty="0"/>
          </a:p>
          <a:p>
            <a:pPr marL="0" indent="812800">
              <a:spcBef>
                <a:spcPts val="0"/>
              </a:spcBef>
              <a:buNone/>
            </a:pPr>
            <a:r>
              <a:rPr lang="en-US" altLang="zh-CN" sz="1600" dirty="0"/>
              <a:t>            </a:t>
            </a:r>
            <a:r>
              <a:rPr lang="en-US" altLang="zh-CN" sz="1600" dirty="0" err="1"/>
              <a:t>printf</a:t>
            </a:r>
            <a:r>
              <a:rPr lang="en-US" altLang="zh-CN" sz="1600" dirty="0"/>
              <a:t>("Misfire: </a:t>
            </a:r>
            <a:r>
              <a:rPr lang="en-US" altLang="zh-CN" sz="1600" dirty="0" err="1"/>
              <a:t>global_value</a:t>
            </a:r>
            <a:r>
              <a:rPr lang="en-US" altLang="zh-CN" sz="1600" dirty="0"/>
              <a:t> = 0x%x\n", </a:t>
            </a:r>
            <a:r>
              <a:rPr lang="en-US" altLang="zh-CN" sz="1600" dirty="0" err="1"/>
              <a:t>global_value</a:t>
            </a:r>
            <a:r>
              <a:rPr lang="en-US" altLang="zh-CN" sz="1600" dirty="0"/>
              <a:t>);</a:t>
            </a:r>
            <a:endParaRPr lang="zh-CN" altLang="zh-CN" sz="1600" dirty="0"/>
          </a:p>
          <a:p>
            <a:pPr marL="0" indent="812800">
              <a:spcBef>
                <a:spcPts val="0"/>
              </a:spcBef>
              <a:buNone/>
            </a:pPr>
            <a:r>
              <a:rPr lang="en-US" altLang="zh-CN" sz="1600" dirty="0"/>
              <a:t>        exit(0);</a:t>
            </a:r>
            <a:endParaRPr lang="zh-CN" altLang="zh-CN" sz="1600" dirty="0"/>
          </a:p>
          <a:p>
            <a:pPr marL="0" indent="812800">
              <a:spcBef>
                <a:spcPts val="0"/>
              </a:spcBef>
              <a:buNone/>
            </a:pPr>
            <a:r>
              <a:rPr lang="en-US" altLang="zh-CN" sz="1600" dirty="0"/>
              <a:t>}</a:t>
            </a:r>
            <a:endParaRPr lang="zh-CN" altLang="zh-CN" sz="1600" dirty="0"/>
          </a:p>
          <a:p>
            <a:pPr marL="0" indent="0" algn="just">
              <a:buNone/>
            </a:pPr>
            <a:r>
              <a:rPr lang="en-US" altLang="zh-CN" sz="2200" dirty="0"/>
              <a:t>       bang ()</a:t>
            </a:r>
            <a:r>
              <a:rPr lang="zh-CN" altLang="zh-CN" sz="2200" dirty="0"/>
              <a:t>函数的功能大体和</a:t>
            </a:r>
            <a:r>
              <a:rPr lang="en-US" altLang="zh-CN" sz="2200" dirty="0"/>
              <a:t>fizz()</a:t>
            </a:r>
            <a:r>
              <a:rPr lang="zh-CN" altLang="zh-CN" sz="2200" dirty="0"/>
              <a:t>类似，但</a:t>
            </a:r>
            <a:r>
              <a:rPr lang="en-US" altLang="zh-CN" sz="2200" dirty="0" err="1"/>
              <a:t>val</a:t>
            </a:r>
            <a:r>
              <a:rPr lang="zh-CN" altLang="zh-CN" sz="2200" dirty="0"/>
              <a:t>没有被使用，而是一个</a:t>
            </a:r>
            <a:r>
              <a:rPr lang="zh-CN" altLang="zh-CN" sz="2200" b="1" dirty="0">
                <a:solidFill>
                  <a:srgbClr val="0000FF"/>
                </a:solidFill>
              </a:rPr>
              <a:t>全局变量</a:t>
            </a:r>
            <a:r>
              <a:rPr lang="en-US" altLang="zh-CN" sz="2200" b="1" dirty="0" err="1">
                <a:solidFill>
                  <a:srgbClr val="0000FF"/>
                </a:solidFill>
              </a:rPr>
              <a:t>global_value</a:t>
            </a:r>
            <a:r>
              <a:rPr lang="zh-CN" altLang="zh-CN" sz="2200" b="1" dirty="0">
                <a:solidFill>
                  <a:srgbClr val="0000FF"/>
                </a:solidFill>
              </a:rPr>
              <a:t>与</a:t>
            </a:r>
            <a:r>
              <a:rPr lang="en-US" altLang="zh-CN" sz="2200" b="1" dirty="0">
                <a:solidFill>
                  <a:srgbClr val="0000FF"/>
                </a:solidFill>
              </a:rPr>
              <a:t>cookie</a:t>
            </a:r>
            <a:r>
              <a:rPr lang="zh-CN" altLang="zh-CN" sz="2200" b="1" dirty="0">
                <a:solidFill>
                  <a:srgbClr val="0000FF"/>
                </a:solidFill>
              </a:rPr>
              <a:t>进行比较</a:t>
            </a:r>
            <a:r>
              <a:rPr lang="zh-CN" altLang="zh-CN" sz="2200" dirty="0"/>
              <a:t>，这里</a:t>
            </a:r>
            <a:r>
              <a:rPr lang="en-US" altLang="zh-CN" sz="2200" dirty="0" err="1"/>
              <a:t>global_value</a:t>
            </a:r>
            <a:r>
              <a:rPr lang="zh-CN" altLang="zh-CN" sz="2200" dirty="0"/>
              <a:t>的值应等于对应你的</a:t>
            </a:r>
            <a:r>
              <a:rPr lang="en-US" altLang="zh-CN" sz="2200" dirty="0"/>
              <a:t>cookie</a:t>
            </a:r>
            <a:r>
              <a:rPr lang="zh-CN" altLang="zh-CN" sz="2200" dirty="0"/>
              <a:t>才算成功，所以</a:t>
            </a:r>
            <a:r>
              <a:rPr lang="zh-CN" altLang="zh-CN" sz="2200" dirty="0">
                <a:solidFill>
                  <a:srgbClr val="FF0000"/>
                </a:solidFill>
              </a:rPr>
              <a:t>你要想办法将全局变量</a:t>
            </a:r>
            <a:r>
              <a:rPr lang="en-US" altLang="zh-CN" sz="2200" dirty="0" err="1">
                <a:solidFill>
                  <a:srgbClr val="FF0000"/>
                </a:solidFill>
              </a:rPr>
              <a:t>global_value</a:t>
            </a:r>
            <a:r>
              <a:rPr lang="zh-CN" altLang="zh-CN" sz="2200" dirty="0">
                <a:solidFill>
                  <a:srgbClr val="FF0000"/>
                </a:solidFill>
              </a:rPr>
              <a:t>设置为你的</a:t>
            </a:r>
            <a:r>
              <a:rPr lang="en-US" altLang="zh-CN" sz="2200" dirty="0">
                <a:solidFill>
                  <a:srgbClr val="FF0000"/>
                </a:solidFill>
              </a:rPr>
              <a:t>cookie</a:t>
            </a:r>
            <a:r>
              <a:rPr lang="zh-CN" altLang="zh-CN" sz="2200" dirty="0">
                <a:solidFill>
                  <a:srgbClr val="FF0000"/>
                </a:solidFill>
              </a:rPr>
              <a:t>值</a:t>
            </a:r>
            <a:r>
              <a:rPr lang="zh-CN" altLang="zh-CN" sz="2200" dirty="0"/>
              <a:t>。</a:t>
            </a:r>
          </a:p>
        </p:txBody>
      </p:sp>
    </p:spTree>
    <p:extLst>
      <p:ext uri="{BB962C8B-B14F-4D97-AF65-F5344CB8AC3E}">
        <p14:creationId xmlns:p14="http://schemas.microsoft.com/office/powerpoint/2010/main" val="3068447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a:t>3</a:t>
            </a:r>
            <a:r>
              <a:rPr lang="zh-CN" altLang="zh-CN" b="1" dirty="0"/>
              <a:t>）任务三：</a:t>
            </a:r>
            <a:r>
              <a:rPr lang="en-US" altLang="zh-CN" b="1" dirty="0"/>
              <a:t>Bang</a:t>
            </a:r>
            <a:r>
              <a:rPr lang="zh-CN" altLang="en-US" b="1" dirty="0"/>
              <a:t>（续）</a:t>
            </a:r>
            <a:endParaRPr lang="zh-CN" altLang="zh-CN" dirty="0"/>
          </a:p>
          <a:p>
            <a:pPr marL="444500" indent="635000">
              <a:lnSpc>
                <a:spcPct val="150000"/>
              </a:lnSpc>
              <a:spcBef>
                <a:spcPts val="0"/>
              </a:spcBef>
              <a:buNone/>
            </a:pPr>
            <a:r>
              <a:rPr lang="zh-CN" altLang="zh-CN" dirty="0"/>
              <a:t>本阶段的任务是</a:t>
            </a:r>
            <a:r>
              <a:rPr lang="zh-CN" altLang="zh-CN" b="1" dirty="0">
                <a:solidFill>
                  <a:srgbClr val="FF0000"/>
                </a:solidFill>
              </a:rPr>
              <a:t>设计包含攻击代码的攻击字符串</a:t>
            </a:r>
            <a:r>
              <a:rPr lang="zh-CN" altLang="zh-CN" dirty="0"/>
              <a:t>，所含攻击代码首先将全局变量</a:t>
            </a:r>
            <a:r>
              <a:rPr lang="en-US" altLang="zh-CN" dirty="0" err="1"/>
              <a:t>global_value</a:t>
            </a:r>
            <a:r>
              <a:rPr lang="zh-CN" altLang="zh-CN" dirty="0"/>
              <a:t>设置为你的</a:t>
            </a:r>
            <a:r>
              <a:rPr lang="en-US" altLang="zh-CN" dirty="0"/>
              <a:t>cookie</a:t>
            </a:r>
            <a:r>
              <a:rPr lang="zh-CN" altLang="zh-CN" dirty="0"/>
              <a:t>值，然后转向执行</a:t>
            </a:r>
            <a:r>
              <a:rPr lang="en-US" altLang="zh-CN" dirty="0"/>
              <a:t>bang()</a:t>
            </a:r>
            <a:r>
              <a:rPr lang="zh-CN" altLang="zh-CN" dirty="0"/>
              <a:t>。</a:t>
            </a:r>
            <a:endParaRPr lang="zh-CN" altLang="zh-CN" sz="2200" dirty="0"/>
          </a:p>
          <a:p>
            <a:pPr>
              <a:lnSpc>
                <a:spcPct val="150000"/>
              </a:lnSpc>
              <a:spcBef>
                <a:spcPts val="0"/>
              </a:spcBef>
            </a:pPr>
            <a:r>
              <a:rPr lang="zh-CN" altLang="zh-CN" b="1" dirty="0">
                <a:solidFill>
                  <a:srgbClr val="FF0000"/>
                </a:solidFill>
              </a:rPr>
              <a:t>任务</a:t>
            </a:r>
            <a:r>
              <a:rPr lang="zh-CN" altLang="en-US" b="1" dirty="0">
                <a:solidFill>
                  <a:srgbClr val="FF0000"/>
                </a:solidFill>
              </a:rPr>
              <a:t>的</a:t>
            </a:r>
            <a:r>
              <a:rPr lang="zh-CN" altLang="zh-CN" b="1" dirty="0">
                <a:solidFill>
                  <a:srgbClr val="FF0000"/>
                </a:solidFill>
              </a:rPr>
              <a:t>挑战</a:t>
            </a:r>
            <a:r>
              <a:rPr lang="zh-CN" altLang="zh-CN" dirty="0"/>
              <a:t>：</a:t>
            </a:r>
            <a:r>
              <a:rPr lang="zh-CN" altLang="en-US" b="1" dirty="0">
                <a:solidFill>
                  <a:srgbClr val="0000FF"/>
                </a:solidFill>
              </a:rPr>
              <a:t>设计</a:t>
            </a:r>
            <a:r>
              <a:rPr lang="zh-CN" altLang="zh-CN" b="1" dirty="0">
                <a:solidFill>
                  <a:srgbClr val="0000FF"/>
                </a:solidFill>
              </a:rPr>
              <a:t>包含机器指令</a:t>
            </a:r>
            <a:r>
              <a:rPr lang="zh-CN" altLang="en-US" b="1" dirty="0">
                <a:solidFill>
                  <a:srgbClr val="0000FF"/>
                </a:solidFill>
              </a:rPr>
              <a:t>的</a:t>
            </a:r>
            <a:r>
              <a:rPr lang="zh-CN" altLang="zh-CN" b="1" dirty="0">
                <a:solidFill>
                  <a:srgbClr val="0000FF"/>
                </a:solidFill>
              </a:rPr>
              <a:t>攻击字符串</a:t>
            </a:r>
            <a:r>
              <a:rPr lang="zh-CN" altLang="en-US" dirty="0"/>
              <a:t>。</a:t>
            </a:r>
            <a:endParaRPr lang="en-US" altLang="zh-CN" dirty="0"/>
          </a:p>
          <a:p>
            <a:pPr marL="355600" indent="635000">
              <a:lnSpc>
                <a:spcPct val="150000"/>
              </a:lnSpc>
              <a:spcBef>
                <a:spcPts val="0"/>
              </a:spcBef>
              <a:buNone/>
            </a:pPr>
            <a:r>
              <a:rPr lang="zh-CN" altLang="en-US" sz="2200" dirty="0"/>
              <a:t>本实验中，包含机器指令的攻击字符串在</a:t>
            </a:r>
            <a:r>
              <a:rPr lang="zh-CN" altLang="zh-CN" sz="2200" dirty="0"/>
              <a:t>覆盖缓冲区时写入函数的栈帧，当被调用函数返回时，将转向</a:t>
            </a:r>
            <a:r>
              <a:rPr lang="zh-CN" altLang="en-US" sz="2200" dirty="0"/>
              <a:t>执行</a:t>
            </a:r>
            <a:r>
              <a:rPr lang="zh-CN" altLang="zh-CN" sz="2200" dirty="0"/>
              <a:t>这段攻击代码。</a:t>
            </a:r>
            <a:endParaRPr lang="en-US" altLang="zh-CN" sz="2200" dirty="0"/>
          </a:p>
          <a:p>
            <a:pPr marL="355600" indent="635000">
              <a:lnSpc>
                <a:spcPct val="150000"/>
              </a:lnSpc>
              <a:spcBef>
                <a:spcPts val="0"/>
              </a:spcBef>
              <a:buNone/>
            </a:pPr>
            <a:r>
              <a:rPr lang="zh-CN" altLang="en-US" sz="2200" dirty="0"/>
              <a:t>提示：</a:t>
            </a:r>
            <a:r>
              <a:rPr lang="zh-CN" altLang="zh-CN" sz="2200" dirty="0"/>
              <a:t>你的攻击代码</a:t>
            </a:r>
            <a:r>
              <a:rPr lang="zh-CN" altLang="en-US" sz="2200" dirty="0"/>
              <a:t>要实现：</a:t>
            </a:r>
            <a:r>
              <a:rPr lang="en-US" altLang="zh-CN" sz="2200" dirty="0"/>
              <a:t>1</a:t>
            </a:r>
            <a:r>
              <a:rPr lang="zh-CN" altLang="en-US" sz="2200" dirty="0"/>
              <a:t>）</a:t>
            </a:r>
            <a:r>
              <a:rPr lang="zh-CN" altLang="zh-CN" sz="2200" dirty="0"/>
              <a:t>将全局变量</a:t>
            </a:r>
            <a:r>
              <a:rPr lang="en-US" altLang="zh-CN" sz="2200" dirty="0" err="1"/>
              <a:t>global_value</a:t>
            </a:r>
            <a:r>
              <a:rPr lang="zh-CN" altLang="zh-CN" sz="2200" dirty="0"/>
              <a:t>设置为你的</a:t>
            </a:r>
            <a:r>
              <a:rPr lang="en-US" altLang="zh-CN" sz="2200" dirty="0"/>
              <a:t>cookie</a:t>
            </a:r>
            <a:r>
              <a:rPr lang="zh-CN" altLang="zh-CN" sz="2200" dirty="0"/>
              <a:t>值</a:t>
            </a:r>
            <a:r>
              <a:rPr lang="zh-CN" altLang="en-US" sz="2200" dirty="0"/>
              <a:t>；</a:t>
            </a:r>
            <a:r>
              <a:rPr lang="en-US" altLang="zh-CN" sz="2200" dirty="0"/>
              <a:t>2</a:t>
            </a:r>
            <a:r>
              <a:rPr lang="zh-CN" altLang="en-US" sz="2200" dirty="0"/>
              <a:t>）</a:t>
            </a:r>
            <a:r>
              <a:rPr lang="zh-CN" altLang="zh-CN" sz="2200" dirty="0"/>
              <a:t>将</a:t>
            </a:r>
            <a:r>
              <a:rPr lang="en-US" altLang="zh-CN" sz="2200" dirty="0"/>
              <a:t>bang</a:t>
            </a:r>
            <a:r>
              <a:rPr lang="zh-CN" altLang="zh-CN" sz="2200" dirty="0"/>
              <a:t>函数的地址压入栈中</a:t>
            </a:r>
            <a:r>
              <a:rPr lang="zh-CN" altLang="en-US" sz="2200" dirty="0"/>
              <a:t>；</a:t>
            </a:r>
            <a:r>
              <a:rPr lang="en-US" altLang="zh-CN" sz="2200" dirty="0"/>
              <a:t>3</a:t>
            </a:r>
            <a:r>
              <a:rPr lang="zh-CN" altLang="en-US" sz="2200" dirty="0"/>
              <a:t>）</a:t>
            </a:r>
            <a:r>
              <a:rPr lang="zh-CN" altLang="zh-CN" sz="2200" dirty="0"/>
              <a:t>附一条</a:t>
            </a:r>
            <a:r>
              <a:rPr lang="en-US" altLang="zh-CN" sz="2200" dirty="0"/>
              <a:t>ret</a:t>
            </a:r>
            <a:r>
              <a:rPr lang="zh-CN" altLang="zh-CN" sz="2200" dirty="0"/>
              <a:t>指令</a:t>
            </a:r>
            <a:r>
              <a:rPr lang="zh-CN" altLang="en-US" sz="2200" dirty="0"/>
              <a:t>。而你还要做的是</a:t>
            </a:r>
            <a:r>
              <a:rPr lang="zh-CN" altLang="zh-CN" sz="2200" dirty="0"/>
              <a:t>设法</a:t>
            </a:r>
            <a:r>
              <a:rPr lang="zh-CN" altLang="zh-CN" sz="2200" b="1" dirty="0">
                <a:solidFill>
                  <a:srgbClr val="FF0000"/>
                </a:solidFill>
              </a:rPr>
              <a:t>将这段攻击代码置入栈中且将</a:t>
            </a:r>
            <a:r>
              <a:rPr lang="zh-CN" altLang="zh-CN" sz="2200" b="1" dirty="0">
                <a:solidFill>
                  <a:srgbClr val="0000FF"/>
                </a:solidFill>
              </a:rPr>
              <a:t>返回地址</a:t>
            </a:r>
            <a:r>
              <a:rPr lang="zh-CN" altLang="zh-CN" sz="2200" b="1" dirty="0">
                <a:solidFill>
                  <a:srgbClr val="FF0000"/>
                </a:solidFill>
              </a:rPr>
              <a:t>指向这段代码。</a:t>
            </a:r>
          </a:p>
        </p:txBody>
      </p:sp>
    </p:spTree>
    <p:extLst>
      <p:ext uri="{BB962C8B-B14F-4D97-AF65-F5344CB8AC3E}">
        <p14:creationId xmlns:p14="http://schemas.microsoft.com/office/powerpoint/2010/main" val="2011986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a:t>3</a:t>
            </a:r>
            <a:r>
              <a:rPr lang="zh-CN" altLang="zh-CN" b="1" dirty="0"/>
              <a:t>）任务三：</a:t>
            </a:r>
            <a:r>
              <a:rPr lang="en-US" altLang="zh-CN" b="1" dirty="0"/>
              <a:t>Bang</a:t>
            </a:r>
            <a:r>
              <a:rPr lang="zh-CN" altLang="en-US" b="1" dirty="0"/>
              <a:t>（续）</a:t>
            </a:r>
            <a:endParaRPr lang="en-US" altLang="zh-CN" b="1" dirty="0"/>
          </a:p>
          <a:p>
            <a:pPr marL="0" indent="0">
              <a:lnSpc>
                <a:spcPct val="150000"/>
              </a:lnSpc>
              <a:spcBef>
                <a:spcPts val="0"/>
              </a:spcBef>
              <a:buNone/>
            </a:pPr>
            <a:r>
              <a:rPr lang="zh-CN" altLang="zh-CN" b="1" dirty="0"/>
              <a:t>提示</a:t>
            </a:r>
            <a:r>
              <a:rPr lang="en-US" altLang="zh-CN" b="1" dirty="0"/>
              <a:t>2</a:t>
            </a:r>
            <a:r>
              <a:rPr lang="zh-CN" altLang="zh-CN" dirty="0"/>
              <a:t>：</a:t>
            </a:r>
            <a:r>
              <a:rPr lang="zh-CN" altLang="zh-CN" b="1" dirty="0">
                <a:solidFill>
                  <a:srgbClr val="0000FF"/>
                </a:solidFill>
              </a:rPr>
              <a:t>如何构造含有攻击代码的攻击字符串？</a:t>
            </a:r>
          </a:p>
          <a:p>
            <a:pPr marL="0" indent="622300">
              <a:lnSpc>
                <a:spcPct val="150000"/>
              </a:lnSpc>
              <a:spcBef>
                <a:spcPts val="0"/>
              </a:spcBef>
              <a:buNone/>
            </a:pPr>
            <a:r>
              <a:rPr lang="zh-CN" altLang="zh-CN" dirty="0"/>
              <a:t>所谓含有攻击代码的字符串，是</a:t>
            </a:r>
            <a:r>
              <a:rPr lang="zh-CN" altLang="zh-CN" b="1" dirty="0"/>
              <a:t>指嵌有二进制机器指令代码的字符串</a:t>
            </a:r>
            <a:r>
              <a:rPr lang="zh-CN" altLang="zh-CN" dirty="0"/>
              <a:t>，而二进制机器指令代码也就是一些无符号字节编码。</a:t>
            </a:r>
            <a:r>
              <a:rPr lang="en-US" altLang="zh-CN" dirty="0"/>
              <a:t> </a:t>
            </a:r>
            <a:endParaRPr lang="zh-CN" altLang="zh-CN" dirty="0"/>
          </a:p>
          <a:p>
            <a:pPr marL="0" indent="622300">
              <a:lnSpc>
                <a:spcPct val="150000"/>
              </a:lnSpc>
              <a:spcBef>
                <a:spcPts val="0"/>
              </a:spcBef>
              <a:buNone/>
            </a:pPr>
            <a:r>
              <a:rPr lang="zh-CN" altLang="zh-CN" dirty="0"/>
              <a:t>所以，要想构造攻击代码，可以手工编写</a:t>
            </a:r>
            <a:r>
              <a:rPr lang="zh-CN" altLang="en-US" dirty="0"/>
              <a:t>这些</a:t>
            </a:r>
            <a:r>
              <a:rPr lang="zh-CN" altLang="zh-CN" dirty="0"/>
              <a:t>指令的二进制字节编码，或者，可以首先编写一个汇编代码文件</a:t>
            </a:r>
            <a:r>
              <a:rPr lang="en-US" altLang="zh-CN" dirty="0" err="1"/>
              <a:t>asm.s</a:t>
            </a:r>
            <a:r>
              <a:rPr lang="zh-CN" altLang="zh-CN" dirty="0"/>
              <a:t>，然后使用</a:t>
            </a:r>
            <a:r>
              <a:rPr lang="en-US" altLang="zh-CN" dirty="0" err="1"/>
              <a:t>gcc</a:t>
            </a:r>
            <a:r>
              <a:rPr lang="zh-CN" altLang="zh-CN" dirty="0"/>
              <a:t>将该文件编译成机器代码，</a:t>
            </a:r>
            <a:r>
              <a:rPr lang="en-US" altLang="zh-CN" dirty="0" err="1"/>
              <a:t>gcc</a:t>
            </a:r>
            <a:r>
              <a:rPr lang="zh-CN" altLang="zh-CN" dirty="0"/>
              <a:t>命令格式：</a:t>
            </a:r>
          </a:p>
          <a:p>
            <a:pPr marL="0" indent="1701800">
              <a:lnSpc>
                <a:spcPct val="150000"/>
              </a:lnSpc>
              <a:spcBef>
                <a:spcPts val="0"/>
              </a:spcBef>
              <a:buNone/>
            </a:pPr>
            <a:r>
              <a:rPr lang="en-US" altLang="zh-CN" dirty="0"/>
              <a:t>           </a:t>
            </a:r>
            <a:r>
              <a:rPr lang="en-US" altLang="zh-CN" dirty="0" err="1">
                <a:solidFill>
                  <a:srgbClr val="FF0000"/>
                </a:solidFill>
              </a:rPr>
              <a:t>gcc</a:t>
            </a:r>
            <a:r>
              <a:rPr lang="en-US" altLang="zh-CN" dirty="0">
                <a:solidFill>
                  <a:srgbClr val="FF0000"/>
                </a:solidFill>
              </a:rPr>
              <a:t> </a:t>
            </a:r>
            <a:r>
              <a:rPr lang="zh-CN" altLang="zh-CN" dirty="0">
                <a:solidFill>
                  <a:srgbClr val="FF0000"/>
                </a:solidFill>
              </a:rPr>
              <a:t>–</a:t>
            </a:r>
            <a:r>
              <a:rPr lang="en-US" altLang="zh-CN" dirty="0">
                <a:solidFill>
                  <a:srgbClr val="FF0000"/>
                </a:solidFill>
              </a:rPr>
              <a:t>m32 </a:t>
            </a:r>
            <a:r>
              <a:rPr lang="zh-CN" altLang="zh-CN" dirty="0">
                <a:solidFill>
                  <a:srgbClr val="FF0000"/>
                </a:solidFill>
              </a:rPr>
              <a:t>–</a:t>
            </a:r>
            <a:r>
              <a:rPr lang="en-US" altLang="zh-CN" dirty="0">
                <a:solidFill>
                  <a:srgbClr val="FF0000"/>
                </a:solidFill>
              </a:rPr>
              <a:t>c </a:t>
            </a:r>
            <a:r>
              <a:rPr lang="en-US" altLang="zh-CN" dirty="0" err="1">
                <a:solidFill>
                  <a:srgbClr val="FF0000"/>
                </a:solidFill>
              </a:rPr>
              <a:t>asm.s</a:t>
            </a:r>
            <a:endParaRPr lang="zh-CN" altLang="zh-CN" dirty="0">
              <a:solidFill>
                <a:srgbClr val="FF0000"/>
              </a:solidFill>
            </a:endParaRPr>
          </a:p>
          <a:p>
            <a:pPr marL="0" indent="0">
              <a:lnSpc>
                <a:spcPct val="150000"/>
              </a:lnSpc>
              <a:spcBef>
                <a:spcPts val="0"/>
              </a:spcBef>
              <a:buNone/>
            </a:pPr>
            <a:r>
              <a:rPr lang="en-US" altLang="zh-CN" dirty="0"/>
              <a:t>       </a:t>
            </a:r>
            <a:r>
              <a:rPr lang="zh-CN" altLang="en-US" dirty="0"/>
              <a:t>然后</a:t>
            </a:r>
            <a:r>
              <a:rPr lang="zh-CN" altLang="zh-CN" dirty="0"/>
              <a:t>再使用“</a:t>
            </a:r>
            <a:r>
              <a:rPr lang="en-US" altLang="zh-CN" dirty="0" err="1">
                <a:solidFill>
                  <a:srgbClr val="FF0000"/>
                </a:solidFill>
              </a:rPr>
              <a:t>objdump</a:t>
            </a:r>
            <a:r>
              <a:rPr lang="en-US" altLang="zh-CN" dirty="0">
                <a:solidFill>
                  <a:srgbClr val="FF0000"/>
                </a:solidFill>
              </a:rPr>
              <a:t> </a:t>
            </a:r>
            <a:r>
              <a:rPr lang="zh-CN" altLang="zh-CN" dirty="0">
                <a:solidFill>
                  <a:srgbClr val="FF0000"/>
                </a:solidFill>
              </a:rPr>
              <a:t>–</a:t>
            </a:r>
            <a:r>
              <a:rPr lang="en-US" altLang="zh-CN" dirty="0">
                <a:solidFill>
                  <a:srgbClr val="FF0000"/>
                </a:solidFill>
              </a:rPr>
              <a:t>d </a:t>
            </a:r>
            <a:r>
              <a:rPr lang="en-US" altLang="zh-CN" dirty="0" err="1">
                <a:solidFill>
                  <a:srgbClr val="FF0000"/>
                </a:solidFill>
              </a:rPr>
              <a:t>asm.o</a:t>
            </a:r>
            <a:r>
              <a:rPr lang="zh-CN" altLang="zh-CN" dirty="0"/>
              <a:t>”命令将其反汇编，从中你可获得需要的</a:t>
            </a:r>
            <a:r>
              <a:rPr lang="zh-CN" altLang="zh-CN" b="1" dirty="0">
                <a:solidFill>
                  <a:srgbClr val="FF0000"/>
                </a:solidFill>
              </a:rPr>
              <a:t>二进制机器指令字节序列</a:t>
            </a:r>
            <a:r>
              <a:rPr lang="zh-CN" altLang="zh-CN" dirty="0"/>
              <a:t>。</a:t>
            </a:r>
            <a:endParaRPr lang="en-US" altLang="zh-CN" b="1" dirty="0"/>
          </a:p>
          <a:p>
            <a:pPr marL="0" indent="0">
              <a:lnSpc>
                <a:spcPct val="150000"/>
              </a:lnSpc>
              <a:spcBef>
                <a:spcPts val="0"/>
              </a:spcBef>
              <a:buNone/>
            </a:pPr>
            <a:endParaRPr lang="zh-CN" altLang="zh-CN" dirty="0"/>
          </a:p>
        </p:txBody>
      </p:sp>
    </p:spTree>
    <p:extLst>
      <p:ext uri="{BB962C8B-B14F-4D97-AF65-F5344CB8AC3E}">
        <p14:creationId xmlns:p14="http://schemas.microsoft.com/office/powerpoint/2010/main" val="3981705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a:t>3</a:t>
            </a:r>
            <a:r>
              <a:rPr lang="zh-CN" altLang="zh-CN" b="1" dirty="0"/>
              <a:t>）任务三：</a:t>
            </a:r>
            <a:r>
              <a:rPr lang="en-US" altLang="zh-CN" b="1" dirty="0"/>
              <a:t>Bang</a:t>
            </a:r>
            <a:r>
              <a:rPr lang="zh-CN" altLang="en-US" b="1" dirty="0"/>
              <a:t>（续）</a:t>
            </a:r>
            <a:endParaRPr lang="en-US" altLang="zh-CN" b="1" dirty="0"/>
          </a:p>
          <a:p>
            <a:pPr marL="0" indent="0">
              <a:lnSpc>
                <a:spcPct val="150000"/>
              </a:lnSpc>
              <a:spcBef>
                <a:spcPts val="0"/>
              </a:spcBef>
              <a:buNone/>
            </a:pPr>
            <a:r>
              <a:rPr lang="en-US" altLang="zh-CN" dirty="0"/>
              <a:t>     </a:t>
            </a:r>
            <a:r>
              <a:rPr lang="zh-CN" altLang="zh-CN" dirty="0"/>
              <a:t>如果你成功了，你会看到一下结果</a:t>
            </a:r>
            <a:endParaRPr lang="en-US" altLang="zh-CN" b="1" dirty="0"/>
          </a:p>
          <a:p>
            <a:pPr marL="0" indent="0">
              <a:lnSpc>
                <a:spcPct val="150000"/>
              </a:lnSpc>
              <a:spcBef>
                <a:spcPts val="0"/>
              </a:spcBef>
              <a:buNone/>
            </a:pPr>
            <a:endParaRPr lang="zh-CN" altLang="zh-CN"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79512" y="2844676"/>
            <a:ext cx="8685827" cy="1686351"/>
          </a:xfrm>
          <a:prstGeom prst="rect">
            <a:avLst/>
          </a:prstGeom>
        </p:spPr>
      </p:pic>
    </p:spTree>
    <p:extLst>
      <p:ext uri="{BB962C8B-B14F-4D97-AF65-F5344CB8AC3E}">
        <p14:creationId xmlns:p14="http://schemas.microsoft.com/office/powerpoint/2010/main" val="2049470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a:t>4</a:t>
            </a:r>
            <a:r>
              <a:rPr lang="zh-CN" altLang="zh-CN" b="1" dirty="0"/>
              <a:t>）任务四：</a:t>
            </a:r>
            <a:r>
              <a:rPr lang="en-US" altLang="zh-CN" b="1" dirty="0"/>
              <a:t>boom</a:t>
            </a:r>
            <a:r>
              <a:rPr lang="en-US" altLang="zh-CN" dirty="0"/>
              <a:t> </a:t>
            </a:r>
            <a:endParaRPr lang="zh-CN" altLang="zh-CN" dirty="0"/>
          </a:p>
          <a:p>
            <a:pPr marL="0" indent="0">
              <a:lnSpc>
                <a:spcPct val="150000"/>
              </a:lnSpc>
              <a:spcBef>
                <a:spcPts val="0"/>
              </a:spcBef>
              <a:buNone/>
            </a:pPr>
            <a:r>
              <a:rPr lang="en-US" altLang="zh-CN" sz="2200" dirty="0"/>
              <a:t>       </a:t>
            </a:r>
            <a:r>
              <a:rPr lang="zh-CN" altLang="zh-CN" sz="2200" dirty="0"/>
              <a:t>前几阶段的实验实现的攻击都是使得程序跳转到不同于正常返回地址的其他函数中，进而结束整个程序的运行</a:t>
            </a:r>
            <a:r>
              <a:rPr lang="zh-CN" altLang="en-US" sz="2200" dirty="0"/>
              <a:t>，</a:t>
            </a:r>
            <a:r>
              <a:rPr lang="zh-CN" altLang="zh-CN" sz="2200" dirty="0"/>
              <a:t>因此，攻击字符串所造成的对栈中原有记录值的破坏、改写是可接受的。</a:t>
            </a:r>
            <a:endParaRPr lang="en-US" altLang="zh-CN" sz="2200" dirty="0"/>
          </a:p>
          <a:p>
            <a:pPr marL="0" indent="0">
              <a:lnSpc>
                <a:spcPct val="150000"/>
              </a:lnSpc>
              <a:spcBef>
                <a:spcPts val="0"/>
              </a:spcBef>
              <a:buNone/>
            </a:pPr>
            <a:r>
              <a:rPr lang="en-US" altLang="zh-CN" sz="2200" dirty="0"/>
              <a:t>       </a:t>
            </a:r>
            <a:r>
              <a:rPr lang="zh-CN" altLang="zh-CN" sz="2200" dirty="0"/>
              <a:t>然而，更高明的缓冲区溢出攻击是，除了执行攻击代码来改变程序的寄存器或内存中的值外，仍然使得程序能够返回到原来的调用函数继续执行——即调用函数感觉不到攻击行为。</a:t>
            </a:r>
          </a:p>
          <a:p>
            <a:pPr marL="0" indent="0">
              <a:lnSpc>
                <a:spcPct val="150000"/>
              </a:lnSpc>
              <a:spcBef>
                <a:spcPts val="0"/>
              </a:spcBef>
              <a:buNone/>
            </a:pPr>
            <a:r>
              <a:rPr lang="en-US" altLang="zh-CN" dirty="0"/>
              <a:t>      </a:t>
            </a:r>
            <a:r>
              <a:rPr lang="zh-CN" altLang="en-US" b="1" dirty="0">
                <a:solidFill>
                  <a:srgbClr val="FF0000"/>
                </a:solidFill>
              </a:rPr>
              <a:t>挑战</a:t>
            </a:r>
            <a:r>
              <a:rPr lang="zh-CN" altLang="en-US" dirty="0"/>
              <a:t>：</a:t>
            </a:r>
            <a:r>
              <a:rPr lang="zh-CN" altLang="zh-CN" dirty="0"/>
              <a:t>这种攻击方式的难度相对更高，因为攻击者必须：</a:t>
            </a:r>
            <a:endParaRPr lang="en-US" altLang="zh-CN" dirty="0"/>
          </a:p>
          <a:p>
            <a:pPr marL="0" indent="0">
              <a:lnSpc>
                <a:spcPct val="150000"/>
              </a:lnSpc>
              <a:spcBef>
                <a:spcPts val="0"/>
              </a:spcBef>
              <a:buNone/>
            </a:pPr>
            <a:r>
              <a:rPr lang="en-US" altLang="zh-CN" dirty="0"/>
              <a:t>              </a:t>
            </a:r>
            <a:r>
              <a:rPr lang="zh-CN" altLang="zh-CN" dirty="0"/>
              <a:t>（</a:t>
            </a:r>
            <a:r>
              <a:rPr lang="en-US" altLang="zh-CN" dirty="0"/>
              <a:t>1</a:t>
            </a:r>
            <a:r>
              <a:rPr lang="zh-CN" altLang="zh-CN" dirty="0"/>
              <a:t>）将攻击机器代码置入栈中</a:t>
            </a:r>
            <a:endParaRPr lang="en-US" altLang="zh-CN" dirty="0"/>
          </a:p>
          <a:p>
            <a:pPr marL="0" indent="0">
              <a:lnSpc>
                <a:spcPct val="150000"/>
              </a:lnSpc>
              <a:spcBef>
                <a:spcPts val="0"/>
              </a:spcBef>
              <a:buNone/>
            </a:pPr>
            <a:r>
              <a:rPr lang="en-US" altLang="zh-CN" dirty="0"/>
              <a:t>              </a:t>
            </a:r>
            <a:r>
              <a:rPr lang="zh-CN" altLang="zh-CN" dirty="0"/>
              <a:t>（</a:t>
            </a:r>
            <a:r>
              <a:rPr lang="en-US" altLang="zh-CN" dirty="0"/>
              <a:t>2</a:t>
            </a:r>
            <a:r>
              <a:rPr lang="zh-CN" altLang="zh-CN" dirty="0"/>
              <a:t>）设置</a:t>
            </a:r>
            <a:r>
              <a:rPr lang="en-US" altLang="zh-CN" dirty="0"/>
              <a:t>return</a:t>
            </a:r>
            <a:r>
              <a:rPr lang="zh-CN" altLang="zh-CN" dirty="0"/>
              <a:t>指针指向该代码的起始地址</a:t>
            </a:r>
            <a:endParaRPr lang="en-US" altLang="zh-CN" dirty="0"/>
          </a:p>
          <a:p>
            <a:pPr marL="0" indent="0">
              <a:lnSpc>
                <a:spcPct val="150000"/>
              </a:lnSpc>
              <a:spcBef>
                <a:spcPts val="0"/>
              </a:spcBef>
              <a:buNone/>
            </a:pPr>
            <a:r>
              <a:rPr lang="en-US" altLang="zh-CN" dirty="0"/>
              <a:t>              </a:t>
            </a:r>
            <a:r>
              <a:rPr lang="zh-CN" altLang="zh-CN" dirty="0"/>
              <a:t>（</a:t>
            </a:r>
            <a:r>
              <a:rPr lang="en-US" altLang="zh-CN" dirty="0"/>
              <a:t>3</a:t>
            </a:r>
            <a:r>
              <a:rPr lang="zh-CN" altLang="zh-CN" dirty="0"/>
              <a:t>）还原对栈状态的任何破坏。</a:t>
            </a:r>
          </a:p>
        </p:txBody>
      </p:sp>
    </p:spTree>
    <p:extLst>
      <p:ext uri="{BB962C8B-B14F-4D97-AF65-F5344CB8AC3E}">
        <p14:creationId xmlns:p14="http://schemas.microsoft.com/office/powerpoint/2010/main" val="536573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a:t>4</a:t>
            </a:r>
            <a:r>
              <a:rPr lang="zh-CN" altLang="zh-CN" b="1" dirty="0"/>
              <a:t>）任务四：</a:t>
            </a:r>
            <a:r>
              <a:rPr lang="en-US" altLang="zh-CN" b="1" dirty="0"/>
              <a:t>boom</a:t>
            </a:r>
            <a:r>
              <a:rPr lang="zh-CN" altLang="en-US" b="1" dirty="0"/>
              <a:t>（续）</a:t>
            </a:r>
            <a:r>
              <a:rPr lang="en-US" altLang="zh-CN" dirty="0"/>
              <a:t> </a:t>
            </a:r>
            <a:endParaRPr lang="zh-CN" altLang="zh-CN" dirty="0"/>
          </a:p>
          <a:p>
            <a:pPr marL="444500" indent="635000">
              <a:lnSpc>
                <a:spcPct val="150000"/>
              </a:lnSpc>
              <a:spcBef>
                <a:spcPts val="0"/>
              </a:spcBef>
              <a:buNone/>
            </a:pPr>
            <a:r>
              <a:rPr lang="zh-CN" altLang="zh-CN" dirty="0"/>
              <a:t>本阶段的实验任务就是构造这样一个攻击字符串，使得</a:t>
            </a:r>
            <a:r>
              <a:rPr lang="en-US" altLang="zh-CN" dirty="0" err="1"/>
              <a:t>getbuf</a:t>
            </a:r>
            <a:r>
              <a:rPr lang="zh-CN" altLang="zh-CN" dirty="0"/>
              <a:t>函数不管获得什么输入，都能</a:t>
            </a:r>
            <a:r>
              <a:rPr lang="zh-CN" altLang="zh-CN" b="1" dirty="0">
                <a:solidFill>
                  <a:srgbClr val="0000FF"/>
                </a:solidFill>
              </a:rPr>
              <a:t>将正确的</a:t>
            </a:r>
            <a:r>
              <a:rPr lang="en-US" altLang="zh-CN" b="1" dirty="0">
                <a:solidFill>
                  <a:srgbClr val="0000FF"/>
                </a:solidFill>
              </a:rPr>
              <a:t>cookie</a:t>
            </a:r>
            <a:r>
              <a:rPr lang="zh-CN" altLang="zh-CN" b="1" dirty="0">
                <a:solidFill>
                  <a:srgbClr val="0000FF"/>
                </a:solidFill>
              </a:rPr>
              <a:t>值返回给</a:t>
            </a:r>
            <a:r>
              <a:rPr lang="en-US" altLang="zh-CN" b="1" dirty="0">
                <a:solidFill>
                  <a:srgbClr val="0000FF"/>
                </a:solidFill>
              </a:rPr>
              <a:t>test</a:t>
            </a:r>
            <a:r>
              <a:rPr lang="zh-CN" altLang="zh-CN" b="1" dirty="0">
                <a:solidFill>
                  <a:srgbClr val="0000FF"/>
                </a:solidFill>
              </a:rPr>
              <a:t>函数</a:t>
            </a:r>
            <a:r>
              <a:rPr lang="zh-CN" altLang="zh-CN" dirty="0"/>
              <a:t>，而不是返回值</a:t>
            </a:r>
            <a:r>
              <a:rPr lang="en-US" altLang="zh-CN" dirty="0"/>
              <a:t>1</a:t>
            </a:r>
            <a:r>
              <a:rPr lang="zh-CN" altLang="zh-CN" dirty="0"/>
              <a:t>。除此之外，你的攻击代码应还原任何被破坏的状态，将正确返回地址压入栈中，并执行</a:t>
            </a:r>
            <a:r>
              <a:rPr lang="en-US" altLang="zh-CN" dirty="0"/>
              <a:t>ret</a:t>
            </a:r>
            <a:r>
              <a:rPr lang="zh-CN" altLang="zh-CN" dirty="0"/>
              <a:t>指令从而真正返回到</a:t>
            </a:r>
            <a:r>
              <a:rPr lang="en-US" altLang="zh-CN" dirty="0"/>
              <a:t>test</a:t>
            </a:r>
            <a:r>
              <a:rPr lang="zh-CN" altLang="zh-CN" dirty="0"/>
              <a:t>函数。</a:t>
            </a:r>
          </a:p>
          <a:p>
            <a:pPr marL="0" indent="0">
              <a:lnSpc>
                <a:spcPct val="150000"/>
              </a:lnSpc>
              <a:spcBef>
                <a:spcPts val="0"/>
              </a:spcBef>
              <a:buNone/>
            </a:pPr>
            <a:r>
              <a:rPr lang="en-US" altLang="zh-CN" dirty="0"/>
              <a:t>            </a:t>
            </a:r>
            <a:r>
              <a:rPr lang="zh-CN" altLang="zh-CN" dirty="0"/>
              <a:t>本阶段如果你成功了，你会看到一下结果：</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755576" y="4941168"/>
            <a:ext cx="8064895" cy="1296143"/>
          </a:xfrm>
          <a:prstGeom prst="rect">
            <a:avLst/>
          </a:prstGeom>
        </p:spPr>
      </p:pic>
      <p:sp>
        <p:nvSpPr>
          <p:cNvPr id="5" name="矩形 4"/>
          <p:cNvSpPr/>
          <p:nvPr/>
        </p:nvSpPr>
        <p:spPr>
          <a:xfrm>
            <a:off x="701013" y="6309320"/>
            <a:ext cx="4447051" cy="461665"/>
          </a:xfrm>
          <a:prstGeom prst="rect">
            <a:avLst/>
          </a:prstGeom>
          <a:solidFill>
            <a:srgbClr val="92D050"/>
          </a:solidFill>
          <a:ln>
            <a:solidFill>
              <a:schemeClr val="bg1"/>
            </a:solidFill>
          </a:ln>
        </p:spPr>
        <p:txBody>
          <a:bodyPr wrap="none">
            <a:spAutoFit/>
          </a:bodyPr>
          <a:lstStyle/>
          <a:p>
            <a:r>
              <a:rPr lang="zh-CN" altLang="en-US" sz="2400" i="0" dirty="0">
                <a:latin typeface="+mj-ea"/>
                <a:ea typeface="+mj-ea"/>
              </a:rPr>
              <a:t>注</a:t>
            </a:r>
            <a:r>
              <a:rPr lang="zh-CN" altLang="zh-CN" sz="2400" i="0" dirty="0">
                <a:latin typeface="+mj-ea"/>
                <a:ea typeface="+mj-ea"/>
              </a:rPr>
              <a:t>：</a:t>
            </a:r>
            <a:r>
              <a:rPr lang="zh-CN" altLang="en-US" sz="2400" i="0" dirty="0">
                <a:latin typeface="+mj-ea"/>
                <a:ea typeface="+mj-ea"/>
              </a:rPr>
              <a:t>这里，</a:t>
            </a:r>
            <a:r>
              <a:rPr lang="en-US" altLang="zh-CN" sz="2400" i="0" dirty="0">
                <a:latin typeface="+mj-ea"/>
                <a:ea typeface="+mj-ea"/>
              </a:rPr>
              <a:t>boom</a:t>
            </a:r>
            <a:r>
              <a:rPr lang="zh-CN" altLang="zh-CN" sz="2400" i="0" dirty="0">
                <a:latin typeface="+mj-ea"/>
                <a:ea typeface="+mj-ea"/>
              </a:rPr>
              <a:t>不是一个函数</a:t>
            </a:r>
            <a:endParaRPr lang="zh-CN" altLang="en-US" sz="2400" i="0" dirty="0">
              <a:latin typeface="+mj-ea"/>
              <a:ea typeface="+mj-ea"/>
            </a:endParaRPr>
          </a:p>
        </p:txBody>
      </p:sp>
    </p:spTree>
    <p:extLst>
      <p:ext uri="{BB962C8B-B14F-4D97-AF65-F5344CB8AC3E}">
        <p14:creationId xmlns:p14="http://schemas.microsoft.com/office/powerpoint/2010/main" val="3624370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a:t>5</a:t>
            </a:r>
            <a:r>
              <a:rPr lang="zh-CN" altLang="en-US" b="1" dirty="0"/>
              <a:t>）</a:t>
            </a:r>
            <a:r>
              <a:rPr lang="zh-CN" altLang="zh-CN" b="1" dirty="0"/>
              <a:t>任务五：</a:t>
            </a:r>
            <a:r>
              <a:rPr lang="en-US" altLang="zh-CN" b="1" dirty="0"/>
              <a:t>Nitro</a:t>
            </a:r>
            <a:endParaRPr lang="zh-CN" altLang="zh-CN" dirty="0"/>
          </a:p>
          <a:p>
            <a:pPr marL="444500" indent="-444500">
              <a:lnSpc>
                <a:spcPct val="150000"/>
              </a:lnSpc>
              <a:spcBef>
                <a:spcPts val="0"/>
              </a:spcBef>
              <a:buNone/>
            </a:pPr>
            <a:r>
              <a:rPr lang="en-US" altLang="zh-CN" dirty="0"/>
              <a:t>             </a:t>
            </a:r>
            <a:r>
              <a:rPr lang="zh-CN" altLang="zh-CN" dirty="0"/>
              <a:t>首先注意，本阶段你需要使用“</a:t>
            </a:r>
            <a:r>
              <a:rPr lang="en-US" altLang="zh-CN" dirty="0"/>
              <a:t>-n</a:t>
            </a:r>
            <a:r>
              <a:rPr lang="zh-CN" altLang="zh-CN" dirty="0"/>
              <a:t>”命令行开关运行</a:t>
            </a:r>
            <a:r>
              <a:rPr lang="en-US" altLang="zh-CN" dirty="0" err="1"/>
              <a:t>bufbomb</a:t>
            </a:r>
            <a:r>
              <a:rPr lang="zh-CN" altLang="zh-CN" dirty="0"/>
              <a:t>，以便开启</a:t>
            </a:r>
            <a:r>
              <a:rPr lang="en-US" altLang="zh-CN" dirty="0"/>
              <a:t>Nitro</a:t>
            </a:r>
            <a:r>
              <a:rPr lang="zh-CN" altLang="zh-CN" dirty="0"/>
              <a:t>模式，进行本阶段实验。</a:t>
            </a:r>
            <a:endParaRPr lang="en-US" altLang="zh-CN" dirty="0"/>
          </a:p>
          <a:p>
            <a:pPr marL="444500" indent="-444500">
              <a:lnSpc>
                <a:spcPct val="150000"/>
              </a:lnSpc>
              <a:spcBef>
                <a:spcPts val="0"/>
              </a:spcBef>
              <a:buNone/>
            </a:pPr>
            <a:r>
              <a:rPr lang="en-US" altLang="zh-CN" dirty="0"/>
              <a:t>             </a:t>
            </a:r>
            <a:r>
              <a:rPr lang="zh-CN" altLang="zh-CN" dirty="0"/>
              <a:t>如下所示：</a:t>
            </a:r>
            <a:endParaRPr lang="en-US" altLang="zh-CN" dirty="0"/>
          </a:p>
          <a:p>
            <a:pPr marL="444500" indent="-444500">
              <a:lnSpc>
                <a:spcPct val="150000"/>
              </a:lnSpc>
              <a:spcBef>
                <a:spcPts val="0"/>
              </a:spcBef>
              <a:buNone/>
            </a:pPr>
            <a:endParaRPr lang="en-US" altLang="zh-CN" dirty="0"/>
          </a:p>
          <a:p>
            <a:pPr marL="444500" indent="-444500">
              <a:lnSpc>
                <a:spcPct val="150000"/>
              </a:lnSpc>
              <a:spcBef>
                <a:spcPts val="0"/>
              </a:spcBef>
              <a:buNone/>
            </a:pPr>
            <a:endParaRPr lang="en-US" altLang="zh-CN" dirty="0"/>
          </a:p>
          <a:p>
            <a:pPr marL="444500" indent="-444500">
              <a:lnSpc>
                <a:spcPct val="150000"/>
              </a:lnSpc>
              <a:spcBef>
                <a:spcPts val="0"/>
              </a:spcBef>
              <a:buNone/>
            </a:pPr>
            <a:endParaRPr lang="en-US" altLang="zh-CN" dirty="0"/>
          </a:p>
          <a:p>
            <a:pPr marL="444500" indent="-444500">
              <a:lnSpc>
                <a:spcPct val="150000"/>
              </a:lnSpc>
              <a:spcBef>
                <a:spcPts val="0"/>
              </a:spcBef>
              <a:buNone/>
            </a:pPr>
            <a:endParaRPr lang="en-US" altLang="zh-CN" dirty="0"/>
          </a:p>
          <a:p>
            <a:pPr marL="444500" indent="-444500">
              <a:lnSpc>
                <a:spcPct val="150000"/>
              </a:lnSpc>
              <a:spcBef>
                <a:spcPts val="0"/>
              </a:spcBef>
              <a:buNone/>
            </a:pPr>
            <a:r>
              <a:rPr lang="zh-CN" altLang="en-US" dirty="0"/>
              <a:t>            在</a:t>
            </a:r>
            <a:r>
              <a:rPr lang="en-US" altLang="zh-CN" dirty="0"/>
              <a:t>Nitro </a:t>
            </a:r>
            <a:r>
              <a:rPr lang="zh-CN" altLang="en-US" dirty="0"/>
              <a:t>模式下，</a:t>
            </a:r>
            <a:r>
              <a:rPr lang="en-US" altLang="zh-CN" dirty="0" err="1"/>
              <a:t>cnt</a:t>
            </a:r>
            <a:r>
              <a:rPr lang="en-US" altLang="zh-CN" dirty="0"/>
              <a:t>=5</a:t>
            </a:r>
            <a:r>
              <a:rPr lang="zh-CN" altLang="en-US" dirty="0"/>
              <a:t>（见目标程序</a:t>
            </a:r>
            <a:r>
              <a:rPr lang="en-US" altLang="zh-CN" dirty="0"/>
              <a:t>BUFBOMB</a:t>
            </a:r>
            <a:r>
              <a:rPr lang="zh-CN" altLang="en-US" dirty="0"/>
              <a:t>中相关说明）。亦即</a:t>
            </a:r>
            <a:r>
              <a:rPr lang="en-US" altLang="zh-CN" dirty="0" err="1"/>
              <a:t>getbufn</a:t>
            </a:r>
            <a:r>
              <a:rPr lang="zh-CN" altLang="en-US" dirty="0"/>
              <a:t>会连续执行了</a:t>
            </a:r>
            <a:r>
              <a:rPr lang="en-US" altLang="zh-CN" dirty="0"/>
              <a:t>5</a:t>
            </a:r>
            <a:r>
              <a:rPr lang="zh-CN" altLang="en-US" dirty="0"/>
              <a:t>次。</a:t>
            </a:r>
            <a:endParaRPr lang="zh-CN" altLang="zh-CN" dirty="0"/>
          </a:p>
        </p:txBody>
      </p:sp>
      <p:pic>
        <p:nvPicPr>
          <p:cNvPr id="4" name="图片 3"/>
          <p:cNvPicPr/>
          <p:nvPr/>
        </p:nvPicPr>
        <p:blipFill>
          <a:blip r:embed="rId3"/>
          <a:stretch>
            <a:fillRect/>
          </a:stretch>
        </p:blipFill>
        <p:spPr>
          <a:xfrm>
            <a:off x="395536" y="3212976"/>
            <a:ext cx="8468782" cy="1944216"/>
          </a:xfrm>
          <a:prstGeom prst="rect">
            <a:avLst/>
          </a:prstGeom>
        </p:spPr>
      </p:pic>
    </p:spTree>
    <p:extLst>
      <p:ext uri="{BB962C8B-B14F-4D97-AF65-F5344CB8AC3E}">
        <p14:creationId xmlns:p14="http://schemas.microsoft.com/office/powerpoint/2010/main" val="2454872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600"/>
              </a:spcBef>
              <a:buNone/>
            </a:pPr>
            <a:r>
              <a:rPr lang="en-US" altLang="zh-CN" b="1" dirty="0"/>
              <a:t>5</a:t>
            </a:r>
            <a:r>
              <a:rPr lang="zh-CN" altLang="en-US" b="1" dirty="0"/>
              <a:t>）</a:t>
            </a:r>
            <a:r>
              <a:rPr lang="zh-CN" altLang="zh-CN" b="1" dirty="0"/>
              <a:t>任务五：</a:t>
            </a:r>
            <a:r>
              <a:rPr lang="en-US" altLang="zh-CN" b="1" dirty="0"/>
              <a:t>Nitro</a:t>
            </a:r>
            <a:r>
              <a:rPr lang="zh-CN" altLang="en-US" dirty="0"/>
              <a:t>（续）</a:t>
            </a:r>
            <a:endParaRPr lang="zh-CN" altLang="zh-CN" dirty="0"/>
          </a:p>
          <a:p>
            <a:pPr marL="0" indent="0">
              <a:lnSpc>
                <a:spcPct val="150000"/>
              </a:lnSpc>
              <a:spcBef>
                <a:spcPts val="600"/>
              </a:spcBef>
              <a:buNone/>
            </a:pPr>
            <a:r>
              <a:rPr lang="en-US" altLang="zh-CN" dirty="0"/>
              <a:t>      </a:t>
            </a:r>
            <a:r>
              <a:rPr lang="zh-CN" altLang="zh-CN" dirty="0"/>
              <a:t>为什么要连续</a:t>
            </a:r>
            <a:r>
              <a:rPr lang="en-US" altLang="zh-CN" dirty="0"/>
              <a:t>5</a:t>
            </a:r>
            <a:r>
              <a:rPr lang="zh-CN" altLang="zh-CN" dirty="0"/>
              <a:t>次调用</a:t>
            </a:r>
            <a:r>
              <a:rPr lang="en-US" altLang="zh-CN" dirty="0" err="1"/>
              <a:t>getbufn</a:t>
            </a:r>
            <a:r>
              <a:rPr lang="zh-CN" altLang="zh-CN" dirty="0"/>
              <a:t>呢？</a:t>
            </a:r>
          </a:p>
          <a:p>
            <a:pPr marL="444500" indent="-444500">
              <a:lnSpc>
                <a:spcPct val="150000"/>
              </a:lnSpc>
              <a:spcBef>
                <a:spcPts val="600"/>
              </a:spcBef>
              <a:buNone/>
            </a:pPr>
            <a:r>
              <a:rPr lang="en-US" altLang="zh-CN" sz="2200" dirty="0"/>
              <a:t>              </a:t>
            </a:r>
            <a:r>
              <a:rPr lang="zh-CN" altLang="zh-CN" sz="2200" dirty="0"/>
              <a:t>通常，一个函数的栈的确切内存地址</a:t>
            </a:r>
            <a:r>
              <a:rPr lang="zh-CN" altLang="en-US" sz="2200" dirty="0"/>
              <a:t>是</a:t>
            </a:r>
            <a:r>
              <a:rPr lang="zh-CN" altLang="zh-CN" sz="2200" dirty="0"/>
              <a:t>随程序运行实例的不同而</a:t>
            </a:r>
            <a:r>
              <a:rPr lang="zh-CN" altLang="en-US" sz="2200" dirty="0"/>
              <a:t>变化的</a:t>
            </a:r>
            <a:r>
              <a:rPr lang="zh-CN" altLang="zh-CN" sz="2200" dirty="0"/>
              <a:t>。</a:t>
            </a:r>
            <a:r>
              <a:rPr lang="zh-CN" altLang="en-US" sz="2200" dirty="0"/>
              <a:t>也就是一个函数的栈帧每次运行时都不一样。</a:t>
            </a:r>
            <a:endParaRPr lang="en-US" altLang="zh-CN" sz="2200" dirty="0"/>
          </a:p>
          <a:p>
            <a:pPr marL="444500" indent="-444500">
              <a:lnSpc>
                <a:spcPct val="150000"/>
              </a:lnSpc>
              <a:spcBef>
                <a:spcPts val="600"/>
              </a:spcBef>
              <a:buNone/>
            </a:pPr>
            <a:r>
              <a:rPr lang="en-US" altLang="zh-CN" sz="2200" dirty="0"/>
              <a:t>            </a:t>
            </a:r>
            <a:r>
              <a:rPr lang="zh-CN" altLang="zh-CN" sz="2200" dirty="0"/>
              <a:t>之前实验中，</a:t>
            </a:r>
            <a:r>
              <a:rPr lang="en-US" altLang="zh-CN" sz="2200" dirty="0" err="1"/>
              <a:t>bufbomb</a:t>
            </a:r>
            <a:r>
              <a:rPr lang="zh-CN" altLang="zh-CN" sz="2200" dirty="0"/>
              <a:t>调用</a:t>
            </a:r>
            <a:r>
              <a:rPr lang="en-US" altLang="zh-CN" sz="2200" dirty="0" err="1"/>
              <a:t>getbuf</a:t>
            </a:r>
            <a:r>
              <a:rPr lang="zh-CN" altLang="zh-CN" sz="2200" dirty="0"/>
              <a:t>的代码经过</a:t>
            </a:r>
            <a:r>
              <a:rPr lang="zh-CN" altLang="en-US" sz="2200" dirty="0"/>
              <a:t>了</a:t>
            </a:r>
            <a:r>
              <a:rPr lang="zh-CN" altLang="zh-CN" sz="2200" dirty="0"/>
              <a:t>一定的处理</a:t>
            </a:r>
            <a:r>
              <a:rPr lang="zh-CN" altLang="en-US" sz="2200" dirty="0"/>
              <a:t>，</a:t>
            </a:r>
            <a:r>
              <a:rPr lang="zh-CN" altLang="zh-CN" sz="2200" dirty="0"/>
              <a:t>通过一</a:t>
            </a:r>
            <a:r>
              <a:rPr lang="zh-CN" altLang="en-US" sz="2200" dirty="0"/>
              <a:t>些</a:t>
            </a:r>
            <a:r>
              <a:rPr lang="zh-CN" altLang="zh-CN" sz="2200" dirty="0"/>
              <a:t>措施获得了稳定的栈地址，因此不同运行实例中，你观察到的</a:t>
            </a:r>
            <a:r>
              <a:rPr lang="en-US" altLang="zh-CN" sz="2200" dirty="0" err="1"/>
              <a:t>getbuf</a:t>
            </a:r>
            <a:r>
              <a:rPr lang="zh-CN" altLang="zh-CN" sz="2200" dirty="0"/>
              <a:t>函数的栈帧地址保持不变</a:t>
            </a:r>
            <a:r>
              <a:rPr lang="zh-CN" altLang="en-US" sz="2200" dirty="0"/>
              <a:t>（自己去观察）</a:t>
            </a:r>
            <a:r>
              <a:rPr lang="zh-CN" altLang="zh-CN" sz="2200" dirty="0"/>
              <a:t>。这使得你在之前实验中能够基于</a:t>
            </a:r>
            <a:r>
              <a:rPr lang="en-US" altLang="zh-CN" sz="2200" dirty="0" err="1"/>
              <a:t>buf</a:t>
            </a:r>
            <a:r>
              <a:rPr lang="zh-CN" altLang="zh-CN" sz="2200" dirty="0"/>
              <a:t>的已知的确切起始地址构造攻击字符串。</a:t>
            </a:r>
            <a:endParaRPr lang="en-US" altLang="zh-CN" sz="2200" dirty="0"/>
          </a:p>
          <a:p>
            <a:pPr marL="444500" indent="-444500">
              <a:lnSpc>
                <a:spcPct val="150000"/>
              </a:lnSpc>
              <a:spcBef>
                <a:spcPts val="600"/>
              </a:spcBef>
              <a:buNone/>
            </a:pPr>
            <a:r>
              <a:rPr lang="en-US" altLang="zh-CN" sz="2200" dirty="0"/>
              <a:t>             </a:t>
            </a:r>
            <a:r>
              <a:rPr lang="zh-CN" altLang="zh-CN" sz="2200" dirty="0"/>
              <a:t>但是，如果将这样的攻击手段用于一般的程序时，你会发现你的攻击有时奏效，有时却导致段错误（</a:t>
            </a:r>
            <a:r>
              <a:rPr lang="en-US" altLang="zh-CN" sz="2200" dirty="0"/>
              <a:t>segmentation fault</a:t>
            </a:r>
            <a:r>
              <a:rPr lang="zh-CN" altLang="zh-CN" sz="2200" dirty="0"/>
              <a:t>）。</a:t>
            </a:r>
          </a:p>
        </p:txBody>
      </p:sp>
    </p:spTree>
    <p:extLst>
      <p:ext uri="{BB962C8B-B14F-4D97-AF65-F5344CB8AC3E}">
        <p14:creationId xmlns:p14="http://schemas.microsoft.com/office/powerpoint/2010/main" val="73581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Lab3 </a:t>
            </a:r>
            <a:r>
              <a:rPr lang="zh-CN" altLang="zh-CN" dirty="0"/>
              <a:t>实验概述</a:t>
            </a:r>
            <a:endParaRPr lang="zh-CN" altLang="en-US" dirty="0"/>
          </a:p>
        </p:txBody>
      </p:sp>
      <p:sp>
        <p:nvSpPr>
          <p:cNvPr id="3" name="内容占位符 2"/>
          <p:cNvSpPr>
            <a:spLocks noGrp="1"/>
          </p:cNvSpPr>
          <p:nvPr>
            <p:ph idx="1"/>
          </p:nvPr>
        </p:nvSpPr>
        <p:spPr>
          <a:xfrm>
            <a:off x="251520" y="980728"/>
            <a:ext cx="8712968" cy="5040312"/>
          </a:xfrm>
        </p:spPr>
        <p:txBody>
          <a:bodyPr/>
          <a:lstStyle/>
          <a:p>
            <a:pPr>
              <a:lnSpc>
                <a:spcPct val="150000"/>
              </a:lnSpc>
              <a:spcBef>
                <a:spcPts val="0"/>
              </a:spcBef>
            </a:pPr>
            <a:r>
              <a:rPr lang="zh-CN" altLang="zh-CN" sz="2800" b="1" dirty="0"/>
              <a:t>实验目的</a:t>
            </a:r>
            <a:endParaRPr lang="en-US" altLang="zh-CN" sz="2800" b="1" dirty="0"/>
          </a:p>
          <a:p>
            <a:pPr marL="0" indent="0">
              <a:lnSpc>
                <a:spcPct val="150000"/>
              </a:lnSpc>
              <a:spcBef>
                <a:spcPts val="0"/>
              </a:spcBef>
              <a:buNone/>
            </a:pPr>
            <a:r>
              <a:rPr lang="en-US" altLang="zh-CN" dirty="0"/>
              <a:t>           </a:t>
            </a:r>
            <a:r>
              <a:rPr lang="zh-CN" altLang="zh-CN" dirty="0"/>
              <a:t>加深对</a:t>
            </a:r>
            <a:r>
              <a:rPr lang="en-US" altLang="zh-CN" dirty="0"/>
              <a:t>IA-32</a:t>
            </a:r>
            <a:r>
              <a:rPr lang="zh-CN" altLang="zh-CN" dirty="0"/>
              <a:t>函数调用规则和栈结构的具体理解。</a:t>
            </a:r>
            <a:endParaRPr lang="en-US" altLang="zh-CN" dirty="0"/>
          </a:p>
          <a:p>
            <a:pPr>
              <a:lnSpc>
                <a:spcPct val="150000"/>
              </a:lnSpc>
              <a:spcBef>
                <a:spcPts val="2400"/>
              </a:spcBef>
            </a:pPr>
            <a:r>
              <a:rPr lang="zh-CN" altLang="zh-CN" sz="2800" b="1" dirty="0"/>
              <a:t>实验内容</a:t>
            </a:r>
            <a:endParaRPr lang="en-US" altLang="zh-CN" sz="2800" b="1" dirty="0"/>
          </a:p>
          <a:p>
            <a:pPr marL="355600" indent="-355600">
              <a:lnSpc>
                <a:spcPct val="150000"/>
              </a:lnSpc>
              <a:spcBef>
                <a:spcPts val="0"/>
              </a:spcBef>
              <a:buNone/>
            </a:pPr>
            <a:r>
              <a:rPr lang="en-US" altLang="zh-CN" dirty="0"/>
              <a:t>           </a:t>
            </a:r>
            <a:r>
              <a:rPr lang="zh-CN" altLang="zh-CN" dirty="0"/>
              <a:t>对一个可执行程序“</a:t>
            </a:r>
            <a:r>
              <a:rPr lang="en-US" altLang="zh-CN" dirty="0" err="1"/>
              <a:t>bufbomb</a:t>
            </a:r>
            <a:r>
              <a:rPr lang="zh-CN" altLang="zh-CN" dirty="0"/>
              <a:t>”实施一系列缓冲区溢出攻击（</a:t>
            </a:r>
            <a:r>
              <a:rPr lang="en-US" altLang="zh-CN" dirty="0"/>
              <a:t>buffer overflow attacks</a:t>
            </a:r>
            <a:r>
              <a:rPr lang="zh-CN" altLang="zh-CN" dirty="0"/>
              <a:t>），也就是设法通过造成</a:t>
            </a:r>
            <a:r>
              <a:rPr lang="zh-CN" altLang="zh-CN" b="1" dirty="0">
                <a:solidFill>
                  <a:srgbClr val="FF0000"/>
                </a:solidFill>
              </a:rPr>
              <a:t>缓冲区溢出</a:t>
            </a:r>
            <a:r>
              <a:rPr lang="zh-CN" altLang="zh-CN" dirty="0"/>
              <a:t>来改变该可执行程序的运行内存映像，继而执行一些原来程序中没有的行为。</a:t>
            </a:r>
            <a:r>
              <a:rPr lang="en-US" altLang="zh-CN" dirty="0"/>
              <a:t> </a:t>
            </a:r>
            <a:endParaRPr lang="zh-CN" altLang="zh-CN"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151187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600"/>
              </a:spcBef>
              <a:buNone/>
            </a:pPr>
            <a:r>
              <a:rPr lang="en-US" altLang="zh-CN" b="1" dirty="0"/>
              <a:t>5</a:t>
            </a:r>
            <a:r>
              <a:rPr lang="zh-CN" altLang="en-US" b="1" dirty="0"/>
              <a:t>）</a:t>
            </a:r>
            <a:r>
              <a:rPr lang="zh-CN" altLang="zh-CN" b="1" dirty="0"/>
              <a:t>任务五：</a:t>
            </a:r>
            <a:r>
              <a:rPr lang="en-US" altLang="zh-CN" b="1" dirty="0"/>
              <a:t>Nitro</a:t>
            </a:r>
            <a:r>
              <a:rPr lang="zh-CN" altLang="en-US" dirty="0"/>
              <a:t>（续）</a:t>
            </a:r>
            <a:endParaRPr lang="zh-CN" altLang="zh-CN" dirty="0"/>
          </a:p>
          <a:p>
            <a:pPr marL="444500" indent="635000">
              <a:lnSpc>
                <a:spcPct val="150000"/>
              </a:lnSpc>
              <a:spcBef>
                <a:spcPts val="600"/>
              </a:spcBef>
              <a:buNone/>
            </a:pPr>
            <a:r>
              <a:rPr lang="zh-CN" altLang="zh-CN" sz="2200" dirty="0"/>
              <a:t>实验任务</a:t>
            </a:r>
            <a:r>
              <a:rPr lang="zh-CN" altLang="en-US" sz="2200" dirty="0"/>
              <a:t>：</a:t>
            </a:r>
            <a:r>
              <a:rPr lang="zh-CN" altLang="zh-CN" sz="2200" dirty="0"/>
              <a:t>与阶段四类似，构造一攻击字符串使得</a:t>
            </a:r>
            <a:r>
              <a:rPr lang="en-US" altLang="zh-CN" sz="2200" dirty="0" err="1"/>
              <a:t>getbufn</a:t>
            </a:r>
            <a:r>
              <a:rPr lang="zh-CN" altLang="zh-CN" sz="2200" dirty="0"/>
              <a:t>函数（注，在</a:t>
            </a:r>
            <a:r>
              <a:rPr lang="en-US" altLang="zh-CN" sz="2000" b="1" dirty="0"/>
              <a:t>Nitro</a:t>
            </a:r>
            <a:r>
              <a:rPr lang="zh-CN" altLang="zh-CN" sz="2200" dirty="0"/>
              <a:t>阶段，</a:t>
            </a:r>
            <a:r>
              <a:rPr lang="en-US" altLang="zh-CN" sz="2200" dirty="0" err="1"/>
              <a:t>bufbomb</a:t>
            </a:r>
            <a:r>
              <a:rPr lang="zh-CN" altLang="zh-CN" sz="2200" dirty="0"/>
              <a:t>将调用</a:t>
            </a:r>
            <a:r>
              <a:rPr lang="en-US" altLang="zh-CN" sz="2200" dirty="0" err="1"/>
              <a:t>testn</a:t>
            </a:r>
            <a:r>
              <a:rPr lang="zh-CN" altLang="zh-CN" sz="2200" dirty="0"/>
              <a:t>函数和</a:t>
            </a:r>
            <a:r>
              <a:rPr lang="en-US" altLang="zh-CN" sz="2200" dirty="0" err="1"/>
              <a:t>getbufn</a:t>
            </a:r>
            <a:r>
              <a:rPr lang="zh-CN" altLang="zh-CN" sz="2200" dirty="0"/>
              <a:t>函数，见</a:t>
            </a:r>
            <a:r>
              <a:rPr lang="en-US" altLang="zh-CN" sz="2200" dirty="0" err="1"/>
              <a:t>bufbomb.c</a:t>
            </a:r>
            <a:r>
              <a:rPr lang="zh-CN" altLang="zh-CN" sz="2200" dirty="0"/>
              <a:t>）返回</a:t>
            </a:r>
            <a:r>
              <a:rPr lang="en-US" altLang="zh-CN" sz="2200" dirty="0"/>
              <a:t>cookie</a:t>
            </a:r>
            <a:r>
              <a:rPr lang="zh-CN" altLang="zh-CN" sz="2200" dirty="0"/>
              <a:t>值至</a:t>
            </a:r>
            <a:r>
              <a:rPr lang="en-US" altLang="zh-CN" sz="2200" dirty="0" err="1"/>
              <a:t>testn</a:t>
            </a:r>
            <a:r>
              <a:rPr lang="zh-CN" altLang="zh-CN" sz="2200" dirty="0"/>
              <a:t>函数，而不是返回值</a:t>
            </a:r>
            <a:r>
              <a:rPr lang="en-US" altLang="zh-CN" sz="2200" dirty="0"/>
              <a:t>1</a:t>
            </a:r>
            <a:r>
              <a:rPr lang="zh-CN" altLang="zh-CN" sz="2200" dirty="0"/>
              <a:t>。</a:t>
            </a:r>
            <a:endParaRPr lang="en-US" altLang="zh-CN" sz="2200" dirty="0"/>
          </a:p>
          <a:p>
            <a:pPr marL="444500" indent="635000">
              <a:lnSpc>
                <a:spcPct val="150000"/>
              </a:lnSpc>
              <a:spcBef>
                <a:spcPts val="600"/>
              </a:spcBef>
              <a:buNone/>
            </a:pPr>
            <a:r>
              <a:rPr lang="zh-CN" altLang="zh-CN" sz="2200" dirty="0"/>
              <a:t>此时，</a:t>
            </a:r>
            <a:r>
              <a:rPr lang="zh-CN" altLang="zh-CN" sz="2200" dirty="0">
                <a:solidFill>
                  <a:srgbClr val="0000FF"/>
                </a:solidFill>
              </a:rPr>
              <a:t>需要将</a:t>
            </a:r>
            <a:r>
              <a:rPr lang="en-US" altLang="zh-CN" sz="2200" dirty="0">
                <a:solidFill>
                  <a:srgbClr val="0000FF"/>
                </a:solidFill>
              </a:rPr>
              <a:t>cookie</a:t>
            </a:r>
            <a:r>
              <a:rPr lang="zh-CN" altLang="zh-CN" sz="2200" dirty="0">
                <a:solidFill>
                  <a:srgbClr val="0000FF"/>
                </a:solidFill>
              </a:rPr>
              <a:t>值设为函数返回值，复原</a:t>
            </a:r>
            <a:r>
              <a:rPr lang="en-US" altLang="zh-CN" sz="2200" dirty="0">
                <a:solidFill>
                  <a:srgbClr val="0000FF"/>
                </a:solidFill>
              </a:rPr>
              <a:t>/</a:t>
            </a:r>
            <a:r>
              <a:rPr lang="zh-CN" altLang="zh-CN" sz="2200" dirty="0">
                <a:solidFill>
                  <a:srgbClr val="0000FF"/>
                </a:solidFill>
              </a:rPr>
              <a:t>清除所有被破坏的状态，并将正确的返回位置压入栈中，然后执行</a:t>
            </a:r>
            <a:r>
              <a:rPr lang="en-US" altLang="zh-CN" sz="2200" dirty="0">
                <a:solidFill>
                  <a:srgbClr val="0000FF"/>
                </a:solidFill>
              </a:rPr>
              <a:t>ret</a:t>
            </a:r>
            <a:r>
              <a:rPr lang="zh-CN" altLang="zh-CN" sz="2200" dirty="0">
                <a:solidFill>
                  <a:srgbClr val="0000FF"/>
                </a:solidFill>
              </a:rPr>
              <a:t>指令以正确地返回到</a:t>
            </a:r>
            <a:r>
              <a:rPr lang="en-US" altLang="zh-CN" sz="2200" dirty="0" err="1">
                <a:solidFill>
                  <a:srgbClr val="0000FF"/>
                </a:solidFill>
              </a:rPr>
              <a:t>testn</a:t>
            </a:r>
            <a:r>
              <a:rPr lang="zh-CN" altLang="zh-CN" sz="2200" dirty="0">
                <a:solidFill>
                  <a:srgbClr val="0000FF"/>
                </a:solidFill>
              </a:rPr>
              <a:t>函数</a:t>
            </a:r>
            <a:r>
              <a:rPr lang="zh-CN" altLang="zh-CN" sz="2200" dirty="0"/>
              <a:t>。</a:t>
            </a:r>
          </a:p>
          <a:p>
            <a:pPr marL="444500" indent="635000">
              <a:lnSpc>
                <a:spcPct val="150000"/>
              </a:lnSpc>
              <a:spcBef>
                <a:spcPts val="600"/>
              </a:spcBef>
              <a:buNone/>
            </a:pPr>
            <a:r>
              <a:rPr lang="zh-CN" altLang="en-US" b="1" dirty="0">
                <a:solidFill>
                  <a:srgbClr val="FF0000"/>
                </a:solidFill>
              </a:rPr>
              <a:t>挑战</a:t>
            </a:r>
            <a:r>
              <a:rPr lang="zh-CN" altLang="en-US" dirty="0"/>
              <a:t>：</a:t>
            </a:r>
            <a:r>
              <a:rPr lang="zh-CN" altLang="zh-CN" dirty="0"/>
              <a:t>与</a:t>
            </a:r>
            <a:r>
              <a:rPr lang="en-US" altLang="zh-CN" dirty="0"/>
              <a:t>boom</a:t>
            </a:r>
            <a:r>
              <a:rPr lang="zh-CN" altLang="zh-CN" dirty="0"/>
              <a:t>不同的是，本阶段的每次执行栈（</a:t>
            </a:r>
            <a:r>
              <a:rPr lang="en-US" altLang="zh-CN" dirty="0" err="1"/>
              <a:t>ebp</a:t>
            </a:r>
            <a:r>
              <a:rPr lang="zh-CN" altLang="zh-CN" dirty="0"/>
              <a:t>）均不同，所以你要想办法保证每次都能够正确复原栈被破坏的状态，以使得程序每次都能够正确返回到</a:t>
            </a:r>
            <a:r>
              <a:rPr lang="en-US" altLang="zh-CN" dirty="0"/>
              <a:t>test</a:t>
            </a:r>
            <a:r>
              <a:rPr lang="zh-CN" altLang="zh-CN" dirty="0"/>
              <a:t>。</a:t>
            </a:r>
          </a:p>
        </p:txBody>
      </p:sp>
    </p:spTree>
    <p:extLst>
      <p:ext uri="{BB962C8B-B14F-4D97-AF65-F5344CB8AC3E}">
        <p14:creationId xmlns:p14="http://schemas.microsoft.com/office/powerpoint/2010/main" val="4197772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zh-CN" altLang="zh-CN" dirty="0"/>
              <a:t>实验工具和技术</a:t>
            </a:r>
          </a:p>
        </p:txBody>
      </p:sp>
      <p:sp>
        <p:nvSpPr>
          <p:cNvPr id="3" name="内容占位符 2"/>
          <p:cNvSpPr>
            <a:spLocks noGrp="1"/>
          </p:cNvSpPr>
          <p:nvPr>
            <p:ph idx="1"/>
          </p:nvPr>
        </p:nvSpPr>
        <p:spPr>
          <a:xfrm>
            <a:off x="251520" y="1052736"/>
            <a:ext cx="8784976" cy="5688632"/>
          </a:xfrm>
        </p:spPr>
        <p:txBody>
          <a:bodyPr/>
          <a:lstStyle/>
          <a:p>
            <a:pPr marL="0" indent="0">
              <a:lnSpc>
                <a:spcPct val="150000"/>
              </a:lnSpc>
              <a:spcBef>
                <a:spcPts val="1800"/>
              </a:spcBef>
              <a:buNone/>
            </a:pPr>
            <a:r>
              <a:rPr lang="en-US" altLang="zh-CN" dirty="0"/>
              <a:t>       </a:t>
            </a:r>
            <a:r>
              <a:rPr lang="zh-CN" altLang="zh-CN" dirty="0"/>
              <a:t>本次实验要求你要能较熟练地使用</a:t>
            </a:r>
            <a:r>
              <a:rPr lang="en-US" altLang="zh-CN" dirty="0" err="1"/>
              <a:t>gdb</a:t>
            </a:r>
            <a:r>
              <a:rPr lang="zh-CN" altLang="zh-CN" dirty="0"/>
              <a:t>、</a:t>
            </a:r>
            <a:r>
              <a:rPr lang="en-US" altLang="zh-CN" dirty="0" err="1"/>
              <a:t>objdump</a:t>
            </a:r>
            <a:r>
              <a:rPr lang="zh-CN" altLang="zh-CN" dirty="0"/>
              <a:t>、</a:t>
            </a:r>
            <a:r>
              <a:rPr lang="en-US" altLang="zh-CN" dirty="0" err="1"/>
              <a:t>gcc</a:t>
            </a:r>
            <a:r>
              <a:rPr lang="zh-CN" altLang="zh-CN" dirty="0"/>
              <a:t>，另外需要使用本实验提供的</a:t>
            </a:r>
            <a:r>
              <a:rPr lang="en-US" altLang="zh-CN" dirty="0"/>
              <a:t>hex2raw</a:t>
            </a:r>
            <a:r>
              <a:rPr lang="zh-CN" altLang="zh-CN" dirty="0"/>
              <a:t>、</a:t>
            </a:r>
            <a:r>
              <a:rPr lang="en-US" altLang="zh-CN" dirty="0" err="1"/>
              <a:t>makecookie</a:t>
            </a:r>
            <a:r>
              <a:rPr lang="zh-CN" altLang="zh-CN" dirty="0"/>
              <a:t>等工具。</a:t>
            </a:r>
          </a:p>
          <a:p>
            <a:pPr marL="0" indent="0">
              <a:lnSpc>
                <a:spcPct val="150000"/>
              </a:lnSpc>
              <a:spcBef>
                <a:spcPts val="1800"/>
              </a:spcBef>
              <a:buNone/>
            </a:pPr>
            <a:r>
              <a:rPr lang="en-US" altLang="zh-CN" b="1" dirty="0">
                <a:solidFill>
                  <a:srgbClr val="FF0000"/>
                </a:solidFill>
              </a:rPr>
              <a:t>       </a:t>
            </a:r>
            <a:r>
              <a:rPr lang="en-US" altLang="zh-CN" b="1" dirty="0" err="1">
                <a:solidFill>
                  <a:srgbClr val="FF0000"/>
                </a:solidFill>
              </a:rPr>
              <a:t>objdump</a:t>
            </a:r>
            <a:r>
              <a:rPr lang="zh-CN" altLang="zh-CN" dirty="0"/>
              <a:t>：反汇编</a:t>
            </a:r>
            <a:r>
              <a:rPr lang="en-US" altLang="zh-CN" dirty="0" err="1"/>
              <a:t>bufbomb</a:t>
            </a:r>
            <a:r>
              <a:rPr lang="zh-CN" altLang="zh-CN" dirty="0"/>
              <a:t>可执行目标文件。然后查看实验中需要的大量的地址、栈帧结构等信息。</a:t>
            </a:r>
          </a:p>
          <a:p>
            <a:pPr marL="0" indent="0">
              <a:lnSpc>
                <a:spcPct val="150000"/>
              </a:lnSpc>
              <a:spcBef>
                <a:spcPts val="1800"/>
              </a:spcBef>
              <a:buNone/>
            </a:pPr>
            <a:r>
              <a:rPr lang="en-US" altLang="zh-CN" b="1" dirty="0"/>
              <a:t>       </a:t>
            </a:r>
            <a:r>
              <a:rPr lang="en-US" altLang="zh-CN" b="1" dirty="0" err="1">
                <a:solidFill>
                  <a:srgbClr val="FF0000"/>
                </a:solidFill>
              </a:rPr>
              <a:t>gdb</a:t>
            </a:r>
            <a:r>
              <a:rPr lang="zh-CN" altLang="zh-CN" dirty="0"/>
              <a:t>：</a:t>
            </a:r>
            <a:r>
              <a:rPr lang="en-US" altLang="zh-CN" dirty="0" err="1"/>
              <a:t>bufbomb</a:t>
            </a:r>
            <a:r>
              <a:rPr lang="zh-CN" altLang="zh-CN" dirty="0"/>
              <a:t>没有调试信息，所以你基本上无法通过单步跟踪观察程序的执行情况。但你依然需要设置断点（</a:t>
            </a:r>
            <a:r>
              <a:rPr lang="en-US" altLang="zh-CN" dirty="0"/>
              <a:t>b</a:t>
            </a:r>
            <a:r>
              <a:rPr lang="zh-CN" altLang="zh-CN" dirty="0"/>
              <a:t>命令）来让程序暂停，并进而观察断点处必要的内存单元内容、寄存器内容等，尤其对于阶段</a:t>
            </a:r>
            <a:r>
              <a:rPr lang="en-US" altLang="zh-CN" dirty="0"/>
              <a:t>2~4</a:t>
            </a:r>
            <a:r>
              <a:rPr lang="zh-CN" altLang="zh-CN" dirty="0"/>
              <a:t>，观察寄存器，特别是</a:t>
            </a:r>
            <a:r>
              <a:rPr lang="en-US" altLang="zh-CN" dirty="0" err="1"/>
              <a:t>ebp</a:t>
            </a:r>
            <a:r>
              <a:rPr lang="zh-CN" altLang="zh-CN" dirty="0"/>
              <a:t>的内容是非常重要的。</a:t>
            </a:r>
            <a:r>
              <a:rPr lang="en-US" altLang="zh-CN" dirty="0" err="1"/>
              <a:t>gdb</a:t>
            </a:r>
            <a:r>
              <a:rPr lang="zh-CN" altLang="en-US" dirty="0"/>
              <a:t>查看寄存器内容的指令：</a:t>
            </a:r>
            <a:r>
              <a:rPr lang="en-US" altLang="zh-CN" b="1" dirty="0">
                <a:solidFill>
                  <a:srgbClr val="FF0000"/>
                </a:solidFill>
              </a:rPr>
              <a:t>info r</a:t>
            </a:r>
            <a:r>
              <a:rPr lang="en-US" altLang="zh-CN" dirty="0"/>
              <a:t> </a:t>
            </a:r>
            <a:r>
              <a:rPr lang="zh-CN" altLang="en-US" dirty="0"/>
              <a:t>。</a:t>
            </a:r>
            <a:endParaRPr lang="zh-CN" altLang="en-US" sz="2200" dirty="0"/>
          </a:p>
        </p:txBody>
      </p:sp>
    </p:spTree>
    <p:extLst>
      <p:ext uri="{BB962C8B-B14F-4D97-AF65-F5344CB8AC3E}">
        <p14:creationId xmlns:p14="http://schemas.microsoft.com/office/powerpoint/2010/main" val="3568261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实验工具和技术</a:t>
            </a:r>
            <a:r>
              <a:rPr lang="zh-CN" altLang="en-US" dirty="0"/>
              <a:t>（续）</a:t>
            </a:r>
            <a:endParaRPr lang="zh-CN" altLang="zh-CN" dirty="0"/>
          </a:p>
        </p:txBody>
      </p:sp>
      <p:sp>
        <p:nvSpPr>
          <p:cNvPr id="3" name="内容占位符 2"/>
          <p:cNvSpPr>
            <a:spLocks noGrp="1"/>
          </p:cNvSpPr>
          <p:nvPr>
            <p:ph idx="1"/>
          </p:nvPr>
        </p:nvSpPr>
        <p:spPr>
          <a:xfrm>
            <a:off x="107504" y="908720"/>
            <a:ext cx="8928992" cy="5832648"/>
          </a:xfrm>
        </p:spPr>
        <p:txBody>
          <a:bodyPr/>
          <a:lstStyle/>
          <a:p>
            <a:pPr marL="177800" indent="723900">
              <a:lnSpc>
                <a:spcPct val="150000"/>
              </a:lnSpc>
              <a:buNone/>
            </a:pPr>
            <a:r>
              <a:rPr lang="en-US" altLang="zh-CN" b="1" dirty="0" err="1">
                <a:solidFill>
                  <a:srgbClr val="FF0000"/>
                </a:solidFill>
              </a:rPr>
              <a:t>gcc</a:t>
            </a:r>
            <a:r>
              <a:rPr lang="zh-CN" altLang="zh-CN" dirty="0"/>
              <a:t>：在阶段</a:t>
            </a:r>
            <a:r>
              <a:rPr lang="en-US" altLang="zh-CN" dirty="0"/>
              <a:t>2~4</a:t>
            </a:r>
            <a:r>
              <a:rPr lang="zh-CN" altLang="zh-CN" dirty="0"/>
              <a:t>，你需要编写少量的汇编代码，然后用</a:t>
            </a:r>
            <a:r>
              <a:rPr lang="en-US" altLang="zh-CN" dirty="0" err="1"/>
              <a:t>gcc</a:t>
            </a:r>
            <a:r>
              <a:rPr lang="zh-CN" altLang="zh-CN" dirty="0"/>
              <a:t>编译成机器指令，再用</a:t>
            </a:r>
            <a:r>
              <a:rPr lang="en-US" altLang="zh-CN" dirty="0" err="1"/>
              <a:t>objdump</a:t>
            </a:r>
            <a:r>
              <a:rPr lang="zh-CN" altLang="zh-CN" dirty="0"/>
              <a:t>反汇编成二进制字节数据和汇编代码，以此来构造具有攻击代码的攻击字符串。</a:t>
            </a:r>
          </a:p>
          <a:p>
            <a:pPr marL="177800" indent="723900">
              <a:lnSpc>
                <a:spcPct val="150000"/>
              </a:lnSpc>
              <a:buNone/>
            </a:pPr>
            <a:r>
              <a:rPr lang="zh-CN" altLang="zh-CN" b="1" dirty="0">
                <a:solidFill>
                  <a:srgbClr val="FF0000"/>
                </a:solidFill>
              </a:rPr>
              <a:t>返回地址</a:t>
            </a:r>
            <a:r>
              <a:rPr lang="zh-CN" altLang="zh-CN" dirty="0"/>
              <a:t>：</a:t>
            </a:r>
            <a:r>
              <a:rPr lang="en-US" altLang="zh-CN" b="1" dirty="0">
                <a:solidFill>
                  <a:srgbClr val="0000FF"/>
                </a:solidFill>
              </a:rPr>
              <a:t>test</a:t>
            </a:r>
            <a:r>
              <a:rPr lang="zh-CN" altLang="zh-CN" b="1" dirty="0">
                <a:solidFill>
                  <a:srgbClr val="0000FF"/>
                </a:solidFill>
              </a:rPr>
              <a:t>函数调用</a:t>
            </a:r>
            <a:r>
              <a:rPr lang="en-US" altLang="zh-CN" b="1" dirty="0" err="1">
                <a:solidFill>
                  <a:srgbClr val="0000FF"/>
                </a:solidFill>
              </a:rPr>
              <a:t>getbuf</a:t>
            </a:r>
            <a:r>
              <a:rPr lang="zh-CN" altLang="zh-CN" b="1" dirty="0">
                <a:solidFill>
                  <a:srgbClr val="0000FF"/>
                </a:solidFill>
              </a:rPr>
              <a:t>后的返回地址是</a:t>
            </a:r>
            <a:r>
              <a:rPr lang="en-US" altLang="zh-CN" b="1" dirty="0" err="1">
                <a:solidFill>
                  <a:srgbClr val="0000FF"/>
                </a:solidFill>
              </a:rPr>
              <a:t>getbuf</a:t>
            </a:r>
            <a:r>
              <a:rPr lang="zh-CN" altLang="zh-CN" b="1" dirty="0">
                <a:solidFill>
                  <a:srgbClr val="0000FF"/>
                </a:solidFill>
              </a:rPr>
              <a:t>后的下一条指令的地址</a:t>
            </a:r>
            <a:r>
              <a:rPr lang="zh-CN" altLang="en-US" dirty="0"/>
              <a:t>（</a:t>
            </a:r>
            <a:r>
              <a:rPr lang="zh-CN" altLang="zh-CN" dirty="0"/>
              <a:t>通过观察</a:t>
            </a:r>
            <a:r>
              <a:rPr lang="en-US" altLang="zh-CN" dirty="0" err="1"/>
              <a:t>bufbomb</a:t>
            </a:r>
            <a:r>
              <a:rPr lang="zh-CN" altLang="zh-CN" dirty="0"/>
              <a:t>反汇编代码</a:t>
            </a:r>
            <a:r>
              <a:rPr lang="zh-CN" altLang="en-US" dirty="0"/>
              <a:t>可</a:t>
            </a:r>
            <a:r>
              <a:rPr lang="zh-CN" altLang="zh-CN" dirty="0"/>
              <a:t>得</a:t>
            </a:r>
            <a:r>
              <a:rPr lang="zh-CN" altLang="en-US" dirty="0"/>
              <a:t>）</a:t>
            </a:r>
            <a:r>
              <a:rPr lang="zh-CN" altLang="zh-CN" dirty="0"/>
              <a:t>。而带有攻击代码的攻击字符串所包含的</a:t>
            </a:r>
            <a:r>
              <a:rPr lang="zh-CN" altLang="zh-CN" b="1" dirty="0">
                <a:solidFill>
                  <a:srgbClr val="0000FF"/>
                </a:solidFill>
              </a:rPr>
              <a:t>攻击代码地址</a:t>
            </a:r>
            <a:r>
              <a:rPr lang="zh-CN" altLang="zh-CN" dirty="0"/>
              <a:t>，则需要你在深入理解地址概念的基础上，找到它们所在的位置并正确使用它们实现程序控制的转向。</a:t>
            </a:r>
            <a:endParaRPr lang="zh-CN" altLang="en-US" sz="2200" dirty="0"/>
          </a:p>
        </p:txBody>
      </p:sp>
    </p:spTree>
    <p:extLst>
      <p:ext uri="{BB962C8B-B14F-4D97-AF65-F5344CB8AC3E}">
        <p14:creationId xmlns:p14="http://schemas.microsoft.com/office/powerpoint/2010/main" val="1882449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zh-CN" altLang="zh-CN" dirty="0"/>
              <a:t>攻击字符串文件</a:t>
            </a:r>
            <a:r>
              <a:rPr lang="zh-CN" altLang="en-US" dirty="0"/>
              <a:t>和结果的提交</a:t>
            </a:r>
            <a:endParaRPr lang="zh-CN" altLang="zh-CN" dirty="0"/>
          </a:p>
        </p:txBody>
      </p:sp>
      <p:sp>
        <p:nvSpPr>
          <p:cNvPr id="3" name="内容占位符 2"/>
          <p:cNvSpPr>
            <a:spLocks noGrp="1"/>
          </p:cNvSpPr>
          <p:nvPr>
            <p:ph idx="1"/>
          </p:nvPr>
        </p:nvSpPr>
        <p:spPr>
          <a:xfrm>
            <a:off x="107504" y="908720"/>
            <a:ext cx="8928992" cy="5832648"/>
          </a:xfrm>
        </p:spPr>
        <p:txBody>
          <a:bodyPr/>
          <a:lstStyle/>
          <a:p>
            <a:pPr marL="177800" indent="-177800">
              <a:lnSpc>
                <a:spcPct val="150000"/>
              </a:lnSpc>
              <a:buNone/>
            </a:pPr>
            <a:r>
              <a:rPr lang="zh-CN" altLang="zh-CN" sz="2800" b="1" dirty="0"/>
              <a:t>攻击字符串文件</a:t>
            </a:r>
            <a:r>
              <a:rPr lang="zh-CN" altLang="zh-CN" sz="2800" dirty="0"/>
              <a:t>：</a:t>
            </a:r>
            <a:endParaRPr lang="en-US" altLang="zh-CN" sz="2800" dirty="0"/>
          </a:p>
          <a:p>
            <a:pPr marL="0" indent="622300">
              <a:lnSpc>
                <a:spcPct val="150000"/>
              </a:lnSpc>
              <a:buNone/>
            </a:pPr>
            <a:r>
              <a:rPr lang="zh-CN" altLang="zh-CN" dirty="0"/>
              <a:t>为了使用方面，你可以将攻击字符串写在一个文本文件中，该文件称为攻击文件（</a:t>
            </a:r>
            <a:r>
              <a:rPr lang="en-US" altLang="zh-CN" b="1" dirty="0"/>
              <a:t>exploit.txt</a:t>
            </a:r>
            <a:r>
              <a:rPr lang="zh-CN" altLang="zh-CN" dirty="0"/>
              <a:t>）</a:t>
            </a:r>
            <a:r>
              <a:rPr lang="zh-CN" altLang="en-US" dirty="0"/>
              <a:t>。</a:t>
            </a:r>
            <a:r>
              <a:rPr lang="zh-CN" altLang="zh-CN" dirty="0"/>
              <a:t>该文件中可以加入类似</a:t>
            </a:r>
            <a:r>
              <a:rPr lang="en-US" altLang="zh-CN" dirty="0"/>
              <a:t>C</a:t>
            </a:r>
            <a:r>
              <a:rPr lang="zh-CN" altLang="zh-CN" dirty="0"/>
              <a:t>语言的注释，</a:t>
            </a:r>
            <a:r>
              <a:rPr lang="zh-CN" altLang="en-US" dirty="0"/>
              <a:t>只是</a:t>
            </a:r>
            <a:r>
              <a:rPr lang="zh-CN" altLang="zh-CN" dirty="0"/>
              <a:t>需要在使用之前用</a:t>
            </a:r>
            <a:r>
              <a:rPr lang="en-US" altLang="zh-CN" dirty="0"/>
              <a:t>hex2raw</a:t>
            </a:r>
            <a:r>
              <a:rPr lang="zh-CN" altLang="zh-CN" dirty="0"/>
              <a:t>工具将注释去掉，生成</a:t>
            </a:r>
            <a:r>
              <a:rPr lang="zh-CN" altLang="en-US" dirty="0"/>
              <a:t>相应的</a:t>
            </a:r>
            <a:r>
              <a:rPr lang="en-US" altLang="zh-CN" dirty="0"/>
              <a:t>raw</a:t>
            </a:r>
            <a:r>
              <a:rPr lang="zh-CN" altLang="zh-CN" dirty="0"/>
              <a:t>攻击字符串文件（</a:t>
            </a:r>
            <a:r>
              <a:rPr lang="en-US" altLang="zh-CN" b="1" dirty="0"/>
              <a:t>exploit_raw.txt</a:t>
            </a:r>
            <a:r>
              <a:rPr lang="zh-CN" altLang="zh-CN" dirty="0"/>
              <a:t>）</a:t>
            </a:r>
            <a:r>
              <a:rPr lang="zh-CN" altLang="en-US" dirty="0"/>
              <a:t>。</a:t>
            </a:r>
            <a:endParaRPr lang="en-US" altLang="zh-CN" dirty="0"/>
          </a:p>
          <a:p>
            <a:pPr marL="0" indent="622300">
              <a:lnSpc>
                <a:spcPct val="150000"/>
              </a:lnSpc>
              <a:buNone/>
            </a:pPr>
            <a:r>
              <a:rPr lang="zh-CN" altLang="en-US" dirty="0"/>
              <a:t>例：学号</a:t>
            </a:r>
            <a:r>
              <a:rPr lang="en-US" altLang="zh-CN" dirty="0"/>
              <a:t>U202014557</a:t>
            </a:r>
            <a:r>
              <a:rPr lang="zh-CN" altLang="en-US" dirty="0"/>
              <a:t>的</a:t>
            </a:r>
            <a:r>
              <a:rPr lang="en-US" altLang="zh-CN" dirty="0"/>
              <a:t>smoke</a:t>
            </a:r>
            <a:r>
              <a:rPr lang="zh-CN" altLang="en-US" dirty="0"/>
              <a:t>阶段的攻击字符串文件命名为</a:t>
            </a:r>
            <a:r>
              <a:rPr lang="en-US" altLang="zh-CN" dirty="0"/>
              <a:t>smoke_U202014557.txt</a:t>
            </a:r>
            <a:r>
              <a:rPr lang="zh-CN" altLang="en-US" dirty="0"/>
              <a:t>，</a:t>
            </a:r>
          </a:p>
        </p:txBody>
      </p:sp>
      <p:pic>
        <p:nvPicPr>
          <p:cNvPr id="4" name="图片 3"/>
          <p:cNvPicPr/>
          <p:nvPr/>
        </p:nvPicPr>
        <p:blipFill>
          <a:blip r:embed="rId2"/>
          <a:stretch>
            <a:fillRect/>
          </a:stretch>
        </p:blipFill>
        <p:spPr>
          <a:xfrm>
            <a:off x="857672" y="5085184"/>
            <a:ext cx="7344816" cy="1584175"/>
          </a:xfrm>
          <a:prstGeom prst="rect">
            <a:avLst/>
          </a:prstGeom>
        </p:spPr>
      </p:pic>
    </p:spTree>
    <p:extLst>
      <p:ext uri="{BB962C8B-B14F-4D97-AF65-F5344CB8AC3E}">
        <p14:creationId xmlns:p14="http://schemas.microsoft.com/office/powerpoint/2010/main" val="266270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zh-CN" altLang="zh-CN" dirty="0"/>
              <a:t>攻击字符串文件</a:t>
            </a:r>
            <a:r>
              <a:rPr lang="zh-CN" altLang="en-US" dirty="0"/>
              <a:t>和结果的提交（续）</a:t>
            </a:r>
            <a:endParaRPr lang="zh-CN" altLang="zh-CN" dirty="0"/>
          </a:p>
        </p:txBody>
      </p:sp>
      <p:sp>
        <p:nvSpPr>
          <p:cNvPr id="3" name="内容占位符 2"/>
          <p:cNvSpPr>
            <a:spLocks noGrp="1"/>
          </p:cNvSpPr>
          <p:nvPr>
            <p:ph idx="1"/>
          </p:nvPr>
        </p:nvSpPr>
        <p:spPr>
          <a:xfrm>
            <a:off x="323528" y="908720"/>
            <a:ext cx="8712968" cy="5832648"/>
          </a:xfrm>
        </p:spPr>
        <p:txBody>
          <a:bodyPr/>
          <a:lstStyle/>
          <a:p>
            <a:pPr marL="0" indent="0">
              <a:lnSpc>
                <a:spcPct val="150000"/>
              </a:lnSpc>
              <a:spcBef>
                <a:spcPts val="1800"/>
              </a:spcBef>
              <a:buNone/>
            </a:pPr>
            <a:r>
              <a:rPr lang="zh-CN" altLang="zh-CN" sz="2800" b="1" dirty="0"/>
              <a:t>攻击字符串文件</a:t>
            </a:r>
            <a:r>
              <a:rPr lang="zh-CN" altLang="en-US" sz="2800" b="1" dirty="0"/>
              <a:t>的使用</a:t>
            </a:r>
            <a:r>
              <a:rPr lang="zh-CN" altLang="zh-CN" sz="2800" dirty="0"/>
              <a:t>：</a:t>
            </a:r>
            <a:endParaRPr lang="en-US" altLang="zh-CN" sz="2800" dirty="0"/>
          </a:p>
          <a:p>
            <a:pPr marL="0" indent="0">
              <a:lnSpc>
                <a:spcPct val="150000"/>
              </a:lnSpc>
              <a:spcBef>
                <a:spcPts val="1800"/>
              </a:spcBef>
              <a:buNone/>
            </a:pPr>
            <a:r>
              <a:rPr lang="zh-CN" altLang="en-US" dirty="0"/>
              <a:t>       以</a:t>
            </a:r>
            <a:r>
              <a:rPr lang="en-US" altLang="zh-CN" dirty="0"/>
              <a:t>smoke_ U202014557.txt</a:t>
            </a:r>
            <a:r>
              <a:rPr lang="zh-CN" altLang="en-US" dirty="0"/>
              <a:t>为例说明</a:t>
            </a:r>
            <a:r>
              <a:rPr lang="zh-CN" altLang="zh-CN" dirty="0"/>
              <a:t>攻击字符串文件</a:t>
            </a:r>
            <a:r>
              <a:rPr lang="zh-CN" altLang="en-US" dirty="0"/>
              <a:t>的使用：</a:t>
            </a:r>
            <a:r>
              <a:rPr lang="zh-CN" altLang="en-US" dirty="0">
                <a:solidFill>
                  <a:srgbClr val="0000FF"/>
                </a:solidFill>
              </a:rPr>
              <a:t>首先</a:t>
            </a:r>
            <a:r>
              <a:rPr lang="zh-CN" altLang="zh-CN" dirty="0">
                <a:solidFill>
                  <a:srgbClr val="0000FF"/>
                </a:solidFill>
              </a:rPr>
              <a:t>将攻击字符串</a:t>
            </a:r>
            <a:r>
              <a:rPr lang="zh-CN" altLang="en-US" dirty="0">
                <a:solidFill>
                  <a:srgbClr val="0000FF"/>
                </a:solidFill>
              </a:rPr>
              <a:t>写入</a:t>
            </a:r>
            <a:r>
              <a:rPr lang="en-US" altLang="zh-CN" dirty="0">
                <a:solidFill>
                  <a:srgbClr val="FF0000"/>
                </a:solidFill>
              </a:rPr>
              <a:t>smoke_ U202014557.txt</a:t>
            </a:r>
            <a:r>
              <a:rPr lang="zh-CN" altLang="zh-CN" dirty="0">
                <a:solidFill>
                  <a:srgbClr val="0000FF"/>
                </a:solidFill>
              </a:rPr>
              <a:t>中</a:t>
            </a:r>
            <a:r>
              <a:rPr lang="zh-CN" altLang="en-US" dirty="0">
                <a:solidFill>
                  <a:srgbClr val="0000FF"/>
                </a:solidFill>
              </a:rPr>
              <a:t>（可带有注释，但“</a:t>
            </a:r>
            <a:r>
              <a:rPr lang="en-US" altLang="zh-CN" dirty="0">
                <a:solidFill>
                  <a:srgbClr val="0000FF"/>
                </a:solidFill>
              </a:rPr>
              <a:t>/*</a:t>
            </a:r>
            <a:r>
              <a:rPr lang="zh-CN" altLang="en-US" dirty="0">
                <a:solidFill>
                  <a:srgbClr val="0000FF"/>
                </a:solidFill>
              </a:rPr>
              <a:t>”</a:t>
            </a:r>
            <a:r>
              <a:rPr lang="en-US" altLang="zh-CN" dirty="0">
                <a:solidFill>
                  <a:srgbClr val="0000FF"/>
                </a:solidFill>
              </a:rPr>
              <a:t> </a:t>
            </a:r>
            <a:r>
              <a:rPr lang="zh-CN" altLang="en-US" dirty="0">
                <a:solidFill>
                  <a:srgbClr val="0000FF"/>
                </a:solidFill>
              </a:rPr>
              <a:t>后和“*</a:t>
            </a:r>
            <a:r>
              <a:rPr lang="en-US" altLang="zh-CN" dirty="0">
                <a:solidFill>
                  <a:srgbClr val="0000FF"/>
                </a:solidFill>
              </a:rPr>
              <a:t>/</a:t>
            </a:r>
            <a:r>
              <a:rPr lang="zh-CN" altLang="en-US" dirty="0">
                <a:solidFill>
                  <a:srgbClr val="0000FF"/>
                </a:solidFill>
              </a:rPr>
              <a:t>”前必须加一个空格）</a:t>
            </a:r>
            <a:r>
              <a:rPr lang="zh-CN" altLang="zh-CN" dirty="0">
                <a:solidFill>
                  <a:srgbClr val="0000FF"/>
                </a:solidFill>
              </a:rPr>
              <a:t>。</a:t>
            </a:r>
            <a:r>
              <a:rPr lang="zh-CN" altLang="en-US" dirty="0">
                <a:solidFill>
                  <a:srgbClr val="0000FF"/>
                </a:solidFill>
              </a:rPr>
              <a:t>然后</a:t>
            </a:r>
            <a:r>
              <a:rPr lang="zh-CN" altLang="zh-CN" dirty="0">
                <a:solidFill>
                  <a:srgbClr val="0000FF"/>
                </a:solidFill>
              </a:rPr>
              <a:t>用</a:t>
            </a:r>
            <a:r>
              <a:rPr lang="en-US" altLang="zh-CN" dirty="0">
                <a:solidFill>
                  <a:srgbClr val="0000FF"/>
                </a:solidFill>
              </a:rPr>
              <a:t>hex2raw</a:t>
            </a:r>
            <a:r>
              <a:rPr lang="zh-CN" altLang="zh-CN" dirty="0">
                <a:solidFill>
                  <a:srgbClr val="0000FF"/>
                </a:solidFill>
              </a:rPr>
              <a:t>进行转换，得到</a:t>
            </a:r>
            <a:r>
              <a:rPr lang="en-US" altLang="zh-CN" dirty="0">
                <a:solidFill>
                  <a:srgbClr val="0000FF"/>
                </a:solidFill>
              </a:rPr>
              <a:t>smoke_ U202014557_raw.txt</a:t>
            </a:r>
            <a:r>
              <a:rPr lang="zh-CN" altLang="en-US" dirty="0"/>
              <a:t>。</a:t>
            </a:r>
            <a:endParaRPr lang="en-US" altLang="zh-CN" dirty="0"/>
          </a:p>
          <a:p>
            <a:pPr marL="0" indent="0">
              <a:lnSpc>
                <a:spcPct val="150000"/>
              </a:lnSpc>
              <a:spcBef>
                <a:spcPts val="600"/>
              </a:spcBef>
              <a:buNone/>
            </a:pPr>
            <a:r>
              <a:rPr lang="zh-CN" altLang="en-US" dirty="0"/>
              <a:t>方法一：</a:t>
            </a:r>
            <a:r>
              <a:rPr lang="zh-CN" altLang="en-US" dirty="0">
                <a:solidFill>
                  <a:srgbClr val="FF0000"/>
                </a:solidFill>
              </a:rPr>
              <a:t>命令行执行</a:t>
            </a:r>
            <a:r>
              <a:rPr lang="en-US" altLang="zh-CN" dirty="0" err="1">
                <a:solidFill>
                  <a:srgbClr val="FF0000"/>
                </a:solidFill>
              </a:rPr>
              <a:t>bufbomb</a:t>
            </a:r>
            <a:r>
              <a:rPr lang="zh-CN" altLang="en-US" dirty="0">
                <a:solidFill>
                  <a:srgbClr val="FF0000"/>
                </a:solidFill>
              </a:rPr>
              <a:t>时使用</a:t>
            </a:r>
            <a:endParaRPr lang="en-US" altLang="zh-CN" dirty="0">
              <a:solidFill>
                <a:srgbClr val="FF0000"/>
              </a:solidFill>
            </a:endParaRPr>
          </a:p>
          <a:p>
            <a:pPr marL="0" indent="0">
              <a:lnSpc>
                <a:spcPct val="150000"/>
              </a:lnSpc>
              <a:spcBef>
                <a:spcPts val="600"/>
              </a:spcBef>
              <a:buNone/>
            </a:pPr>
            <a:r>
              <a:rPr lang="en-US" altLang="zh-CN" dirty="0"/>
              <a:t>             </a:t>
            </a:r>
            <a:r>
              <a:rPr lang="zh-CN" altLang="zh-CN" dirty="0"/>
              <a:t>使用</a:t>
            </a:r>
            <a:r>
              <a:rPr lang="en-US" altLang="zh-CN" dirty="0"/>
              <a:t>I/O</a:t>
            </a:r>
            <a:r>
              <a:rPr lang="zh-CN" altLang="zh-CN" dirty="0"/>
              <a:t>重定向将其输入给</a:t>
            </a:r>
            <a:r>
              <a:rPr lang="en-US" altLang="zh-CN" dirty="0" err="1"/>
              <a:t>bufbomb</a:t>
            </a:r>
            <a:r>
              <a:rPr lang="zh-CN" altLang="zh-CN" dirty="0"/>
              <a:t>：</a:t>
            </a:r>
            <a:r>
              <a:rPr lang="en-US" altLang="zh-CN" dirty="0"/>
              <a:t> </a:t>
            </a:r>
            <a:endParaRPr lang="zh-CN" altLang="zh-CN" dirty="0"/>
          </a:p>
          <a:p>
            <a:pPr marL="0" indent="0">
              <a:lnSpc>
                <a:spcPct val="150000"/>
              </a:lnSpc>
              <a:spcBef>
                <a:spcPts val="1800"/>
              </a:spcBef>
              <a:buNone/>
            </a:pPr>
            <a:r>
              <a:rPr lang="en-US" altLang="zh-CN" sz="1800" dirty="0" err="1">
                <a:solidFill>
                  <a:srgbClr val="FF0000"/>
                </a:solidFill>
              </a:rPr>
              <a:t>linux</a:t>
            </a:r>
            <a:r>
              <a:rPr lang="en-US" altLang="zh-CN" sz="1800" dirty="0">
                <a:solidFill>
                  <a:srgbClr val="FF0000"/>
                </a:solidFill>
              </a:rPr>
              <a:t>&gt; ./hex2raw </a:t>
            </a:r>
            <a:r>
              <a:rPr lang="en-US" altLang="zh-CN" sz="1800" b="1" dirty="0">
                <a:solidFill>
                  <a:srgbClr val="FF0000"/>
                </a:solidFill>
              </a:rPr>
              <a:t>&lt;</a:t>
            </a:r>
            <a:r>
              <a:rPr lang="en-US" altLang="zh-CN" sz="1800" dirty="0">
                <a:solidFill>
                  <a:srgbClr val="FF0000"/>
                </a:solidFill>
              </a:rPr>
              <a:t> smoke_ U202014557.txt  &gt; </a:t>
            </a:r>
            <a:r>
              <a:rPr lang="en-US" altLang="zh-CN" sz="1800" b="1" dirty="0">
                <a:solidFill>
                  <a:srgbClr val="0000FF"/>
                </a:solidFill>
              </a:rPr>
              <a:t>smoke_ U202014557.raw</a:t>
            </a:r>
            <a:endParaRPr lang="zh-CN" altLang="zh-CN" sz="1800" b="1" dirty="0">
              <a:solidFill>
                <a:srgbClr val="0000FF"/>
              </a:solidFill>
            </a:endParaRPr>
          </a:p>
          <a:p>
            <a:pPr marL="0" indent="0">
              <a:lnSpc>
                <a:spcPct val="150000"/>
              </a:lnSpc>
              <a:spcBef>
                <a:spcPts val="1800"/>
              </a:spcBef>
              <a:buNone/>
            </a:pPr>
            <a:r>
              <a:rPr lang="en-US" altLang="zh-CN" sz="1800" dirty="0" err="1">
                <a:solidFill>
                  <a:srgbClr val="FF0000"/>
                </a:solidFill>
              </a:rPr>
              <a:t>linux</a:t>
            </a:r>
            <a:r>
              <a:rPr lang="en-US" altLang="zh-CN" sz="1800" dirty="0">
                <a:solidFill>
                  <a:srgbClr val="FF0000"/>
                </a:solidFill>
              </a:rPr>
              <a:t>&gt; ./</a:t>
            </a:r>
            <a:r>
              <a:rPr lang="en-US" altLang="zh-CN" sz="1800" dirty="0" err="1">
                <a:solidFill>
                  <a:srgbClr val="FF0000"/>
                </a:solidFill>
              </a:rPr>
              <a:t>bufbomb</a:t>
            </a:r>
            <a:r>
              <a:rPr lang="en-US" altLang="zh-CN" sz="1800" dirty="0">
                <a:solidFill>
                  <a:srgbClr val="FF0000"/>
                </a:solidFill>
              </a:rPr>
              <a:t> -u U202014557  </a:t>
            </a:r>
            <a:r>
              <a:rPr lang="en-US" altLang="zh-CN" sz="1800" b="1" dirty="0">
                <a:solidFill>
                  <a:srgbClr val="0000FF"/>
                </a:solidFill>
              </a:rPr>
              <a:t>&lt;</a:t>
            </a:r>
            <a:r>
              <a:rPr lang="en-US" altLang="zh-CN" sz="1800" dirty="0">
                <a:solidFill>
                  <a:srgbClr val="FF0000"/>
                </a:solidFill>
              </a:rPr>
              <a:t> smoke_ U202014557.raw</a:t>
            </a:r>
            <a:endParaRPr lang="zh-CN" altLang="zh-CN" sz="1800" dirty="0">
              <a:solidFill>
                <a:srgbClr val="FF0000"/>
              </a:solidFill>
            </a:endParaRPr>
          </a:p>
          <a:p>
            <a:pPr marL="0" indent="0">
              <a:lnSpc>
                <a:spcPct val="150000"/>
              </a:lnSpc>
              <a:spcBef>
                <a:spcPts val="1800"/>
              </a:spcBef>
              <a:buNone/>
            </a:pPr>
            <a:r>
              <a:rPr lang="en-US" altLang="zh-CN" dirty="0"/>
              <a:t> </a:t>
            </a:r>
            <a:endParaRPr lang="zh-CN" altLang="zh-CN" dirty="0"/>
          </a:p>
          <a:p>
            <a:pPr marL="0" indent="0">
              <a:lnSpc>
                <a:spcPct val="150000"/>
              </a:lnSpc>
              <a:spcBef>
                <a:spcPts val="1800"/>
              </a:spcBef>
              <a:buNone/>
            </a:pPr>
            <a:endParaRPr lang="zh-CN" altLang="zh-CN" dirty="0"/>
          </a:p>
        </p:txBody>
      </p:sp>
    </p:spTree>
    <p:extLst>
      <p:ext uri="{BB962C8B-B14F-4D97-AF65-F5344CB8AC3E}">
        <p14:creationId xmlns:p14="http://schemas.microsoft.com/office/powerpoint/2010/main" val="2304778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zh-CN" altLang="zh-CN" dirty="0"/>
              <a:t>攻击字符串文件</a:t>
            </a:r>
            <a:r>
              <a:rPr lang="zh-CN" altLang="en-US" dirty="0"/>
              <a:t>和结果的提交（续）</a:t>
            </a:r>
            <a:endParaRPr lang="zh-CN" altLang="zh-CN" dirty="0"/>
          </a:p>
        </p:txBody>
      </p:sp>
      <p:sp>
        <p:nvSpPr>
          <p:cNvPr id="3" name="内容占位符 2"/>
          <p:cNvSpPr>
            <a:spLocks noGrp="1"/>
          </p:cNvSpPr>
          <p:nvPr>
            <p:ph idx="1"/>
          </p:nvPr>
        </p:nvSpPr>
        <p:spPr>
          <a:xfrm>
            <a:off x="179512" y="908720"/>
            <a:ext cx="8856984" cy="5832648"/>
          </a:xfrm>
        </p:spPr>
        <p:txBody>
          <a:bodyPr/>
          <a:lstStyle/>
          <a:p>
            <a:pPr marL="0" indent="0">
              <a:lnSpc>
                <a:spcPct val="150000"/>
              </a:lnSpc>
              <a:spcBef>
                <a:spcPts val="1800"/>
              </a:spcBef>
              <a:buNone/>
            </a:pPr>
            <a:r>
              <a:rPr lang="zh-CN" altLang="en-US" dirty="0"/>
              <a:t>方法二：在</a:t>
            </a:r>
            <a:r>
              <a:rPr lang="en-US" altLang="zh-CN" dirty="0" err="1"/>
              <a:t>gdb</a:t>
            </a:r>
            <a:r>
              <a:rPr lang="zh-CN" altLang="en-US" dirty="0"/>
              <a:t>中运行</a:t>
            </a:r>
            <a:r>
              <a:rPr lang="en-US" altLang="zh-CN" dirty="0" err="1"/>
              <a:t>bufbomb</a:t>
            </a:r>
            <a:r>
              <a:rPr lang="zh-CN" altLang="en-US" dirty="0"/>
              <a:t>时使用：</a:t>
            </a:r>
          </a:p>
          <a:p>
            <a:pPr marL="0" indent="0">
              <a:lnSpc>
                <a:spcPct val="150000"/>
              </a:lnSpc>
              <a:spcBef>
                <a:spcPts val="1800"/>
              </a:spcBef>
              <a:buNone/>
            </a:pPr>
            <a:r>
              <a:rPr lang="en-US" altLang="zh-CN" sz="2000" b="1" dirty="0"/>
              <a:t>                </a:t>
            </a:r>
            <a:r>
              <a:rPr lang="en-US" altLang="zh-CN" sz="2000" b="1" dirty="0" err="1"/>
              <a:t>linux</a:t>
            </a:r>
            <a:r>
              <a:rPr lang="en-US" altLang="zh-CN" sz="2000" b="1" dirty="0"/>
              <a:t>&gt; </a:t>
            </a:r>
            <a:r>
              <a:rPr lang="en-US" altLang="zh-CN" sz="2000" b="1" dirty="0" err="1"/>
              <a:t>gdb</a:t>
            </a:r>
            <a:r>
              <a:rPr lang="en-US" altLang="zh-CN" sz="2000" b="1" dirty="0"/>
              <a:t> </a:t>
            </a:r>
            <a:r>
              <a:rPr lang="en-US" altLang="zh-CN" sz="2000" b="1" dirty="0" err="1"/>
              <a:t>bufbomb</a:t>
            </a:r>
            <a:endParaRPr lang="en-US" altLang="zh-CN" sz="2000" b="1" dirty="0"/>
          </a:p>
          <a:p>
            <a:pPr marL="0" indent="0">
              <a:lnSpc>
                <a:spcPct val="150000"/>
              </a:lnSpc>
              <a:spcBef>
                <a:spcPts val="1800"/>
              </a:spcBef>
              <a:buNone/>
            </a:pPr>
            <a:r>
              <a:rPr lang="en-US" altLang="zh-CN" sz="2000" b="1" dirty="0"/>
              <a:t>                (</a:t>
            </a:r>
            <a:r>
              <a:rPr lang="en-US" altLang="zh-CN" sz="2000" b="1" dirty="0" err="1"/>
              <a:t>gdb</a:t>
            </a:r>
            <a:r>
              <a:rPr lang="en-US" altLang="zh-CN" sz="2000" b="1" dirty="0"/>
              <a:t>) run -u U202014557 </a:t>
            </a:r>
            <a:r>
              <a:rPr lang="en-US" altLang="zh-CN" sz="2000" b="1" dirty="0">
                <a:solidFill>
                  <a:srgbClr val="0000FF"/>
                </a:solidFill>
              </a:rPr>
              <a:t>&lt; smoke_ U202014557_raw.txt</a:t>
            </a:r>
          </a:p>
          <a:p>
            <a:pPr marL="1168400" indent="-1168400">
              <a:lnSpc>
                <a:spcPct val="150000"/>
              </a:lnSpc>
              <a:spcBef>
                <a:spcPts val="1800"/>
              </a:spcBef>
              <a:buNone/>
            </a:pPr>
            <a:r>
              <a:rPr lang="zh-CN" altLang="en-US" dirty="0"/>
              <a:t>方法三：如果你不想单步进行</a:t>
            </a:r>
            <a:r>
              <a:rPr lang="en-US" altLang="zh-CN" dirty="0"/>
              <a:t>raw</a:t>
            </a:r>
            <a:r>
              <a:rPr lang="zh-CN" altLang="en-US" dirty="0"/>
              <a:t>文件格式转换再代入</a:t>
            </a:r>
            <a:r>
              <a:rPr lang="en-US" altLang="zh-CN" dirty="0" err="1"/>
              <a:t>bufbomb</a:t>
            </a:r>
            <a:r>
              <a:rPr lang="zh-CN" altLang="en-US" dirty="0"/>
              <a:t>使用攻击字符串文件，也可以借助</a:t>
            </a:r>
            <a:r>
              <a:rPr lang="en-US" altLang="zh-CN" dirty="0" err="1"/>
              <a:t>linux</a:t>
            </a:r>
            <a:r>
              <a:rPr lang="zh-CN" altLang="en-US" dirty="0"/>
              <a:t>操作系统</a:t>
            </a:r>
            <a:r>
              <a:rPr lang="zh-CN" altLang="en-US" dirty="0">
                <a:solidFill>
                  <a:srgbClr val="FF0000"/>
                </a:solidFill>
              </a:rPr>
              <a:t>管道操作符</a:t>
            </a:r>
            <a:r>
              <a:rPr lang="zh-CN" altLang="en-US" dirty="0"/>
              <a:t>和</a:t>
            </a:r>
            <a:r>
              <a:rPr lang="en-US" altLang="zh-CN" dirty="0">
                <a:solidFill>
                  <a:srgbClr val="FF0000"/>
                </a:solidFill>
              </a:rPr>
              <a:t>cat</a:t>
            </a:r>
            <a:r>
              <a:rPr lang="zh-CN" altLang="en-US" dirty="0">
                <a:solidFill>
                  <a:srgbClr val="FF0000"/>
                </a:solidFill>
              </a:rPr>
              <a:t>命令</a:t>
            </a:r>
            <a:r>
              <a:rPr lang="zh-CN" altLang="en-US" dirty="0"/>
              <a:t>，按如下方式直接使用</a:t>
            </a:r>
            <a:r>
              <a:rPr lang="en-US" altLang="zh-CN" dirty="0"/>
              <a:t>smoke_ U202014557.txt</a:t>
            </a:r>
            <a:r>
              <a:rPr lang="zh-CN" altLang="en-US" dirty="0"/>
              <a:t>：</a:t>
            </a:r>
          </a:p>
          <a:p>
            <a:pPr marL="0" indent="0" algn="ctr">
              <a:lnSpc>
                <a:spcPct val="150000"/>
              </a:lnSpc>
              <a:spcBef>
                <a:spcPts val="1800"/>
              </a:spcBef>
              <a:buNone/>
            </a:pPr>
            <a:r>
              <a:rPr lang="en-US" altLang="zh-CN" sz="1800" dirty="0" err="1"/>
              <a:t>linux</a:t>
            </a:r>
            <a:r>
              <a:rPr lang="en-US" altLang="zh-CN" sz="1800" dirty="0"/>
              <a:t>&gt; cat smoke_ U202014557.txt |./ hex2raw  | ./ </a:t>
            </a:r>
            <a:r>
              <a:rPr lang="en-US" altLang="zh-CN" sz="1800" dirty="0" err="1"/>
              <a:t>bufbomb</a:t>
            </a:r>
            <a:r>
              <a:rPr lang="en-US" altLang="zh-CN" sz="1800" dirty="0"/>
              <a:t> –u U202014557</a:t>
            </a:r>
          </a:p>
          <a:p>
            <a:pPr marL="0" indent="0">
              <a:lnSpc>
                <a:spcPct val="150000"/>
              </a:lnSpc>
              <a:spcBef>
                <a:spcPts val="1800"/>
              </a:spcBef>
              <a:buNone/>
            </a:pPr>
            <a:endParaRPr lang="en-US" altLang="zh-CN" sz="2000" dirty="0"/>
          </a:p>
        </p:txBody>
      </p:sp>
    </p:spTree>
    <p:extLst>
      <p:ext uri="{BB962C8B-B14F-4D97-AF65-F5344CB8AC3E}">
        <p14:creationId xmlns:p14="http://schemas.microsoft.com/office/powerpoint/2010/main" val="4176051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zh-CN" altLang="zh-CN" dirty="0"/>
              <a:t>攻击字符串文件</a:t>
            </a:r>
            <a:r>
              <a:rPr lang="zh-CN" altLang="en-US" dirty="0"/>
              <a:t>和结果的提交（续）</a:t>
            </a:r>
            <a:endParaRPr lang="zh-CN" altLang="zh-CN" dirty="0"/>
          </a:p>
        </p:txBody>
      </p:sp>
      <p:sp>
        <p:nvSpPr>
          <p:cNvPr id="3" name="内容占位符 2"/>
          <p:cNvSpPr>
            <a:spLocks noGrp="1"/>
          </p:cNvSpPr>
          <p:nvPr>
            <p:ph idx="1"/>
          </p:nvPr>
        </p:nvSpPr>
        <p:spPr>
          <a:xfrm>
            <a:off x="179512" y="908720"/>
            <a:ext cx="8856984" cy="5832648"/>
          </a:xfrm>
        </p:spPr>
        <p:txBody>
          <a:bodyPr/>
          <a:lstStyle/>
          <a:p>
            <a:pPr marL="0" indent="0">
              <a:lnSpc>
                <a:spcPct val="200000"/>
              </a:lnSpc>
              <a:spcBef>
                <a:spcPts val="0"/>
              </a:spcBef>
              <a:buNone/>
            </a:pPr>
            <a:r>
              <a:rPr lang="zh-CN" altLang="en-US" dirty="0"/>
              <a:t>    对应本实验</a:t>
            </a:r>
            <a:r>
              <a:rPr lang="en-US" altLang="zh-CN" dirty="0"/>
              <a:t>5</a:t>
            </a:r>
            <a:r>
              <a:rPr lang="zh-CN" altLang="en-US" dirty="0"/>
              <a:t>个阶段的</a:t>
            </a:r>
            <a:r>
              <a:rPr lang="en-US" altLang="zh-CN" dirty="0"/>
              <a:t>exploit.txt</a:t>
            </a:r>
            <a:r>
              <a:rPr lang="zh-CN" altLang="en-US" dirty="0"/>
              <a:t>，请分别命名为：</a:t>
            </a:r>
          </a:p>
          <a:p>
            <a:pPr lvl="1">
              <a:lnSpc>
                <a:spcPct val="200000"/>
              </a:lnSpc>
              <a:spcBef>
                <a:spcPts val="0"/>
              </a:spcBef>
              <a:buFont typeface="Wingdings" panose="05000000000000000000" pitchFamily="2" charset="2"/>
              <a:buChar char="u"/>
            </a:pPr>
            <a:r>
              <a:rPr lang="zh-CN" altLang="en-US" dirty="0"/>
              <a:t>     </a:t>
            </a:r>
            <a:r>
              <a:rPr lang="en-US" altLang="zh-CN" dirty="0">
                <a:solidFill>
                  <a:srgbClr val="FF0000"/>
                </a:solidFill>
              </a:rPr>
              <a:t>smoke_</a:t>
            </a:r>
            <a:r>
              <a:rPr lang="zh-CN" altLang="en-US" dirty="0">
                <a:solidFill>
                  <a:srgbClr val="FF0000"/>
                </a:solidFill>
              </a:rPr>
              <a:t>学号</a:t>
            </a:r>
            <a:r>
              <a:rPr lang="en-US" altLang="zh-CN" dirty="0">
                <a:solidFill>
                  <a:srgbClr val="FF0000"/>
                </a:solidFill>
              </a:rPr>
              <a:t>.txt</a:t>
            </a:r>
            <a:r>
              <a:rPr lang="en-US" altLang="zh-CN" dirty="0"/>
              <a:t>		</a:t>
            </a:r>
            <a:r>
              <a:rPr lang="zh-CN" altLang="en-US" dirty="0"/>
              <a:t>如：</a:t>
            </a:r>
            <a:r>
              <a:rPr lang="en-US" altLang="zh-CN" dirty="0"/>
              <a:t>smoke_ U202014557 .txt</a:t>
            </a:r>
          </a:p>
          <a:p>
            <a:pPr lvl="1">
              <a:lnSpc>
                <a:spcPct val="200000"/>
              </a:lnSpc>
              <a:spcBef>
                <a:spcPts val="0"/>
              </a:spcBef>
              <a:buFont typeface="Wingdings" panose="05000000000000000000" pitchFamily="2" charset="2"/>
              <a:buChar char="u"/>
            </a:pPr>
            <a:r>
              <a:rPr lang="en-US" altLang="zh-CN" dirty="0"/>
              <a:t>     </a:t>
            </a:r>
            <a:r>
              <a:rPr lang="en-US" altLang="zh-CN" dirty="0">
                <a:solidFill>
                  <a:srgbClr val="FF0000"/>
                </a:solidFill>
              </a:rPr>
              <a:t>fizz_</a:t>
            </a:r>
            <a:r>
              <a:rPr lang="zh-CN" altLang="en-US" dirty="0">
                <a:solidFill>
                  <a:srgbClr val="FF0000"/>
                </a:solidFill>
              </a:rPr>
              <a:t>学号</a:t>
            </a:r>
            <a:r>
              <a:rPr lang="en-US" altLang="zh-CN" dirty="0">
                <a:solidFill>
                  <a:srgbClr val="FF0000"/>
                </a:solidFill>
              </a:rPr>
              <a:t>.txt</a:t>
            </a:r>
            <a:r>
              <a:rPr lang="en-US" altLang="zh-CN" dirty="0"/>
              <a:t>			</a:t>
            </a:r>
            <a:r>
              <a:rPr lang="zh-CN" altLang="en-US" dirty="0"/>
              <a:t>如：</a:t>
            </a:r>
            <a:r>
              <a:rPr lang="en-US" altLang="zh-CN" dirty="0"/>
              <a:t>fizz_ U202014557.txt</a:t>
            </a:r>
          </a:p>
          <a:p>
            <a:pPr lvl="1">
              <a:lnSpc>
                <a:spcPct val="200000"/>
              </a:lnSpc>
              <a:spcBef>
                <a:spcPts val="0"/>
              </a:spcBef>
              <a:buFont typeface="Wingdings" panose="05000000000000000000" pitchFamily="2" charset="2"/>
              <a:buChar char="u"/>
            </a:pPr>
            <a:r>
              <a:rPr lang="en-US" altLang="zh-CN" dirty="0"/>
              <a:t>     </a:t>
            </a:r>
            <a:r>
              <a:rPr lang="en-US" altLang="zh-CN" dirty="0">
                <a:solidFill>
                  <a:srgbClr val="FF0000"/>
                </a:solidFill>
              </a:rPr>
              <a:t>bang_</a:t>
            </a:r>
            <a:r>
              <a:rPr lang="zh-CN" altLang="en-US" dirty="0">
                <a:solidFill>
                  <a:srgbClr val="FF0000"/>
                </a:solidFill>
              </a:rPr>
              <a:t>学号</a:t>
            </a:r>
            <a:r>
              <a:rPr lang="en-US" altLang="zh-CN" dirty="0">
                <a:solidFill>
                  <a:srgbClr val="FF0000"/>
                </a:solidFill>
              </a:rPr>
              <a:t>.txt</a:t>
            </a:r>
            <a:r>
              <a:rPr lang="en-US" altLang="zh-CN" dirty="0"/>
              <a:t>		</a:t>
            </a:r>
            <a:r>
              <a:rPr lang="zh-CN" altLang="en-US" dirty="0"/>
              <a:t>如：</a:t>
            </a:r>
            <a:r>
              <a:rPr lang="en-US" altLang="zh-CN" dirty="0"/>
              <a:t>bang_ U202014557.txt</a:t>
            </a:r>
          </a:p>
          <a:p>
            <a:pPr lvl="1">
              <a:lnSpc>
                <a:spcPct val="200000"/>
              </a:lnSpc>
              <a:spcBef>
                <a:spcPts val="0"/>
              </a:spcBef>
              <a:buFont typeface="Wingdings" panose="05000000000000000000" pitchFamily="2" charset="2"/>
              <a:buChar char="u"/>
            </a:pPr>
            <a:r>
              <a:rPr lang="en-US" altLang="zh-CN" dirty="0"/>
              <a:t>     </a:t>
            </a:r>
            <a:r>
              <a:rPr lang="en-US" altLang="zh-CN" dirty="0">
                <a:solidFill>
                  <a:srgbClr val="FF0000"/>
                </a:solidFill>
              </a:rPr>
              <a:t>boom_</a:t>
            </a:r>
            <a:r>
              <a:rPr lang="zh-CN" altLang="en-US" dirty="0">
                <a:solidFill>
                  <a:srgbClr val="FF0000"/>
                </a:solidFill>
              </a:rPr>
              <a:t>学号</a:t>
            </a:r>
            <a:r>
              <a:rPr lang="en-US" altLang="zh-CN" dirty="0">
                <a:solidFill>
                  <a:srgbClr val="FF0000"/>
                </a:solidFill>
              </a:rPr>
              <a:t>.txt</a:t>
            </a:r>
            <a:r>
              <a:rPr lang="en-US" altLang="zh-CN" dirty="0"/>
              <a:t>		</a:t>
            </a:r>
            <a:r>
              <a:rPr lang="zh-CN" altLang="en-US" dirty="0"/>
              <a:t>如：</a:t>
            </a:r>
            <a:r>
              <a:rPr lang="en-US" altLang="zh-CN" dirty="0"/>
              <a:t>boom_ U202014557.txt</a:t>
            </a:r>
          </a:p>
          <a:p>
            <a:pPr lvl="1">
              <a:lnSpc>
                <a:spcPct val="200000"/>
              </a:lnSpc>
              <a:spcBef>
                <a:spcPts val="0"/>
              </a:spcBef>
              <a:buFont typeface="Wingdings" panose="05000000000000000000" pitchFamily="2" charset="2"/>
              <a:buChar char="u"/>
            </a:pPr>
            <a:r>
              <a:rPr lang="en-US" altLang="zh-CN" dirty="0"/>
              <a:t>     </a:t>
            </a:r>
            <a:r>
              <a:rPr lang="en-US" altLang="zh-CN" dirty="0">
                <a:solidFill>
                  <a:srgbClr val="FF0000"/>
                </a:solidFill>
              </a:rPr>
              <a:t>nitro_</a:t>
            </a:r>
            <a:r>
              <a:rPr lang="zh-CN" altLang="en-US" dirty="0">
                <a:solidFill>
                  <a:srgbClr val="FF0000"/>
                </a:solidFill>
              </a:rPr>
              <a:t>学号</a:t>
            </a:r>
            <a:r>
              <a:rPr lang="en-US" altLang="zh-CN" dirty="0">
                <a:solidFill>
                  <a:srgbClr val="FF0000"/>
                </a:solidFill>
              </a:rPr>
              <a:t>.txt</a:t>
            </a:r>
            <a:r>
              <a:rPr lang="en-US" altLang="zh-CN" dirty="0"/>
              <a:t>		</a:t>
            </a:r>
            <a:r>
              <a:rPr lang="zh-CN" altLang="en-US" dirty="0"/>
              <a:t>如：</a:t>
            </a:r>
            <a:r>
              <a:rPr lang="en-US" altLang="zh-CN" dirty="0"/>
              <a:t>nitro_ U202014557.txt</a:t>
            </a:r>
          </a:p>
          <a:p>
            <a:pPr marL="0" indent="0">
              <a:lnSpc>
                <a:spcPct val="200000"/>
              </a:lnSpc>
              <a:spcBef>
                <a:spcPts val="0"/>
              </a:spcBef>
              <a:buNone/>
            </a:pPr>
            <a:endParaRPr lang="en-US" altLang="zh-CN" dirty="0"/>
          </a:p>
          <a:p>
            <a:pPr marL="0" indent="0">
              <a:lnSpc>
                <a:spcPct val="200000"/>
              </a:lnSpc>
              <a:spcBef>
                <a:spcPts val="0"/>
              </a:spcBef>
              <a:buNone/>
            </a:pPr>
            <a:endParaRPr lang="en-US" altLang="zh-CN" sz="2000" dirty="0"/>
          </a:p>
        </p:txBody>
      </p:sp>
    </p:spTree>
    <p:extLst>
      <p:ext uri="{BB962C8B-B14F-4D97-AF65-F5344CB8AC3E}">
        <p14:creationId xmlns:p14="http://schemas.microsoft.com/office/powerpoint/2010/main" val="1472960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zh-CN" altLang="zh-CN" dirty="0"/>
              <a:t>攻击字符串文件</a:t>
            </a:r>
            <a:r>
              <a:rPr lang="zh-CN" altLang="en-US" dirty="0"/>
              <a:t>和结果的提交（续）</a:t>
            </a:r>
            <a:endParaRPr lang="zh-CN" altLang="zh-CN" dirty="0"/>
          </a:p>
        </p:txBody>
      </p:sp>
      <p:sp>
        <p:nvSpPr>
          <p:cNvPr id="3" name="内容占位符 2"/>
          <p:cNvSpPr>
            <a:spLocks noGrp="1"/>
          </p:cNvSpPr>
          <p:nvPr>
            <p:ph idx="1"/>
          </p:nvPr>
        </p:nvSpPr>
        <p:spPr>
          <a:xfrm>
            <a:off x="179512" y="908720"/>
            <a:ext cx="8856984" cy="5832648"/>
          </a:xfrm>
        </p:spPr>
        <p:txBody>
          <a:bodyPr/>
          <a:lstStyle/>
          <a:p>
            <a:pPr marL="0" indent="0">
              <a:lnSpc>
                <a:spcPct val="150000"/>
              </a:lnSpc>
              <a:spcBef>
                <a:spcPts val="0"/>
              </a:spcBef>
              <a:buNone/>
            </a:pPr>
            <a:r>
              <a:rPr lang="zh-CN" altLang="en-US" b="1" dirty="0">
                <a:solidFill>
                  <a:srgbClr val="FF0000"/>
                </a:solidFill>
              </a:rPr>
              <a:t>实验结果提交</a:t>
            </a:r>
            <a:r>
              <a:rPr lang="zh-CN" altLang="en-US" dirty="0"/>
              <a:t>：</a:t>
            </a:r>
            <a:endParaRPr lang="en-US" altLang="zh-CN" dirty="0"/>
          </a:p>
          <a:p>
            <a:pPr marL="0" indent="0">
              <a:lnSpc>
                <a:spcPct val="150000"/>
              </a:lnSpc>
              <a:spcBef>
                <a:spcPts val="0"/>
              </a:spcBef>
              <a:buNone/>
            </a:pPr>
            <a:r>
              <a:rPr lang="en-US" altLang="zh-CN" dirty="0"/>
              <a:t>       </a:t>
            </a:r>
            <a:r>
              <a:rPr lang="zh-CN" altLang="en-US" dirty="0"/>
              <a:t>做为实验结果，你需要提交最多</a:t>
            </a:r>
            <a:r>
              <a:rPr lang="en-US" altLang="zh-CN" dirty="0"/>
              <a:t>5</a:t>
            </a:r>
            <a:r>
              <a:rPr lang="zh-CN" altLang="en-US" dirty="0"/>
              <a:t>个</a:t>
            </a:r>
            <a:r>
              <a:rPr lang="en-US" altLang="zh-CN" dirty="0"/>
              <a:t>solution</a:t>
            </a:r>
            <a:r>
              <a:rPr lang="zh-CN" altLang="en-US" dirty="0"/>
              <a:t>文件（即上面的五个</a:t>
            </a:r>
            <a:r>
              <a:rPr lang="en-US" altLang="zh-CN" dirty="0"/>
              <a:t>txt</a:t>
            </a:r>
            <a:r>
              <a:rPr lang="zh-CN" altLang="en-US" dirty="0"/>
              <a:t>文件），一起打包为</a:t>
            </a:r>
            <a:r>
              <a:rPr lang="en-US" altLang="zh-CN" dirty="0"/>
              <a:t>zip</a:t>
            </a:r>
            <a:r>
              <a:rPr lang="zh-CN" altLang="en-US" dirty="0"/>
              <a:t>文件，命名为：</a:t>
            </a:r>
            <a:endParaRPr lang="en-US" altLang="zh-CN" dirty="0"/>
          </a:p>
          <a:p>
            <a:pPr marL="0" lvl="1" indent="0">
              <a:lnSpc>
                <a:spcPct val="150000"/>
              </a:lnSpc>
              <a:spcBef>
                <a:spcPts val="1800"/>
              </a:spcBef>
              <a:buNone/>
            </a:pPr>
            <a:r>
              <a:rPr lang="zh-CN" altLang="en-US" sz="2400" dirty="0">
                <a:solidFill>
                  <a:schemeClr val="tx1"/>
                </a:solidFill>
                <a:cs typeface="+mn-cs"/>
              </a:rPr>
              <a:t>            班级</a:t>
            </a:r>
            <a:r>
              <a:rPr lang="en-US" altLang="zh-CN" sz="2400" dirty="0">
                <a:solidFill>
                  <a:schemeClr val="tx1"/>
                </a:solidFill>
                <a:cs typeface="+mn-cs"/>
              </a:rPr>
              <a:t>_</a:t>
            </a:r>
            <a:r>
              <a:rPr lang="zh-CN" altLang="en-US" sz="2400" dirty="0">
                <a:solidFill>
                  <a:schemeClr val="tx1"/>
                </a:solidFill>
                <a:cs typeface="+mn-cs"/>
              </a:rPr>
              <a:t>学号</a:t>
            </a:r>
            <a:r>
              <a:rPr lang="en-US" altLang="zh-CN" sz="2400" dirty="0">
                <a:solidFill>
                  <a:schemeClr val="tx1"/>
                </a:solidFill>
                <a:cs typeface="+mn-cs"/>
              </a:rPr>
              <a:t>.zip，</a:t>
            </a:r>
            <a:r>
              <a:rPr lang="zh-CN" altLang="en-US" sz="2400" dirty="0">
                <a:solidFill>
                  <a:schemeClr val="tx1"/>
                </a:solidFill>
                <a:cs typeface="+mn-cs"/>
              </a:rPr>
              <a:t>如</a:t>
            </a:r>
            <a:r>
              <a:rPr lang="en-US" altLang="zh-CN" sz="2400" dirty="0">
                <a:solidFill>
                  <a:schemeClr val="tx1"/>
                </a:solidFill>
                <a:cs typeface="+mn-cs"/>
              </a:rPr>
              <a:t>CS2001_U202014557.zip</a:t>
            </a:r>
            <a:endParaRPr lang="zh-CN" altLang="zh-CN" sz="2400" dirty="0">
              <a:solidFill>
                <a:schemeClr val="tx1"/>
              </a:solidFill>
              <a:cs typeface="+mn-cs"/>
            </a:endParaRPr>
          </a:p>
          <a:p>
            <a:pPr marL="1079500" lvl="2" indent="-457200">
              <a:lnSpc>
                <a:spcPct val="150000"/>
              </a:lnSpc>
              <a:spcBef>
                <a:spcPts val="0"/>
              </a:spcBef>
              <a:spcAft>
                <a:spcPts val="1800"/>
              </a:spcAft>
            </a:pPr>
            <a:r>
              <a:rPr lang="zh-CN" altLang="zh-CN" dirty="0">
                <a:solidFill>
                  <a:schemeClr val="tx1"/>
                </a:solidFill>
                <a:cs typeface="+mn-cs"/>
              </a:rPr>
              <a:t>物联网</a:t>
            </a:r>
            <a:r>
              <a:rPr lang="en-US" altLang="zh-CN" dirty="0">
                <a:solidFill>
                  <a:schemeClr val="tx1"/>
                </a:solidFill>
                <a:cs typeface="+mn-cs"/>
              </a:rPr>
              <a:t> IT  </a:t>
            </a:r>
            <a:r>
              <a:rPr lang="zh-CN" altLang="zh-CN" dirty="0">
                <a:solidFill>
                  <a:schemeClr val="tx1"/>
                </a:solidFill>
                <a:cs typeface="+mn-cs"/>
              </a:rPr>
              <a:t>计算机</a:t>
            </a:r>
            <a:r>
              <a:rPr lang="en-US" altLang="zh-CN" dirty="0">
                <a:solidFill>
                  <a:schemeClr val="tx1"/>
                </a:solidFill>
                <a:cs typeface="+mn-cs"/>
              </a:rPr>
              <a:t> CS   </a:t>
            </a:r>
            <a:r>
              <a:rPr lang="zh-CN" altLang="zh-CN" dirty="0">
                <a:solidFill>
                  <a:schemeClr val="tx1"/>
                </a:solidFill>
                <a:cs typeface="+mn-cs"/>
              </a:rPr>
              <a:t>卓越班</a:t>
            </a:r>
            <a:r>
              <a:rPr lang="en-US" altLang="zh-CN" dirty="0">
                <a:solidFill>
                  <a:schemeClr val="tx1"/>
                </a:solidFill>
                <a:cs typeface="+mn-cs"/>
              </a:rPr>
              <a:t>  ZY   ACM</a:t>
            </a:r>
            <a:r>
              <a:rPr lang="zh-CN" altLang="zh-CN" dirty="0">
                <a:solidFill>
                  <a:schemeClr val="tx1"/>
                </a:solidFill>
                <a:cs typeface="+mn-cs"/>
              </a:rPr>
              <a:t>班</a:t>
            </a:r>
            <a:r>
              <a:rPr lang="en-US" altLang="zh-CN" dirty="0">
                <a:solidFill>
                  <a:schemeClr val="tx1"/>
                </a:solidFill>
                <a:cs typeface="+mn-cs"/>
              </a:rPr>
              <a:t>  ACM    </a:t>
            </a:r>
            <a:r>
              <a:rPr lang="zh-CN" altLang="en-US" dirty="0"/>
              <a:t>校交班 </a:t>
            </a:r>
            <a:r>
              <a:rPr lang="en-US" altLang="zh-CN" dirty="0"/>
              <a:t>CSIE</a:t>
            </a:r>
            <a:endParaRPr lang="en-US" altLang="zh-CN" dirty="0">
              <a:solidFill>
                <a:schemeClr val="tx1"/>
              </a:solidFill>
              <a:cs typeface="+mn-cs"/>
            </a:endParaRPr>
          </a:p>
          <a:p>
            <a:pPr marL="623888" indent="-623888" algn="ctr">
              <a:lnSpc>
                <a:spcPct val="150000"/>
              </a:lnSpc>
              <a:spcBef>
                <a:spcPts val="0"/>
              </a:spcBef>
              <a:buNone/>
            </a:pPr>
            <a:r>
              <a:rPr lang="zh-CN" altLang="en-US" sz="2200" dirty="0"/>
              <a:t>注： </a:t>
            </a:r>
            <a:r>
              <a:rPr lang="en-US" altLang="zh-CN" sz="2200" b="1" dirty="0"/>
              <a:t>5</a:t>
            </a:r>
            <a:r>
              <a:rPr lang="zh-CN" altLang="en-US" sz="2200" b="1" dirty="0"/>
              <a:t>个文件分别包含</a:t>
            </a:r>
            <a:r>
              <a:rPr lang="en-US" altLang="zh-CN" sz="2200" b="1" dirty="0"/>
              <a:t>5</a:t>
            </a:r>
            <a:r>
              <a:rPr lang="zh-CN" altLang="en-US" sz="2200" b="1" dirty="0"/>
              <a:t>个阶段的攻击字符串</a:t>
            </a:r>
            <a:r>
              <a:rPr lang="zh-CN" altLang="en-US" sz="2200" dirty="0"/>
              <a:t>。每个文件包含一个字符序列，序列格式严格定义为：</a:t>
            </a:r>
            <a:r>
              <a:rPr lang="zh-CN" altLang="en-US" sz="2200" b="1" dirty="0">
                <a:solidFill>
                  <a:srgbClr val="0000FF"/>
                </a:solidFill>
              </a:rPr>
              <a:t>两个</a:t>
            </a:r>
            <a:r>
              <a:rPr lang="en-US" altLang="zh-CN" sz="2200" b="1" dirty="0">
                <a:solidFill>
                  <a:srgbClr val="0000FF"/>
                </a:solidFill>
              </a:rPr>
              <a:t>16</a:t>
            </a:r>
            <a:r>
              <a:rPr lang="zh-CN" altLang="en-US" sz="2200" b="1" dirty="0">
                <a:solidFill>
                  <a:srgbClr val="0000FF"/>
                </a:solidFill>
              </a:rPr>
              <a:t>进制值作为一个</a:t>
            </a:r>
            <a:r>
              <a:rPr lang="en-US" altLang="zh-CN" sz="2200" b="1" dirty="0">
                <a:solidFill>
                  <a:srgbClr val="0000FF"/>
                </a:solidFill>
              </a:rPr>
              <a:t>16</a:t>
            </a:r>
            <a:r>
              <a:rPr lang="zh-CN" altLang="en-US" sz="2200" b="1" dirty="0">
                <a:solidFill>
                  <a:srgbClr val="0000FF"/>
                </a:solidFill>
              </a:rPr>
              <a:t>进制对，每个</a:t>
            </a:r>
            <a:r>
              <a:rPr lang="en-US" altLang="zh-CN" sz="2200" b="1" dirty="0">
                <a:solidFill>
                  <a:srgbClr val="0000FF"/>
                </a:solidFill>
              </a:rPr>
              <a:t>16</a:t>
            </a:r>
            <a:r>
              <a:rPr lang="zh-CN" altLang="en-US" sz="2200" b="1" dirty="0">
                <a:solidFill>
                  <a:srgbClr val="0000FF"/>
                </a:solidFill>
              </a:rPr>
              <a:t>进制对代表一个字节，每个</a:t>
            </a:r>
            <a:r>
              <a:rPr lang="en-US" altLang="zh-CN" sz="2200" b="1" dirty="0">
                <a:solidFill>
                  <a:srgbClr val="0000FF"/>
                </a:solidFill>
              </a:rPr>
              <a:t>16</a:t>
            </a:r>
            <a:r>
              <a:rPr lang="zh-CN" altLang="en-US" sz="2200" b="1" dirty="0">
                <a:solidFill>
                  <a:srgbClr val="0000FF"/>
                </a:solidFill>
              </a:rPr>
              <a:t>进制对之间用空格分开</a:t>
            </a:r>
            <a:r>
              <a:rPr lang="zh-CN" altLang="en-US" sz="2200" dirty="0"/>
              <a:t>，如“</a:t>
            </a:r>
            <a:r>
              <a:rPr lang="en-US" altLang="zh-CN" sz="2200" dirty="0"/>
              <a:t>68 </a:t>
            </a:r>
            <a:r>
              <a:rPr lang="en-US" altLang="zh-CN" sz="2200" dirty="0" err="1"/>
              <a:t>ef</a:t>
            </a:r>
            <a:r>
              <a:rPr lang="en-US" altLang="zh-CN" sz="2200" dirty="0"/>
              <a:t> cd ab 00 83 c0 11 98 </a:t>
            </a:r>
            <a:r>
              <a:rPr lang="en-US" altLang="zh-CN" sz="2200" dirty="0" err="1"/>
              <a:t>ba</a:t>
            </a:r>
            <a:r>
              <a:rPr lang="en-US" altLang="zh-CN" sz="2200" dirty="0"/>
              <a:t> dc </a:t>
            </a:r>
            <a:r>
              <a:rPr lang="en-US" altLang="zh-CN" sz="2200" dirty="0" err="1"/>
              <a:t>fe</a:t>
            </a:r>
            <a:r>
              <a:rPr lang="en-US" altLang="zh-CN" sz="2200" dirty="0"/>
              <a:t>”</a:t>
            </a:r>
          </a:p>
          <a:p>
            <a:pPr marL="622300" indent="-622300">
              <a:lnSpc>
                <a:spcPct val="150000"/>
              </a:lnSpc>
              <a:spcBef>
                <a:spcPts val="0"/>
              </a:spcBef>
              <a:buNone/>
            </a:pPr>
            <a:r>
              <a:rPr lang="en-US" altLang="zh-CN" sz="2200" dirty="0"/>
              <a:t>      </a:t>
            </a:r>
            <a:r>
              <a:rPr lang="zh-CN" altLang="en-US" sz="2200" dirty="0"/>
              <a:t>（可以加注释</a:t>
            </a:r>
            <a:r>
              <a:rPr lang="zh-CN" altLang="zh-CN" sz="2200" dirty="0"/>
              <a:t>和分行</a:t>
            </a:r>
            <a:r>
              <a:rPr lang="zh-CN" altLang="en-US" sz="2200" dirty="0"/>
              <a:t>）。</a:t>
            </a:r>
          </a:p>
          <a:p>
            <a:pPr marL="0" indent="0">
              <a:lnSpc>
                <a:spcPct val="150000"/>
              </a:lnSpc>
              <a:spcBef>
                <a:spcPts val="0"/>
              </a:spcBef>
              <a:buNone/>
            </a:pPr>
            <a:endParaRPr lang="en-US" altLang="zh-CN" dirty="0"/>
          </a:p>
          <a:p>
            <a:pPr marL="0" indent="0">
              <a:lnSpc>
                <a:spcPct val="150000"/>
              </a:lnSpc>
              <a:spcBef>
                <a:spcPts val="0"/>
              </a:spcBef>
              <a:buNone/>
            </a:pPr>
            <a:r>
              <a:rPr lang="en-US" altLang="zh-CN" sz="2000" dirty="0"/>
              <a:t>   </a:t>
            </a:r>
          </a:p>
        </p:txBody>
      </p:sp>
    </p:spTree>
    <p:extLst>
      <p:ext uri="{BB962C8B-B14F-4D97-AF65-F5344CB8AC3E}">
        <p14:creationId xmlns:p14="http://schemas.microsoft.com/office/powerpoint/2010/main" val="3980492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七、任务一的</a:t>
            </a:r>
            <a:r>
              <a:rPr lang="zh-CN" altLang="zh-CN" dirty="0"/>
              <a:t>实验示例</a:t>
            </a:r>
          </a:p>
        </p:txBody>
      </p:sp>
      <p:sp>
        <p:nvSpPr>
          <p:cNvPr id="3" name="内容占位符 2"/>
          <p:cNvSpPr>
            <a:spLocks noGrp="1"/>
          </p:cNvSpPr>
          <p:nvPr>
            <p:ph idx="1"/>
          </p:nvPr>
        </p:nvSpPr>
        <p:spPr>
          <a:xfrm>
            <a:off x="251520" y="908720"/>
            <a:ext cx="8784976" cy="5832648"/>
          </a:xfrm>
        </p:spPr>
        <p:txBody>
          <a:bodyPr/>
          <a:lstStyle/>
          <a:p>
            <a:pPr marL="520700">
              <a:lnSpc>
                <a:spcPct val="150000"/>
              </a:lnSpc>
            </a:pPr>
            <a:r>
              <a:rPr lang="zh-CN" altLang="en-US" b="1" dirty="0"/>
              <a:t>以任务一</a:t>
            </a:r>
            <a:r>
              <a:rPr lang="en-US" altLang="zh-CN" b="1" dirty="0"/>
              <a:t>smoke</a:t>
            </a:r>
            <a:r>
              <a:rPr lang="zh-CN" altLang="en-US" b="1" dirty="0"/>
              <a:t>为例介绍阶段一实验的详细操作步骤</a:t>
            </a:r>
            <a:r>
              <a:rPr lang="zh-CN" altLang="en-US" dirty="0"/>
              <a:t>。</a:t>
            </a:r>
            <a:endParaRPr lang="en-US" altLang="zh-CN" dirty="0"/>
          </a:p>
          <a:p>
            <a:pPr marL="520700">
              <a:lnSpc>
                <a:spcPct val="150000"/>
              </a:lnSpc>
            </a:pPr>
            <a:r>
              <a:rPr lang="zh-CN" altLang="en-US" dirty="0"/>
              <a:t>任务一的目标是构造一个攻击字符串作为</a:t>
            </a:r>
            <a:r>
              <a:rPr lang="en-US" altLang="zh-CN" dirty="0" err="1"/>
              <a:t>bufbomb</a:t>
            </a:r>
            <a:r>
              <a:rPr lang="zh-CN" altLang="en-US" dirty="0"/>
              <a:t>的输入，在</a:t>
            </a:r>
            <a:r>
              <a:rPr lang="en-US" altLang="zh-CN" dirty="0" err="1"/>
              <a:t>getbuf</a:t>
            </a:r>
            <a:r>
              <a:rPr lang="en-US" altLang="zh-CN" dirty="0"/>
              <a:t>()</a:t>
            </a:r>
            <a:r>
              <a:rPr lang="zh-CN" altLang="en-US" dirty="0"/>
              <a:t>中造成缓冲区溢出，</a:t>
            </a:r>
            <a:r>
              <a:rPr lang="zh-CN" altLang="en-US" b="1" dirty="0"/>
              <a:t>使得</a:t>
            </a:r>
            <a:r>
              <a:rPr lang="en-US" altLang="zh-CN" b="1" dirty="0" err="1"/>
              <a:t>getbuf</a:t>
            </a:r>
            <a:r>
              <a:rPr lang="en-US" altLang="zh-CN" b="1" dirty="0"/>
              <a:t>()</a:t>
            </a:r>
            <a:r>
              <a:rPr lang="zh-CN" altLang="en-US" b="1" dirty="0"/>
              <a:t>返回时不是返回到</a:t>
            </a:r>
            <a:r>
              <a:rPr lang="en-US" altLang="zh-CN" b="1" dirty="0"/>
              <a:t>test</a:t>
            </a:r>
            <a:r>
              <a:rPr lang="zh-CN" altLang="en-US" b="1" dirty="0"/>
              <a:t>函数，而是转到</a:t>
            </a:r>
            <a:r>
              <a:rPr lang="en-US" altLang="zh-CN" b="1" dirty="0"/>
              <a:t>smoke</a:t>
            </a:r>
            <a:r>
              <a:rPr lang="zh-CN" altLang="en-US" b="1" dirty="0"/>
              <a:t>函数处执行</a:t>
            </a:r>
            <a:r>
              <a:rPr lang="zh-CN" altLang="en-US" dirty="0"/>
              <a:t>。为此，</a:t>
            </a:r>
          </a:p>
          <a:p>
            <a:pPr marL="177800" indent="723900">
              <a:lnSpc>
                <a:spcPct val="150000"/>
              </a:lnSpc>
              <a:buNone/>
            </a:pPr>
            <a:r>
              <a:rPr lang="en-US" altLang="zh-CN" dirty="0"/>
              <a:t>1</a:t>
            </a:r>
            <a:r>
              <a:rPr lang="zh-CN" altLang="en-US" dirty="0"/>
              <a:t>）在</a:t>
            </a:r>
            <a:r>
              <a:rPr lang="en-US" altLang="zh-CN" dirty="0" err="1"/>
              <a:t>bufbomb</a:t>
            </a:r>
            <a:r>
              <a:rPr lang="zh-CN" altLang="en-US" dirty="0"/>
              <a:t>的反汇编源代码中找到</a:t>
            </a:r>
            <a:r>
              <a:rPr lang="en-US" altLang="zh-CN" dirty="0"/>
              <a:t>smoke</a:t>
            </a:r>
            <a:r>
              <a:rPr lang="zh-CN" altLang="en-US" dirty="0"/>
              <a:t>函数，</a:t>
            </a:r>
            <a:r>
              <a:rPr lang="zh-CN" altLang="en-US" b="1" dirty="0">
                <a:solidFill>
                  <a:srgbClr val="0000FF"/>
                </a:solidFill>
              </a:rPr>
              <a:t>记下它的开始地址</a:t>
            </a:r>
            <a:r>
              <a:rPr lang="zh-CN" altLang="en-US" dirty="0"/>
              <a:t>：</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296144" y="4653136"/>
            <a:ext cx="7812360" cy="2088232"/>
          </a:xfrm>
          <a:prstGeom prst="rect">
            <a:avLst/>
          </a:prstGeom>
        </p:spPr>
      </p:pic>
      <p:sp>
        <p:nvSpPr>
          <p:cNvPr id="5" name="椭圆 4"/>
          <p:cNvSpPr/>
          <p:nvPr/>
        </p:nvSpPr>
        <p:spPr>
          <a:xfrm>
            <a:off x="1043608" y="4635128"/>
            <a:ext cx="2448272" cy="34203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rot="19381879">
            <a:off x="1958249" y="4318721"/>
            <a:ext cx="168727" cy="31538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9466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任务一</a:t>
            </a:r>
            <a:r>
              <a:rPr lang="zh-CN" altLang="zh-CN" dirty="0"/>
              <a:t>实验示例</a:t>
            </a:r>
            <a:r>
              <a:rPr lang="zh-CN" altLang="en-US" dirty="0"/>
              <a:t>（续）</a:t>
            </a:r>
            <a:endParaRPr lang="zh-CN" altLang="zh-CN" dirty="0"/>
          </a:p>
        </p:txBody>
      </p:sp>
      <p:sp>
        <p:nvSpPr>
          <p:cNvPr id="3" name="内容占位符 2"/>
          <p:cNvSpPr>
            <a:spLocks noGrp="1"/>
          </p:cNvSpPr>
          <p:nvPr>
            <p:ph idx="1"/>
          </p:nvPr>
        </p:nvSpPr>
        <p:spPr>
          <a:xfrm>
            <a:off x="251520" y="908720"/>
            <a:ext cx="8784976" cy="5832648"/>
          </a:xfrm>
        </p:spPr>
        <p:txBody>
          <a:bodyPr/>
          <a:lstStyle/>
          <a:p>
            <a:pPr marL="622300" indent="-444500">
              <a:lnSpc>
                <a:spcPct val="150000"/>
              </a:lnSpc>
              <a:buNone/>
            </a:pPr>
            <a:r>
              <a:rPr lang="en-US" altLang="zh-CN" dirty="0"/>
              <a:t>2</a:t>
            </a:r>
            <a:r>
              <a:rPr lang="zh-CN" altLang="en-US" dirty="0"/>
              <a:t>）同样在</a:t>
            </a:r>
            <a:r>
              <a:rPr lang="en-US" altLang="zh-CN" dirty="0" err="1"/>
              <a:t>bufbomb</a:t>
            </a:r>
            <a:r>
              <a:rPr lang="zh-CN" altLang="en-US" dirty="0"/>
              <a:t>的反汇编源代码中找到</a:t>
            </a:r>
            <a:r>
              <a:rPr lang="en-US" altLang="zh-CN" dirty="0" err="1"/>
              <a:t>getbuf</a:t>
            </a:r>
            <a:r>
              <a:rPr lang="zh-CN" altLang="en-US" dirty="0"/>
              <a:t>函数，观察它的栈帧结构：</a:t>
            </a:r>
            <a:endParaRPr lang="en-US" altLang="zh-CN" dirty="0"/>
          </a:p>
          <a:p>
            <a:pPr marL="622300" indent="-444500">
              <a:lnSpc>
                <a:spcPct val="150000"/>
              </a:lnSpc>
              <a:buNone/>
            </a:pPr>
            <a:endParaRPr lang="en-US" altLang="zh-CN" dirty="0"/>
          </a:p>
          <a:p>
            <a:pPr marL="622300" indent="-444500">
              <a:lnSpc>
                <a:spcPct val="150000"/>
              </a:lnSpc>
              <a:buNone/>
            </a:pPr>
            <a:endParaRPr lang="en-US" altLang="zh-CN" dirty="0"/>
          </a:p>
          <a:p>
            <a:pPr marL="622300" indent="-444500">
              <a:lnSpc>
                <a:spcPct val="150000"/>
              </a:lnSpc>
              <a:buNone/>
            </a:pPr>
            <a:endParaRPr lang="en-US" altLang="zh-CN" dirty="0"/>
          </a:p>
          <a:p>
            <a:pPr marL="622300" indent="-444500">
              <a:lnSpc>
                <a:spcPct val="150000"/>
              </a:lnSpc>
              <a:buNone/>
            </a:pPr>
            <a:endParaRPr lang="en-US" altLang="zh-CN" dirty="0"/>
          </a:p>
          <a:p>
            <a:pPr marL="622300" indent="-444500">
              <a:lnSpc>
                <a:spcPct val="150000"/>
              </a:lnSpc>
              <a:buNone/>
            </a:pPr>
            <a:r>
              <a:rPr lang="en-US" altLang="zh-CN" dirty="0"/>
              <a:t>            </a:t>
            </a:r>
          </a:p>
          <a:p>
            <a:pPr marL="622300" indent="-444500">
              <a:lnSpc>
                <a:spcPct val="150000"/>
              </a:lnSpc>
              <a:buNone/>
            </a:pPr>
            <a:r>
              <a:rPr lang="en-US" altLang="zh-CN" dirty="0"/>
              <a:t>            </a:t>
            </a:r>
            <a:r>
              <a:rPr lang="zh-CN" altLang="zh-CN" dirty="0"/>
              <a:t>可以看到</a:t>
            </a:r>
            <a:r>
              <a:rPr lang="en-US" altLang="zh-CN" dirty="0" err="1"/>
              <a:t>getbuf</a:t>
            </a:r>
            <a:r>
              <a:rPr lang="zh-CN" altLang="zh-CN" dirty="0"/>
              <a:t>的栈帧是</a:t>
            </a:r>
            <a:r>
              <a:rPr lang="en-US" altLang="zh-CN" dirty="0"/>
              <a:t>0x38+4</a:t>
            </a:r>
            <a:r>
              <a:rPr lang="zh-CN" altLang="zh-CN" dirty="0"/>
              <a:t>个字节，</a:t>
            </a:r>
            <a:r>
              <a:rPr lang="en-US" altLang="zh-CN" dirty="0" err="1"/>
              <a:t>buf</a:t>
            </a:r>
            <a:r>
              <a:rPr lang="zh-CN" altLang="zh-CN" dirty="0"/>
              <a:t>缓冲区的大小是</a:t>
            </a:r>
            <a:r>
              <a:rPr lang="en-US" altLang="zh-CN" dirty="0"/>
              <a:t>0x20</a:t>
            </a:r>
            <a:r>
              <a:rPr lang="zh-CN" altLang="en-US" dirty="0"/>
              <a:t>个字节，还有</a:t>
            </a:r>
            <a:r>
              <a:rPr lang="en-US" altLang="zh-CN" dirty="0"/>
              <a:t>8</a:t>
            </a:r>
            <a:r>
              <a:rPr lang="zh-CN" altLang="en-US" dirty="0"/>
              <a:t>个空闲字节</a:t>
            </a:r>
            <a:r>
              <a:rPr lang="zh-CN" altLang="zh-CN" dirty="0"/>
              <a:t>（</a:t>
            </a:r>
            <a:r>
              <a:rPr lang="zh-CN" altLang="en-US" dirty="0"/>
              <a:t>共</a:t>
            </a:r>
            <a:r>
              <a:rPr lang="en-US" altLang="zh-CN" dirty="0"/>
              <a:t>40</a:t>
            </a:r>
            <a:r>
              <a:rPr lang="zh-CN" altLang="zh-CN" dirty="0"/>
              <a:t>个字节）。</a:t>
            </a:r>
          </a:p>
          <a:p>
            <a:pPr marL="622300" indent="-444500">
              <a:lnSpc>
                <a:spcPct val="150000"/>
              </a:lnSpc>
              <a:buNone/>
            </a:pPr>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276004" y="2758346"/>
            <a:ext cx="7461691" cy="2123737"/>
          </a:xfrm>
          <a:prstGeom prst="rect">
            <a:avLst/>
          </a:prstGeom>
        </p:spPr>
      </p:pic>
      <p:sp>
        <p:nvSpPr>
          <p:cNvPr id="5" name="椭圆 4"/>
          <p:cNvSpPr/>
          <p:nvPr/>
        </p:nvSpPr>
        <p:spPr>
          <a:xfrm>
            <a:off x="3491880" y="3418287"/>
            <a:ext cx="2952328" cy="45003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rot="19171437">
            <a:off x="2924223" y="1940065"/>
            <a:ext cx="150425" cy="141297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6878025" y="1624656"/>
            <a:ext cx="1980595" cy="3587261"/>
          </a:xfrm>
          <a:prstGeom prst="rect">
            <a:avLst/>
          </a:prstGeom>
        </p:spPr>
      </p:pic>
    </p:spTree>
    <p:extLst>
      <p:ext uri="{BB962C8B-B14F-4D97-AF65-F5344CB8AC3E}">
        <p14:creationId xmlns:p14="http://schemas.microsoft.com/office/powerpoint/2010/main" val="331981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实验概述</a:t>
            </a:r>
            <a:r>
              <a:rPr lang="zh-CN" altLang="en-US" dirty="0"/>
              <a:t>（续）</a:t>
            </a:r>
          </a:p>
        </p:txBody>
      </p:sp>
      <p:sp>
        <p:nvSpPr>
          <p:cNvPr id="3" name="内容占位符 2"/>
          <p:cNvSpPr>
            <a:spLocks noGrp="1"/>
          </p:cNvSpPr>
          <p:nvPr>
            <p:ph idx="1"/>
          </p:nvPr>
        </p:nvSpPr>
        <p:spPr>
          <a:xfrm>
            <a:off x="179512" y="980728"/>
            <a:ext cx="8784976" cy="5040312"/>
          </a:xfrm>
        </p:spPr>
        <p:txBody>
          <a:bodyPr/>
          <a:lstStyle/>
          <a:p>
            <a:pPr>
              <a:lnSpc>
                <a:spcPct val="150000"/>
              </a:lnSpc>
              <a:spcBef>
                <a:spcPts val="0"/>
              </a:spcBef>
            </a:pPr>
            <a:r>
              <a:rPr lang="zh-CN" altLang="en-US" sz="2800" b="1" dirty="0"/>
              <a:t>难度等级</a:t>
            </a:r>
            <a:endParaRPr lang="en-US" altLang="zh-CN" sz="2800" b="1" dirty="0"/>
          </a:p>
          <a:p>
            <a:pPr marL="355600" indent="-355600">
              <a:lnSpc>
                <a:spcPct val="150000"/>
              </a:lnSpc>
              <a:spcBef>
                <a:spcPts val="0"/>
              </a:spcBef>
              <a:buNone/>
            </a:pPr>
            <a:r>
              <a:rPr lang="en-US" altLang="zh-CN" dirty="0"/>
              <a:t>           </a:t>
            </a:r>
            <a:r>
              <a:rPr lang="zh-CN" altLang="zh-CN" dirty="0"/>
              <a:t>分</a:t>
            </a:r>
            <a:r>
              <a:rPr lang="en-US" altLang="zh-CN" dirty="0"/>
              <a:t>5</a:t>
            </a:r>
            <a:r>
              <a:rPr lang="zh-CN" altLang="zh-CN" dirty="0"/>
              <a:t>个难度递增的</a:t>
            </a:r>
            <a:r>
              <a:rPr lang="zh-CN" altLang="en-US" dirty="0"/>
              <a:t>等级，</a:t>
            </a:r>
            <a:r>
              <a:rPr lang="zh-CN" altLang="zh-CN" dirty="0"/>
              <a:t>分别命名为</a:t>
            </a:r>
            <a:r>
              <a:rPr lang="en-US" altLang="zh-CN" dirty="0"/>
              <a:t>Smoke</a:t>
            </a:r>
            <a:r>
              <a:rPr lang="zh-CN" altLang="zh-CN" dirty="0"/>
              <a:t>（</a:t>
            </a:r>
            <a:r>
              <a:rPr lang="en-US" altLang="zh-CN" dirty="0"/>
              <a:t>level 0</a:t>
            </a:r>
            <a:r>
              <a:rPr lang="zh-CN" altLang="zh-CN" dirty="0"/>
              <a:t>）、</a:t>
            </a:r>
            <a:r>
              <a:rPr lang="en-US" altLang="zh-CN" dirty="0"/>
              <a:t>Fizz</a:t>
            </a:r>
            <a:r>
              <a:rPr lang="zh-CN" altLang="zh-CN" dirty="0"/>
              <a:t>（</a:t>
            </a:r>
            <a:r>
              <a:rPr lang="en-US" altLang="zh-CN" dirty="0"/>
              <a:t>level 1</a:t>
            </a:r>
            <a:r>
              <a:rPr lang="zh-CN" altLang="zh-CN" dirty="0"/>
              <a:t>）、</a:t>
            </a:r>
            <a:r>
              <a:rPr lang="en-US" altLang="zh-CN" dirty="0"/>
              <a:t>Bang</a:t>
            </a:r>
            <a:r>
              <a:rPr lang="zh-CN" altLang="zh-CN" dirty="0"/>
              <a:t>（</a:t>
            </a:r>
            <a:r>
              <a:rPr lang="en-US" altLang="zh-CN" dirty="0"/>
              <a:t>level 2</a:t>
            </a:r>
            <a:r>
              <a:rPr lang="zh-CN" altLang="zh-CN" dirty="0"/>
              <a:t>）、</a:t>
            </a:r>
            <a:r>
              <a:rPr lang="en-US" altLang="zh-CN" dirty="0"/>
              <a:t>Boom</a:t>
            </a:r>
            <a:r>
              <a:rPr lang="zh-CN" altLang="zh-CN" dirty="0"/>
              <a:t>（</a:t>
            </a:r>
            <a:r>
              <a:rPr lang="en-US" altLang="zh-CN" dirty="0"/>
              <a:t>level 3</a:t>
            </a:r>
            <a:r>
              <a:rPr lang="zh-CN" altLang="zh-CN" dirty="0"/>
              <a:t>）和</a:t>
            </a:r>
            <a:r>
              <a:rPr lang="en-US" altLang="zh-CN" dirty="0"/>
              <a:t>Nitro</a:t>
            </a:r>
            <a:r>
              <a:rPr lang="zh-CN" altLang="zh-CN" dirty="0"/>
              <a:t>（</a:t>
            </a:r>
            <a:r>
              <a:rPr lang="en-US" altLang="zh-CN" dirty="0"/>
              <a:t>level 4</a:t>
            </a:r>
            <a:r>
              <a:rPr lang="zh-CN" altLang="zh-CN" dirty="0"/>
              <a:t>），其中</a:t>
            </a:r>
            <a:r>
              <a:rPr lang="en-US" altLang="zh-CN" dirty="0"/>
              <a:t>Smoke</a:t>
            </a:r>
            <a:r>
              <a:rPr lang="zh-CN" altLang="zh-CN" dirty="0"/>
              <a:t>级最简单而</a:t>
            </a:r>
            <a:r>
              <a:rPr lang="en-US" altLang="zh-CN" dirty="0"/>
              <a:t>Nitro</a:t>
            </a:r>
            <a:r>
              <a:rPr lang="zh-CN" altLang="zh-CN" dirty="0"/>
              <a:t>级最困难。</a:t>
            </a:r>
          </a:p>
          <a:p>
            <a:pPr>
              <a:lnSpc>
                <a:spcPct val="150000"/>
              </a:lnSpc>
              <a:spcBef>
                <a:spcPts val="0"/>
              </a:spcBef>
            </a:pPr>
            <a:r>
              <a:rPr lang="zh-CN" altLang="zh-CN" sz="2800" b="1" dirty="0"/>
              <a:t>实验</a:t>
            </a:r>
            <a:r>
              <a:rPr lang="zh-CN" altLang="en-US" sz="2800" b="1" dirty="0"/>
              <a:t>环境</a:t>
            </a:r>
            <a:endParaRPr lang="en-US" altLang="zh-CN" sz="2800" b="1" dirty="0"/>
          </a:p>
          <a:p>
            <a:pPr marL="0" indent="0">
              <a:lnSpc>
                <a:spcPct val="150000"/>
              </a:lnSpc>
              <a:spcBef>
                <a:spcPts val="0"/>
              </a:spcBef>
              <a:buNone/>
            </a:pPr>
            <a:r>
              <a:rPr lang="en-US" altLang="zh-CN" dirty="0"/>
              <a:t>           C</a:t>
            </a:r>
            <a:r>
              <a:rPr lang="zh-CN" altLang="en-US" dirty="0"/>
              <a:t>语言</a:t>
            </a:r>
            <a:r>
              <a:rPr lang="zh-CN" altLang="zh-CN" dirty="0"/>
              <a:t>；</a:t>
            </a:r>
            <a:r>
              <a:rPr lang="en-US" altLang="zh-CN" dirty="0" err="1"/>
              <a:t>linux</a:t>
            </a:r>
            <a:endParaRPr lang="en-US" altLang="zh-CN" dirty="0"/>
          </a:p>
          <a:p>
            <a:pPr>
              <a:lnSpc>
                <a:spcPct val="150000"/>
              </a:lnSpc>
              <a:spcBef>
                <a:spcPts val="0"/>
              </a:spcBef>
            </a:pPr>
            <a:r>
              <a:rPr lang="zh-CN" altLang="en-US" sz="2800" b="1" dirty="0"/>
              <a:t>实践技能</a:t>
            </a:r>
            <a:endParaRPr lang="en-US" altLang="zh-CN" sz="2800" b="1" dirty="0"/>
          </a:p>
          <a:p>
            <a:pPr marL="0" indent="0">
              <a:lnSpc>
                <a:spcPct val="150000"/>
              </a:lnSpc>
              <a:spcBef>
                <a:spcPts val="0"/>
              </a:spcBef>
              <a:buNone/>
            </a:pPr>
            <a:r>
              <a:rPr lang="en-US" altLang="zh-CN" dirty="0"/>
              <a:t>           </a:t>
            </a:r>
            <a:r>
              <a:rPr lang="zh-CN" altLang="zh-CN" dirty="0"/>
              <a:t>熟练运用</a:t>
            </a:r>
            <a:r>
              <a:rPr lang="en-US" altLang="zh-CN" dirty="0" err="1"/>
              <a:t>gdb</a:t>
            </a:r>
            <a:r>
              <a:rPr lang="zh-CN" altLang="zh-CN" dirty="0"/>
              <a:t>、</a:t>
            </a:r>
            <a:r>
              <a:rPr lang="en-US" altLang="zh-CN" dirty="0" err="1"/>
              <a:t>objdump</a:t>
            </a:r>
            <a:r>
              <a:rPr lang="zh-CN" altLang="zh-CN" dirty="0"/>
              <a:t>、</a:t>
            </a:r>
            <a:r>
              <a:rPr lang="en-US" altLang="zh-CN" dirty="0" err="1"/>
              <a:t>gcc</a:t>
            </a:r>
            <a:r>
              <a:rPr lang="zh-CN" altLang="zh-CN" dirty="0"/>
              <a:t>等工具。</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4</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99774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任务一</a:t>
            </a:r>
            <a:r>
              <a:rPr lang="zh-CN" altLang="zh-CN" dirty="0"/>
              <a:t>实验示例</a:t>
            </a:r>
            <a:r>
              <a:rPr lang="zh-CN" altLang="en-US" dirty="0"/>
              <a:t>（续）</a:t>
            </a:r>
            <a:endParaRPr lang="zh-CN" altLang="zh-CN" dirty="0"/>
          </a:p>
        </p:txBody>
      </p:sp>
      <p:sp>
        <p:nvSpPr>
          <p:cNvPr id="3" name="内容占位符 2"/>
          <p:cNvSpPr>
            <a:spLocks noGrp="1"/>
          </p:cNvSpPr>
          <p:nvPr>
            <p:ph idx="1"/>
          </p:nvPr>
        </p:nvSpPr>
        <p:spPr>
          <a:xfrm>
            <a:off x="251520" y="908720"/>
            <a:ext cx="8784976" cy="5832648"/>
          </a:xfrm>
        </p:spPr>
        <p:txBody>
          <a:bodyPr/>
          <a:lstStyle/>
          <a:p>
            <a:pPr marL="0" indent="0">
              <a:lnSpc>
                <a:spcPct val="150000"/>
              </a:lnSpc>
              <a:spcBef>
                <a:spcPts val="0"/>
              </a:spcBef>
              <a:buNone/>
            </a:pPr>
            <a:r>
              <a:rPr lang="en-US" altLang="zh-CN" dirty="0"/>
              <a:t>3</a:t>
            </a:r>
            <a:r>
              <a:rPr lang="zh-CN" altLang="zh-CN" dirty="0"/>
              <a:t>）设计攻击字符串。</a:t>
            </a:r>
            <a:endParaRPr lang="en-US" altLang="zh-CN" dirty="0"/>
          </a:p>
          <a:p>
            <a:pPr marL="0" indent="0">
              <a:lnSpc>
                <a:spcPct val="150000"/>
              </a:lnSpc>
              <a:spcBef>
                <a:spcPts val="0"/>
              </a:spcBef>
              <a:buNone/>
            </a:pPr>
            <a:r>
              <a:rPr lang="en-US" altLang="zh-CN" dirty="0"/>
              <a:t>       </a:t>
            </a:r>
            <a:r>
              <a:rPr lang="zh-CN" altLang="zh-CN" dirty="0"/>
              <a:t>攻击字符串的功能是用来覆盖</a:t>
            </a:r>
            <a:r>
              <a:rPr lang="en-US" altLang="zh-CN" dirty="0" err="1"/>
              <a:t>getbuf</a:t>
            </a:r>
            <a:r>
              <a:rPr lang="zh-CN" altLang="zh-CN" dirty="0"/>
              <a:t>函数内的数组</a:t>
            </a:r>
            <a:r>
              <a:rPr lang="en-US" altLang="zh-CN" dirty="0" err="1"/>
              <a:t>buf</a:t>
            </a:r>
            <a:r>
              <a:rPr lang="zh-CN" altLang="zh-CN" dirty="0"/>
              <a:t>，进而溢出并覆盖</a:t>
            </a:r>
            <a:r>
              <a:rPr lang="en-US" altLang="zh-CN" dirty="0" err="1"/>
              <a:t>ebp</a:t>
            </a:r>
            <a:r>
              <a:rPr lang="zh-CN" altLang="zh-CN" dirty="0"/>
              <a:t>和</a:t>
            </a:r>
            <a:r>
              <a:rPr lang="en-US" altLang="zh-CN" dirty="0" err="1"/>
              <a:t>ebp</a:t>
            </a:r>
            <a:r>
              <a:rPr lang="zh-CN" altLang="zh-CN" dirty="0"/>
              <a:t>上面的返回地址，所以攻击字符串的大小应该是</a:t>
            </a:r>
            <a:r>
              <a:rPr lang="en-US" altLang="zh-CN" dirty="0">
                <a:solidFill>
                  <a:srgbClr val="FF0000"/>
                </a:solidFill>
              </a:rPr>
              <a:t>0x28+4+4=48</a:t>
            </a:r>
            <a:r>
              <a:rPr lang="zh-CN" altLang="zh-CN" dirty="0">
                <a:solidFill>
                  <a:srgbClr val="FF0000"/>
                </a:solidFill>
              </a:rPr>
              <a:t>个字节</a:t>
            </a:r>
            <a:r>
              <a:rPr lang="zh-CN" altLang="zh-CN" dirty="0"/>
              <a:t>。攻击字符串</a:t>
            </a:r>
            <a:r>
              <a:rPr lang="zh-CN" altLang="en-US" dirty="0"/>
              <a:t>的</a:t>
            </a:r>
            <a:r>
              <a:rPr lang="zh-CN" altLang="zh-CN" dirty="0"/>
              <a:t>最后</a:t>
            </a:r>
            <a:r>
              <a:rPr lang="en-US" altLang="zh-CN" dirty="0"/>
              <a:t>4</a:t>
            </a:r>
            <a:r>
              <a:rPr lang="zh-CN" altLang="zh-CN" dirty="0"/>
              <a:t>个字节应是</a:t>
            </a:r>
            <a:r>
              <a:rPr lang="en-US" altLang="zh-CN" dirty="0">
                <a:solidFill>
                  <a:srgbClr val="FF0000"/>
                </a:solidFill>
              </a:rPr>
              <a:t>smoke</a:t>
            </a:r>
            <a:r>
              <a:rPr lang="zh-CN" altLang="zh-CN" dirty="0">
                <a:solidFill>
                  <a:srgbClr val="FF0000"/>
                </a:solidFill>
              </a:rPr>
              <a:t>函数的地址</a:t>
            </a:r>
            <a:r>
              <a:rPr lang="zh-CN" altLang="zh-CN" dirty="0"/>
              <a:t>。这样的攻击字符串为：</a:t>
            </a:r>
            <a:endParaRPr lang="en-US" altLang="zh-CN" dirty="0"/>
          </a:p>
          <a:p>
            <a:pPr marL="0" indent="0">
              <a:lnSpc>
                <a:spcPct val="150000"/>
              </a:lnSpc>
              <a:spcBef>
                <a:spcPts val="0"/>
              </a:spcBef>
              <a:buNone/>
            </a:pPr>
            <a:r>
              <a:rPr lang="en-US" altLang="zh-CN" sz="1800" b="1" dirty="0"/>
              <a:t>00 00 00 00 00 00 00 00 00 00 00 00 00 00 00 00 00 00 00 00 00 00 00 00 00 00 00 00 00 00 00 00 00 00 00 00 00 00 00 00 00 00 00 00 </a:t>
            </a:r>
            <a:r>
              <a:rPr lang="en-US" altLang="zh-CN" sz="1800" b="1" dirty="0">
                <a:solidFill>
                  <a:srgbClr val="FF0000"/>
                </a:solidFill>
              </a:rPr>
              <a:t>90 8c 04 08</a:t>
            </a:r>
          </a:p>
          <a:p>
            <a:pPr marL="0" indent="0">
              <a:lnSpc>
                <a:spcPct val="150000"/>
              </a:lnSpc>
              <a:spcBef>
                <a:spcPts val="0"/>
              </a:spcBef>
              <a:buNone/>
            </a:pPr>
            <a:r>
              <a:rPr lang="en-US" altLang="zh-CN" dirty="0"/>
              <a:t>       </a:t>
            </a:r>
            <a:r>
              <a:rPr lang="zh-CN" altLang="zh-CN" dirty="0"/>
              <a:t>总共</a:t>
            </a:r>
            <a:r>
              <a:rPr lang="en-US" altLang="zh-CN" dirty="0"/>
              <a:t>48</a:t>
            </a:r>
            <a:r>
              <a:rPr lang="zh-CN" altLang="zh-CN" dirty="0"/>
              <a:t>个字节</a:t>
            </a:r>
            <a:r>
              <a:rPr lang="zh-CN" altLang="en-US" dirty="0"/>
              <a:t>。</a:t>
            </a:r>
            <a:r>
              <a:rPr lang="zh-CN" altLang="zh-CN" dirty="0"/>
              <a:t>前面</a:t>
            </a:r>
            <a:r>
              <a:rPr lang="en-US" altLang="zh-CN" dirty="0"/>
              <a:t>44</a:t>
            </a:r>
            <a:r>
              <a:rPr lang="zh-CN" altLang="zh-CN" dirty="0"/>
              <a:t>个字节可以为任意值，最后四个字节正确地设置为“</a:t>
            </a:r>
            <a:r>
              <a:rPr lang="en-US" altLang="zh-CN" dirty="0">
                <a:solidFill>
                  <a:srgbClr val="FF0000"/>
                </a:solidFill>
              </a:rPr>
              <a:t>90 8c 04 08</a:t>
            </a:r>
            <a:r>
              <a:rPr lang="zh-CN" altLang="zh-CN" dirty="0"/>
              <a:t>”。</a:t>
            </a:r>
            <a:endParaRPr lang="en-US" altLang="zh-CN" dirty="0"/>
          </a:p>
          <a:p>
            <a:pPr marL="0" indent="0">
              <a:lnSpc>
                <a:spcPct val="150000"/>
              </a:lnSpc>
              <a:spcBef>
                <a:spcPts val="0"/>
              </a:spcBef>
              <a:buNone/>
            </a:pPr>
            <a:r>
              <a:rPr lang="en-US" altLang="zh-CN" dirty="0"/>
              <a:t>       </a:t>
            </a:r>
            <a:r>
              <a:rPr lang="zh-CN" altLang="zh-CN" dirty="0"/>
              <a:t>注：</a:t>
            </a:r>
            <a:r>
              <a:rPr lang="en-US" altLang="zh-CN" dirty="0">
                <a:solidFill>
                  <a:srgbClr val="0000FF"/>
                </a:solidFill>
              </a:rPr>
              <a:t>smoke</a:t>
            </a:r>
            <a:r>
              <a:rPr lang="zh-CN" altLang="zh-CN" dirty="0">
                <a:solidFill>
                  <a:srgbClr val="0000FF"/>
                </a:solidFill>
              </a:rPr>
              <a:t>的地址是</a:t>
            </a:r>
            <a:r>
              <a:rPr lang="en-US" altLang="zh-CN" dirty="0">
                <a:solidFill>
                  <a:srgbClr val="0000FF"/>
                </a:solidFill>
              </a:rPr>
              <a:t>0x8048c90</a:t>
            </a:r>
            <a:r>
              <a:rPr lang="zh-CN" altLang="zh-CN" dirty="0">
                <a:solidFill>
                  <a:srgbClr val="0000FF"/>
                </a:solidFill>
              </a:rPr>
              <a:t>，</a:t>
            </a:r>
            <a:r>
              <a:rPr lang="zh-CN" altLang="en-US" dirty="0">
                <a:solidFill>
                  <a:srgbClr val="0000FF"/>
                </a:solidFill>
              </a:rPr>
              <a:t>而</a:t>
            </a:r>
            <a:r>
              <a:rPr lang="zh-CN" altLang="zh-CN" dirty="0">
                <a:solidFill>
                  <a:srgbClr val="0000FF"/>
                </a:solidFill>
              </a:rPr>
              <a:t>作为字节数据且为小端格式，字节值为“</a:t>
            </a:r>
            <a:r>
              <a:rPr lang="en-US" altLang="zh-CN" dirty="0">
                <a:solidFill>
                  <a:srgbClr val="0000FF"/>
                </a:solidFill>
              </a:rPr>
              <a:t>90 8c 04 08</a:t>
            </a:r>
            <a:r>
              <a:rPr lang="zh-CN" altLang="zh-CN" dirty="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3514214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任务一</a:t>
            </a:r>
            <a:r>
              <a:rPr lang="zh-CN" altLang="zh-CN" dirty="0"/>
              <a:t>实验示例</a:t>
            </a:r>
            <a:r>
              <a:rPr lang="zh-CN" altLang="en-US" dirty="0"/>
              <a:t>（续）</a:t>
            </a:r>
            <a:endParaRPr lang="zh-CN" altLang="zh-CN" dirty="0"/>
          </a:p>
        </p:txBody>
      </p:sp>
      <p:sp>
        <p:nvSpPr>
          <p:cNvPr id="3" name="内容占位符 2"/>
          <p:cNvSpPr>
            <a:spLocks noGrp="1"/>
          </p:cNvSpPr>
          <p:nvPr>
            <p:ph idx="1"/>
          </p:nvPr>
        </p:nvSpPr>
        <p:spPr>
          <a:xfrm>
            <a:off x="395536" y="908720"/>
            <a:ext cx="8424936" cy="5832648"/>
          </a:xfrm>
        </p:spPr>
        <p:txBody>
          <a:bodyPr/>
          <a:lstStyle/>
          <a:p>
            <a:pPr marL="0" indent="0">
              <a:lnSpc>
                <a:spcPct val="150000"/>
              </a:lnSpc>
              <a:spcBef>
                <a:spcPts val="0"/>
              </a:spcBef>
              <a:buNone/>
            </a:pPr>
            <a:r>
              <a:rPr lang="en-US" altLang="zh-CN" dirty="0"/>
              <a:t>4</a:t>
            </a:r>
            <a:r>
              <a:rPr lang="zh-CN" altLang="en-US" dirty="0"/>
              <a:t>）可以将上述攻击字符串写在攻击字符串文件中，命名为</a:t>
            </a:r>
            <a:r>
              <a:rPr lang="en-US" altLang="zh-CN" dirty="0"/>
              <a:t>smoke_U202014557.txt</a:t>
            </a:r>
            <a:r>
              <a:rPr lang="zh-CN" altLang="en-US" dirty="0"/>
              <a:t>，内容可为：</a:t>
            </a:r>
            <a:endParaRPr lang="en-US" altLang="zh-CN" dirty="0"/>
          </a:p>
          <a:p>
            <a:pPr marL="0" indent="0">
              <a:lnSpc>
                <a:spcPct val="150000"/>
              </a:lnSpc>
              <a:spcBef>
                <a:spcPts val="0"/>
              </a:spcBef>
              <a:buNone/>
            </a:pPr>
            <a:endParaRPr lang="en-US" altLang="zh-CN" dirty="0">
              <a:solidFill>
                <a:srgbClr val="0000FF"/>
              </a:solidFill>
            </a:endParaRPr>
          </a:p>
          <a:p>
            <a:pPr marL="0" indent="0">
              <a:lnSpc>
                <a:spcPct val="150000"/>
              </a:lnSpc>
              <a:spcBef>
                <a:spcPts val="0"/>
              </a:spcBef>
              <a:buNone/>
            </a:pPr>
            <a:endParaRPr lang="en-US" altLang="zh-CN" dirty="0">
              <a:solidFill>
                <a:srgbClr val="0000FF"/>
              </a:solidFill>
            </a:endParaRPr>
          </a:p>
          <a:p>
            <a:pPr marL="0" indent="0">
              <a:lnSpc>
                <a:spcPct val="150000"/>
              </a:lnSpc>
              <a:spcBef>
                <a:spcPts val="0"/>
              </a:spcBef>
              <a:buNone/>
            </a:pPr>
            <a:endParaRPr lang="en-US" altLang="zh-CN" dirty="0">
              <a:solidFill>
                <a:srgbClr val="0000FF"/>
              </a:solidFill>
            </a:endParaRPr>
          </a:p>
          <a:p>
            <a:pPr marL="0" indent="0" algn="just">
              <a:lnSpc>
                <a:spcPct val="150000"/>
              </a:lnSpc>
              <a:spcBef>
                <a:spcPts val="0"/>
              </a:spcBef>
              <a:buNone/>
            </a:pPr>
            <a:r>
              <a:rPr lang="en-US" altLang="zh-CN" sz="2200" dirty="0"/>
              <a:t>       </a:t>
            </a:r>
            <a:r>
              <a:rPr lang="zh-CN" altLang="zh-CN" sz="2200" dirty="0"/>
              <a:t>可以看到，里面加了一些</a:t>
            </a:r>
            <a:r>
              <a:rPr lang="en-US" altLang="zh-CN" sz="2200" dirty="0"/>
              <a:t>C</a:t>
            </a:r>
            <a:r>
              <a:rPr lang="zh-CN" altLang="zh-CN" sz="2200" dirty="0"/>
              <a:t>风格的</a:t>
            </a:r>
            <a:r>
              <a:rPr lang="zh-CN" altLang="zh-CN" sz="2200" dirty="0">
                <a:solidFill>
                  <a:srgbClr val="FF0000"/>
                </a:solidFill>
              </a:rPr>
              <a:t>注释</a:t>
            </a:r>
            <a:r>
              <a:rPr lang="zh-CN" altLang="zh-CN" sz="2200" dirty="0"/>
              <a:t>，以便于阅读和理解。</a:t>
            </a:r>
            <a:r>
              <a:rPr lang="en-US" altLang="zh-CN" sz="2200" dirty="0"/>
              <a:t>smoke_U202014557.txt</a:t>
            </a:r>
            <a:r>
              <a:rPr lang="zh-CN" altLang="zh-CN" sz="2200" dirty="0"/>
              <a:t>文件中可以带任意的回车。之后通过</a:t>
            </a:r>
            <a:r>
              <a:rPr lang="en-US" altLang="zh-CN" sz="2200" dirty="0" err="1"/>
              <a:t>HexToRaw</a:t>
            </a:r>
            <a:r>
              <a:rPr lang="zh-CN" altLang="zh-CN" sz="2200" dirty="0"/>
              <a:t>处理，即可过滤掉所有的注释，还原成没有任何冗余数据的攻击字符串原始数据而代入</a:t>
            </a:r>
            <a:r>
              <a:rPr lang="en-US" altLang="zh-CN" sz="2200" dirty="0" err="1"/>
              <a:t>bufbomb</a:t>
            </a:r>
            <a:r>
              <a:rPr lang="zh-CN" altLang="zh-CN" sz="2200" dirty="0"/>
              <a:t>中使用。</a:t>
            </a:r>
            <a:endParaRPr lang="en-US" altLang="zh-CN" sz="2200" dirty="0"/>
          </a:p>
          <a:p>
            <a:pPr marL="533400" indent="-533400" algn="just">
              <a:lnSpc>
                <a:spcPct val="150000"/>
              </a:lnSpc>
              <a:spcBef>
                <a:spcPts val="0"/>
              </a:spcBef>
              <a:buNone/>
            </a:pPr>
            <a:r>
              <a:rPr lang="zh-CN" altLang="zh-CN" sz="2000" dirty="0"/>
              <a:t>注：</a:t>
            </a:r>
            <a:r>
              <a:rPr lang="en-US" altLang="zh-CN" sz="2000" dirty="0">
                <a:solidFill>
                  <a:srgbClr val="0000FF"/>
                </a:solidFill>
              </a:rPr>
              <a:t>smoke_U202014557.txt</a:t>
            </a:r>
            <a:r>
              <a:rPr lang="zh-CN" altLang="zh-CN" sz="2000" dirty="0">
                <a:solidFill>
                  <a:srgbClr val="0000FF"/>
                </a:solidFill>
              </a:rPr>
              <a:t>文件中的注释，</a:t>
            </a:r>
            <a:r>
              <a:rPr lang="en-US" altLang="zh-CN" sz="2000" dirty="0">
                <a:solidFill>
                  <a:srgbClr val="0000FF"/>
                </a:solidFill>
              </a:rPr>
              <a:t>/*</a:t>
            </a:r>
            <a:r>
              <a:rPr lang="zh-CN" altLang="zh-CN" sz="2000" dirty="0">
                <a:solidFill>
                  <a:srgbClr val="0000FF"/>
                </a:solidFill>
              </a:rPr>
              <a:t>和</a:t>
            </a:r>
            <a:r>
              <a:rPr lang="en-US" altLang="zh-CN" sz="2000" dirty="0">
                <a:solidFill>
                  <a:srgbClr val="0000FF"/>
                </a:solidFill>
              </a:rPr>
              <a:t>*/</a:t>
            </a:r>
            <a:r>
              <a:rPr lang="zh-CN" altLang="zh-CN" sz="2000" dirty="0">
                <a:solidFill>
                  <a:srgbClr val="0000FF"/>
                </a:solidFill>
              </a:rPr>
              <a:t>与其后或前的字符之间必须要用空格隔开，否则会发生解析异常。</a:t>
            </a:r>
          </a:p>
          <a:p>
            <a:pPr marL="0" indent="0" algn="just">
              <a:lnSpc>
                <a:spcPct val="150000"/>
              </a:lnSpc>
              <a:spcBef>
                <a:spcPts val="0"/>
              </a:spcBef>
              <a:buNone/>
            </a:pPr>
            <a:endParaRPr lang="zh-CN" altLang="en-US" sz="2200" dirty="0">
              <a:solidFill>
                <a:srgbClr val="0000FF"/>
              </a:solidFill>
            </a:endParaRPr>
          </a:p>
        </p:txBody>
      </p:sp>
      <p:pic>
        <p:nvPicPr>
          <p:cNvPr id="4" name="图片 3"/>
          <p:cNvPicPr/>
          <p:nvPr/>
        </p:nvPicPr>
        <p:blipFill>
          <a:blip r:embed="rId2"/>
          <a:stretch>
            <a:fillRect/>
          </a:stretch>
        </p:blipFill>
        <p:spPr>
          <a:xfrm>
            <a:off x="827584" y="2060849"/>
            <a:ext cx="7344816" cy="1584175"/>
          </a:xfrm>
          <a:prstGeom prst="rect">
            <a:avLst/>
          </a:prstGeom>
        </p:spPr>
      </p:pic>
    </p:spTree>
    <p:extLst>
      <p:ext uri="{BB962C8B-B14F-4D97-AF65-F5344CB8AC3E}">
        <p14:creationId xmlns:p14="http://schemas.microsoft.com/office/powerpoint/2010/main" val="1525906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任务一</a:t>
            </a:r>
            <a:r>
              <a:rPr lang="zh-CN" altLang="zh-CN" dirty="0"/>
              <a:t>实验示例</a:t>
            </a:r>
            <a:r>
              <a:rPr lang="zh-CN" altLang="en-US" dirty="0"/>
              <a:t>（续）</a:t>
            </a:r>
            <a:endParaRPr lang="zh-CN" altLang="zh-CN" dirty="0"/>
          </a:p>
        </p:txBody>
      </p:sp>
      <p:sp>
        <p:nvSpPr>
          <p:cNvPr id="3" name="内容占位符 2"/>
          <p:cNvSpPr>
            <a:spLocks noGrp="1"/>
          </p:cNvSpPr>
          <p:nvPr>
            <p:ph idx="1"/>
          </p:nvPr>
        </p:nvSpPr>
        <p:spPr>
          <a:xfrm>
            <a:off x="107504" y="1052735"/>
            <a:ext cx="9036496" cy="5576837"/>
          </a:xfrm>
        </p:spPr>
        <p:txBody>
          <a:bodyPr/>
          <a:lstStyle/>
          <a:p>
            <a:pPr marL="0" indent="0">
              <a:lnSpc>
                <a:spcPct val="150000"/>
              </a:lnSpc>
              <a:spcBef>
                <a:spcPts val="0"/>
              </a:spcBef>
              <a:buNone/>
            </a:pPr>
            <a:r>
              <a:rPr lang="en-US" altLang="zh-CN" dirty="0"/>
              <a:t>5</a:t>
            </a:r>
            <a:r>
              <a:rPr lang="zh-CN" altLang="en-US" dirty="0"/>
              <a:t>）测试。</a:t>
            </a:r>
          </a:p>
          <a:p>
            <a:pPr marL="0" indent="0">
              <a:lnSpc>
                <a:spcPct val="150000"/>
              </a:lnSpc>
              <a:spcBef>
                <a:spcPts val="0"/>
              </a:spcBef>
              <a:buNone/>
            </a:pPr>
            <a:r>
              <a:rPr lang="zh-CN" altLang="en-US" dirty="0"/>
              <a:t>生成</a:t>
            </a:r>
            <a:r>
              <a:rPr lang="en-US" altLang="zh-CN" dirty="0"/>
              <a:t>smoke_U202014557.txt</a:t>
            </a:r>
            <a:r>
              <a:rPr lang="zh-CN" altLang="en-US" dirty="0"/>
              <a:t>后，可以用以下命令进行测试：</a:t>
            </a:r>
          </a:p>
          <a:p>
            <a:pPr marL="0" indent="0">
              <a:lnSpc>
                <a:spcPct val="150000"/>
              </a:lnSpc>
              <a:spcBef>
                <a:spcPts val="0"/>
              </a:spcBef>
              <a:buNone/>
            </a:pPr>
            <a:r>
              <a:rPr lang="en-US" altLang="zh-CN" sz="1800" dirty="0">
                <a:solidFill>
                  <a:srgbClr val="FF0000"/>
                </a:solidFill>
              </a:rPr>
              <a:t>       </a:t>
            </a:r>
            <a:r>
              <a:rPr lang="en-US" altLang="zh-CN" sz="1800" dirty="0" err="1">
                <a:solidFill>
                  <a:srgbClr val="FF0000"/>
                </a:solidFill>
              </a:rPr>
              <a:t>linux</a:t>
            </a:r>
            <a:r>
              <a:rPr lang="en-US" altLang="zh-CN" sz="1800" dirty="0">
                <a:solidFill>
                  <a:srgbClr val="FF0000"/>
                </a:solidFill>
              </a:rPr>
              <a:t>&gt; cat smoke_U202014557.txt |./ hex2raw  | ./ </a:t>
            </a:r>
            <a:r>
              <a:rPr lang="en-US" altLang="zh-CN" sz="1800" dirty="0" err="1">
                <a:solidFill>
                  <a:srgbClr val="FF0000"/>
                </a:solidFill>
              </a:rPr>
              <a:t>bufbomb</a:t>
            </a:r>
            <a:r>
              <a:rPr lang="en-US" altLang="zh-CN" sz="1800" dirty="0">
                <a:solidFill>
                  <a:srgbClr val="FF0000"/>
                </a:solidFill>
              </a:rPr>
              <a:t> –u U202014557</a:t>
            </a:r>
          </a:p>
          <a:p>
            <a:pPr marL="0" indent="0">
              <a:lnSpc>
                <a:spcPct val="150000"/>
              </a:lnSpc>
              <a:spcBef>
                <a:spcPts val="0"/>
              </a:spcBef>
              <a:buNone/>
            </a:pPr>
            <a:r>
              <a:rPr lang="zh-CN" altLang="en-US" sz="1800" dirty="0">
                <a:solidFill>
                  <a:srgbClr val="FF0000"/>
                </a:solidFill>
              </a:rPr>
              <a:t>或：</a:t>
            </a:r>
            <a:r>
              <a:rPr lang="en-US" altLang="zh-CN" sz="1800" dirty="0" err="1">
                <a:solidFill>
                  <a:srgbClr val="FF0000"/>
                </a:solidFill>
              </a:rPr>
              <a:t>linux</a:t>
            </a:r>
            <a:r>
              <a:rPr lang="en-US" altLang="zh-CN" sz="1800" dirty="0">
                <a:solidFill>
                  <a:srgbClr val="FF0000"/>
                </a:solidFill>
              </a:rPr>
              <a:t>&gt;cat smoke_U202014557.txt | ./ hex2raw &gt; smoke_U202014557.raw</a:t>
            </a:r>
          </a:p>
          <a:p>
            <a:pPr marL="0" indent="0">
              <a:lnSpc>
                <a:spcPct val="150000"/>
              </a:lnSpc>
              <a:spcBef>
                <a:spcPts val="0"/>
              </a:spcBef>
              <a:buNone/>
            </a:pPr>
            <a:r>
              <a:rPr lang="en-US" altLang="zh-CN" sz="1800" dirty="0">
                <a:solidFill>
                  <a:srgbClr val="FF0000"/>
                </a:solidFill>
              </a:rPr>
              <a:t>       </a:t>
            </a:r>
            <a:r>
              <a:rPr lang="en-US" altLang="zh-CN" sz="1800" dirty="0" err="1">
                <a:solidFill>
                  <a:srgbClr val="FF0000"/>
                </a:solidFill>
              </a:rPr>
              <a:t>linux</a:t>
            </a:r>
            <a:r>
              <a:rPr lang="en-US" altLang="zh-CN" sz="1800" dirty="0">
                <a:solidFill>
                  <a:srgbClr val="FF0000"/>
                </a:solidFill>
              </a:rPr>
              <a:t>&gt; ./ </a:t>
            </a:r>
            <a:r>
              <a:rPr lang="en-US" altLang="zh-CN" sz="1800" dirty="0" err="1">
                <a:solidFill>
                  <a:srgbClr val="FF0000"/>
                </a:solidFill>
              </a:rPr>
              <a:t>bufbomb</a:t>
            </a:r>
            <a:r>
              <a:rPr lang="en-US" altLang="zh-CN" sz="1800" dirty="0">
                <a:solidFill>
                  <a:srgbClr val="FF0000"/>
                </a:solidFill>
              </a:rPr>
              <a:t> –u U202014557 &lt; smoke_U202014557.raw</a:t>
            </a:r>
          </a:p>
          <a:p>
            <a:pPr marL="0" indent="0">
              <a:lnSpc>
                <a:spcPct val="150000"/>
              </a:lnSpc>
              <a:spcBef>
                <a:spcPts val="0"/>
              </a:spcBef>
              <a:buNone/>
            </a:pPr>
            <a:r>
              <a:rPr lang="zh-CN" altLang="en-US" dirty="0"/>
              <a:t>      如果正确无误，则显示如下：</a:t>
            </a:r>
          </a:p>
          <a:p>
            <a:pPr marL="0" indent="1346200">
              <a:lnSpc>
                <a:spcPct val="125000"/>
              </a:lnSpc>
              <a:spcBef>
                <a:spcPts val="0"/>
              </a:spcBef>
              <a:buNone/>
            </a:pPr>
            <a:r>
              <a:rPr lang="en-US" altLang="zh-CN" sz="2000" dirty="0">
                <a:solidFill>
                  <a:srgbClr val="FF0000"/>
                </a:solidFill>
              </a:rPr>
              <a:t>Userid:U202014557</a:t>
            </a:r>
          </a:p>
          <a:p>
            <a:pPr marL="0" indent="1346200">
              <a:lnSpc>
                <a:spcPct val="125000"/>
              </a:lnSpc>
              <a:spcBef>
                <a:spcPts val="0"/>
              </a:spcBef>
              <a:buNone/>
            </a:pPr>
            <a:r>
              <a:rPr lang="en-US" altLang="zh-CN" sz="2000" dirty="0">
                <a:solidFill>
                  <a:srgbClr val="FF0000"/>
                </a:solidFill>
              </a:rPr>
              <a:t>Cookie:0x5f405c9a</a:t>
            </a:r>
          </a:p>
          <a:p>
            <a:pPr marL="0" indent="1346200">
              <a:lnSpc>
                <a:spcPct val="125000"/>
              </a:lnSpc>
              <a:spcBef>
                <a:spcPts val="0"/>
              </a:spcBef>
              <a:buNone/>
            </a:pPr>
            <a:r>
              <a:rPr lang="en-US" altLang="zh-CN" sz="2000" dirty="0">
                <a:solidFill>
                  <a:srgbClr val="FF0000"/>
                </a:solidFill>
              </a:rPr>
              <a:t>Type </a:t>
            </a:r>
            <a:r>
              <a:rPr lang="en-US" altLang="zh-CN" sz="2000" dirty="0" err="1">
                <a:solidFill>
                  <a:srgbClr val="FF0000"/>
                </a:solidFill>
              </a:rPr>
              <a:t>string:Smoke</a:t>
            </a:r>
            <a:r>
              <a:rPr lang="en-US" altLang="zh-CN" sz="2000" dirty="0">
                <a:solidFill>
                  <a:srgbClr val="FF0000"/>
                </a:solidFill>
              </a:rPr>
              <a:t>!: You called smoke()</a:t>
            </a:r>
          </a:p>
          <a:p>
            <a:pPr marL="0" indent="1346200">
              <a:lnSpc>
                <a:spcPct val="125000"/>
              </a:lnSpc>
              <a:spcBef>
                <a:spcPts val="0"/>
              </a:spcBef>
              <a:buNone/>
            </a:pPr>
            <a:r>
              <a:rPr lang="en-US" altLang="zh-CN" sz="2000" dirty="0">
                <a:solidFill>
                  <a:srgbClr val="FF0000"/>
                </a:solidFill>
              </a:rPr>
              <a:t>VALID</a:t>
            </a:r>
          </a:p>
          <a:p>
            <a:pPr marL="0" indent="1346200">
              <a:lnSpc>
                <a:spcPct val="125000"/>
              </a:lnSpc>
              <a:spcBef>
                <a:spcPts val="0"/>
              </a:spcBef>
              <a:buNone/>
            </a:pPr>
            <a:r>
              <a:rPr lang="en-US" altLang="zh-CN" sz="2000" dirty="0">
                <a:solidFill>
                  <a:srgbClr val="FF0000"/>
                </a:solidFill>
              </a:rPr>
              <a:t>NICE JOB!</a:t>
            </a:r>
            <a:endParaRPr lang="en-US" altLang="zh-CN" dirty="0">
              <a:solidFill>
                <a:srgbClr val="FF0000"/>
              </a:solidFill>
            </a:endParaRPr>
          </a:p>
          <a:p>
            <a:pPr marL="0" indent="0">
              <a:lnSpc>
                <a:spcPct val="150000"/>
              </a:lnSpc>
              <a:spcBef>
                <a:spcPts val="600"/>
              </a:spcBef>
              <a:buNone/>
            </a:pPr>
            <a:r>
              <a:rPr lang="zh-CN" altLang="en-US" dirty="0"/>
              <a:t>       至此，任务一成功完成。</a:t>
            </a:r>
          </a:p>
          <a:p>
            <a:pPr marL="0" indent="0" algn="just">
              <a:lnSpc>
                <a:spcPct val="150000"/>
              </a:lnSpc>
              <a:spcBef>
                <a:spcPts val="0"/>
              </a:spcBef>
              <a:buNone/>
            </a:pPr>
            <a:endParaRPr lang="zh-CN" altLang="en-US" sz="2200" dirty="0">
              <a:solidFill>
                <a:srgbClr val="0000FF"/>
              </a:solidFill>
            </a:endParaRPr>
          </a:p>
        </p:txBody>
      </p:sp>
    </p:spTree>
    <p:extLst>
      <p:ext uri="{BB962C8B-B14F-4D97-AF65-F5344CB8AC3E}">
        <p14:creationId xmlns:p14="http://schemas.microsoft.com/office/powerpoint/2010/main" val="823736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a:t>
            </a:r>
            <a:r>
              <a:rPr lang="zh-CN" altLang="zh-CN" dirty="0"/>
              <a:t>实验</a:t>
            </a:r>
            <a:r>
              <a:rPr lang="zh-CN" altLang="en-US" dirty="0"/>
              <a:t>报告和结果文件</a:t>
            </a:r>
          </a:p>
        </p:txBody>
      </p:sp>
      <p:sp>
        <p:nvSpPr>
          <p:cNvPr id="3" name="内容占位符 2"/>
          <p:cNvSpPr>
            <a:spLocks noGrp="1"/>
          </p:cNvSpPr>
          <p:nvPr>
            <p:ph idx="1"/>
          </p:nvPr>
        </p:nvSpPr>
        <p:spPr>
          <a:xfrm>
            <a:off x="251520" y="980728"/>
            <a:ext cx="8640960" cy="5256584"/>
          </a:xfrm>
        </p:spPr>
        <p:txBody>
          <a:bodyPr/>
          <a:lstStyle/>
          <a:p>
            <a:pPr>
              <a:lnSpc>
                <a:spcPct val="150000"/>
              </a:lnSpc>
              <a:spcBef>
                <a:spcPts val="0"/>
              </a:spcBef>
              <a:buFont typeface="Wingdings" panose="05000000000000000000" pitchFamily="2" charset="2"/>
              <a:buChar char="u"/>
            </a:pPr>
            <a:r>
              <a:rPr lang="zh-CN" altLang="en-US" dirty="0"/>
              <a:t>本次实验需要提交的结果包括：实验报告和结果文件</a:t>
            </a:r>
            <a:endParaRPr lang="en-US" altLang="zh-CN" dirty="0"/>
          </a:p>
          <a:p>
            <a:pPr lvl="1">
              <a:lnSpc>
                <a:spcPct val="150000"/>
              </a:lnSpc>
              <a:spcBef>
                <a:spcPts val="0"/>
              </a:spcBef>
            </a:pPr>
            <a:r>
              <a:rPr lang="zh-CN" altLang="en-US" sz="2400" dirty="0"/>
              <a:t>结果文件</a:t>
            </a:r>
            <a:r>
              <a:rPr lang="zh-CN" altLang="en-US" sz="2400" dirty="0">
                <a:solidFill>
                  <a:schemeClr val="tx1"/>
                </a:solidFill>
              </a:rPr>
              <a:t>：即上述的攻击字符串文件，并已经按照（六、</a:t>
            </a:r>
            <a:endParaRPr lang="en-US" altLang="zh-CN" sz="2400" dirty="0">
              <a:solidFill>
                <a:schemeClr val="tx1"/>
              </a:solidFill>
            </a:endParaRPr>
          </a:p>
          <a:p>
            <a:pPr marL="457200" lvl="1" indent="0">
              <a:lnSpc>
                <a:spcPct val="150000"/>
              </a:lnSpc>
              <a:spcBef>
                <a:spcPts val="0"/>
              </a:spcBef>
              <a:buNone/>
            </a:pPr>
            <a:r>
              <a:rPr lang="en-US" altLang="zh-CN" sz="2400" dirty="0">
                <a:solidFill>
                  <a:schemeClr val="tx1"/>
                </a:solidFill>
              </a:rPr>
              <a:t>                    </a:t>
            </a:r>
            <a:r>
              <a:rPr lang="zh-CN" altLang="zh-CN" sz="2400" dirty="0">
                <a:solidFill>
                  <a:schemeClr val="tx1"/>
                </a:solidFill>
              </a:rPr>
              <a:t>攻击字符串文件</a:t>
            </a:r>
            <a:r>
              <a:rPr lang="zh-CN" altLang="en-US" sz="2400" dirty="0">
                <a:solidFill>
                  <a:schemeClr val="tx1"/>
                </a:solidFill>
              </a:rPr>
              <a:t>和结果的提交）的要求打包为</a:t>
            </a:r>
            <a:endParaRPr lang="en-US" altLang="zh-CN" sz="2400" dirty="0">
              <a:solidFill>
                <a:schemeClr val="tx1"/>
              </a:solidFill>
            </a:endParaRPr>
          </a:p>
          <a:p>
            <a:pPr marL="457200" lvl="1" indent="0">
              <a:lnSpc>
                <a:spcPct val="150000"/>
              </a:lnSpc>
              <a:spcBef>
                <a:spcPts val="0"/>
              </a:spcBef>
              <a:buNone/>
            </a:pPr>
            <a:r>
              <a:rPr lang="en-US" altLang="zh-CN" sz="2400" dirty="0">
                <a:solidFill>
                  <a:schemeClr val="tx1"/>
                </a:solidFill>
              </a:rPr>
              <a:t>                     zip</a:t>
            </a:r>
            <a:r>
              <a:rPr lang="zh-CN" altLang="en-US" sz="2400" dirty="0">
                <a:solidFill>
                  <a:schemeClr val="tx1"/>
                </a:solidFill>
              </a:rPr>
              <a:t>文件，</a:t>
            </a:r>
            <a:endParaRPr lang="en-US" altLang="zh-CN" sz="2400" dirty="0">
              <a:solidFill>
                <a:schemeClr val="tx1"/>
              </a:solidFill>
            </a:endParaRPr>
          </a:p>
          <a:p>
            <a:pPr lvl="1">
              <a:lnSpc>
                <a:spcPct val="150000"/>
              </a:lnSpc>
              <a:spcBef>
                <a:spcPts val="0"/>
              </a:spcBef>
            </a:pPr>
            <a:r>
              <a:rPr lang="zh-CN" altLang="en-US" sz="2400" dirty="0"/>
              <a:t>实验报告</a:t>
            </a:r>
            <a:r>
              <a:rPr lang="zh-CN" altLang="en-US" sz="2400" dirty="0">
                <a:solidFill>
                  <a:schemeClr val="tx1"/>
                </a:solidFill>
              </a:rPr>
              <a:t>：</a:t>
            </a:r>
            <a:r>
              <a:rPr lang="en-US" altLang="zh-CN" sz="2400" dirty="0">
                <a:solidFill>
                  <a:schemeClr val="tx1"/>
                </a:solidFill>
              </a:rPr>
              <a:t>Word</a:t>
            </a:r>
            <a:r>
              <a:rPr lang="zh-CN" altLang="en-US" sz="2400" dirty="0">
                <a:solidFill>
                  <a:schemeClr val="tx1"/>
                </a:solidFill>
              </a:rPr>
              <a:t>文档。在实验报告中，对你在任务</a:t>
            </a:r>
            <a:r>
              <a:rPr lang="en-US" altLang="zh-CN" sz="2400" dirty="0">
                <a:solidFill>
                  <a:schemeClr val="tx1"/>
                </a:solidFill>
              </a:rPr>
              <a:t>0~</a:t>
            </a:r>
            <a:r>
              <a:rPr lang="zh-CN" altLang="en-US" sz="2400" dirty="0">
                <a:solidFill>
                  <a:schemeClr val="tx1"/>
                </a:solidFill>
              </a:rPr>
              <a:t>任</a:t>
            </a:r>
            <a:endParaRPr lang="en-US" altLang="zh-CN" sz="2400" dirty="0">
              <a:solidFill>
                <a:schemeClr val="tx1"/>
              </a:solidFill>
            </a:endParaRPr>
          </a:p>
          <a:p>
            <a:pPr marL="457200" lvl="1" indent="0">
              <a:lnSpc>
                <a:spcPct val="150000"/>
              </a:lnSpc>
              <a:spcBef>
                <a:spcPts val="0"/>
              </a:spcBef>
              <a:buNone/>
            </a:pPr>
            <a:r>
              <a:rPr lang="en-US" altLang="zh-CN" sz="2400" dirty="0">
                <a:solidFill>
                  <a:schemeClr val="tx1"/>
                </a:solidFill>
              </a:rPr>
              <a:t>                     </a:t>
            </a:r>
            <a:r>
              <a:rPr lang="zh-CN" altLang="en-US" sz="2400" dirty="0">
                <a:solidFill>
                  <a:schemeClr val="tx1"/>
                </a:solidFill>
              </a:rPr>
              <a:t>务</a:t>
            </a:r>
            <a:r>
              <a:rPr lang="en-US" altLang="zh-CN" sz="2400" dirty="0">
                <a:solidFill>
                  <a:schemeClr val="tx1"/>
                </a:solidFill>
              </a:rPr>
              <a:t>4</a:t>
            </a:r>
            <a:r>
              <a:rPr lang="zh-CN" altLang="en-US" sz="2400" dirty="0">
                <a:solidFill>
                  <a:schemeClr val="tx1"/>
                </a:solidFill>
              </a:rPr>
              <a:t>中分析、构造攻击字符串的过程进行详细</a:t>
            </a:r>
            <a:endParaRPr lang="en-US" altLang="zh-CN" sz="2400" dirty="0">
              <a:solidFill>
                <a:schemeClr val="tx1"/>
              </a:solidFill>
            </a:endParaRPr>
          </a:p>
          <a:p>
            <a:pPr marL="457200" lvl="1" indent="0">
              <a:lnSpc>
                <a:spcPct val="150000"/>
              </a:lnSpc>
              <a:spcBef>
                <a:spcPts val="0"/>
              </a:spcBef>
              <a:buNone/>
            </a:pPr>
            <a:r>
              <a:rPr lang="en-US" altLang="zh-CN" sz="2400" dirty="0">
                <a:solidFill>
                  <a:schemeClr val="tx1"/>
                </a:solidFill>
              </a:rPr>
              <a:t>                     </a:t>
            </a:r>
            <a:r>
              <a:rPr lang="zh-CN" altLang="en-US" sz="2400" dirty="0">
                <a:solidFill>
                  <a:schemeClr val="tx1"/>
                </a:solidFill>
              </a:rPr>
              <a:t>描述。</a:t>
            </a:r>
            <a:endParaRPr lang="en-US" altLang="zh-CN" sz="2400" dirty="0">
              <a:solidFill>
                <a:schemeClr val="tx1"/>
              </a:solidFill>
            </a:endParaRPr>
          </a:p>
          <a:p>
            <a:pPr marL="0" lvl="1" indent="0">
              <a:lnSpc>
                <a:spcPct val="150000"/>
              </a:lnSpc>
              <a:spcBef>
                <a:spcPts val="0"/>
              </a:spcBef>
              <a:buNone/>
            </a:pPr>
            <a:r>
              <a:rPr lang="en-US" altLang="zh-CN" sz="2400" dirty="0">
                <a:solidFill>
                  <a:schemeClr val="tx1"/>
                </a:solidFill>
                <a:cs typeface="+mn-cs"/>
              </a:rPr>
              <a:t>          </a:t>
            </a:r>
            <a:r>
              <a:rPr lang="zh-CN" altLang="en-US" dirty="0">
                <a:solidFill>
                  <a:schemeClr val="tx1"/>
                </a:solidFill>
                <a:cs typeface="+mn-cs"/>
              </a:rPr>
              <a:t>排版要求：字体：宋体；字号：标题三号，正文小四正文；</a:t>
            </a:r>
            <a:endParaRPr lang="en-US" altLang="zh-CN" dirty="0">
              <a:solidFill>
                <a:schemeClr val="tx1"/>
              </a:solidFill>
              <a:cs typeface="+mn-cs"/>
            </a:endParaRPr>
          </a:p>
          <a:p>
            <a:pPr marL="0" lvl="1" indent="0">
              <a:lnSpc>
                <a:spcPct val="150000"/>
              </a:lnSpc>
              <a:spcBef>
                <a:spcPts val="0"/>
              </a:spcBef>
              <a:buNone/>
            </a:pPr>
            <a:r>
              <a:rPr lang="en-US" altLang="zh-CN" dirty="0">
                <a:solidFill>
                  <a:schemeClr val="tx1"/>
                </a:solidFill>
                <a:cs typeface="+mn-cs"/>
              </a:rPr>
              <a:t>                             </a:t>
            </a:r>
            <a:r>
              <a:rPr lang="zh-CN" altLang="en-US" dirty="0">
                <a:solidFill>
                  <a:schemeClr val="tx1"/>
                </a:solidFill>
                <a:cs typeface="+mn-cs"/>
              </a:rPr>
              <a:t>行间距：</a:t>
            </a:r>
            <a:r>
              <a:rPr lang="en-US" altLang="zh-CN" dirty="0">
                <a:solidFill>
                  <a:schemeClr val="tx1"/>
                </a:solidFill>
                <a:cs typeface="+mn-cs"/>
              </a:rPr>
              <a:t>1.5</a:t>
            </a:r>
            <a:r>
              <a:rPr lang="zh-CN" altLang="en-US" dirty="0">
                <a:solidFill>
                  <a:schemeClr val="tx1"/>
                </a:solidFill>
                <a:cs typeface="+mn-cs"/>
              </a:rPr>
              <a:t>倍；首行缩进</a:t>
            </a:r>
            <a:r>
              <a:rPr lang="en-US" altLang="zh-CN" dirty="0">
                <a:solidFill>
                  <a:schemeClr val="tx1"/>
                </a:solidFill>
                <a:cs typeface="+mn-cs"/>
              </a:rPr>
              <a:t>2</a:t>
            </a:r>
            <a:r>
              <a:rPr lang="zh-CN" altLang="en-US" dirty="0">
                <a:solidFill>
                  <a:schemeClr val="tx1"/>
                </a:solidFill>
                <a:cs typeface="+mn-cs"/>
              </a:rPr>
              <a:t>个汉字；程序排版要规整</a:t>
            </a:r>
            <a:endParaRPr lang="en-US" altLang="zh-CN" dirty="0">
              <a:solidFill>
                <a:schemeClr val="tx1"/>
              </a:solidFill>
              <a:cs typeface="+mn-cs"/>
            </a:endParaRPr>
          </a:p>
          <a:p>
            <a:pPr marL="342900" lvl="1" indent="-342900">
              <a:lnSpc>
                <a:spcPct val="150000"/>
              </a:lnSpc>
              <a:spcBef>
                <a:spcPts val="0"/>
              </a:spcBef>
              <a:buFont typeface="Wingdings" panose="05000000000000000000" pitchFamily="2" charset="2"/>
              <a:buChar char="u"/>
            </a:pPr>
            <a:r>
              <a:rPr lang="zh-CN" altLang="en-US" sz="2400" dirty="0">
                <a:solidFill>
                  <a:schemeClr val="tx1"/>
                </a:solidFill>
                <a:cs typeface="+mn-cs"/>
              </a:rPr>
              <a:t>结果文件和报告</a:t>
            </a:r>
            <a:r>
              <a:rPr lang="zh-CN" altLang="zh-CN" sz="2400" dirty="0">
                <a:solidFill>
                  <a:schemeClr val="tx1"/>
                </a:solidFill>
                <a:cs typeface="+mn-cs"/>
              </a:rPr>
              <a:t>打包发至</a:t>
            </a:r>
            <a:r>
              <a:rPr lang="en-US" altLang="zh-CN" sz="2400" dirty="0">
                <a:solidFill>
                  <a:schemeClr val="tx1"/>
                </a:solidFill>
                <a:cs typeface="+mn-cs"/>
              </a:rPr>
              <a:t>hust_com_sys2021@163.com   </a:t>
            </a:r>
            <a:endParaRPr lang="zh-CN" altLang="zh-CN" sz="2400" dirty="0">
              <a:solidFill>
                <a:schemeClr val="tx1"/>
              </a:solidFill>
              <a:cs typeface="+mn-cs"/>
            </a:endParaRPr>
          </a:p>
          <a:p>
            <a:pPr marL="0" indent="0">
              <a:spcBef>
                <a:spcPts val="0"/>
              </a:spcBef>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43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76018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zh-CN" dirty="0"/>
              <a:t>实验</a:t>
            </a:r>
            <a:r>
              <a:rPr lang="zh-CN" altLang="en-US" dirty="0"/>
              <a:t>数据</a:t>
            </a:r>
          </a:p>
        </p:txBody>
      </p:sp>
      <p:sp>
        <p:nvSpPr>
          <p:cNvPr id="3" name="内容占位符 2"/>
          <p:cNvSpPr>
            <a:spLocks noGrp="1"/>
          </p:cNvSpPr>
          <p:nvPr>
            <p:ph idx="1"/>
          </p:nvPr>
        </p:nvSpPr>
        <p:spPr>
          <a:xfrm>
            <a:off x="107504" y="1124744"/>
            <a:ext cx="9036496" cy="5400600"/>
          </a:xfrm>
        </p:spPr>
        <p:txBody>
          <a:bodyPr/>
          <a:lstStyle/>
          <a:p>
            <a:r>
              <a:rPr lang="zh-CN" altLang="en-US" dirty="0"/>
              <a:t>离线下载实验程序包：</a:t>
            </a:r>
            <a:r>
              <a:rPr lang="en-US" altLang="zh-CN" dirty="0"/>
              <a:t> </a:t>
            </a:r>
            <a:r>
              <a:rPr lang="en-US" altLang="zh-CN" dirty="0">
                <a:solidFill>
                  <a:srgbClr val="FF0000"/>
                </a:solidFill>
              </a:rPr>
              <a:t>lab3.tar</a:t>
            </a:r>
          </a:p>
          <a:p>
            <a:pPr marL="342900" lvl="1" indent="-342900">
              <a:buFont typeface="Wingdings" pitchFamily="2" charset="2"/>
              <a:buChar char="n"/>
            </a:pPr>
            <a:r>
              <a:rPr lang="zh-CN" altLang="en-US" sz="2400" dirty="0">
                <a:solidFill>
                  <a:schemeClr val="tx1"/>
                </a:solidFill>
                <a:cs typeface="+mn-cs"/>
              </a:rPr>
              <a:t>在</a:t>
            </a:r>
            <a:r>
              <a:rPr lang="zh-CN" altLang="zh-CN" sz="2400" dirty="0">
                <a:solidFill>
                  <a:schemeClr val="tx1"/>
                </a:solidFill>
                <a:cs typeface="+mn-cs"/>
              </a:rPr>
              <a:t>本地目录将</a:t>
            </a:r>
            <a:r>
              <a:rPr lang="zh-CN" altLang="en-US" sz="2400" dirty="0">
                <a:solidFill>
                  <a:schemeClr val="tx1"/>
                </a:solidFill>
                <a:cs typeface="+mn-cs"/>
              </a:rPr>
              <a:t>程序</a:t>
            </a:r>
            <a:r>
              <a:rPr lang="zh-CN" altLang="zh-CN" sz="2400" dirty="0">
                <a:solidFill>
                  <a:schemeClr val="tx1"/>
                </a:solidFill>
                <a:cs typeface="+mn-cs"/>
              </a:rPr>
              <a:t>包解压</a:t>
            </a:r>
            <a:r>
              <a:rPr lang="zh-CN" altLang="en-US" sz="2400" dirty="0">
                <a:solidFill>
                  <a:schemeClr val="tx1"/>
                </a:solidFill>
                <a:cs typeface="+mn-cs"/>
              </a:rPr>
              <a:t>：</a:t>
            </a:r>
            <a:r>
              <a:rPr lang="en-US" altLang="zh-CN" sz="2400" dirty="0">
                <a:solidFill>
                  <a:schemeClr val="tx1"/>
                </a:solidFill>
              </a:rPr>
              <a:t>   </a:t>
            </a:r>
            <a:r>
              <a:rPr lang="en-US" altLang="zh-CN" sz="2400" dirty="0">
                <a:solidFill>
                  <a:srgbClr val="FF0000"/>
                </a:solidFill>
              </a:rPr>
              <a:t>tar –</a:t>
            </a:r>
            <a:r>
              <a:rPr lang="en-US" altLang="zh-CN" sz="2400" dirty="0" err="1">
                <a:solidFill>
                  <a:srgbClr val="FF0000"/>
                </a:solidFill>
              </a:rPr>
              <a:t>xf</a:t>
            </a:r>
            <a:r>
              <a:rPr lang="en-US" altLang="zh-CN" sz="2400" dirty="0">
                <a:solidFill>
                  <a:srgbClr val="FF0000"/>
                </a:solidFill>
              </a:rPr>
              <a:t> lab3.tar</a:t>
            </a:r>
          </a:p>
          <a:p>
            <a:pPr marL="342900" lvl="1" indent="-342900">
              <a:buFont typeface="Wingdings" pitchFamily="2" charset="2"/>
              <a:buChar char="n"/>
            </a:pPr>
            <a:r>
              <a:rPr lang="zh-CN" altLang="en-US" sz="2400" dirty="0">
                <a:solidFill>
                  <a:schemeClr val="tx1"/>
                </a:solidFill>
                <a:cs typeface="+mn-cs"/>
              </a:rPr>
              <a:t>数据包中</a:t>
            </a:r>
            <a:r>
              <a:rPr lang="zh-CN" altLang="zh-CN" sz="2400" dirty="0">
                <a:solidFill>
                  <a:schemeClr val="tx1"/>
                </a:solidFill>
                <a:cs typeface="+mn-cs"/>
              </a:rPr>
              <a:t>至少包含下</a:t>
            </a:r>
            <a:r>
              <a:rPr lang="zh-CN" altLang="en-US" sz="2400" dirty="0">
                <a:solidFill>
                  <a:schemeClr val="tx1"/>
                </a:solidFill>
                <a:cs typeface="+mn-cs"/>
              </a:rPr>
              <a:t>面</a:t>
            </a:r>
            <a:r>
              <a:rPr lang="zh-CN" altLang="zh-CN" sz="2400" dirty="0">
                <a:solidFill>
                  <a:schemeClr val="tx1"/>
                </a:solidFill>
                <a:cs typeface="+mn-cs"/>
              </a:rPr>
              <a:t>四个文件：</a:t>
            </a:r>
          </a:p>
          <a:p>
            <a:pPr marL="457200" lvl="1" indent="0">
              <a:lnSpc>
                <a:spcPct val="150000"/>
              </a:lnSpc>
              <a:buNone/>
            </a:pPr>
            <a:r>
              <a:rPr lang="en-US" altLang="zh-CN" sz="2200" dirty="0">
                <a:solidFill>
                  <a:schemeClr val="tx1"/>
                </a:solidFill>
              </a:rPr>
              <a:t>* </a:t>
            </a:r>
            <a:r>
              <a:rPr lang="en-US" altLang="zh-CN" sz="2200" dirty="0" err="1">
                <a:solidFill>
                  <a:srgbClr val="FF0000"/>
                </a:solidFill>
              </a:rPr>
              <a:t>bufbomb</a:t>
            </a:r>
            <a:r>
              <a:rPr lang="zh-CN" altLang="zh-CN" sz="2200" dirty="0">
                <a:solidFill>
                  <a:schemeClr val="tx1"/>
                </a:solidFill>
              </a:rPr>
              <a:t>：</a:t>
            </a:r>
            <a:r>
              <a:rPr lang="en-US" altLang="zh-CN" sz="2200" dirty="0">
                <a:solidFill>
                  <a:schemeClr val="tx1"/>
                </a:solidFill>
              </a:rPr>
              <a:t>     </a:t>
            </a:r>
            <a:r>
              <a:rPr lang="zh-CN" altLang="en-US" sz="2200" dirty="0">
                <a:solidFill>
                  <a:schemeClr val="tx1"/>
                </a:solidFill>
              </a:rPr>
              <a:t>可执行程序，</a:t>
            </a:r>
            <a:r>
              <a:rPr lang="zh-CN" altLang="zh-CN" sz="2200" dirty="0">
                <a:solidFill>
                  <a:schemeClr val="tx1"/>
                </a:solidFill>
              </a:rPr>
              <a:t>攻击</a:t>
            </a:r>
            <a:r>
              <a:rPr lang="zh-CN" altLang="en-US" sz="2200" dirty="0">
                <a:solidFill>
                  <a:schemeClr val="tx1"/>
                </a:solidFill>
              </a:rPr>
              <a:t>所用</a:t>
            </a:r>
            <a:r>
              <a:rPr lang="zh-CN" altLang="zh-CN" sz="2200" dirty="0">
                <a:solidFill>
                  <a:schemeClr val="tx1"/>
                </a:solidFill>
              </a:rPr>
              <a:t>的目标程序</a:t>
            </a:r>
            <a:r>
              <a:rPr lang="en-US" altLang="zh-CN" sz="2200" dirty="0" err="1">
                <a:solidFill>
                  <a:schemeClr val="tx1"/>
                </a:solidFill>
              </a:rPr>
              <a:t>bufbomb</a:t>
            </a:r>
            <a:r>
              <a:rPr lang="zh-CN" altLang="zh-CN" sz="2200" dirty="0">
                <a:solidFill>
                  <a:schemeClr val="tx1"/>
                </a:solidFill>
              </a:rPr>
              <a:t>。</a:t>
            </a:r>
          </a:p>
          <a:p>
            <a:pPr marL="457200" lvl="1" indent="0">
              <a:lnSpc>
                <a:spcPct val="150000"/>
              </a:lnSpc>
              <a:buNone/>
            </a:pPr>
            <a:r>
              <a:rPr lang="en-US" altLang="zh-CN" sz="2200" dirty="0">
                <a:solidFill>
                  <a:schemeClr val="tx1"/>
                </a:solidFill>
              </a:rPr>
              <a:t>* </a:t>
            </a:r>
            <a:r>
              <a:rPr lang="en-US" altLang="zh-CN" sz="2200" dirty="0" err="1">
                <a:solidFill>
                  <a:srgbClr val="FF0000"/>
                </a:solidFill>
              </a:rPr>
              <a:t>bufbomb.c</a:t>
            </a:r>
            <a:r>
              <a:rPr lang="zh-CN" altLang="zh-CN" sz="2200" dirty="0">
                <a:solidFill>
                  <a:schemeClr val="tx1"/>
                </a:solidFill>
              </a:rPr>
              <a:t>：</a:t>
            </a:r>
            <a:r>
              <a:rPr lang="en-US" altLang="zh-CN" sz="2200" dirty="0">
                <a:solidFill>
                  <a:schemeClr val="tx1"/>
                </a:solidFill>
              </a:rPr>
              <a:t>  C</a:t>
            </a:r>
            <a:r>
              <a:rPr lang="zh-CN" altLang="en-US" sz="2200" dirty="0">
                <a:solidFill>
                  <a:schemeClr val="tx1"/>
                </a:solidFill>
              </a:rPr>
              <a:t>语言源程序，</a:t>
            </a:r>
            <a:r>
              <a:rPr lang="zh-CN" altLang="zh-CN" sz="2200" dirty="0">
                <a:solidFill>
                  <a:schemeClr val="tx1"/>
                </a:solidFill>
              </a:rPr>
              <a:t>目标程序</a:t>
            </a:r>
            <a:r>
              <a:rPr lang="en-US" altLang="zh-CN" sz="2200" dirty="0" err="1">
                <a:solidFill>
                  <a:schemeClr val="tx1"/>
                </a:solidFill>
              </a:rPr>
              <a:t>bufbomb</a:t>
            </a:r>
            <a:r>
              <a:rPr lang="zh-CN" altLang="zh-CN" sz="2200" dirty="0">
                <a:solidFill>
                  <a:schemeClr val="tx1"/>
                </a:solidFill>
              </a:rPr>
              <a:t>的主程序。</a:t>
            </a:r>
          </a:p>
          <a:p>
            <a:pPr marL="2603500" lvl="1" indent="-2146300">
              <a:lnSpc>
                <a:spcPct val="150000"/>
              </a:lnSpc>
              <a:buNone/>
            </a:pPr>
            <a:r>
              <a:rPr lang="en-US" altLang="zh-CN" sz="2200" dirty="0">
                <a:solidFill>
                  <a:schemeClr val="tx1"/>
                </a:solidFill>
              </a:rPr>
              <a:t>* </a:t>
            </a:r>
            <a:r>
              <a:rPr lang="en-US" altLang="zh-CN" sz="2200" dirty="0" err="1">
                <a:solidFill>
                  <a:srgbClr val="FF0000"/>
                </a:solidFill>
              </a:rPr>
              <a:t>makecookie</a:t>
            </a:r>
            <a:r>
              <a:rPr lang="zh-CN" altLang="zh-CN" sz="2200" dirty="0">
                <a:solidFill>
                  <a:schemeClr val="tx1"/>
                </a:solidFill>
              </a:rPr>
              <a:t>：</a:t>
            </a:r>
            <a:r>
              <a:rPr lang="zh-CN" altLang="en-US" sz="2200" dirty="0">
                <a:solidFill>
                  <a:schemeClr val="tx1"/>
                </a:solidFill>
              </a:rPr>
              <a:t>可执行程序，</a:t>
            </a:r>
            <a:r>
              <a:rPr lang="zh-CN" altLang="zh-CN" sz="2200" dirty="0">
                <a:solidFill>
                  <a:schemeClr val="tx1"/>
                </a:solidFill>
              </a:rPr>
              <a:t>该程序基于你的学号产生一个唯一的由</a:t>
            </a:r>
            <a:r>
              <a:rPr lang="en-US" altLang="zh-CN" sz="2200" dirty="0">
                <a:solidFill>
                  <a:schemeClr val="tx1"/>
                </a:solidFill>
              </a:rPr>
              <a:t>8</a:t>
            </a:r>
            <a:r>
              <a:rPr lang="zh-CN" altLang="zh-CN" sz="2200" dirty="0">
                <a:solidFill>
                  <a:schemeClr val="tx1"/>
                </a:solidFill>
              </a:rPr>
              <a:t>个</a:t>
            </a:r>
            <a:r>
              <a:rPr lang="en-US" altLang="zh-CN" sz="2200" dirty="0">
                <a:solidFill>
                  <a:schemeClr val="tx1"/>
                </a:solidFill>
              </a:rPr>
              <a:t>16</a:t>
            </a:r>
            <a:r>
              <a:rPr lang="zh-CN" altLang="zh-CN" sz="2200" dirty="0">
                <a:solidFill>
                  <a:schemeClr val="tx1"/>
                </a:solidFill>
              </a:rPr>
              <a:t>进制数字组成的</a:t>
            </a:r>
            <a:r>
              <a:rPr lang="en-US" altLang="zh-CN" sz="2200" dirty="0">
                <a:solidFill>
                  <a:schemeClr val="tx1"/>
                </a:solidFill>
              </a:rPr>
              <a:t>4</a:t>
            </a:r>
            <a:r>
              <a:rPr lang="zh-CN" altLang="zh-CN" sz="2200" dirty="0">
                <a:solidFill>
                  <a:schemeClr val="tx1"/>
                </a:solidFill>
              </a:rPr>
              <a:t>字节序列（例如</a:t>
            </a:r>
            <a:r>
              <a:rPr lang="en-US" altLang="zh-CN" sz="2200" dirty="0">
                <a:solidFill>
                  <a:schemeClr val="tx1"/>
                </a:solidFill>
              </a:rPr>
              <a:t>0x5f405c9a</a:t>
            </a:r>
            <a:r>
              <a:rPr lang="zh-CN" altLang="zh-CN" sz="2200" dirty="0">
                <a:solidFill>
                  <a:schemeClr val="tx1"/>
                </a:solidFill>
              </a:rPr>
              <a:t>），称为“</a:t>
            </a:r>
            <a:r>
              <a:rPr lang="en-US" altLang="zh-CN" sz="2200" dirty="0">
                <a:solidFill>
                  <a:schemeClr val="tx1"/>
                </a:solidFill>
              </a:rPr>
              <a:t>cookie</a:t>
            </a:r>
            <a:r>
              <a:rPr lang="zh-CN" altLang="zh-CN" sz="2200" dirty="0">
                <a:solidFill>
                  <a:schemeClr val="tx1"/>
                </a:solidFill>
              </a:rPr>
              <a:t>”。</a:t>
            </a:r>
          </a:p>
          <a:p>
            <a:pPr marL="457200" lvl="1" indent="0">
              <a:lnSpc>
                <a:spcPct val="150000"/>
              </a:lnSpc>
              <a:buNone/>
            </a:pPr>
            <a:r>
              <a:rPr lang="en-US" altLang="zh-CN" sz="2200" dirty="0">
                <a:solidFill>
                  <a:schemeClr val="tx1"/>
                </a:solidFill>
              </a:rPr>
              <a:t>* </a:t>
            </a:r>
            <a:r>
              <a:rPr lang="en-US" altLang="zh-CN" sz="2200" dirty="0">
                <a:solidFill>
                  <a:srgbClr val="FF0000"/>
                </a:solidFill>
              </a:rPr>
              <a:t>hex2raw</a:t>
            </a:r>
            <a:r>
              <a:rPr lang="zh-CN" altLang="zh-CN" sz="2200" dirty="0">
                <a:solidFill>
                  <a:schemeClr val="tx1"/>
                </a:solidFill>
              </a:rPr>
              <a:t>：</a:t>
            </a:r>
            <a:r>
              <a:rPr lang="en-US" altLang="zh-CN" sz="2200" dirty="0">
                <a:solidFill>
                  <a:schemeClr val="tx1"/>
                </a:solidFill>
              </a:rPr>
              <a:t>       </a:t>
            </a:r>
            <a:r>
              <a:rPr lang="zh-CN" altLang="en-US" sz="2200" dirty="0">
                <a:solidFill>
                  <a:schemeClr val="tx1"/>
                </a:solidFill>
              </a:rPr>
              <a:t>可执行程序，</a:t>
            </a:r>
            <a:r>
              <a:rPr lang="zh-CN" altLang="zh-CN" sz="2200" dirty="0">
                <a:solidFill>
                  <a:schemeClr val="tx1"/>
                </a:solidFill>
              </a:rPr>
              <a:t>字符串格式转换程序</a:t>
            </a:r>
            <a:r>
              <a:rPr lang="zh-CN" altLang="en-US" sz="2200" dirty="0">
                <a:solidFill>
                  <a:schemeClr val="tx1"/>
                </a:solidFill>
              </a:rPr>
              <a:t>（用法见后）</a:t>
            </a:r>
            <a:r>
              <a:rPr lang="zh-CN" altLang="zh-CN" sz="2200" dirty="0">
                <a:solidFill>
                  <a:schemeClr val="tx1"/>
                </a:solidFill>
              </a:rPr>
              <a:t>。</a:t>
            </a:r>
            <a:endParaRPr lang="zh-CN" altLang="en-US" sz="2200" dirty="0">
              <a:solidFill>
                <a:schemeClr val="tx1"/>
              </a:solidFill>
            </a:endParaRPr>
          </a:p>
        </p:txBody>
      </p:sp>
      <p:sp>
        <p:nvSpPr>
          <p:cNvPr id="4" name="灯片编号占位符 3"/>
          <p:cNvSpPr>
            <a:spLocks noGrp="1"/>
          </p:cNvSpPr>
          <p:nvPr>
            <p:ph type="sldNum" sz="quarter" idx="4294967295"/>
          </p:nvPr>
        </p:nvSpPr>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5</a:t>
            </a:fld>
            <a:r>
              <a:rPr lang="en-US" altLang="zh-CN" sz="1400" dirty="0">
                <a:solidFill>
                  <a:srgbClr val="0D7157"/>
                </a:solidFill>
              </a:rPr>
              <a:t>- </a:t>
            </a:r>
          </a:p>
        </p:txBody>
      </p:sp>
    </p:spTree>
    <p:extLst>
      <p:ext uri="{BB962C8B-B14F-4D97-AF65-F5344CB8AC3E}">
        <p14:creationId xmlns:p14="http://schemas.microsoft.com/office/powerpoint/2010/main" val="136613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数据（续）</a:t>
            </a:r>
          </a:p>
        </p:txBody>
      </p:sp>
      <p:sp>
        <p:nvSpPr>
          <p:cNvPr id="3" name="内容占位符 2"/>
          <p:cNvSpPr>
            <a:spLocks noGrp="1"/>
          </p:cNvSpPr>
          <p:nvPr>
            <p:ph idx="1"/>
          </p:nvPr>
        </p:nvSpPr>
        <p:spPr>
          <a:xfrm>
            <a:off x="395536" y="980728"/>
            <a:ext cx="8568952" cy="5040312"/>
          </a:xfrm>
        </p:spPr>
        <p:txBody>
          <a:bodyPr/>
          <a:lstStyle/>
          <a:p>
            <a:pPr marL="0" indent="0">
              <a:lnSpc>
                <a:spcPct val="200000"/>
              </a:lnSpc>
              <a:buNone/>
            </a:pPr>
            <a:r>
              <a:rPr lang="en-US" altLang="zh-CN" sz="2800" dirty="0"/>
              <a:t>      </a:t>
            </a:r>
            <a:r>
              <a:rPr lang="zh-CN" altLang="zh-CN" sz="2800" dirty="0"/>
              <a:t>另一个需要的文件是，用</a:t>
            </a:r>
            <a:r>
              <a:rPr lang="en-US" altLang="zh-CN" sz="2800" dirty="0" err="1"/>
              <a:t>objdump</a:t>
            </a:r>
            <a:r>
              <a:rPr lang="zh-CN" altLang="zh-CN" sz="2800" dirty="0"/>
              <a:t>工具反汇编</a:t>
            </a:r>
            <a:r>
              <a:rPr lang="en-US" altLang="zh-CN" sz="2800" dirty="0" err="1"/>
              <a:t>bufbomb</a:t>
            </a:r>
            <a:r>
              <a:rPr lang="zh-CN" altLang="zh-CN" sz="2800" dirty="0"/>
              <a:t>可执行目标程序，得到它的</a:t>
            </a:r>
            <a:r>
              <a:rPr lang="zh-CN" altLang="zh-CN" sz="2800" dirty="0">
                <a:solidFill>
                  <a:srgbClr val="FF0000"/>
                </a:solidFill>
              </a:rPr>
              <a:t>反汇编源程序</a:t>
            </a:r>
            <a:r>
              <a:rPr lang="zh-CN" altLang="en-US" sz="2800" dirty="0"/>
              <a:t>：</a:t>
            </a:r>
            <a:r>
              <a:rPr lang="zh-CN" altLang="zh-CN" sz="2800" dirty="0"/>
              <a:t>在后面的分析中，你将要从这个文件中查找很多</a:t>
            </a:r>
            <a:r>
              <a:rPr lang="zh-CN" altLang="en-US" sz="2800" dirty="0"/>
              <a:t>必需的</a:t>
            </a:r>
            <a:r>
              <a:rPr lang="zh-CN" altLang="zh-CN" sz="2800" dirty="0"/>
              <a:t>信息。</a:t>
            </a:r>
            <a:endParaRPr lang="zh-CN" altLang="en-US" sz="2800"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6</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5698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目标程序</a:t>
            </a:r>
            <a:r>
              <a:rPr lang="en-US" altLang="zh-CN" dirty="0"/>
              <a:t>BUFBOMB</a:t>
            </a:r>
            <a:endParaRPr lang="zh-CN" altLang="en-US" dirty="0"/>
          </a:p>
        </p:txBody>
      </p:sp>
      <p:sp>
        <p:nvSpPr>
          <p:cNvPr id="3" name="内容占位符 2"/>
          <p:cNvSpPr>
            <a:spLocks noGrp="1"/>
          </p:cNvSpPr>
          <p:nvPr>
            <p:ph idx="1"/>
          </p:nvPr>
        </p:nvSpPr>
        <p:spPr>
          <a:xfrm>
            <a:off x="107504" y="980728"/>
            <a:ext cx="8928992" cy="5040312"/>
          </a:xfrm>
        </p:spPr>
        <p:txBody>
          <a:bodyPr/>
          <a:lstStyle/>
          <a:p>
            <a:pPr marL="0" indent="0">
              <a:lnSpc>
                <a:spcPct val="150000"/>
              </a:lnSpc>
              <a:buNone/>
            </a:pPr>
            <a:r>
              <a:rPr lang="en-US" altLang="zh-CN" dirty="0"/>
              <a:t>      </a:t>
            </a:r>
            <a:r>
              <a:rPr lang="en-US" altLang="zh-CN" dirty="0" err="1"/>
              <a:t>bufbomb</a:t>
            </a:r>
            <a:r>
              <a:rPr lang="zh-CN" altLang="zh-CN" dirty="0"/>
              <a:t>是一个可执行的目标程序，</a:t>
            </a:r>
            <a:r>
              <a:rPr lang="zh-CN" altLang="en-US" dirty="0"/>
              <a:t>由</a:t>
            </a:r>
            <a:r>
              <a:rPr lang="en-US" altLang="zh-CN" dirty="0" err="1"/>
              <a:t>bufbomb.c</a:t>
            </a:r>
            <a:r>
              <a:rPr lang="zh-CN" altLang="zh-CN" dirty="0"/>
              <a:t>等源程序编译、链接</a:t>
            </a:r>
            <a:r>
              <a:rPr lang="zh-CN" altLang="en-US" dirty="0"/>
              <a:t>后</a:t>
            </a:r>
            <a:r>
              <a:rPr lang="zh-CN" altLang="zh-CN" dirty="0"/>
              <a:t>得到</a:t>
            </a:r>
            <a:r>
              <a:rPr lang="zh-CN" altLang="en-US" dirty="0"/>
              <a:t>。</a:t>
            </a:r>
            <a:endParaRPr lang="zh-CN" altLang="zh-CN" dirty="0"/>
          </a:p>
          <a:p>
            <a:pPr>
              <a:lnSpc>
                <a:spcPct val="150000"/>
              </a:lnSpc>
            </a:pPr>
            <a:r>
              <a:rPr lang="en-US" altLang="zh-CN" dirty="0" err="1"/>
              <a:t>bufbomb</a:t>
            </a:r>
            <a:r>
              <a:rPr lang="zh-CN" altLang="en-US" dirty="0"/>
              <a:t>的正常运行：</a:t>
            </a:r>
            <a:endParaRPr lang="en-US" altLang="zh-CN" dirty="0"/>
          </a:p>
          <a:p>
            <a:pPr marL="0" indent="0">
              <a:lnSpc>
                <a:spcPct val="150000"/>
              </a:lnSpc>
              <a:buNone/>
            </a:pPr>
            <a:r>
              <a:rPr lang="en-US" altLang="zh-CN" dirty="0"/>
              <a:t>                   </a:t>
            </a:r>
            <a:r>
              <a:rPr lang="en-US" altLang="zh-CN" dirty="0" err="1"/>
              <a:t>linux</a:t>
            </a:r>
            <a:r>
              <a:rPr lang="en-US" altLang="zh-CN" dirty="0"/>
              <a:t>&gt; ./</a:t>
            </a:r>
            <a:r>
              <a:rPr lang="en-US" altLang="zh-CN" dirty="0" err="1"/>
              <a:t>bufbomb</a:t>
            </a:r>
            <a:r>
              <a:rPr lang="en-US" altLang="zh-CN" dirty="0"/>
              <a:t> -u U202014557</a:t>
            </a:r>
            <a:endParaRPr lang="zh-CN" altLang="zh-CN" dirty="0"/>
          </a:p>
          <a:p>
            <a:pPr marL="1524000" lvl="1" indent="-1066800">
              <a:lnSpc>
                <a:spcPct val="150000"/>
              </a:lnSpc>
              <a:spcBef>
                <a:spcPts val="2400"/>
              </a:spcBef>
              <a:buNone/>
            </a:pPr>
            <a:r>
              <a:rPr lang="zh-CN" altLang="en-US" dirty="0">
                <a:solidFill>
                  <a:schemeClr val="tx1"/>
                </a:solidFill>
              </a:rPr>
              <a:t>其中，“</a:t>
            </a:r>
            <a:r>
              <a:rPr lang="en-US" altLang="zh-CN" dirty="0">
                <a:solidFill>
                  <a:schemeClr val="tx1"/>
                </a:solidFill>
              </a:rPr>
              <a:t>-u U202014557</a:t>
            </a:r>
            <a:r>
              <a:rPr lang="zh-CN" altLang="en-US" dirty="0">
                <a:solidFill>
                  <a:schemeClr val="tx1"/>
                </a:solidFill>
              </a:rPr>
              <a:t>”</a:t>
            </a:r>
            <a:r>
              <a:rPr lang="zh-CN" altLang="zh-CN" dirty="0">
                <a:solidFill>
                  <a:schemeClr val="tx1"/>
                </a:solidFill>
              </a:rPr>
              <a:t>是</a:t>
            </a:r>
            <a:r>
              <a:rPr lang="zh-CN" altLang="en-US" dirty="0">
                <a:solidFill>
                  <a:schemeClr val="tx1"/>
                </a:solidFill>
              </a:rPr>
              <a:t>需要你提供的</a:t>
            </a:r>
            <a:r>
              <a:rPr lang="zh-CN" altLang="zh-CN" dirty="0">
                <a:solidFill>
                  <a:schemeClr val="tx1"/>
                </a:solidFill>
              </a:rPr>
              <a:t>命令行参数，</a:t>
            </a:r>
            <a:r>
              <a:rPr lang="en-US" altLang="zh-CN" dirty="0">
                <a:solidFill>
                  <a:schemeClr val="tx1"/>
                </a:solidFill>
              </a:rPr>
              <a:t>  </a:t>
            </a:r>
          </a:p>
          <a:p>
            <a:pPr marL="1524000" lvl="1" indent="-1066800">
              <a:lnSpc>
                <a:spcPct val="150000"/>
              </a:lnSpc>
              <a:spcBef>
                <a:spcPts val="600"/>
              </a:spcBef>
              <a:buNone/>
            </a:pPr>
            <a:r>
              <a:rPr lang="en-US" altLang="zh-CN" dirty="0">
                <a:solidFill>
                  <a:schemeClr val="tx1"/>
                </a:solidFill>
              </a:rPr>
              <a:t>             </a:t>
            </a:r>
            <a:r>
              <a:rPr lang="en-US" altLang="zh-CN" dirty="0">
                <a:solidFill>
                  <a:srgbClr val="FF0000"/>
                </a:solidFill>
              </a:rPr>
              <a:t>U202014XXX</a:t>
            </a:r>
            <a:r>
              <a:rPr lang="zh-CN" altLang="zh-CN" dirty="0">
                <a:solidFill>
                  <a:srgbClr val="FF0000"/>
                </a:solidFill>
              </a:rPr>
              <a:t>是你的学号</a:t>
            </a:r>
            <a:r>
              <a:rPr lang="zh-CN" altLang="zh-CN" dirty="0">
                <a:solidFill>
                  <a:schemeClr val="tx1"/>
                </a:solidFill>
              </a:rPr>
              <a:t>。</a:t>
            </a:r>
            <a:endParaRPr lang="en-US" altLang="zh-CN" dirty="0">
              <a:solidFill>
                <a:schemeClr val="tx1"/>
              </a:solidFill>
            </a:endParaRPr>
          </a:p>
          <a:p>
            <a:pPr marL="1079500" lvl="1" indent="-622300">
              <a:lnSpc>
                <a:spcPct val="150000"/>
              </a:lnSpc>
              <a:spcBef>
                <a:spcPts val="2400"/>
              </a:spcBef>
              <a:buNone/>
            </a:pPr>
            <a:r>
              <a:rPr lang="zh-CN" altLang="en-US" dirty="0">
                <a:solidFill>
                  <a:schemeClr val="tx1"/>
                </a:solidFill>
              </a:rPr>
              <a:t>注：</a:t>
            </a:r>
            <a:r>
              <a:rPr lang="zh-CN" altLang="zh-CN" dirty="0">
                <a:solidFill>
                  <a:schemeClr val="tx1"/>
                </a:solidFill>
              </a:rPr>
              <a:t>你的学号在</a:t>
            </a:r>
            <a:r>
              <a:rPr lang="en-US" altLang="zh-CN" dirty="0" err="1">
                <a:solidFill>
                  <a:schemeClr val="tx1"/>
                </a:solidFill>
              </a:rPr>
              <a:t>bufbomb</a:t>
            </a:r>
            <a:r>
              <a:rPr lang="zh-CN" altLang="zh-CN" dirty="0">
                <a:solidFill>
                  <a:schemeClr val="tx1"/>
                </a:solidFill>
              </a:rPr>
              <a:t>里</a:t>
            </a:r>
            <a:r>
              <a:rPr lang="zh-CN" altLang="en-US" dirty="0">
                <a:solidFill>
                  <a:schemeClr val="tx1"/>
                </a:solidFill>
              </a:rPr>
              <a:t>将</a:t>
            </a:r>
            <a:r>
              <a:rPr lang="zh-CN" altLang="zh-CN" dirty="0">
                <a:solidFill>
                  <a:schemeClr val="tx1"/>
                </a:solidFill>
              </a:rPr>
              <a:t>通过</a:t>
            </a:r>
            <a:r>
              <a:rPr lang="en-US" altLang="zh-CN" b="1" dirty="0" err="1">
                <a:solidFill>
                  <a:schemeClr val="tx1"/>
                </a:solidFill>
              </a:rPr>
              <a:t>gencookie</a:t>
            </a:r>
            <a:r>
              <a:rPr lang="zh-CN" altLang="en-US" dirty="0">
                <a:solidFill>
                  <a:schemeClr val="tx1"/>
                </a:solidFill>
              </a:rPr>
              <a:t>函数产生一个</a:t>
            </a:r>
            <a:r>
              <a:rPr lang="en-US" altLang="zh-CN" b="1" dirty="0">
                <a:solidFill>
                  <a:srgbClr val="FF0000"/>
                </a:solidFill>
              </a:rPr>
              <a:t>cookie</a:t>
            </a:r>
            <a:r>
              <a:rPr lang="zh-CN" altLang="en-US" dirty="0">
                <a:solidFill>
                  <a:schemeClr val="tx1"/>
                </a:solidFill>
              </a:rPr>
              <a:t>（和使用</a:t>
            </a:r>
            <a:r>
              <a:rPr lang="en-US" altLang="zh-CN" dirty="0" err="1">
                <a:solidFill>
                  <a:schemeClr val="tx1"/>
                </a:solidFill>
              </a:rPr>
              <a:t>makecookie</a:t>
            </a:r>
            <a:r>
              <a:rPr lang="zh-CN" altLang="en-US" dirty="0">
                <a:solidFill>
                  <a:schemeClr val="tx1"/>
                </a:solidFill>
              </a:rPr>
              <a:t>完全</a:t>
            </a:r>
            <a:r>
              <a:rPr lang="zh-CN" altLang="zh-CN" dirty="0">
                <a:solidFill>
                  <a:schemeClr val="tx1"/>
                </a:solidFill>
              </a:rPr>
              <a:t>一样</a:t>
            </a:r>
            <a:r>
              <a:rPr lang="zh-CN" altLang="en-US" dirty="0">
                <a:solidFill>
                  <a:schemeClr val="tx1"/>
                </a:solidFill>
              </a:rPr>
              <a:t>的</a:t>
            </a:r>
            <a:r>
              <a:rPr lang="en-US" altLang="zh-CN" dirty="0">
                <a:solidFill>
                  <a:schemeClr val="tx1"/>
                </a:solidFill>
              </a:rPr>
              <a:t>cookie</a:t>
            </a:r>
            <a:r>
              <a:rPr lang="zh-CN" altLang="en-US" dirty="0">
                <a:solidFill>
                  <a:schemeClr val="tx1"/>
                </a:solidFill>
              </a:rPr>
              <a:t>），</a:t>
            </a:r>
            <a:r>
              <a:rPr lang="en-US" altLang="zh-CN" b="1" dirty="0">
                <a:solidFill>
                  <a:schemeClr val="tx1"/>
                </a:solidFill>
              </a:rPr>
              <a:t>cookie</a:t>
            </a:r>
            <a:r>
              <a:rPr lang="zh-CN" altLang="zh-CN" b="1" dirty="0">
                <a:solidFill>
                  <a:schemeClr val="tx1"/>
                </a:solidFill>
              </a:rPr>
              <a:t>将作为你</a:t>
            </a:r>
            <a:r>
              <a:rPr lang="zh-CN" altLang="en-US" b="1" dirty="0">
                <a:solidFill>
                  <a:schemeClr val="tx1"/>
                </a:solidFill>
              </a:rPr>
              <a:t>的</a:t>
            </a:r>
            <a:r>
              <a:rPr lang="zh-CN" altLang="zh-CN" b="1" dirty="0">
                <a:solidFill>
                  <a:schemeClr val="tx1"/>
                </a:solidFill>
              </a:rPr>
              <a:t>程序的唯一标</a:t>
            </a:r>
            <a:r>
              <a:rPr lang="zh-CN" altLang="en-US" b="1" dirty="0">
                <a:solidFill>
                  <a:schemeClr val="tx1"/>
                </a:solidFill>
              </a:rPr>
              <a:t>识</a:t>
            </a:r>
            <a:r>
              <a:rPr lang="zh-CN" altLang="zh-CN" dirty="0">
                <a:solidFill>
                  <a:schemeClr val="tx1"/>
                </a:solidFill>
              </a:rPr>
              <a:t>，而使得你的运行结果与其他同学不一样。</a:t>
            </a:r>
            <a:endParaRPr lang="en-US" altLang="zh-CN" dirty="0">
              <a:solidFill>
                <a:schemeClr val="tx1"/>
              </a:solidFill>
            </a:endParaRPr>
          </a:p>
          <a:p>
            <a:pPr>
              <a:lnSpc>
                <a:spcPct val="150000"/>
              </a:lnSpc>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7</a:t>
            </a:fld>
            <a:r>
              <a:rPr lang="en-US" altLang="zh-CN" sz="1400">
                <a:solidFill>
                  <a:srgbClr val="0D7157"/>
                </a:solidFill>
              </a:rPr>
              <a:t>- </a:t>
            </a:r>
            <a:endParaRPr lang="en-US" altLang="zh-CN" sz="1400" dirty="0">
              <a:solidFill>
                <a:srgbClr val="0D7157"/>
              </a:solidFill>
            </a:endParaRPr>
          </a:p>
        </p:txBody>
      </p:sp>
      <p:sp>
        <p:nvSpPr>
          <p:cNvPr id="5" name="文本框 4"/>
          <p:cNvSpPr txBox="1"/>
          <p:nvPr/>
        </p:nvSpPr>
        <p:spPr>
          <a:xfrm>
            <a:off x="4988592" y="4221088"/>
            <a:ext cx="4047904" cy="461665"/>
          </a:xfrm>
          <a:prstGeom prst="rect">
            <a:avLst/>
          </a:prstGeom>
          <a:solidFill>
            <a:srgbClr val="B3FFD5"/>
          </a:solidFill>
        </p:spPr>
        <p:txBody>
          <a:bodyPr wrap="none" rtlCol="0">
            <a:spAutoFit/>
          </a:bodyPr>
          <a:lstStyle/>
          <a:p>
            <a:r>
              <a:rPr lang="zh-CN" altLang="en-US" sz="2400" b="1" dirty="0"/>
              <a:t>注：</a:t>
            </a:r>
            <a:r>
              <a:rPr lang="en-US" altLang="zh-CN" sz="2400" b="1" dirty="0" err="1"/>
              <a:t>ppt</a:t>
            </a:r>
            <a:r>
              <a:rPr lang="zh-CN" altLang="en-US" sz="2400" b="1" dirty="0"/>
              <a:t>中的数据非实际数据</a:t>
            </a:r>
          </a:p>
        </p:txBody>
      </p:sp>
    </p:spTree>
    <p:extLst>
      <p:ext uri="{BB962C8B-B14F-4D97-AF65-F5344CB8AC3E}">
        <p14:creationId xmlns:p14="http://schemas.microsoft.com/office/powerpoint/2010/main" val="54454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目标程序</a:t>
            </a:r>
            <a:r>
              <a:rPr lang="en-US" altLang="zh-CN" dirty="0"/>
              <a:t>BUFBOMB</a:t>
            </a:r>
            <a:r>
              <a:rPr lang="zh-CN" altLang="en-US" dirty="0"/>
              <a:t>（续）</a:t>
            </a:r>
          </a:p>
        </p:txBody>
      </p:sp>
      <p:sp>
        <p:nvSpPr>
          <p:cNvPr id="3" name="内容占位符 2"/>
          <p:cNvSpPr>
            <a:spLocks noGrp="1"/>
          </p:cNvSpPr>
          <p:nvPr>
            <p:ph idx="1"/>
          </p:nvPr>
        </p:nvSpPr>
        <p:spPr>
          <a:xfrm>
            <a:off x="323528" y="1052736"/>
            <a:ext cx="8712968" cy="4968304"/>
          </a:xfrm>
        </p:spPr>
        <p:txBody>
          <a:bodyPr/>
          <a:lstStyle/>
          <a:p>
            <a:r>
              <a:rPr lang="zh-CN" altLang="en-US" dirty="0"/>
              <a:t>为帮助你理解程序的行为，你可以简单分析一下</a:t>
            </a:r>
            <a:r>
              <a:rPr lang="en-US" altLang="zh-CN" dirty="0" err="1"/>
              <a:t>bufbomb.c</a:t>
            </a:r>
            <a:r>
              <a:rPr lang="zh-CN" altLang="en-US" dirty="0"/>
              <a:t>（但这不重要）。</a:t>
            </a:r>
            <a:endParaRPr lang="en-US" altLang="zh-CN" dirty="0"/>
          </a:p>
          <a:p>
            <a:r>
              <a:rPr lang="zh-CN" altLang="zh-CN" dirty="0"/>
              <a:t>你可以看到</a:t>
            </a:r>
            <a:r>
              <a:rPr lang="en-US" altLang="zh-CN" dirty="0" err="1"/>
              <a:t>bufbomb</a:t>
            </a:r>
            <a:r>
              <a:rPr lang="zh-CN" altLang="en-US" dirty="0"/>
              <a:t>中函数之间的调用关系：</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8</a:t>
            </a:fld>
            <a:r>
              <a:rPr lang="en-US" altLang="zh-CN" sz="1400">
                <a:solidFill>
                  <a:srgbClr val="0D7157"/>
                </a:solidFill>
              </a:rPr>
              <a:t>- </a:t>
            </a:r>
            <a:endParaRPr lang="en-US" altLang="zh-CN" sz="1400" dirty="0">
              <a:solidFill>
                <a:srgbClr val="0D7157"/>
              </a:solidFill>
            </a:endParaRPr>
          </a:p>
        </p:txBody>
      </p:sp>
      <p:sp>
        <p:nvSpPr>
          <p:cNvPr id="9" name="圆角矩形 8"/>
          <p:cNvSpPr/>
          <p:nvPr/>
        </p:nvSpPr>
        <p:spPr>
          <a:xfrm>
            <a:off x="1195149" y="3194974"/>
            <a:ext cx="1260140" cy="2520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solidFill>
                  <a:schemeClr val="tx1"/>
                </a:solidFill>
              </a:rPr>
              <a:t>main()</a:t>
            </a:r>
            <a:endParaRPr lang="zh-CN" altLang="en-US" i="0" dirty="0">
              <a:solidFill>
                <a:schemeClr val="tx1"/>
              </a:solidFill>
            </a:endParaRPr>
          </a:p>
        </p:txBody>
      </p:sp>
      <p:sp>
        <p:nvSpPr>
          <p:cNvPr id="10" name="圆角矩形 9"/>
          <p:cNvSpPr/>
          <p:nvPr/>
        </p:nvSpPr>
        <p:spPr>
          <a:xfrm>
            <a:off x="799105" y="3771038"/>
            <a:ext cx="2027554" cy="2520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solidFill>
                  <a:schemeClr val="tx1"/>
                </a:solidFill>
              </a:rPr>
              <a:t>launcher()</a:t>
            </a:r>
            <a:endParaRPr lang="zh-CN" altLang="en-US" i="0" dirty="0">
              <a:solidFill>
                <a:schemeClr val="tx1"/>
              </a:solidFill>
            </a:endParaRPr>
          </a:p>
        </p:txBody>
      </p:sp>
      <p:sp>
        <p:nvSpPr>
          <p:cNvPr id="11" name="圆角矩形 10"/>
          <p:cNvSpPr/>
          <p:nvPr/>
        </p:nvSpPr>
        <p:spPr>
          <a:xfrm>
            <a:off x="1223628" y="4352162"/>
            <a:ext cx="1159654" cy="2655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solidFill>
                  <a:schemeClr val="tx1"/>
                </a:solidFill>
              </a:rPr>
              <a:t>launch()</a:t>
            </a:r>
            <a:endParaRPr lang="zh-CN" altLang="en-US" i="0" dirty="0">
              <a:solidFill>
                <a:schemeClr val="tx1"/>
              </a:solidFill>
            </a:endParaRPr>
          </a:p>
        </p:txBody>
      </p:sp>
      <p:sp>
        <p:nvSpPr>
          <p:cNvPr id="12" name="矩形 11"/>
          <p:cNvSpPr/>
          <p:nvPr/>
        </p:nvSpPr>
        <p:spPr>
          <a:xfrm>
            <a:off x="3779912" y="2636912"/>
            <a:ext cx="5256584" cy="4154984"/>
          </a:xfrm>
          <a:prstGeom prst="rect">
            <a:avLst/>
          </a:prstGeom>
          <a:solidFill>
            <a:srgbClr val="00B0F0"/>
          </a:solidFill>
        </p:spPr>
        <p:txBody>
          <a:bodyPr wrap="square">
            <a:spAutoFit/>
          </a:bodyPr>
          <a:lstStyle/>
          <a:p>
            <a:pPr marL="342900" indent="-342900" algn="l">
              <a:lnSpc>
                <a:spcPct val="150000"/>
              </a:lnSpc>
              <a:buFont typeface="Wingdings" panose="05000000000000000000" pitchFamily="2" charset="2"/>
              <a:buChar char="u"/>
            </a:pPr>
            <a:r>
              <a:rPr lang="en-US" altLang="zh-CN" sz="2200" i="0" dirty="0"/>
              <a:t>main</a:t>
            </a:r>
            <a:r>
              <a:rPr lang="zh-CN" altLang="zh-CN" sz="2200" i="0" dirty="0"/>
              <a:t>函数里</a:t>
            </a:r>
            <a:r>
              <a:rPr lang="en-US" altLang="zh-CN" sz="2200" i="0" dirty="0"/>
              <a:t>launcher</a:t>
            </a:r>
            <a:r>
              <a:rPr lang="zh-CN" altLang="zh-CN" sz="2200" i="0" dirty="0"/>
              <a:t>函数被调用</a:t>
            </a:r>
            <a:r>
              <a:rPr lang="en-US" altLang="zh-CN" sz="2200" i="0" dirty="0" err="1">
                <a:solidFill>
                  <a:srgbClr val="FF0000"/>
                </a:solidFill>
              </a:rPr>
              <a:t>cnt</a:t>
            </a:r>
            <a:r>
              <a:rPr lang="zh-CN" altLang="zh-CN" sz="2200" i="0" dirty="0"/>
              <a:t>次，但除了最后</a:t>
            </a:r>
            <a:r>
              <a:rPr lang="en-US" altLang="zh-CN" sz="2200" i="0" dirty="0"/>
              <a:t>Nitro</a:t>
            </a:r>
            <a:r>
              <a:rPr lang="zh-CN" altLang="zh-CN" sz="2200" i="0" dirty="0"/>
              <a:t>阶段，</a:t>
            </a:r>
            <a:r>
              <a:rPr lang="en-US" altLang="zh-CN" sz="2200" i="0" dirty="0" err="1"/>
              <a:t>cnt</a:t>
            </a:r>
            <a:r>
              <a:rPr lang="zh-CN" altLang="zh-CN" sz="2200" i="0" dirty="0"/>
              <a:t>都只是</a:t>
            </a:r>
            <a:r>
              <a:rPr lang="en-US" altLang="zh-CN" sz="2200" i="0" dirty="0"/>
              <a:t>1</a:t>
            </a:r>
            <a:r>
              <a:rPr lang="zh-CN" altLang="zh-CN" sz="2200" i="0" dirty="0"/>
              <a:t>。</a:t>
            </a:r>
            <a:endParaRPr lang="en-US" altLang="zh-CN" sz="2200" i="0" dirty="0"/>
          </a:p>
          <a:p>
            <a:pPr marL="342900" indent="-342900" algn="l">
              <a:lnSpc>
                <a:spcPct val="150000"/>
              </a:lnSpc>
              <a:buFont typeface="Wingdings" panose="05000000000000000000" pitchFamily="2" charset="2"/>
              <a:buChar char="u"/>
            </a:pPr>
            <a:r>
              <a:rPr lang="en-US" altLang="zh-CN" sz="2200" i="0" dirty="0" err="1"/>
              <a:t>testn</a:t>
            </a:r>
            <a:r>
              <a:rPr lang="zh-CN" altLang="en-US" sz="2200" i="0" dirty="0"/>
              <a:t>、</a:t>
            </a:r>
            <a:r>
              <a:rPr lang="en-US" altLang="zh-CN" sz="2200" i="0" dirty="0" err="1"/>
              <a:t>getbufn</a:t>
            </a:r>
            <a:r>
              <a:rPr lang="zh-CN" altLang="zh-CN" sz="2200" i="0" dirty="0"/>
              <a:t>仅在</a:t>
            </a:r>
            <a:r>
              <a:rPr lang="en-US" altLang="zh-CN" sz="2200" i="0" dirty="0"/>
              <a:t>Nitro</a:t>
            </a:r>
            <a:r>
              <a:rPr lang="zh-CN" altLang="zh-CN" sz="2200" i="0" dirty="0"/>
              <a:t>阶段被调用，其余阶段均调用</a:t>
            </a:r>
            <a:r>
              <a:rPr lang="en-US" altLang="zh-CN" sz="2200" i="0" dirty="0"/>
              <a:t>test</a:t>
            </a:r>
            <a:r>
              <a:rPr lang="zh-CN" altLang="en-US" sz="2200" i="0" dirty="0"/>
              <a:t>、</a:t>
            </a:r>
            <a:r>
              <a:rPr lang="en-US" altLang="zh-CN" sz="2200" i="0" dirty="0" err="1"/>
              <a:t>getbuf</a:t>
            </a:r>
            <a:r>
              <a:rPr lang="zh-CN" altLang="zh-CN" sz="2200" i="0" dirty="0"/>
              <a:t>。</a:t>
            </a:r>
            <a:endParaRPr lang="en-US" altLang="zh-CN" sz="2200" i="0" dirty="0"/>
          </a:p>
          <a:p>
            <a:pPr marL="342900" indent="-342900" algn="l">
              <a:lnSpc>
                <a:spcPct val="150000"/>
              </a:lnSpc>
              <a:buFont typeface="Wingdings" panose="05000000000000000000" pitchFamily="2" charset="2"/>
              <a:buChar char="u"/>
            </a:pPr>
            <a:r>
              <a:rPr lang="zh-CN" altLang="en-US" sz="2200" i="0" dirty="0"/>
              <a:t>正常情况下，</a:t>
            </a:r>
            <a:r>
              <a:rPr lang="zh-CN" altLang="zh-CN" sz="2200" i="0" dirty="0"/>
              <a:t>如果你的操作不符合预期（</a:t>
            </a:r>
            <a:r>
              <a:rPr lang="en-US" altLang="zh-CN" sz="2200" i="0" dirty="0"/>
              <a:t>!success</a:t>
            </a:r>
            <a:r>
              <a:rPr lang="zh-CN" altLang="zh-CN" sz="2200" i="0" dirty="0"/>
              <a:t>），会</a:t>
            </a:r>
            <a:r>
              <a:rPr lang="zh-CN" altLang="en-US" sz="2200" i="0" dirty="0"/>
              <a:t>看到信息</a:t>
            </a:r>
            <a:r>
              <a:rPr lang="zh-CN" altLang="zh-CN" sz="2200" i="0" dirty="0"/>
              <a:t>“</a:t>
            </a:r>
            <a:r>
              <a:rPr lang="en-US" altLang="zh-CN" sz="2200" i="0" dirty="0"/>
              <a:t>Better luck next time</a:t>
            </a:r>
            <a:r>
              <a:rPr lang="zh-CN" altLang="zh-CN" sz="2200" i="0" dirty="0"/>
              <a:t>”，</a:t>
            </a:r>
            <a:r>
              <a:rPr lang="zh-CN" altLang="en-US" sz="2200" i="0" dirty="0"/>
              <a:t>这时</a:t>
            </a:r>
            <a:r>
              <a:rPr lang="zh-CN" altLang="zh-CN" sz="2200" i="0" dirty="0"/>
              <a:t>你就要继续尝试其它解了。</a:t>
            </a:r>
            <a:endParaRPr lang="en-US" altLang="zh-CN" sz="2200" i="0" dirty="0"/>
          </a:p>
        </p:txBody>
      </p:sp>
      <p:sp>
        <p:nvSpPr>
          <p:cNvPr id="13" name="圆角矩形 12"/>
          <p:cNvSpPr/>
          <p:nvPr/>
        </p:nvSpPr>
        <p:spPr>
          <a:xfrm>
            <a:off x="1015129" y="4914286"/>
            <a:ext cx="1584176" cy="2828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0" dirty="0">
                <a:solidFill>
                  <a:srgbClr val="FF0000"/>
                </a:solidFill>
              </a:rPr>
              <a:t>test</a:t>
            </a:r>
            <a:r>
              <a:rPr lang="en-US" altLang="zh-CN" i="0" dirty="0">
                <a:solidFill>
                  <a:schemeClr val="tx1"/>
                </a:solidFill>
              </a:rPr>
              <a:t>/</a:t>
            </a:r>
            <a:r>
              <a:rPr lang="en-US" altLang="zh-CN" i="0" dirty="0" err="1">
                <a:solidFill>
                  <a:schemeClr val="tx1"/>
                </a:solidFill>
              </a:rPr>
              <a:t>testn</a:t>
            </a:r>
            <a:r>
              <a:rPr lang="en-US" altLang="zh-CN" i="0" dirty="0">
                <a:solidFill>
                  <a:schemeClr val="tx1"/>
                </a:solidFill>
              </a:rPr>
              <a:t>()</a:t>
            </a:r>
            <a:endParaRPr lang="zh-CN" altLang="en-US" i="0" dirty="0">
              <a:solidFill>
                <a:schemeClr val="tx1"/>
              </a:solidFill>
            </a:endParaRPr>
          </a:p>
        </p:txBody>
      </p:sp>
      <p:sp>
        <p:nvSpPr>
          <p:cNvPr id="14" name="圆角矩形 13"/>
          <p:cNvSpPr/>
          <p:nvPr/>
        </p:nvSpPr>
        <p:spPr>
          <a:xfrm>
            <a:off x="683568" y="5499230"/>
            <a:ext cx="2340260" cy="2520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err="1">
                <a:solidFill>
                  <a:schemeClr val="tx1"/>
                </a:solidFill>
              </a:rPr>
              <a:t>getbuf</a:t>
            </a:r>
            <a:r>
              <a:rPr lang="en-US" altLang="zh-CN" i="0" dirty="0">
                <a:solidFill>
                  <a:schemeClr val="tx1"/>
                </a:solidFill>
              </a:rPr>
              <a:t>/</a:t>
            </a:r>
            <a:r>
              <a:rPr lang="en-US" altLang="zh-CN" i="0" dirty="0" err="1">
                <a:solidFill>
                  <a:schemeClr val="tx1"/>
                </a:solidFill>
              </a:rPr>
              <a:t>getbufn</a:t>
            </a:r>
            <a:r>
              <a:rPr lang="en-US" altLang="zh-CN" i="0" dirty="0">
                <a:solidFill>
                  <a:schemeClr val="tx1"/>
                </a:solidFill>
              </a:rPr>
              <a:t>()</a:t>
            </a:r>
            <a:endParaRPr lang="zh-CN" altLang="en-US" i="0" dirty="0">
              <a:solidFill>
                <a:schemeClr val="tx1"/>
              </a:solidFill>
            </a:endParaRPr>
          </a:p>
        </p:txBody>
      </p:sp>
      <p:cxnSp>
        <p:nvCxnSpPr>
          <p:cNvPr id="16" name="直接箭头连接符 15"/>
          <p:cNvCxnSpPr>
            <a:endCxn id="10" idx="0"/>
          </p:cNvCxnSpPr>
          <p:nvPr/>
        </p:nvCxnSpPr>
        <p:spPr>
          <a:xfrm flipH="1">
            <a:off x="1812882" y="3429000"/>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806594" y="4010124"/>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1797167" y="4572248"/>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1809738" y="5193196"/>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1807217" y="5769260"/>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1790879" y="2852936"/>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79512" y="4181144"/>
            <a:ext cx="3312368" cy="1759136"/>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318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目标程序</a:t>
            </a:r>
            <a:r>
              <a:rPr lang="en-US" altLang="zh-CN" dirty="0"/>
              <a:t>BUFBOMB</a:t>
            </a:r>
            <a:r>
              <a:rPr lang="zh-CN" altLang="en-US" dirty="0"/>
              <a:t>（续）</a:t>
            </a:r>
          </a:p>
        </p:txBody>
      </p:sp>
      <p:sp>
        <p:nvSpPr>
          <p:cNvPr id="3" name="内容占位符 2"/>
          <p:cNvSpPr>
            <a:spLocks noGrp="1"/>
          </p:cNvSpPr>
          <p:nvPr>
            <p:ph idx="1"/>
          </p:nvPr>
        </p:nvSpPr>
        <p:spPr>
          <a:xfrm>
            <a:off x="251520" y="980728"/>
            <a:ext cx="8892480" cy="5732834"/>
          </a:xfrm>
        </p:spPr>
        <p:txBody>
          <a:bodyPr/>
          <a:lstStyle/>
          <a:p>
            <a:r>
              <a:rPr lang="zh-CN" altLang="zh-CN" b="1" dirty="0"/>
              <a:t>本实验的主要内容从分析</a:t>
            </a:r>
            <a:r>
              <a:rPr lang="en-US" altLang="zh-CN" b="1" dirty="0"/>
              <a:t>test</a:t>
            </a:r>
            <a:r>
              <a:rPr lang="zh-CN" altLang="zh-CN" b="1" dirty="0"/>
              <a:t>函数开始</a:t>
            </a:r>
            <a:r>
              <a:rPr lang="zh-CN" altLang="zh-CN" dirty="0"/>
              <a:t>。</a:t>
            </a:r>
            <a:endParaRPr lang="en-US" altLang="zh-CN" dirty="0"/>
          </a:p>
          <a:p>
            <a:pPr marL="355600" indent="-355600">
              <a:buNone/>
            </a:pPr>
            <a:r>
              <a:rPr lang="en-US" altLang="zh-CN" dirty="0"/>
              <a:t>           test</a:t>
            </a:r>
            <a:r>
              <a:rPr lang="zh-CN" altLang="zh-CN" dirty="0"/>
              <a:t>函数</a:t>
            </a:r>
            <a:r>
              <a:rPr lang="zh-CN" altLang="en-US" dirty="0"/>
              <a:t>中</a:t>
            </a:r>
            <a:r>
              <a:rPr lang="zh-CN" altLang="zh-CN" dirty="0"/>
              <a:t>调用</a:t>
            </a:r>
            <a:r>
              <a:rPr lang="zh-CN" altLang="en-US" dirty="0"/>
              <a:t>了</a:t>
            </a:r>
            <a:r>
              <a:rPr lang="en-US" altLang="zh-CN" b="1" dirty="0" err="1">
                <a:solidFill>
                  <a:srgbClr val="FF0000"/>
                </a:solidFill>
              </a:rPr>
              <a:t>getbuf</a:t>
            </a:r>
            <a:r>
              <a:rPr lang="zh-CN" altLang="zh-CN" dirty="0"/>
              <a:t>函数，</a:t>
            </a:r>
            <a:r>
              <a:rPr lang="en-US" altLang="zh-CN" dirty="0"/>
              <a:t> </a:t>
            </a:r>
            <a:r>
              <a:rPr lang="en-US" altLang="zh-CN" dirty="0" err="1"/>
              <a:t>getbuf</a:t>
            </a:r>
            <a:r>
              <a:rPr lang="zh-CN" altLang="zh-CN" dirty="0"/>
              <a:t>函数的功能是从标准输入（</a:t>
            </a:r>
            <a:r>
              <a:rPr lang="en-US" altLang="zh-CN" dirty="0" err="1"/>
              <a:t>stdin</a:t>
            </a:r>
            <a:r>
              <a:rPr lang="zh-CN" altLang="zh-CN" dirty="0"/>
              <a:t>）读入一个字符串</a:t>
            </a:r>
            <a:r>
              <a:rPr lang="zh-CN" altLang="en-US" dirty="0"/>
              <a:t>，正常时应返回</a:t>
            </a:r>
            <a:r>
              <a:rPr lang="en-US" altLang="zh-CN" dirty="0"/>
              <a:t>test</a:t>
            </a:r>
            <a:r>
              <a:rPr lang="zh-CN" altLang="zh-CN" dirty="0"/>
              <a:t>。</a:t>
            </a:r>
            <a:endParaRPr lang="en-US" altLang="zh-CN" dirty="0"/>
          </a:p>
          <a:p>
            <a:r>
              <a:rPr lang="en-US" altLang="zh-CN" dirty="0" err="1"/>
              <a:t>getbuf</a:t>
            </a:r>
            <a:r>
              <a:rPr lang="zh-CN" altLang="zh-CN" dirty="0"/>
              <a:t>函数源程序如下</a:t>
            </a:r>
            <a:r>
              <a:rPr lang="zh-CN" altLang="en-US" dirty="0"/>
              <a:t>（</a:t>
            </a:r>
            <a:r>
              <a:rPr lang="en-US" altLang="zh-CN" dirty="0" err="1"/>
              <a:t>bufbomb.c</a:t>
            </a:r>
            <a:r>
              <a:rPr lang="zh-CN" altLang="zh-CN" dirty="0"/>
              <a:t>里没有</a:t>
            </a:r>
            <a:r>
              <a:rPr lang="zh-CN" altLang="en-US" dirty="0"/>
              <a:t>）</a:t>
            </a:r>
            <a:r>
              <a:rPr lang="zh-CN" altLang="zh-CN" dirty="0"/>
              <a:t>：</a:t>
            </a:r>
          </a:p>
          <a:p>
            <a:pPr marL="0" indent="0">
              <a:buNone/>
            </a:pPr>
            <a:r>
              <a:rPr lang="en-US" altLang="zh-CN" sz="2000" dirty="0">
                <a:solidFill>
                  <a:srgbClr val="0070C0"/>
                </a:solidFill>
              </a:rPr>
              <a:t>1  /* Buffer size for </a:t>
            </a:r>
            <a:r>
              <a:rPr lang="en-US" altLang="zh-CN" sz="2000" dirty="0" err="1">
                <a:solidFill>
                  <a:srgbClr val="0070C0"/>
                </a:solidFill>
              </a:rPr>
              <a:t>getbuf</a:t>
            </a:r>
            <a:r>
              <a:rPr lang="en-US" altLang="zh-CN" sz="2000" dirty="0">
                <a:solidFill>
                  <a:srgbClr val="0070C0"/>
                </a:solidFill>
              </a:rPr>
              <a:t> */</a:t>
            </a:r>
            <a:endParaRPr lang="zh-CN" altLang="zh-CN" sz="2000" dirty="0">
              <a:solidFill>
                <a:srgbClr val="0070C0"/>
              </a:solidFill>
            </a:endParaRPr>
          </a:p>
          <a:p>
            <a:pPr marL="0" indent="0">
              <a:buNone/>
            </a:pPr>
            <a:r>
              <a:rPr lang="en-US" altLang="zh-CN" sz="2000" dirty="0">
                <a:solidFill>
                  <a:srgbClr val="0070C0"/>
                </a:solidFill>
              </a:rPr>
              <a:t>2  #define NORMAL_BUFFER_SIZE 32</a:t>
            </a:r>
            <a:endParaRPr lang="zh-CN" altLang="zh-CN" sz="2000" dirty="0">
              <a:solidFill>
                <a:srgbClr val="0070C0"/>
              </a:solidFill>
            </a:endParaRPr>
          </a:p>
          <a:p>
            <a:pPr marL="0" indent="0">
              <a:buNone/>
            </a:pPr>
            <a:r>
              <a:rPr lang="en-US" altLang="zh-CN" sz="2000" dirty="0">
                <a:solidFill>
                  <a:srgbClr val="0070C0"/>
                </a:solidFill>
              </a:rPr>
              <a:t>3</a:t>
            </a:r>
            <a:endParaRPr lang="zh-CN" altLang="zh-CN" sz="2000" dirty="0">
              <a:solidFill>
                <a:srgbClr val="0070C0"/>
              </a:solidFill>
            </a:endParaRPr>
          </a:p>
          <a:p>
            <a:pPr marL="0" indent="0">
              <a:buNone/>
            </a:pPr>
            <a:r>
              <a:rPr lang="en-US" altLang="zh-CN" sz="2000" dirty="0">
                <a:solidFill>
                  <a:srgbClr val="0070C0"/>
                </a:solidFill>
              </a:rPr>
              <a:t>4  </a:t>
            </a:r>
            <a:r>
              <a:rPr lang="en-US" altLang="zh-CN" sz="2000" b="1" dirty="0" err="1">
                <a:solidFill>
                  <a:srgbClr val="0070C0"/>
                </a:solidFill>
              </a:rPr>
              <a:t>int</a:t>
            </a:r>
            <a:r>
              <a:rPr lang="en-US" altLang="zh-CN" sz="2000" b="1" dirty="0">
                <a:solidFill>
                  <a:srgbClr val="0070C0"/>
                </a:solidFill>
              </a:rPr>
              <a:t> </a:t>
            </a:r>
            <a:r>
              <a:rPr lang="en-US" altLang="zh-CN" sz="2000" b="1" dirty="0" err="1">
                <a:solidFill>
                  <a:srgbClr val="0070C0"/>
                </a:solidFill>
              </a:rPr>
              <a:t>getbuf</a:t>
            </a:r>
            <a:r>
              <a:rPr lang="en-US" altLang="zh-CN" sz="2000" b="1" dirty="0">
                <a:solidFill>
                  <a:srgbClr val="0070C0"/>
                </a:solidFill>
              </a:rPr>
              <a:t>()</a:t>
            </a:r>
            <a:endParaRPr lang="zh-CN" altLang="zh-CN" sz="2000" b="1" dirty="0">
              <a:solidFill>
                <a:srgbClr val="0070C0"/>
              </a:solidFill>
            </a:endParaRPr>
          </a:p>
          <a:p>
            <a:pPr marL="0" indent="0">
              <a:buNone/>
            </a:pPr>
            <a:r>
              <a:rPr lang="en-US" altLang="zh-CN" sz="2000" dirty="0">
                <a:solidFill>
                  <a:srgbClr val="0070C0"/>
                </a:solidFill>
              </a:rPr>
              <a:t>5  {</a:t>
            </a:r>
            <a:endParaRPr lang="zh-CN" altLang="zh-CN" sz="2000" dirty="0">
              <a:solidFill>
                <a:srgbClr val="0070C0"/>
              </a:solidFill>
            </a:endParaRPr>
          </a:p>
          <a:p>
            <a:pPr marL="0" indent="0">
              <a:buNone/>
            </a:pPr>
            <a:r>
              <a:rPr lang="en-US" altLang="zh-CN" sz="2000" dirty="0">
                <a:solidFill>
                  <a:srgbClr val="0070C0"/>
                </a:solidFill>
              </a:rPr>
              <a:t>6     char </a:t>
            </a:r>
            <a:r>
              <a:rPr lang="en-US" altLang="zh-CN" sz="2000" b="1" dirty="0" err="1">
                <a:solidFill>
                  <a:srgbClr val="FF0000"/>
                </a:solidFill>
              </a:rPr>
              <a:t>buf</a:t>
            </a:r>
            <a:r>
              <a:rPr lang="en-US" altLang="zh-CN" sz="2000" dirty="0">
                <a:solidFill>
                  <a:srgbClr val="0070C0"/>
                </a:solidFill>
              </a:rPr>
              <a:t>[NORMAL_BUFFER_SIZE];</a:t>
            </a:r>
            <a:endParaRPr lang="zh-CN" altLang="zh-CN" sz="2000" dirty="0">
              <a:solidFill>
                <a:srgbClr val="0070C0"/>
              </a:solidFill>
            </a:endParaRPr>
          </a:p>
          <a:p>
            <a:pPr marL="0" indent="0">
              <a:buNone/>
            </a:pPr>
            <a:r>
              <a:rPr lang="en-US" altLang="zh-CN" sz="2000" dirty="0">
                <a:solidFill>
                  <a:srgbClr val="0070C0"/>
                </a:solidFill>
              </a:rPr>
              <a:t>7     </a:t>
            </a:r>
            <a:r>
              <a:rPr lang="en-US" altLang="zh-CN" sz="2000" b="1" dirty="0">
                <a:solidFill>
                  <a:srgbClr val="FF0000"/>
                </a:solidFill>
              </a:rPr>
              <a:t>Gets(</a:t>
            </a:r>
            <a:r>
              <a:rPr lang="en-US" altLang="zh-CN" sz="2000" b="1" dirty="0" err="1">
                <a:solidFill>
                  <a:srgbClr val="FF0000"/>
                </a:solidFill>
              </a:rPr>
              <a:t>buf</a:t>
            </a:r>
            <a:r>
              <a:rPr lang="en-US" altLang="zh-CN" sz="2000" b="1" dirty="0">
                <a:solidFill>
                  <a:srgbClr val="FF0000"/>
                </a:solidFill>
              </a:rPr>
              <a:t>);</a:t>
            </a:r>
            <a:endParaRPr lang="zh-CN" altLang="zh-CN" sz="2000" b="1" dirty="0">
              <a:solidFill>
                <a:srgbClr val="FF0000"/>
              </a:solidFill>
            </a:endParaRPr>
          </a:p>
          <a:p>
            <a:pPr marL="0" indent="0">
              <a:buNone/>
            </a:pPr>
            <a:r>
              <a:rPr lang="en-US" altLang="zh-CN" sz="2000" dirty="0">
                <a:solidFill>
                  <a:srgbClr val="0070C0"/>
                </a:solidFill>
              </a:rPr>
              <a:t>8     </a:t>
            </a:r>
            <a:r>
              <a:rPr lang="en-US" altLang="zh-CN" sz="2000" b="1" dirty="0">
                <a:solidFill>
                  <a:srgbClr val="FF0000"/>
                </a:solidFill>
              </a:rPr>
              <a:t>return 1; //</a:t>
            </a:r>
            <a:r>
              <a:rPr lang="zh-CN" altLang="en-US" sz="2000" b="1" dirty="0">
                <a:solidFill>
                  <a:srgbClr val="FF0000"/>
                </a:solidFill>
              </a:rPr>
              <a:t>正常时返回</a:t>
            </a:r>
            <a:r>
              <a:rPr lang="en-US" altLang="zh-CN" sz="2000" b="1" dirty="0">
                <a:solidFill>
                  <a:srgbClr val="FF0000"/>
                </a:solidFill>
              </a:rPr>
              <a:t>1</a:t>
            </a:r>
            <a:endParaRPr lang="zh-CN" altLang="zh-CN" sz="2000" b="1" dirty="0">
              <a:solidFill>
                <a:srgbClr val="FF0000"/>
              </a:solidFill>
            </a:endParaRPr>
          </a:p>
          <a:p>
            <a:pPr marL="0" indent="0">
              <a:buNone/>
            </a:pPr>
            <a:r>
              <a:rPr lang="en-US" altLang="zh-CN" sz="2000" dirty="0">
                <a:solidFill>
                  <a:srgbClr val="0070C0"/>
                </a:solidFill>
              </a:rPr>
              <a:t>9  }</a:t>
            </a:r>
            <a:endParaRPr lang="zh-CN" altLang="zh-CN" sz="2000" dirty="0">
              <a:solidFill>
                <a:srgbClr val="0070C0"/>
              </a:solidFill>
            </a:endParaRP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9</a:t>
            </a:fld>
            <a:r>
              <a:rPr lang="en-US" altLang="zh-CN" sz="1400">
                <a:solidFill>
                  <a:srgbClr val="0D7157"/>
                </a:solidFill>
              </a:rPr>
              <a:t>- </a:t>
            </a:r>
            <a:endParaRPr lang="en-US" altLang="zh-CN" sz="1400" dirty="0">
              <a:solidFill>
                <a:srgbClr val="0D7157"/>
              </a:solidFill>
            </a:endParaRPr>
          </a:p>
        </p:txBody>
      </p:sp>
      <p:sp>
        <p:nvSpPr>
          <p:cNvPr id="5" name="矩形 4"/>
          <p:cNvSpPr/>
          <p:nvPr/>
        </p:nvSpPr>
        <p:spPr>
          <a:xfrm>
            <a:off x="5514280" y="3501008"/>
            <a:ext cx="3384376" cy="3077446"/>
          </a:xfrm>
          <a:prstGeom prst="rect">
            <a:avLst/>
          </a:prstGeom>
          <a:solidFill>
            <a:srgbClr val="00B0F0"/>
          </a:solidFill>
        </p:spPr>
        <p:txBody>
          <a:bodyPr wrap="square">
            <a:spAutoFit/>
          </a:bodyPr>
          <a:lstStyle/>
          <a:p>
            <a:pPr algn="l">
              <a:lnSpc>
                <a:spcPct val="150000"/>
              </a:lnSpc>
            </a:pPr>
            <a:r>
              <a:rPr lang="en-US" altLang="zh-CN" sz="2200" i="0" dirty="0" err="1"/>
              <a:t>getbuf</a:t>
            </a:r>
            <a:r>
              <a:rPr lang="zh-CN" altLang="zh-CN" sz="2200" i="0" dirty="0"/>
              <a:t>函数调用</a:t>
            </a:r>
            <a:r>
              <a:rPr lang="en-US" altLang="zh-CN" sz="2200" i="0" dirty="0"/>
              <a:t>Gets</a:t>
            </a:r>
            <a:r>
              <a:rPr lang="zh-CN" altLang="en-US" sz="2200" i="0" dirty="0"/>
              <a:t>函数</a:t>
            </a:r>
            <a:r>
              <a:rPr lang="zh-CN" altLang="zh-CN" sz="2200" i="0" dirty="0"/>
              <a:t>从标准输入读入一个字符串，并将字符串存入指定的目标内存位置</a:t>
            </a:r>
            <a:r>
              <a:rPr lang="zh-CN" altLang="en-US" sz="2200" i="0" dirty="0"/>
              <a:t>中，即</a:t>
            </a:r>
            <a:r>
              <a:rPr lang="en-US" altLang="zh-CN" sz="2200" i="0" dirty="0" err="1"/>
              <a:t>getbuf</a:t>
            </a:r>
            <a:r>
              <a:rPr lang="zh-CN" altLang="en-US" sz="2200" i="0" dirty="0"/>
              <a:t>中大小为</a:t>
            </a:r>
            <a:r>
              <a:rPr lang="en-US" altLang="zh-CN" sz="2200" i="0" dirty="0"/>
              <a:t>32</a:t>
            </a:r>
            <a:r>
              <a:rPr lang="zh-CN" altLang="zh-CN" sz="2200" i="0" dirty="0"/>
              <a:t>个字符的数组</a:t>
            </a:r>
            <a:r>
              <a:rPr lang="en-US" altLang="zh-CN" sz="2200" i="0" dirty="0" err="1"/>
              <a:t>buf</a:t>
            </a:r>
            <a:r>
              <a:rPr lang="zh-CN" altLang="zh-CN" sz="2200" i="0" dirty="0"/>
              <a:t>。</a:t>
            </a:r>
            <a:endParaRPr lang="zh-CN" altLang="en-US" sz="2200" i="0" dirty="0"/>
          </a:p>
        </p:txBody>
      </p:sp>
      <p:cxnSp>
        <p:nvCxnSpPr>
          <p:cNvPr id="11" name="直接箭头连接符 10"/>
          <p:cNvCxnSpPr/>
          <p:nvPr/>
        </p:nvCxnSpPr>
        <p:spPr>
          <a:xfrm flipH="1" flipV="1">
            <a:off x="2051720" y="5517232"/>
            <a:ext cx="3312368" cy="43204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8735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13285</TotalTime>
  <Words>4732</Words>
  <Application>Microsoft Office PowerPoint</Application>
  <PresentationFormat>全屏显示(4:3)</PresentationFormat>
  <Paragraphs>355</Paragraphs>
  <Slides>43</Slides>
  <Notes>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43</vt:i4>
      </vt:variant>
    </vt:vector>
  </HeadingPairs>
  <TitlesOfParts>
    <vt:vector size="50" baseType="lpstr">
      <vt:lpstr>黑体</vt:lpstr>
      <vt:lpstr>Arial</vt:lpstr>
      <vt:lpstr>微软雅黑</vt:lpstr>
      <vt:lpstr>Wingdings</vt:lpstr>
      <vt:lpstr>Calibri</vt:lpstr>
      <vt:lpstr>2_nordridesign</vt:lpstr>
      <vt:lpstr>1_nordridesign</vt:lpstr>
      <vt:lpstr>PowerPoint 演示文稿</vt:lpstr>
      <vt:lpstr>PowerPoint 演示文稿</vt:lpstr>
      <vt:lpstr>一、Lab3 实验概述</vt:lpstr>
      <vt:lpstr>Lab3 实验概述（续）</vt:lpstr>
      <vt:lpstr>二、实验数据</vt:lpstr>
      <vt:lpstr>实验数据（续）</vt:lpstr>
      <vt:lpstr>三、目标程序BUFBOMB</vt:lpstr>
      <vt:lpstr>目标程序BUFBOMB（续）</vt:lpstr>
      <vt:lpstr>目标程序BUFBOMB（续）</vt:lpstr>
      <vt:lpstr>目标程序BUFBOMB（续）</vt:lpstr>
      <vt:lpstr>PowerPoint 演示文稿</vt:lpstr>
      <vt:lpstr>PowerPoint 演示文稿</vt:lpstr>
      <vt:lpstr>PowerPoint 演示文稿</vt:lpstr>
      <vt:lpstr>PowerPoint 演示文稿</vt:lpstr>
      <vt:lpstr>四、Lab3 实验任务</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五、实验工具和技术</vt:lpstr>
      <vt:lpstr>实验工具和技术（续）</vt:lpstr>
      <vt:lpstr>六、攻击字符串文件和结果的提交</vt:lpstr>
      <vt:lpstr>六、攻击字符串文件和结果的提交（续）</vt:lpstr>
      <vt:lpstr>六、攻击字符串文件和结果的提交（续）</vt:lpstr>
      <vt:lpstr>六、攻击字符串文件和结果的提交（续）</vt:lpstr>
      <vt:lpstr>六、攻击字符串文件和结果的提交（续）</vt:lpstr>
      <vt:lpstr>七、任务一的实验示例</vt:lpstr>
      <vt:lpstr>任务一实验示例（续）</vt:lpstr>
      <vt:lpstr>任务一实验示例（续）</vt:lpstr>
      <vt:lpstr>任务一实验示例（续）</vt:lpstr>
      <vt:lpstr>任务一实验示例（续）</vt:lpstr>
      <vt:lpstr>八、实验报告和结果文件</vt:lpstr>
    </vt:vector>
  </TitlesOfParts>
  <Company>NordriDesign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刘 俊伦</cp:lastModifiedBy>
  <cp:revision>1020</cp:revision>
  <dcterms:created xsi:type="dcterms:W3CDTF">2009-09-14T03:13:49Z</dcterms:created>
  <dcterms:modified xsi:type="dcterms:W3CDTF">2021-05-07T08:42:22Z</dcterms:modified>
</cp:coreProperties>
</file>