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8" r:id="rId2"/>
    <p:sldId id="258" r:id="rId3"/>
    <p:sldId id="269" r:id="rId4"/>
    <p:sldId id="259" r:id="rId5"/>
    <p:sldId id="270" r:id="rId6"/>
    <p:sldId id="271" r:id="rId7"/>
    <p:sldId id="272" r:id="rId8"/>
    <p:sldId id="273" r:id="rId9"/>
    <p:sldId id="274" r:id="rId10"/>
    <p:sldId id="275" r:id="rId11"/>
    <p:sldId id="262" r:id="rId1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showGuides="1">
      <p:cViewPr varScale="1">
        <p:scale>
          <a:sx n="115" d="100"/>
          <a:sy n="115" d="100"/>
        </p:scale>
        <p:origin x="408" y="102"/>
      </p:cViewPr>
      <p:guideLst>
        <p:guide orient="horz" pos="2183"/>
        <p:guide pos="3840"/>
      </p:guideLst>
    </p:cSldViewPr>
  </p:slideViewPr>
  <p:notesTextViewPr>
    <p:cViewPr>
      <p:scale>
        <a:sx n="1" d="1"/>
        <a:sy n="1" d="1"/>
      </p:scale>
      <p:origin x="0" y="0"/>
    </p:cViewPr>
  </p:notesTextViewPr>
  <p:notesViewPr>
    <p:cSldViewPr snapToGrid="0" showGuides="1">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7D6AEEE-80AE-45F5-B0C1-03EC6703EBEC}" type="datetime1">
              <a:rPr lang="zh-CN" altLang="en-US" smtClean="0">
                <a:latin typeface="宋体" panose="02010600030101010101" pitchFamily="2" charset="-122"/>
                <a:ea typeface="宋体" panose="02010600030101010101" pitchFamily="2" charset="-122"/>
              </a:rPr>
              <a:t>2018/6/10</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63FFE7F-C917-439A-8026-3D301EB5CC28}" type="slidenum">
              <a:rPr lang="en-US" altLang="zh-CN"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52799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C9107BB-3F47-434C-BE77-47D94BAB513A}" type="datetime1">
              <a:rPr lang="zh-CN" altLang="en-US" smtClean="0"/>
              <a:pPr/>
              <a:t>2018/6/10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4EC0B30D-C07A-425B-A90C-BA7BEB191079}" type="slidenum">
              <a:rPr lang="en-US" altLang="zh-CN" smtClean="0"/>
              <a:pPr/>
              <a:t>‹#›</a:t>
            </a:fld>
            <a:endParaRPr lang="zh-CN" altLang="en-US" dirty="0"/>
          </a:p>
        </p:txBody>
      </p:sp>
    </p:spTree>
    <p:extLst>
      <p:ext uri="{BB962C8B-B14F-4D97-AF65-F5344CB8AC3E}">
        <p14:creationId xmlns:p14="http://schemas.microsoft.com/office/powerpoint/2010/main" val="372319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C0B30D-C07A-425B-A90C-BA7BEB191079}" type="slidenum">
              <a:rPr lang="en-US" altLang="zh-CN" smtClean="0"/>
              <a:pPr/>
              <a:t>1</a:t>
            </a:fld>
            <a:endParaRPr lang="zh-CN" altLang="en-US" dirty="0"/>
          </a:p>
        </p:txBody>
      </p:sp>
    </p:spTree>
    <p:extLst>
      <p:ext uri="{BB962C8B-B14F-4D97-AF65-F5344CB8AC3E}">
        <p14:creationId xmlns:p14="http://schemas.microsoft.com/office/powerpoint/2010/main" val="1123439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C0B30D-C07A-425B-A90C-BA7BEB191079}" type="slidenum">
              <a:rPr lang="en-US" altLang="zh-CN" smtClean="0"/>
              <a:pPr/>
              <a:t>10</a:t>
            </a:fld>
            <a:endParaRPr lang="zh-CN" altLang="en-US" dirty="0"/>
          </a:p>
        </p:txBody>
      </p:sp>
    </p:spTree>
    <p:extLst>
      <p:ext uri="{BB962C8B-B14F-4D97-AF65-F5344CB8AC3E}">
        <p14:creationId xmlns:p14="http://schemas.microsoft.com/office/powerpoint/2010/main" val="40874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C0B30D-C07A-425B-A90C-BA7BEB191079}" type="slidenum">
              <a:rPr lang="en-US" altLang="zh-CN" smtClean="0"/>
              <a:pPr/>
              <a:t>11</a:t>
            </a:fld>
            <a:endParaRPr lang="zh-CN" altLang="en-US" dirty="0"/>
          </a:p>
        </p:txBody>
      </p:sp>
    </p:spTree>
    <p:extLst>
      <p:ext uri="{BB962C8B-B14F-4D97-AF65-F5344CB8AC3E}">
        <p14:creationId xmlns:p14="http://schemas.microsoft.com/office/powerpoint/2010/main" val="296231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C0B30D-C07A-425B-A90C-BA7BEB191079}" type="slidenum">
              <a:rPr lang="en-US" altLang="zh-CN" smtClean="0"/>
              <a:pPr/>
              <a:t>2</a:t>
            </a:fld>
            <a:endParaRPr lang="zh-CN" altLang="en-US" dirty="0"/>
          </a:p>
        </p:txBody>
      </p:sp>
    </p:spTree>
    <p:extLst>
      <p:ext uri="{BB962C8B-B14F-4D97-AF65-F5344CB8AC3E}">
        <p14:creationId xmlns:p14="http://schemas.microsoft.com/office/powerpoint/2010/main" val="23886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C0B30D-C07A-425B-A90C-BA7BEB191079}" type="slidenum">
              <a:rPr lang="en-US" altLang="zh-CN" smtClean="0"/>
              <a:pPr/>
              <a:t>3</a:t>
            </a:fld>
            <a:endParaRPr lang="zh-CN" altLang="en-US" dirty="0"/>
          </a:p>
        </p:txBody>
      </p:sp>
    </p:spTree>
    <p:extLst>
      <p:ext uri="{BB962C8B-B14F-4D97-AF65-F5344CB8AC3E}">
        <p14:creationId xmlns:p14="http://schemas.microsoft.com/office/powerpoint/2010/main" val="3162678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C0B30D-C07A-425B-A90C-BA7BEB191079}" type="slidenum">
              <a:rPr lang="en-US" altLang="zh-CN" smtClean="0"/>
              <a:pPr/>
              <a:t>4</a:t>
            </a:fld>
            <a:endParaRPr lang="zh-CN" altLang="en-US" dirty="0"/>
          </a:p>
        </p:txBody>
      </p:sp>
    </p:spTree>
    <p:extLst>
      <p:ext uri="{BB962C8B-B14F-4D97-AF65-F5344CB8AC3E}">
        <p14:creationId xmlns:p14="http://schemas.microsoft.com/office/powerpoint/2010/main" val="321058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C0B30D-C07A-425B-A90C-BA7BEB191079}" type="slidenum">
              <a:rPr lang="en-US" altLang="zh-CN" smtClean="0"/>
              <a:pPr/>
              <a:t>5</a:t>
            </a:fld>
            <a:endParaRPr lang="zh-CN" altLang="en-US" dirty="0"/>
          </a:p>
        </p:txBody>
      </p:sp>
    </p:spTree>
    <p:extLst>
      <p:ext uri="{BB962C8B-B14F-4D97-AF65-F5344CB8AC3E}">
        <p14:creationId xmlns:p14="http://schemas.microsoft.com/office/powerpoint/2010/main" val="3097137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C0B30D-C07A-425B-A90C-BA7BEB191079}" type="slidenum">
              <a:rPr lang="en-US" altLang="zh-CN" smtClean="0"/>
              <a:pPr/>
              <a:t>6</a:t>
            </a:fld>
            <a:endParaRPr lang="zh-CN" altLang="en-US" dirty="0"/>
          </a:p>
        </p:txBody>
      </p:sp>
    </p:spTree>
    <p:extLst>
      <p:ext uri="{BB962C8B-B14F-4D97-AF65-F5344CB8AC3E}">
        <p14:creationId xmlns:p14="http://schemas.microsoft.com/office/powerpoint/2010/main" val="1593530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C0B30D-C07A-425B-A90C-BA7BEB191079}" type="slidenum">
              <a:rPr lang="en-US" altLang="zh-CN" smtClean="0"/>
              <a:pPr/>
              <a:t>7</a:t>
            </a:fld>
            <a:endParaRPr lang="zh-CN" altLang="en-US" dirty="0"/>
          </a:p>
        </p:txBody>
      </p:sp>
    </p:spTree>
    <p:extLst>
      <p:ext uri="{BB962C8B-B14F-4D97-AF65-F5344CB8AC3E}">
        <p14:creationId xmlns:p14="http://schemas.microsoft.com/office/powerpoint/2010/main" val="2870432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C0B30D-C07A-425B-A90C-BA7BEB191079}" type="slidenum">
              <a:rPr lang="en-US" altLang="zh-CN" smtClean="0"/>
              <a:pPr/>
              <a:t>8</a:t>
            </a:fld>
            <a:endParaRPr lang="zh-CN" altLang="en-US" dirty="0"/>
          </a:p>
        </p:txBody>
      </p:sp>
    </p:spTree>
    <p:extLst>
      <p:ext uri="{BB962C8B-B14F-4D97-AF65-F5344CB8AC3E}">
        <p14:creationId xmlns:p14="http://schemas.microsoft.com/office/powerpoint/2010/main" val="2652502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C0B30D-C07A-425B-A90C-BA7BEB191079}" type="slidenum">
              <a:rPr lang="en-US" altLang="zh-CN" smtClean="0"/>
              <a:pPr/>
              <a:t>9</a:t>
            </a:fld>
            <a:endParaRPr lang="zh-CN" altLang="en-US" dirty="0"/>
          </a:p>
        </p:txBody>
      </p:sp>
    </p:spTree>
    <p:extLst>
      <p:ext uri="{BB962C8B-B14F-4D97-AF65-F5344CB8AC3E}">
        <p14:creationId xmlns:p14="http://schemas.microsoft.com/office/powerpoint/2010/main" val="3633546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6800" y="4245434"/>
            <a:ext cx="8686800" cy="1464906"/>
          </a:xfrm>
        </p:spPr>
        <p:txBody>
          <a:bodyPr rtlCol="0" anchor="b">
            <a:normAutofit/>
          </a:bodyPr>
          <a:lstStyle>
            <a:lvl1pPr algn="l">
              <a:lnSpc>
                <a:spcPct val="80000"/>
              </a:lnSpc>
              <a:defRPr sz="4800">
                <a:solidFill>
                  <a:schemeClr val="bg1"/>
                </a:solidFill>
                <a:effectLst>
                  <a:outerShdw blurRad="63500" algn="ctr" rotWithShape="0">
                    <a:prstClr val="black">
                      <a:alpha val="40000"/>
                    </a:prstClr>
                  </a:outerShdw>
                </a:effectLst>
              </a:defRPr>
            </a:lvl1pPr>
          </a:lstStyle>
          <a:p>
            <a:pPr rtl="0"/>
            <a:r>
              <a:rPr lang="zh-CN" altLang="en-US" smtClean="0"/>
              <a:t>单击此处编辑母版标题样式</a:t>
            </a:r>
            <a:endParaRPr lang="zh-CN" altLang="en-US" dirty="0"/>
          </a:p>
        </p:txBody>
      </p:sp>
      <p:sp>
        <p:nvSpPr>
          <p:cNvPr id="3" name="副标题 2"/>
          <p:cNvSpPr>
            <a:spLocks noGrp="1"/>
          </p:cNvSpPr>
          <p:nvPr>
            <p:ph type="subTitle" idx="1"/>
          </p:nvPr>
        </p:nvSpPr>
        <p:spPr>
          <a:xfrm>
            <a:off x="1066800" y="5731795"/>
            <a:ext cx="8686800" cy="440405"/>
          </a:xfrm>
        </p:spPr>
        <p:txBody>
          <a:bodyPr rtlCol="0"/>
          <a:lstStyle>
            <a:lvl1pPr marL="0" indent="0" algn="l">
              <a:spcBef>
                <a:spcPts val="0"/>
              </a:spcBef>
              <a:buNone/>
              <a:defRPr sz="2400">
                <a:solidFill>
                  <a:schemeClr val="bg1"/>
                </a:solidFill>
                <a:effectLst>
                  <a:outerShdw blurRad="63500" algn="ctr" rotWithShape="0">
                    <a:prstClr val="black">
                      <a:alpha val="40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smtClean="0"/>
              <a:t>单击以编辑母版副标题样式</a:t>
            </a:r>
            <a:endParaRPr lang="zh-CN" alt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vert" rtlCol="0"/>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日期占位符 3"/>
          <p:cNvSpPr>
            <a:spLocks noGrp="1"/>
          </p:cNvSpPr>
          <p:nvPr>
            <p:ph type="dt" sz="half" idx="10"/>
          </p:nvPr>
        </p:nvSpPr>
        <p:spPr/>
        <p:txBody>
          <a:bodyPr rtlCol="0"/>
          <a:lstStyle>
            <a:lvl1pPr>
              <a:defRPr/>
            </a:lvl1pPr>
          </a:lstStyle>
          <a:p>
            <a:fld id="{FD69F970-93FA-4AFF-87A5-BEB5CA01C077}" type="datetime1">
              <a:rPr lang="zh-CN" altLang="en-US" smtClean="0"/>
              <a:pPr/>
              <a:t>2018/6/10</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96400" y="457200"/>
            <a:ext cx="1828800" cy="5719762"/>
          </a:xfrm>
        </p:spPr>
        <p:txBody>
          <a:bodyPr vert="vert" rtlCol="0"/>
          <a:lstStyle/>
          <a:p>
            <a:pPr rtl="0"/>
            <a:r>
              <a:rPr lang="zh-CN" altLang="en-US" smtClean="0"/>
              <a:t>单击此处编辑母版标题样式</a:t>
            </a:r>
            <a:endParaRPr lang="zh-CN" altLang="en-US" dirty="0"/>
          </a:p>
        </p:txBody>
      </p:sp>
      <p:sp>
        <p:nvSpPr>
          <p:cNvPr id="3" name="竖排文字占位符 2"/>
          <p:cNvSpPr>
            <a:spLocks noGrp="1"/>
          </p:cNvSpPr>
          <p:nvPr>
            <p:ph type="body" orient="vert" idx="1"/>
          </p:nvPr>
        </p:nvSpPr>
        <p:spPr>
          <a:xfrm>
            <a:off x="1066800" y="457200"/>
            <a:ext cx="7955280" cy="5719762"/>
          </a:xfrm>
        </p:spPr>
        <p:txBody>
          <a:bodyPr vert="vert" rtlCol="0"/>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日期占位符 3"/>
          <p:cNvSpPr>
            <a:spLocks noGrp="1"/>
          </p:cNvSpPr>
          <p:nvPr>
            <p:ph type="dt" sz="half" idx="10"/>
          </p:nvPr>
        </p:nvSpPr>
        <p:spPr/>
        <p:txBody>
          <a:bodyPr rtlCol="0"/>
          <a:lstStyle>
            <a:lvl1pPr>
              <a:defRPr/>
            </a:lvl1pPr>
          </a:lstStyle>
          <a:p>
            <a:fld id="{D7172C13-4AE7-4B41-B582-A97567408A5C}" type="datetime1">
              <a:rPr lang="zh-CN" altLang="en-US" smtClean="0"/>
              <a:pPr/>
              <a:t>2018/6/10</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457518"/>
            <a:ext cx="10058400" cy="1188720"/>
          </a:xfrm>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日期占位符 3"/>
          <p:cNvSpPr>
            <a:spLocks noGrp="1"/>
          </p:cNvSpPr>
          <p:nvPr>
            <p:ph type="dt" sz="half" idx="10"/>
          </p:nvPr>
        </p:nvSpPr>
        <p:spPr/>
        <p:txBody>
          <a:bodyPr rtlCol="0"/>
          <a:lstStyle>
            <a:lvl1pPr>
              <a:defRPr/>
            </a:lvl1pPr>
          </a:lstStyle>
          <a:p>
            <a:fld id="{06C76DBF-78C9-4475-A3BA-E31A3A243D8C}" type="datetime1">
              <a:rPr lang="zh-CN" altLang="en-US" smtClean="0"/>
              <a:pPr/>
              <a:t>2018/6/10</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9848" y="4242816"/>
            <a:ext cx="8686800" cy="1463040"/>
          </a:xfrm>
        </p:spPr>
        <p:txBody>
          <a:bodyPr rtlCol="0" anchor="b">
            <a:normAutofit/>
          </a:bodyPr>
          <a:lstStyle>
            <a:lvl1pPr>
              <a:defRPr sz="4800"/>
            </a:lvl1pPr>
          </a:lstStyle>
          <a:p>
            <a:pPr rtl="0"/>
            <a:r>
              <a:rPr lang="zh-CN" altLang="en-US" smtClean="0"/>
              <a:t>单击此处编辑母版标题样式</a:t>
            </a:r>
            <a:endParaRPr lang="zh-CN" altLang="en-US" dirty="0"/>
          </a:p>
        </p:txBody>
      </p:sp>
      <p:sp>
        <p:nvSpPr>
          <p:cNvPr id="3" name="文本占位符 2"/>
          <p:cNvSpPr>
            <a:spLocks noGrp="1"/>
          </p:cNvSpPr>
          <p:nvPr>
            <p:ph type="body" idx="1"/>
          </p:nvPr>
        </p:nvSpPr>
        <p:spPr>
          <a:xfrm>
            <a:off x="1066799" y="5733288"/>
            <a:ext cx="8686800" cy="438912"/>
          </a:xfrm>
        </p:spPr>
        <p:txBody>
          <a:bodyPr rtlCol="0"/>
          <a:lstStyle>
            <a:lvl1pPr marL="0" indent="0">
              <a:spcBef>
                <a:spcPts val="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smtClean="0"/>
              <a:t>编辑母版文本样式</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sz="half" idx="1"/>
          </p:nvPr>
        </p:nvSpPr>
        <p:spPr>
          <a:xfrm>
            <a:off x="1066800" y="1904999"/>
            <a:ext cx="4800600" cy="4271963"/>
          </a:xfrm>
        </p:spPr>
        <p:txBody>
          <a:bodyPr rtlCol="0">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内容占位符 3"/>
          <p:cNvSpPr>
            <a:spLocks noGrp="1"/>
          </p:cNvSpPr>
          <p:nvPr>
            <p:ph sz="half" idx="2"/>
          </p:nvPr>
        </p:nvSpPr>
        <p:spPr>
          <a:xfrm>
            <a:off x="6324600" y="1904999"/>
            <a:ext cx="4800600" cy="4271963"/>
          </a:xfrm>
        </p:spPr>
        <p:txBody>
          <a:bodyPr rtlCol="0">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75E02884-1809-4752-A1A9-4F5AABF54213}" type="datetime1">
              <a:rPr lang="zh-CN" altLang="en-US" smtClean="0"/>
              <a:pPr/>
              <a:t>2018/6/10</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7" name="幻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文本占位符 2"/>
          <p:cNvSpPr>
            <a:spLocks noGrp="1"/>
          </p:cNvSpPr>
          <p:nvPr>
            <p:ph type="body" idx="1"/>
          </p:nvPr>
        </p:nvSpPr>
        <p:spPr>
          <a:xfrm>
            <a:off x="1066800" y="1772815"/>
            <a:ext cx="4800600" cy="737121"/>
          </a:xfrm>
        </p:spPr>
        <p:txBody>
          <a:bodyPr rtlCol="0" anchor="ctr"/>
          <a:lstStyle>
            <a:lvl1pPr marL="0" indent="0">
              <a:spcBef>
                <a:spcPts val="0"/>
              </a:spcBef>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4" name="内容占位符 3"/>
          <p:cNvSpPr>
            <a:spLocks noGrp="1"/>
          </p:cNvSpPr>
          <p:nvPr>
            <p:ph sz="half" idx="2"/>
          </p:nvPr>
        </p:nvSpPr>
        <p:spPr>
          <a:xfrm>
            <a:off x="1066800" y="2509937"/>
            <a:ext cx="4800600" cy="3662263"/>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文本占位符 4"/>
          <p:cNvSpPr>
            <a:spLocks noGrp="1"/>
          </p:cNvSpPr>
          <p:nvPr>
            <p:ph type="body" sz="quarter" idx="3"/>
          </p:nvPr>
        </p:nvSpPr>
        <p:spPr>
          <a:xfrm>
            <a:off x="6324600" y="1772815"/>
            <a:ext cx="4800600" cy="737121"/>
          </a:xfrm>
        </p:spPr>
        <p:txBody>
          <a:bodyPr rtlCol="0" anchor="ctr"/>
          <a:lstStyle>
            <a:lvl1pPr marL="0" indent="0">
              <a:spcBef>
                <a:spcPts val="0"/>
              </a:spcBef>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6" name="内容占位符 5"/>
          <p:cNvSpPr>
            <a:spLocks noGrp="1"/>
          </p:cNvSpPr>
          <p:nvPr>
            <p:ph sz="quarter" idx="4"/>
          </p:nvPr>
        </p:nvSpPr>
        <p:spPr>
          <a:xfrm>
            <a:off x="6324600" y="2509937"/>
            <a:ext cx="4800600" cy="3662263"/>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7" name="日期占位符 6"/>
          <p:cNvSpPr>
            <a:spLocks noGrp="1"/>
          </p:cNvSpPr>
          <p:nvPr>
            <p:ph type="dt" sz="half" idx="10"/>
          </p:nvPr>
        </p:nvSpPr>
        <p:spPr/>
        <p:txBody>
          <a:bodyPr rtlCol="0"/>
          <a:lstStyle>
            <a:lvl1pPr>
              <a:defRPr/>
            </a:lvl1pPr>
          </a:lstStyle>
          <a:p>
            <a:fld id="{F4063C2D-4F8D-44DC-B579-0D2980C3ECD2}" type="datetime1">
              <a:rPr lang="zh-CN" altLang="en-US" smtClean="0"/>
              <a:pPr/>
              <a:t>2018/6/10</a:t>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9" name="灯片编号占位符 8"/>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AA4FCF24-81C4-4F04-8AB0-76A18E759727}" type="datetime1">
              <a:rPr lang="zh-CN" altLang="en-US" smtClean="0"/>
              <a:pPr/>
              <a:t>2018/6/10</a:t>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5" name="幻灯片编号占位符 4"/>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6E14244D-EED5-47D9-B241-526C3FAAFEC3}" type="datetime1">
              <a:rPr lang="zh-CN" altLang="en-US" smtClean="0"/>
              <a:pPr/>
              <a:t>2018/6/10</a:t>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4" name="灯片编号占位符 3"/>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6842760" y="3090672"/>
            <a:ext cx="4663440" cy="1828800"/>
          </a:xfrm>
        </p:spPr>
        <p:txBody>
          <a:bodyPr rtlCol="0" anchor="b">
            <a:normAutofit/>
          </a:bodyPr>
          <a:lstStyle>
            <a:lvl1pPr>
              <a:defRPr sz="3600"/>
            </a:lvl1pPr>
          </a:lstStyle>
          <a:p>
            <a:pPr rtl="0"/>
            <a:r>
              <a:rPr lang="zh-CN" altLang="en-US" smtClean="0"/>
              <a:t>单击此处编辑母版标题样式</a:t>
            </a:r>
            <a:endParaRPr lang="zh-CN" altLang="en-US" dirty="0"/>
          </a:p>
        </p:txBody>
      </p:sp>
      <p:sp>
        <p:nvSpPr>
          <p:cNvPr id="3" name="内容占位符 2"/>
          <p:cNvSpPr>
            <a:spLocks noGrp="1"/>
          </p:cNvSpPr>
          <p:nvPr>
            <p:ph idx="1"/>
          </p:nvPr>
        </p:nvSpPr>
        <p:spPr>
          <a:xfrm>
            <a:off x="685799" y="457200"/>
            <a:ext cx="5410201" cy="5715000"/>
          </a:xfrm>
        </p:spPr>
        <p:txBody>
          <a:bodyPr rtlCol="0">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文本占位符 3"/>
          <p:cNvSpPr>
            <a:spLocks noGrp="1"/>
          </p:cNvSpPr>
          <p:nvPr>
            <p:ph type="body" sz="half" idx="2"/>
          </p:nvPr>
        </p:nvSpPr>
        <p:spPr>
          <a:xfrm>
            <a:off x="6842760" y="4983480"/>
            <a:ext cx="4663440" cy="118872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编辑母版文本样式</a:t>
            </a:r>
          </a:p>
        </p:txBody>
      </p:sp>
      <p:sp>
        <p:nvSpPr>
          <p:cNvPr id="5" name="日期占位符 4"/>
          <p:cNvSpPr>
            <a:spLocks noGrp="1"/>
          </p:cNvSpPr>
          <p:nvPr>
            <p:ph type="dt" sz="half" idx="10"/>
          </p:nvPr>
        </p:nvSpPr>
        <p:spPr/>
        <p:txBody>
          <a:bodyPr rtlCol="0"/>
          <a:lstStyle>
            <a:lvl1pPr>
              <a:defRPr/>
            </a:lvl1pPr>
          </a:lstStyle>
          <a:p>
            <a:fld id="{CA40FBA5-9F93-4A79-8F1A-C9346F5020FA}" type="datetime1">
              <a:rPr lang="zh-CN" altLang="en-US" smtClean="0"/>
              <a:pPr/>
              <a:t>2018/6/10</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7" name="幻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6842760" y="3093099"/>
            <a:ext cx="4663440" cy="1828800"/>
          </a:xfrm>
        </p:spPr>
        <p:txBody>
          <a:bodyPr rtlCol="0" anchor="b">
            <a:normAutofit/>
          </a:bodyPr>
          <a:lstStyle>
            <a:lvl1pPr>
              <a:defRPr sz="3600"/>
            </a:lvl1pPr>
          </a:lstStyle>
          <a:p>
            <a:pPr rtl="0"/>
            <a:r>
              <a:rPr lang="zh-CN" altLang="en-US" smtClean="0"/>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0" y="0"/>
            <a:ext cx="6096000" cy="6858000"/>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ltLang="en-US" dirty="0"/>
          </a:p>
        </p:txBody>
      </p:sp>
      <p:sp>
        <p:nvSpPr>
          <p:cNvPr id="4" name="文本占位符 3"/>
          <p:cNvSpPr>
            <a:spLocks noGrp="1"/>
          </p:cNvSpPr>
          <p:nvPr>
            <p:ph type="body" sz="half" idx="2"/>
          </p:nvPr>
        </p:nvSpPr>
        <p:spPr>
          <a:xfrm>
            <a:off x="6842760" y="4983480"/>
            <a:ext cx="4663440" cy="118872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编辑母版文本样式</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6800" y="457518"/>
            <a:ext cx="10058400" cy="1188720"/>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066800" y="1905001"/>
            <a:ext cx="10058400" cy="42672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1066800" y="6400800"/>
            <a:ext cx="1097280" cy="228600"/>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fld id="{F0DB4216-48AD-43BF-8EAD-72BFC81476CA}" type="datetime1">
              <a:rPr lang="zh-CN" altLang="en-US" smtClean="0"/>
              <a:pPr/>
              <a:t>2018/6/10</a:t>
            </a:fld>
            <a:endParaRPr lang="zh-CN" altLang="en-US" dirty="0"/>
          </a:p>
        </p:txBody>
      </p:sp>
      <p:sp>
        <p:nvSpPr>
          <p:cNvPr id="5" name="页脚占位符 4"/>
          <p:cNvSpPr>
            <a:spLocks noGrp="1"/>
          </p:cNvSpPr>
          <p:nvPr>
            <p:ph type="ftr" sz="quarter" idx="3"/>
          </p:nvPr>
        </p:nvSpPr>
        <p:spPr>
          <a:xfrm>
            <a:off x="2422849" y="6400800"/>
            <a:ext cx="7315200" cy="228600"/>
          </a:xfrm>
          <a:prstGeom prst="rect">
            <a:avLst/>
          </a:prstGeom>
        </p:spPr>
        <p:txBody>
          <a:bodyPr vert="horz" lIns="91440" tIns="45720" rIns="91440" bIns="45720" rtlCol="0" anchor="ctr"/>
          <a:lstStyle>
            <a:lvl1pPr algn="ctr">
              <a:defRPr sz="1100">
                <a:solidFill>
                  <a:schemeClr val="tx1"/>
                </a:solidFill>
                <a:latin typeface="宋体" panose="02010600030101010101" pitchFamily="2" charset="-122"/>
                <a:ea typeface="宋体" panose="02010600030101010101" pitchFamily="2" charset="-122"/>
              </a:defRPr>
            </a:lvl1pPr>
          </a:lstStyle>
          <a:p>
            <a:endParaRPr lang="zh-CN" altLang="en-US" dirty="0"/>
          </a:p>
        </p:txBody>
      </p:sp>
      <p:sp>
        <p:nvSpPr>
          <p:cNvPr id="6" name="灯片编号占位符 5"/>
          <p:cNvSpPr>
            <a:spLocks noGrp="1"/>
          </p:cNvSpPr>
          <p:nvPr>
            <p:ph type="sldNum" sz="quarter" idx="4"/>
          </p:nvPr>
        </p:nvSpPr>
        <p:spPr>
          <a:xfrm>
            <a:off x="10027920" y="6400800"/>
            <a:ext cx="1097280" cy="228600"/>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accent1">
              <a:lumMod val="75000"/>
            </a:schemeClr>
          </a:solidFill>
          <a:latin typeface="宋体" panose="02010600030101010101" pitchFamily="2" charset="-122"/>
          <a:ea typeface="宋体" panose="02010600030101010101" pitchFamily="2" charset="-122"/>
          <a:cs typeface="+mj-cs"/>
        </a:defRPr>
      </a:lvl1pPr>
    </p:titleStyle>
    <p:bodyStyle>
      <a:lvl1pPr marL="228600" indent="-228600" algn="l" defTabSz="914400" rtl="0" eaLnBrk="1" latinLnBrk="0" hangingPunct="1">
        <a:lnSpc>
          <a:spcPct val="90000"/>
        </a:lnSpc>
        <a:spcBef>
          <a:spcPts val="1800"/>
        </a:spcBef>
        <a:buClr>
          <a:schemeClr val="accent5"/>
        </a:buClr>
        <a:buSzPct val="90000"/>
        <a:buFont typeface="Arial" pitchFamily="34" charset="0"/>
        <a:buChar char="•"/>
        <a:defRPr sz="2400" kern="1200">
          <a:solidFill>
            <a:schemeClr val="tx1"/>
          </a:solidFill>
          <a:latin typeface="宋体" panose="02010600030101010101" pitchFamily="2" charset="-122"/>
          <a:ea typeface="宋体" panose="02010600030101010101" pitchFamily="2" charset="-122"/>
          <a:cs typeface="+mn-cs"/>
        </a:defRPr>
      </a:lvl1pPr>
      <a:lvl2pPr marL="548640" indent="-228600" algn="l" defTabSz="914400" rtl="0" eaLnBrk="1" latinLnBrk="0" hangingPunct="1">
        <a:lnSpc>
          <a:spcPct val="90000"/>
        </a:lnSpc>
        <a:spcBef>
          <a:spcPts val="1200"/>
        </a:spcBef>
        <a:buClr>
          <a:schemeClr val="accent5"/>
        </a:buClr>
        <a:buSzPct val="90000"/>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2pPr>
      <a:lvl3pPr marL="822960" indent="-228600" algn="l" defTabSz="914400" rtl="0" eaLnBrk="1" latinLnBrk="0" hangingPunct="1">
        <a:lnSpc>
          <a:spcPct val="90000"/>
        </a:lnSpc>
        <a:spcBef>
          <a:spcPts val="800"/>
        </a:spcBef>
        <a:buClr>
          <a:schemeClr val="accent5"/>
        </a:buClr>
        <a:buSzPct val="90000"/>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3pPr>
      <a:lvl4pPr marL="1097280" indent="-182880" algn="l" defTabSz="914400" rtl="0" eaLnBrk="1" latinLnBrk="0" hangingPunct="1">
        <a:lnSpc>
          <a:spcPct val="90000"/>
        </a:lnSpc>
        <a:spcBef>
          <a:spcPts val="800"/>
        </a:spcBef>
        <a:buClr>
          <a:schemeClr val="accent5"/>
        </a:buClr>
        <a:buSzPct val="90000"/>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4pPr>
      <a:lvl5pPr marL="13258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5544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6pPr>
      <a:lvl7pPr marL="17830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7pPr>
      <a:lvl8pPr marL="20116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8pPr>
      <a:lvl9pPr marL="2240280" indent="-137160" algn="l" defTabSz="914400" rtl="0" eaLnBrk="1" latinLnBrk="0" hangingPunct="1">
        <a:lnSpc>
          <a:spcPct val="90000"/>
        </a:lnSpc>
        <a:spcBef>
          <a:spcPts val="600"/>
        </a:spcBef>
        <a:buClr>
          <a:schemeClr val="accent5"/>
        </a:buClr>
        <a:buSzPct val="9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8269" y="432261"/>
            <a:ext cx="923330" cy="6242858"/>
          </a:xfrm>
          <a:prstGeom prst="rect">
            <a:avLst/>
          </a:prstGeom>
          <a:noFill/>
        </p:spPr>
        <p:txBody>
          <a:bodyPr vert="eaVert" wrap="square" rtlCol="0">
            <a:spAutoFit/>
          </a:bodyPr>
          <a:lstStyle/>
          <a:p>
            <a:r>
              <a:rPr lang="zh-CN" altLang="en-US" sz="4800" dirty="0" smtClean="0">
                <a:solidFill>
                  <a:schemeClr val="tx1">
                    <a:lumMod val="20000"/>
                    <a:lumOff val="80000"/>
                  </a:schemeClr>
                </a:solidFill>
                <a:latin typeface="华文隶书" panose="02010800040101010101" pitchFamily="2" charset="-122"/>
                <a:ea typeface="华文隶书" panose="02010800040101010101" pitchFamily="2" charset="-122"/>
              </a:rPr>
              <a:t>伯罗奔尼撒战争</a:t>
            </a:r>
            <a:endParaRPr lang="zh-CN" altLang="en-US" sz="4800" dirty="0">
              <a:solidFill>
                <a:schemeClr val="tx1">
                  <a:lumMod val="20000"/>
                  <a:lumOff val="80000"/>
                </a:schemeClr>
              </a:solidFill>
              <a:latin typeface="华文隶书" panose="02010800040101010101" pitchFamily="2" charset="-122"/>
              <a:ea typeface="华文隶书" panose="02010800040101010101" pitchFamily="2" charset="-122"/>
            </a:endParaRPr>
          </a:p>
        </p:txBody>
      </p:sp>
      <p:sp>
        <p:nvSpPr>
          <p:cNvPr id="7" name="文本框 6"/>
          <p:cNvSpPr txBox="1"/>
          <p:nvPr/>
        </p:nvSpPr>
        <p:spPr>
          <a:xfrm>
            <a:off x="1262366" y="1679172"/>
            <a:ext cx="923330" cy="4771506"/>
          </a:xfrm>
          <a:prstGeom prst="rect">
            <a:avLst/>
          </a:prstGeom>
          <a:noFill/>
        </p:spPr>
        <p:txBody>
          <a:bodyPr vert="eaVert" wrap="square" rtlCol="0">
            <a:spAutoFit/>
          </a:bodyPr>
          <a:lstStyle/>
          <a:p>
            <a:r>
              <a:rPr lang="zh-CN" altLang="en-US" sz="4800" dirty="0">
                <a:solidFill>
                  <a:schemeClr val="tx1">
                    <a:lumMod val="20000"/>
                    <a:lumOff val="80000"/>
                  </a:schemeClr>
                </a:solidFill>
                <a:latin typeface="华文隶书" panose="02010800040101010101" pitchFamily="2" charset="-122"/>
                <a:ea typeface="华文隶书" panose="02010800040101010101" pitchFamily="2" charset="-122"/>
              </a:rPr>
              <a:t>战果及成因</a:t>
            </a:r>
            <a:r>
              <a:rPr lang="zh-CN" altLang="en-US" sz="4800" dirty="0" smtClean="0">
                <a:solidFill>
                  <a:schemeClr val="tx1">
                    <a:lumMod val="20000"/>
                    <a:lumOff val="80000"/>
                  </a:schemeClr>
                </a:solidFill>
                <a:latin typeface="华文隶书" panose="02010800040101010101" pitchFamily="2" charset="-122"/>
                <a:ea typeface="华文隶书" panose="02010800040101010101" pitchFamily="2" charset="-122"/>
              </a:rPr>
              <a:t>分析</a:t>
            </a:r>
            <a:endParaRPr lang="zh-CN" altLang="en-US" sz="4800" dirty="0">
              <a:solidFill>
                <a:schemeClr val="tx1">
                  <a:lumMod val="20000"/>
                  <a:lumOff val="80000"/>
                </a:schemeClr>
              </a:solidFill>
              <a:latin typeface="华文隶书" panose="02010800040101010101" pitchFamily="2" charset="-122"/>
              <a:ea typeface="华文隶书" panose="02010800040101010101" pitchFamily="2" charset="-122"/>
            </a:endParaRPr>
          </a:p>
        </p:txBody>
      </p:sp>
      <p:sp>
        <p:nvSpPr>
          <p:cNvPr id="2" name="文本框 1"/>
          <p:cNvSpPr txBox="1"/>
          <p:nvPr/>
        </p:nvSpPr>
        <p:spPr>
          <a:xfrm>
            <a:off x="10143114" y="1496297"/>
            <a:ext cx="400110" cy="4646816"/>
          </a:xfrm>
          <a:prstGeom prst="rect">
            <a:avLst/>
          </a:prstGeom>
          <a:noFill/>
        </p:spPr>
        <p:txBody>
          <a:bodyPr vert="eaVert" wrap="square" rtlCol="0">
            <a:spAutoFit/>
          </a:bodyPr>
          <a:lstStyle/>
          <a:p>
            <a:r>
              <a:rPr lang="en-US" altLang="zh-CN" sz="1400" dirty="0" smtClean="0"/>
              <a:t>161102012</a:t>
            </a:r>
            <a:r>
              <a:rPr lang="zh-CN" altLang="en-US" sz="1400" dirty="0" smtClean="0"/>
              <a:t>王子言    </a:t>
            </a:r>
            <a:r>
              <a:rPr lang="en-US" altLang="zh-CN" sz="1400" dirty="0" smtClean="0"/>
              <a:t>161290011</a:t>
            </a:r>
            <a:r>
              <a:rPr lang="zh-CN" altLang="en-US" sz="1400" dirty="0" smtClean="0"/>
              <a:t>马彩霞   </a:t>
            </a:r>
            <a:r>
              <a:rPr lang="en-US" altLang="zh-CN" sz="1400" dirty="0" smtClean="0"/>
              <a:t>161180165</a:t>
            </a:r>
            <a:r>
              <a:rPr lang="zh-CN" altLang="en-US" sz="1400" dirty="0" smtClean="0"/>
              <a:t>杨</a:t>
            </a:r>
            <a:r>
              <a:rPr lang="zh-CN" altLang="en-US" sz="1400" dirty="0"/>
              <a:t>安锋</a:t>
            </a:r>
            <a:r>
              <a:rPr lang="zh-CN" altLang="en-US" sz="1400" dirty="0"/>
              <a:t> </a:t>
            </a:r>
            <a:r>
              <a:rPr lang="zh-CN" altLang="en-US" sz="1400" dirty="0" smtClean="0"/>
              <a:t>   </a:t>
            </a:r>
            <a:endParaRPr lang="zh-CN" altLang="en-US" sz="1400" dirty="0"/>
          </a:p>
        </p:txBody>
      </p:sp>
      <p:sp>
        <p:nvSpPr>
          <p:cNvPr id="8" name="文本框 7"/>
          <p:cNvSpPr txBox="1"/>
          <p:nvPr/>
        </p:nvSpPr>
        <p:spPr>
          <a:xfrm>
            <a:off x="10451876" y="1492141"/>
            <a:ext cx="400110" cy="4713316"/>
          </a:xfrm>
          <a:prstGeom prst="rect">
            <a:avLst/>
          </a:prstGeom>
          <a:noFill/>
        </p:spPr>
        <p:txBody>
          <a:bodyPr vert="eaVert" wrap="square" rtlCol="0">
            <a:spAutoFit/>
          </a:bodyPr>
          <a:lstStyle/>
          <a:p>
            <a:r>
              <a:rPr lang="en-US" altLang="zh-CN" sz="1400" dirty="0" smtClean="0"/>
              <a:t>151130020</a:t>
            </a:r>
            <a:r>
              <a:rPr lang="zh-CN" altLang="en-US" sz="1400" dirty="0" smtClean="0"/>
              <a:t>高</a:t>
            </a:r>
            <a:r>
              <a:rPr lang="zh-CN" altLang="en-US" sz="1400" dirty="0"/>
              <a:t>艺</a:t>
            </a:r>
            <a:r>
              <a:rPr lang="zh-CN" altLang="en-US" sz="1400" dirty="0" smtClean="0"/>
              <a:t>飞    </a:t>
            </a:r>
            <a:r>
              <a:rPr lang="en-US" altLang="zh-CN" sz="1400" dirty="0" smtClean="0"/>
              <a:t>171820558</a:t>
            </a:r>
            <a:r>
              <a:rPr lang="zh-CN" altLang="en-US" sz="1400" dirty="0" smtClean="0"/>
              <a:t>李金珂   </a:t>
            </a:r>
            <a:r>
              <a:rPr lang="en-US" altLang="zh-CN" sz="1400" dirty="0" smtClean="0"/>
              <a:t>171840546</a:t>
            </a:r>
            <a:r>
              <a:rPr lang="zh-CN" altLang="en-US" sz="1400" dirty="0" smtClean="0"/>
              <a:t>王首翰 </a:t>
            </a:r>
            <a:endParaRPr lang="zh-CN" altLang="en-US" sz="1400" dirty="0"/>
          </a:p>
        </p:txBody>
      </p:sp>
      <p:sp>
        <p:nvSpPr>
          <p:cNvPr id="9" name="文本框 8"/>
          <p:cNvSpPr txBox="1"/>
          <p:nvPr/>
        </p:nvSpPr>
        <p:spPr>
          <a:xfrm>
            <a:off x="10834101" y="1483826"/>
            <a:ext cx="400110" cy="4713316"/>
          </a:xfrm>
          <a:prstGeom prst="rect">
            <a:avLst/>
          </a:prstGeom>
          <a:noFill/>
        </p:spPr>
        <p:txBody>
          <a:bodyPr vert="eaVert" wrap="square" rtlCol="0">
            <a:spAutoFit/>
          </a:bodyPr>
          <a:lstStyle/>
          <a:p>
            <a:r>
              <a:rPr lang="en-US" altLang="zh-CN" sz="1400" dirty="0" smtClean="0"/>
              <a:t>171820219</a:t>
            </a:r>
            <a:r>
              <a:rPr lang="zh-CN" altLang="en-US" sz="1400" dirty="0" smtClean="0"/>
              <a:t>王</a:t>
            </a:r>
            <a:r>
              <a:rPr lang="zh-CN" altLang="en-US" sz="1400" dirty="0"/>
              <a:t>馨瑶</a:t>
            </a:r>
            <a:r>
              <a:rPr lang="zh-CN" altLang="en-US" sz="1400" dirty="0"/>
              <a:t> </a:t>
            </a:r>
            <a:r>
              <a:rPr lang="zh-CN" altLang="en-US" sz="1400" dirty="0" smtClean="0"/>
              <a:t>   </a:t>
            </a:r>
            <a:r>
              <a:rPr lang="en-US" altLang="zh-CN" sz="1400" dirty="0" smtClean="0"/>
              <a:t>161180084</a:t>
            </a:r>
            <a:r>
              <a:rPr lang="zh-CN" altLang="en-US" sz="1400" dirty="0" smtClean="0"/>
              <a:t>刘</a:t>
            </a:r>
            <a:r>
              <a:rPr lang="zh-CN" altLang="en-US" sz="1400" dirty="0"/>
              <a:t>学贵</a:t>
            </a:r>
            <a:r>
              <a:rPr lang="zh-CN" altLang="en-US" sz="1400" dirty="0"/>
              <a:t> </a:t>
            </a:r>
            <a:r>
              <a:rPr lang="zh-CN" altLang="en-US" sz="1400" dirty="0" smtClean="0"/>
              <a:t>  </a:t>
            </a:r>
            <a:r>
              <a:rPr lang="en-US" altLang="zh-CN" sz="1400" dirty="0" smtClean="0"/>
              <a:t>171230010</a:t>
            </a:r>
            <a:r>
              <a:rPr lang="zh-CN" altLang="en-US" sz="1400" dirty="0" smtClean="0"/>
              <a:t>詹苏彤 </a:t>
            </a:r>
            <a:endParaRPr lang="zh-CN" altLang="en-US" sz="1400" dirty="0"/>
          </a:p>
        </p:txBody>
      </p:sp>
      <p:sp>
        <p:nvSpPr>
          <p:cNvPr id="11" name="文本框 10"/>
          <p:cNvSpPr txBox="1"/>
          <p:nvPr/>
        </p:nvSpPr>
        <p:spPr>
          <a:xfrm>
            <a:off x="11229294" y="1475512"/>
            <a:ext cx="400110" cy="4713316"/>
          </a:xfrm>
          <a:prstGeom prst="rect">
            <a:avLst/>
          </a:prstGeom>
          <a:noFill/>
        </p:spPr>
        <p:txBody>
          <a:bodyPr vert="eaVert" wrap="square" rtlCol="0">
            <a:spAutoFit/>
          </a:bodyPr>
          <a:lstStyle/>
          <a:p>
            <a:r>
              <a:rPr lang="en-US" altLang="zh-CN" sz="1400" dirty="0" smtClean="0"/>
              <a:t>171250666</a:t>
            </a:r>
            <a:r>
              <a:rPr lang="zh-CN" altLang="en-US" sz="1400" dirty="0" smtClean="0"/>
              <a:t>邵轶凡    </a:t>
            </a:r>
            <a:r>
              <a:rPr lang="en-US" altLang="zh-CN" sz="1400" dirty="0" smtClean="0"/>
              <a:t>171820030</a:t>
            </a:r>
            <a:r>
              <a:rPr lang="zh-CN" altLang="en-US" sz="1400" dirty="0" smtClean="0"/>
              <a:t>李曼亚   </a:t>
            </a:r>
            <a:r>
              <a:rPr lang="en-US" altLang="zh-CN" sz="1400" dirty="0" smtClean="0"/>
              <a:t>171850502</a:t>
            </a:r>
            <a:r>
              <a:rPr lang="zh-CN" altLang="en-US" sz="1400" dirty="0" smtClean="0"/>
              <a:t>车轶</a:t>
            </a:r>
            <a:r>
              <a:rPr lang="zh-CN" altLang="en-US" sz="1400" dirty="0"/>
              <a:t>旻</a:t>
            </a:r>
            <a:r>
              <a:rPr lang="zh-CN" altLang="en-US" sz="1400" dirty="0"/>
              <a:t> </a:t>
            </a:r>
          </a:p>
        </p:txBody>
      </p:sp>
      <p:sp>
        <p:nvSpPr>
          <p:cNvPr id="12" name="文本框 11"/>
          <p:cNvSpPr txBox="1"/>
          <p:nvPr/>
        </p:nvSpPr>
        <p:spPr>
          <a:xfrm>
            <a:off x="9595018" y="764772"/>
            <a:ext cx="461665" cy="914400"/>
          </a:xfrm>
          <a:prstGeom prst="rect">
            <a:avLst/>
          </a:prstGeom>
          <a:noFill/>
        </p:spPr>
        <p:txBody>
          <a:bodyPr vert="eaVert" wrap="square" rtlCol="0">
            <a:spAutoFit/>
          </a:bodyPr>
          <a:lstStyle/>
          <a:p>
            <a:r>
              <a:rPr lang="zh-CN" altLang="en-US" dirty="0" smtClean="0"/>
              <a:t>第十组</a:t>
            </a:r>
            <a:endParaRPr lang="zh-CN" altLang="en-US" dirty="0"/>
          </a:p>
        </p:txBody>
      </p:sp>
    </p:spTree>
    <p:extLst>
      <p:ext uri="{BB962C8B-B14F-4D97-AF65-F5344CB8AC3E}">
        <p14:creationId xmlns:p14="http://schemas.microsoft.com/office/powerpoint/2010/main" val="237011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131" y="849085"/>
            <a:ext cx="10058400" cy="757964"/>
          </a:xfrm>
        </p:spPr>
        <p:txBody>
          <a:bodyPr rtlCol="0">
            <a:normAutofit/>
          </a:bodyPr>
          <a:lstStyle/>
          <a:p>
            <a:pPr rtl="0"/>
            <a:r>
              <a:rPr lang="zh-CN" altLang="en-US" sz="4000" dirty="0" smtClean="0">
                <a:latin typeface="华文隶书" panose="02010800040101010101" pitchFamily="2" charset="-122"/>
                <a:ea typeface="华文隶书" panose="02010800040101010101" pitchFamily="2" charset="-122"/>
              </a:rPr>
              <a:t>伯罗奔尼撒战争影响</a:t>
            </a:r>
            <a:endParaRPr lang="zh-CN" altLang="en-US" sz="4000" dirty="0">
              <a:latin typeface="华文隶书" panose="02010800040101010101" pitchFamily="2" charset="-122"/>
              <a:ea typeface="华文隶书" panose="02010800040101010101" pitchFamily="2" charset="-122"/>
            </a:endParaRPr>
          </a:p>
        </p:txBody>
      </p:sp>
      <p:sp>
        <p:nvSpPr>
          <p:cNvPr id="4" name="文本框 3"/>
          <p:cNvSpPr txBox="1"/>
          <p:nvPr/>
        </p:nvSpPr>
        <p:spPr>
          <a:xfrm>
            <a:off x="616131" y="1997839"/>
            <a:ext cx="10776858" cy="3139321"/>
          </a:xfrm>
          <a:prstGeom prst="rect">
            <a:avLst/>
          </a:prstGeom>
          <a:noFill/>
        </p:spPr>
        <p:txBody>
          <a:bodyPr wrap="square" rtlCol="0">
            <a:spAutoFit/>
          </a:bodyPr>
          <a:lstStyle/>
          <a:p>
            <a:r>
              <a:rPr lang="zh-CN" altLang="zh-CN" b="1" dirty="0"/>
              <a:t>战争的发生改变了雅典人</a:t>
            </a:r>
            <a:endParaRPr lang="zh-CN" altLang="zh-CN" dirty="0"/>
          </a:p>
          <a:p>
            <a:r>
              <a:rPr lang="en-US" altLang="zh-CN" dirty="0" smtClean="0"/>
              <a:t>         </a:t>
            </a:r>
            <a:r>
              <a:rPr lang="zh-CN" altLang="zh-CN" dirty="0" smtClean="0"/>
              <a:t>伯</a:t>
            </a:r>
            <a:r>
              <a:rPr lang="zh-CN" altLang="zh-CN" dirty="0"/>
              <a:t>罗奔尼撒战争开始之前，雅典几乎处于其鼎盛时期。无论是经济文化方面还是社会政治方面，雅典的思想家、艺术家、精神特征、政治制度，都处于当时世界的最高峰。然而伯罗奔尼撒战争中发生的一系列悲剧和暴行，包括战乱，包括瘟疫，都让雅典人的精神和道德遭受到巨大的冲击和挑战：既然死神不知何时就会突然降临，为什么还要苦苦守护手中的财富或是光荣的名号，而不是不受束缚、及时享乐呢？于是雅典人原本处于顶峰的思想道德水平开始走起了下坡路，违法犯纪的情况越来越多，内部也开始了各种不满和斗争——正如作为雅典同盟的科西拉发生的内乱和革命：谋私、寻仇、屠杀……规则早就被破环，连法律在人们的心里都被搁置在一旁，疯狂和罪恶占据着他们的心。于是雅典原本超高的道德水平崩坏了，再也不足以维持其原本的秩序和辉煌，雅典从人们的精神层面就开始没落，自然无法取得战争的胜利。</a:t>
            </a:r>
          </a:p>
          <a:p>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153045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5078185" y="2880359"/>
            <a:ext cx="2035629" cy="1097281"/>
          </a:xfrm>
        </p:spPr>
        <p:txBody>
          <a:bodyPr rtlCol="0">
            <a:noAutofit/>
          </a:bodyPr>
          <a:lstStyle/>
          <a:p>
            <a:pPr rtl="0"/>
            <a:r>
              <a:rPr lang="zh-CN" altLang="en-US" sz="7200" dirty="0" smtClean="0">
                <a:latin typeface="华文隶书" panose="02010800040101010101" pitchFamily="2" charset="-122"/>
                <a:ea typeface="华文隶书" panose="02010800040101010101" pitchFamily="2" charset="-122"/>
              </a:rPr>
              <a:t>谢谢</a:t>
            </a:r>
            <a:endParaRPr lang="zh-CN" altLang="en-US" sz="720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281170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888274"/>
            <a:ext cx="10058400" cy="757964"/>
          </a:xfrm>
        </p:spPr>
        <p:txBody>
          <a:bodyPr rtlCol="0">
            <a:normAutofit/>
          </a:bodyPr>
          <a:lstStyle/>
          <a:p>
            <a:pPr rtl="0"/>
            <a:r>
              <a:rPr lang="zh-CN" altLang="en-US" sz="4000" dirty="0" smtClean="0">
                <a:latin typeface="华文隶书" panose="02010800040101010101" pitchFamily="2" charset="-122"/>
                <a:ea typeface="华文隶书" panose="02010800040101010101" pitchFamily="2" charset="-122"/>
              </a:rPr>
              <a:t>伯罗奔尼撒战争战果</a:t>
            </a:r>
            <a:endParaRPr lang="zh-CN" altLang="en-US" sz="4000" dirty="0">
              <a:latin typeface="华文隶书" panose="02010800040101010101" pitchFamily="2" charset="-122"/>
              <a:ea typeface="华文隶书" panose="02010800040101010101" pitchFamily="2" charset="-122"/>
            </a:endParaRPr>
          </a:p>
        </p:txBody>
      </p:sp>
      <p:sp>
        <p:nvSpPr>
          <p:cNvPr id="3" name="内容占位符 2"/>
          <p:cNvSpPr>
            <a:spLocks noGrp="1"/>
          </p:cNvSpPr>
          <p:nvPr>
            <p:ph idx="1"/>
          </p:nvPr>
        </p:nvSpPr>
        <p:spPr/>
        <p:txBody>
          <a:bodyPr rtlCol="0">
            <a:normAutofit/>
          </a:bodyPr>
          <a:lstStyle/>
          <a:p>
            <a:r>
              <a:rPr lang="zh-CN" altLang="zh-CN" b="1" dirty="0"/>
              <a:t>伯罗奔尼撒战争结束了雅典的经典时代，也结束了希腊的民主时代。</a:t>
            </a:r>
          </a:p>
          <a:p>
            <a:r>
              <a:rPr lang="zh-CN" altLang="zh-CN" b="1" dirty="0"/>
              <a:t>对希腊联邦而言，使经济停滞发展，大奴隶主经济兴起，城邦的统治基础动摇，整个希腊开始由盛转衰。</a:t>
            </a:r>
          </a:p>
          <a:p>
            <a:r>
              <a:rPr lang="zh-CN" altLang="zh-CN" b="1" dirty="0"/>
              <a:t>对雅典而言，雅典帝国崩解，民主政治衰退</a:t>
            </a:r>
            <a:endParaRPr lang="zh-CN" altLang="en-US" b="1" dirty="0"/>
          </a:p>
        </p:txBody>
      </p:sp>
    </p:spTree>
    <p:extLst>
      <p:ext uri="{BB962C8B-B14F-4D97-AF65-F5344CB8AC3E}">
        <p14:creationId xmlns:p14="http://schemas.microsoft.com/office/powerpoint/2010/main" val="225353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888274"/>
            <a:ext cx="10058400" cy="757964"/>
          </a:xfrm>
        </p:spPr>
        <p:txBody>
          <a:bodyPr rtlCol="0">
            <a:normAutofit/>
          </a:bodyPr>
          <a:lstStyle/>
          <a:p>
            <a:pPr rtl="0"/>
            <a:r>
              <a:rPr lang="zh-CN" altLang="en-US" sz="4000" dirty="0" smtClean="0">
                <a:latin typeface="华文隶书" panose="02010800040101010101" pitchFamily="2" charset="-122"/>
                <a:ea typeface="华文隶书" panose="02010800040101010101" pitchFamily="2" charset="-122"/>
              </a:rPr>
              <a:t>伯罗奔尼撒战争成因</a:t>
            </a:r>
            <a:endParaRPr lang="zh-CN" altLang="en-US" sz="4000" dirty="0">
              <a:latin typeface="华文隶书" panose="02010800040101010101" pitchFamily="2" charset="-122"/>
              <a:ea typeface="华文隶书" panose="02010800040101010101" pitchFamily="2" charset="-122"/>
            </a:endParaRPr>
          </a:p>
        </p:txBody>
      </p:sp>
      <p:sp>
        <p:nvSpPr>
          <p:cNvPr id="3" name="内容占位符 2"/>
          <p:cNvSpPr>
            <a:spLocks noGrp="1"/>
          </p:cNvSpPr>
          <p:nvPr>
            <p:ph idx="1"/>
          </p:nvPr>
        </p:nvSpPr>
        <p:spPr/>
        <p:txBody>
          <a:bodyPr rtlCol="0"/>
          <a:lstStyle/>
          <a:p>
            <a:r>
              <a:rPr lang="zh-CN" altLang="zh-CN" b="1" dirty="0" smtClean="0"/>
              <a:t>雅典</a:t>
            </a:r>
            <a:r>
              <a:rPr lang="zh-CN" altLang="zh-CN" b="1" dirty="0"/>
              <a:t>民族与斯巴达民族的区别</a:t>
            </a:r>
            <a:endParaRPr lang="zh-CN" altLang="zh-CN" dirty="0"/>
          </a:p>
          <a:p>
            <a:r>
              <a:rPr lang="zh-CN" altLang="zh-CN" b="1" dirty="0"/>
              <a:t>政治制度的</a:t>
            </a:r>
            <a:r>
              <a:rPr lang="zh-CN" altLang="zh-CN" b="1" dirty="0" smtClean="0"/>
              <a:t>缺陷</a:t>
            </a:r>
            <a:endParaRPr lang="en-US" altLang="zh-CN" b="1" dirty="0" smtClean="0"/>
          </a:p>
          <a:p>
            <a:r>
              <a:rPr lang="zh-CN" altLang="zh-CN" b="1" dirty="0"/>
              <a:t>雅典经济的缺陷</a:t>
            </a:r>
            <a:endParaRPr lang="zh-CN" altLang="zh-CN" dirty="0"/>
          </a:p>
          <a:p>
            <a:r>
              <a:rPr lang="zh-CN" altLang="zh-CN" b="1" dirty="0"/>
              <a:t>雅典的战略错误</a:t>
            </a:r>
            <a:endParaRPr lang="zh-CN" altLang="zh-CN" dirty="0"/>
          </a:p>
        </p:txBody>
      </p:sp>
    </p:spTree>
    <p:extLst>
      <p:ext uri="{BB962C8B-B14F-4D97-AF65-F5344CB8AC3E}">
        <p14:creationId xmlns:p14="http://schemas.microsoft.com/office/powerpoint/2010/main" val="162093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7571" y="1582340"/>
            <a:ext cx="10776858" cy="3693319"/>
          </a:xfrm>
          <a:prstGeom prst="rect">
            <a:avLst/>
          </a:prstGeom>
          <a:noFill/>
        </p:spPr>
        <p:txBody>
          <a:bodyPr wrap="square" rtlCol="0">
            <a:spAutoFit/>
          </a:bodyPr>
          <a:lstStyle/>
          <a:p>
            <a:r>
              <a:rPr lang="zh-CN" altLang="zh-CN" dirty="0"/>
              <a:t> </a:t>
            </a:r>
            <a:r>
              <a:rPr lang="en-US" altLang="zh-CN" dirty="0" smtClean="0"/>
              <a:t>        </a:t>
            </a:r>
            <a:r>
              <a:rPr lang="zh-CN" altLang="zh-CN" dirty="0" smtClean="0"/>
              <a:t>雅典</a:t>
            </a:r>
            <a:r>
              <a:rPr lang="zh-CN" altLang="zh-CN" dirty="0"/>
              <a:t>民族是一个海洋民族，勇敢坚毅而工于谋略；雄心勃勃而敢于冒险。海洋本身的不可捉摸、难以预料就注定他们要更加有随时应于变化的能力。</a:t>
            </a:r>
          </a:p>
          <a:p>
            <a:r>
              <a:rPr lang="en-US" altLang="zh-CN" dirty="0"/>
              <a:t>    </a:t>
            </a:r>
            <a:r>
              <a:rPr lang="zh-CN" altLang="zh-CN" dirty="0"/>
              <a:t>与此同时，以斯巴达为首的伯罗奔尼撒同盟更突出的气质是保守和内敛。有一个很有意思的情节是斯巴达人发动进攻前会通过占卜的形式进行判断，如果卦象很不乐观的话，他们甚至今天就撤兵不打了。</a:t>
            </a:r>
          </a:p>
          <a:p>
            <a:r>
              <a:rPr lang="en-US" altLang="zh-CN" dirty="0"/>
              <a:t>    </a:t>
            </a:r>
            <a:r>
              <a:rPr lang="zh-CN" altLang="zh-CN" dirty="0"/>
              <a:t>“至于迟缓和慎重</a:t>
            </a:r>
            <a:r>
              <a:rPr lang="en-US" altLang="zh-CN" dirty="0"/>
              <a:t>——</a:t>
            </a:r>
            <a:r>
              <a:rPr lang="zh-CN" altLang="zh-CN" dirty="0"/>
              <a:t>这是人家常常批评我们的</a:t>
            </a:r>
            <a:r>
              <a:rPr lang="en-US" altLang="zh-CN" dirty="0"/>
              <a:t>——</a:t>
            </a:r>
            <a:r>
              <a:rPr lang="zh-CN" altLang="zh-CN" dirty="0"/>
              <a:t>这毫不足以为耻。如果我们在没有准备的时候，就把事情承担起来的话，在开始时匆忙的一定在结果上迟缓</a:t>
            </a:r>
            <a:r>
              <a:rPr lang="en-US" altLang="zh-CN" dirty="0"/>
              <a:t>……</a:t>
            </a:r>
            <a:r>
              <a:rPr lang="zh-CN" altLang="zh-CN" dirty="0"/>
              <a:t>‘迟缓’与‘慎重’和‘智慧’与‘贤明’是一样好的。无疑地，正因为我们有这些品质，所以只有我们在成功的时候不傲慢；在困难的时候，不和其他人民一样易于屈服。</a:t>
            </a:r>
            <a:r>
              <a:rPr lang="zh-CN" altLang="zh-CN" dirty="0" smtClean="0"/>
              <a:t>”</a:t>
            </a:r>
            <a:endParaRPr lang="en-US" altLang="zh-CN" dirty="0" smtClean="0"/>
          </a:p>
          <a:p>
            <a:r>
              <a:rPr lang="en-US" altLang="zh-CN" dirty="0"/>
              <a:t> </a:t>
            </a:r>
            <a:r>
              <a:rPr lang="en-US" altLang="zh-CN" dirty="0" smtClean="0"/>
              <a:t>        </a:t>
            </a:r>
            <a:r>
              <a:rPr lang="zh-CN" altLang="zh-CN" dirty="0" smtClean="0"/>
              <a:t>你</a:t>
            </a:r>
            <a:r>
              <a:rPr lang="zh-CN" altLang="zh-CN" dirty="0"/>
              <a:t>看，斯巴达人将“迟缓”当成一种智慧的体现，这种迟缓不是刻意地一味放慢速度，我把它类比为心理学上的“延迟满足效应”</a:t>
            </a:r>
            <a:r>
              <a:rPr lang="en-US" altLang="zh-CN" dirty="0"/>
              <a:t>——</a:t>
            </a:r>
            <a:r>
              <a:rPr lang="zh-CN" altLang="zh-CN" dirty="0"/>
              <a:t>“我坚信一定会成功，所以我要等”。由此可见，这是一种始终保持冷静而理性的态度而不为外物所累，自然在多方对峙中当对手接连因为各种不同的因素而失掉了应有的最正确判断时，那个“最迟缓”民族自然可以抓住机遇获取胜利。</a:t>
            </a:r>
          </a:p>
          <a:p>
            <a:endParaRPr lang="zh-CN" altLang="en-US" dirty="0"/>
          </a:p>
        </p:txBody>
      </p:sp>
      <p:sp>
        <p:nvSpPr>
          <p:cNvPr id="7" name="标题 1"/>
          <p:cNvSpPr>
            <a:spLocks noGrp="1"/>
          </p:cNvSpPr>
          <p:nvPr>
            <p:ph type="title"/>
          </p:nvPr>
        </p:nvSpPr>
        <p:spPr>
          <a:xfrm>
            <a:off x="707571" y="430756"/>
            <a:ext cx="10058400" cy="757964"/>
          </a:xfrm>
        </p:spPr>
        <p:txBody>
          <a:bodyPr rtlCol="0">
            <a:normAutofit/>
          </a:bodyPr>
          <a:lstStyle/>
          <a:p>
            <a:pPr rtl="0"/>
            <a:r>
              <a:rPr lang="zh-CN" altLang="en-US" dirty="0" smtClean="0">
                <a:latin typeface="华文隶书" panose="02010800040101010101" pitchFamily="2" charset="-122"/>
                <a:ea typeface="华文隶书" panose="02010800040101010101" pitchFamily="2" charset="-122"/>
              </a:rPr>
              <a:t>战争成因一</a:t>
            </a:r>
            <a:endParaRPr lang="zh-CN" altLang="en-US"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158573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5393" y="862149"/>
            <a:ext cx="10776858" cy="3139321"/>
          </a:xfrm>
          <a:prstGeom prst="rect">
            <a:avLst/>
          </a:prstGeom>
          <a:noFill/>
        </p:spPr>
        <p:txBody>
          <a:bodyPr wrap="square" rtlCol="0">
            <a:spAutoFit/>
          </a:bodyPr>
          <a:lstStyle/>
          <a:p>
            <a:r>
              <a:rPr lang="zh-CN" altLang="zh-CN" b="1" dirty="0"/>
              <a:t>雅典人过于激进的心态</a:t>
            </a:r>
          </a:p>
          <a:p>
            <a:r>
              <a:rPr lang="en-US" altLang="zh-CN" dirty="0" smtClean="0"/>
              <a:t>         </a:t>
            </a:r>
            <a:r>
              <a:rPr lang="zh-CN" altLang="zh-CN" dirty="0" smtClean="0"/>
              <a:t>战前</a:t>
            </a:r>
            <a:r>
              <a:rPr lang="zh-CN" altLang="zh-CN" dirty="0"/>
              <a:t>，雅典雄厚的经济实力是雅典强大自信的来源。雅典的巨大收入的主要来源是同盟国的贡款，和往来商贸的税收。可是，这些收入来源并不稳定，这一隐患也为雅典后来的战败埋下了祸根。骄傲的雅典人并没有在意这一隐患，他们一心想着追求更大的势力。他们没有尽力发展已占领土地的经济，而是一心想着扩张自己的版图。然而战争需要大量金钱，这使得他们不得不加大对同盟国的压榨。对同盟国的压榨则增大了雅典与这些国家的矛盾，进而引起了盟国的暴动。</a:t>
            </a:r>
          </a:p>
          <a:p>
            <a:r>
              <a:rPr lang="zh-CN" altLang="zh-CN" dirty="0"/>
              <a:t>列斯堡的革命发生不久，雅典非但没有向友邦提供帮助，反而还要残忍地</a:t>
            </a:r>
            <a:r>
              <a:rPr lang="zh-CN" altLang="zh-CN" dirty="0" smtClean="0"/>
              <a:t>处</a:t>
            </a:r>
            <a:r>
              <a:rPr lang="zh-CN" altLang="zh-CN" dirty="0"/>
              <a:t>决密提林的全部叛乱者，最终因为“对自己没有更多益处”而作罢。科西拉发生极端暴力的党争，作为盟主的雅典不管不顾，放任其发展，最终引发连锁的革命。就这样，眼看着身边的“朋友”一个个地失去，而此时的雅典，人们却都在兴致勃勃地研究西西里地图，想象着征服这片土地的金银财宝。雅典人不知道——他们即将发出的这场远征，将把他们拖入万劫不复的深渊。吃着碗里看着锅里的雅典人最终不得不为了自己的贪婪埋单。</a:t>
            </a:r>
            <a:endParaRPr lang="zh-CN" altLang="en-US" dirty="0"/>
          </a:p>
        </p:txBody>
      </p:sp>
    </p:spTree>
    <p:extLst>
      <p:ext uri="{BB962C8B-B14F-4D97-AF65-F5344CB8AC3E}">
        <p14:creationId xmlns:p14="http://schemas.microsoft.com/office/powerpoint/2010/main" val="337767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7571" y="1582340"/>
            <a:ext cx="10776858" cy="2862322"/>
          </a:xfrm>
          <a:prstGeom prst="rect">
            <a:avLst/>
          </a:prstGeom>
          <a:noFill/>
        </p:spPr>
        <p:txBody>
          <a:bodyPr wrap="square" rtlCol="0">
            <a:spAutoFit/>
          </a:bodyPr>
          <a:lstStyle/>
          <a:p>
            <a:r>
              <a:rPr lang="zh-CN" altLang="zh-CN" b="1" dirty="0"/>
              <a:t>政治制度的</a:t>
            </a:r>
            <a:r>
              <a:rPr lang="zh-CN" altLang="zh-CN" b="1" dirty="0" smtClean="0"/>
              <a:t>缺陷</a:t>
            </a:r>
            <a:endParaRPr lang="zh-CN" altLang="zh-CN" dirty="0"/>
          </a:p>
          <a:p>
            <a:r>
              <a:rPr lang="en-US" altLang="zh-CN" dirty="0"/>
              <a:t> </a:t>
            </a:r>
            <a:r>
              <a:rPr lang="en-US" altLang="zh-CN" dirty="0" smtClean="0"/>
              <a:t>        </a:t>
            </a:r>
            <a:r>
              <a:rPr lang="zh-CN" altLang="zh-CN" dirty="0" smtClean="0"/>
              <a:t>雅典实行公民代表大会</a:t>
            </a:r>
            <a:r>
              <a:rPr lang="zh-CN" altLang="zh-CN" dirty="0"/>
              <a:t>制度，每一公民都享有充分的民主政治，公民直接参与和管理城邦事。这项制度看起来很完备，但正是这过分的民主产生了非常多的问题。公民权利过大，所有公职人员全都由抽签产生，并且轮流执政，公职人员的个人能力以及其他要素都被忽略，真正的人才很难到自己合适的位置。公民也非常容易受到一些演说家和国内党派间的竞争的影响。国家的决策不稳定，每个党派意见不尽相同。</a:t>
            </a:r>
          </a:p>
          <a:p>
            <a:r>
              <a:rPr lang="zh-CN" altLang="zh-CN" dirty="0"/>
              <a:t>伯里克利对斯巴达的攻势采取固守的方式，但对之后的斯巴达的进攻却召开了公民大会。伯里克利通过这种方式巧妙的左右着雅典的军事政治。之后的领袖甚至把权力全都交予民众，失去了实际的领导。相比之下，斯巴达没有雅典那么民主。但是它的政府没有发生变化，所以在做决定时要比雅典稳定的多，也高效得多。</a:t>
            </a:r>
          </a:p>
          <a:p>
            <a:endParaRPr lang="zh-CN" altLang="en-US" dirty="0"/>
          </a:p>
        </p:txBody>
      </p:sp>
      <p:sp>
        <p:nvSpPr>
          <p:cNvPr id="7" name="标题 1"/>
          <p:cNvSpPr>
            <a:spLocks noGrp="1"/>
          </p:cNvSpPr>
          <p:nvPr>
            <p:ph type="title"/>
          </p:nvPr>
        </p:nvSpPr>
        <p:spPr>
          <a:xfrm>
            <a:off x="707571" y="430756"/>
            <a:ext cx="10058400" cy="757964"/>
          </a:xfrm>
        </p:spPr>
        <p:txBody>
          <a:bodyPr rtlCol="0">
            <a:normAutofit/>
          </a:bodyPr>
          <a:lstStyle/>
          <a:p>
            <a:pPr rtl="0"/>
            <a:r>
              <a:rPr lang="zh-CN" altLang="en-US" dirty="0" smtClean="0">
                <a:latin typeface="华文隶书" panose="02010800040101010101" pitchFamily="2" charset="-122"/>
                <a:ea typeface="华文隶书" panose="02010800040101010101" pitchFamily="2" charset="-122"/>
              </a:rPr>
              <a:t>战争成因二</a:t>
            </a:r>
            <a:endParaRPr lang="zh-CN" altLang="en-US"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336405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5393" y="862149"/>
            <a:ext cx="10776858" cy="4524315"/>
          </a:xfrm>
          <a:prstGeom prst="rect">
            <a:avLst/>
          </a:prstGeom>
          <a:noFill/>
        </p:spPr>
        <p:txBody>
          <a:bodyPr wrap="square" rtlCol="0">
            <a:spAutoFit/>
          </a:bodyPr>
          <a:lstStyle/>
          <a:p>
            <a:r>
              <a:rPr lang="zh-CN" altLang="zh-CN" b="1" dirty="0" smtClean="0"/>
              <a:t>民主</a:t>
            </a:r>
            <a:r>
              <a:rPr lang="zh-CN" altLang="zh-CN" b="1" dirty="0"/>
              <a:t>制度的</a:t>
            </a:r>
            <a:r>
              <a:rPr lang="zh-CN" altLang="zh-CN" b="1" dirty="0" smtClean="0"/>
              <a:t>绑架</a:t>
            </a:r>
            <a:endParaRPr lang="zh-CN" altLang="zh-CN" dirty="0"/>
          </a:p>
          <a:p>
            <a:r>
              <a:rPr lang="en-US" altLang="zh-CN" dirty="0" smtClean="0"/>
              <a:t>         </a:t>
            </a:r>
            <a:r>
              <a:rPr lang="zh-CN" altLang="zh-CN" dirty="0" smtClean="0"/>
              <a:t>雅典</a:t>
            </a:r>
            <a:r>
              <a:rPr lang="zh-CN" altLang="zh-CN" dirty="0"/>
              <a:t>公民强烈的城邦认同感、对受损盟邦的同情以一种对战争的支持甚至是狂热和鼓吹表现出来，这种难以撼动的情绪把雅典推向了非理性的战争的边缘；另一方面，雅典的主政者起初是利用或者说借助这种情绪推销战争。同时，在战争中，民众考虑往往不会是整个城邦的利益，而是自己能够从这场战争中得到什么——上升的机会、摧毁敌对邦盟的机会、报复过去本邦及盟邦遭受到的暴行的机会……等等诸如此类的目的。而在这种非理性的民主制度下，任何试图挑战这种成见、试图寻求和平的人都会站在大群的对面去，然后被压倒、碾碎</a:t>
            </a:r>
            <a:r>
              <a:rPr lang="zh-CN" altLang="zh-CN" dirty="0" smtClean="0"/>
              <a:t>。</a:t>
            </a:r>
            <a:endParaRPr lang="zh-CN" altLang="zh-CN" dirty="0"/>
          </a:p>
          <a:p>
            <a:r>
              <a:rPr lang="en-US" altLang="zh-CN" dirty="0" smtClean="0"/>
              <a:t>         </a:t>
            </a:r>
            <a:r>
              <a:rPr lang="zh-CN" altLang="zh-CN" dirty="0" smtClean="0"/>
              <a:t>真实</a:t>
            </a:r>
            <a:r>
              <a:rPr lang="zh-CN" altLang="zh-CN" dirty="0"/>
              <a:t>的雅典帝国建立于的暴力之上，雅典的民主也并非我们今天所说的民主。之所以说雅典的民主不是我们今日所说民主的原因，是因为靠他暴力维持统治。当时希波战争</a:t>
            </a:r>
            <a:r>
              <a:rPr lang="en-US" altLang="zh-CN" dirty="0"/>
              <a:t>50</a:t>
            </a:r>
            <a:r>
              <a:rPr lang="zh-CN" altLang="zh-CN" dirty="0"/>
              <a:t>年后，这个同盟已经退化，成为雅典保持和加强其在爱琴海的霸权的权力和强制工具，雅典逐浙把同盟变成了发展自己利益的海上帝国，为动用同盟国金库的资金，试图把其他同盟国都降至臣属地位，并以武力镇压造反者，勒索其贡赋，发展自身。但是再强大的武力也不能吓阻被压迫者的反抗；也正是因为雅典如此的对待同盟的方式，导致不得人心，这也是为什么雅典在伯罗奔尼撒战争中没有取胜的原因之一。在战争后期，与其说雅典人和斯巴达人作战，不如说是和属国作战。</a:t>
            </a:r>
          </a:p>
          <a:p>
            <a:r>
              <a:rPr lang="en-US" altLang="zh-CN" dirty="0" smtClean="0"/>
              <a:t>        </a:t>
            </a:r>
            <a:r>
              <a:rPr lang="zh-CN" altLang="zh-CN" dirty="0" smtClean="0"/>
              <a:t>同时</a:t>
            </a:r>
            <a:r>
              <a:rPr lang="zh-CN" altLang="zh-CN" dirty="0"/>
              <a:t>这种民主只是对于奴隶主而言的，运行这种制度大量剥削了奴隶以及外邦人，以及其他盟邦的上贡。这种贡赋也使得盟邦之间关系紧张，以至于有些盟邦甚至脱离了联盟投靠了斯巴达。</a:t>
            </a:r>
          </a:p>
        </p:txBody>
      </p:sp>
    </p:spTree>
    <p:extLst>
      <p:ext uri="{BB962C8B-B14F-4D97-AF65-F5344CB8AC3E}">
        <p14:creationId xmlns:p14="http://schemas.microsoft.com/office/powerpoint/2010/main" val="408244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7571" y="1582340"/>
            <a:ext cx="10776858" cy="2862322"/>
          </a:xfrm>
          <a:prstGeom prst="rect">
            <a:avLst/>
          </a:prstGeom>
          <a:noFill/>
        </p:spPr>
        <p:txBody>
          <a:bodyPr wrap="square" rtlCol="0">
            <a:spAutoFit/>
          </a:bodyPr>
          <a:lstStyle/>
          <a:p>
            <a:r>
              <a:rPr lang="zh-CN" altLang="zh-CN" b="1" dirty="0"/>
              <a:t>雅典经济的缺陷</a:t>
            </a:r>
            <a:endParaRPr lang="zh-CN" altLang="zh-CN" dirty="0"/>
          </a:p>
          <a:p>
            <a:r>
              <a:rPr lang="en-US" altLang="zh-CN" dirty="0" smtClean="0"/>
              <a:t>         </a:t>
            </a:r>
            <a:r>
              <a:rPr lang="zh-CN" altLang="zh-CN" dirty="0" smtClean="0"/>
              <a:t>雅典</a:t>
            </a:r>
            <a:r>
              <a:rPr lang="zh-CN" altLang="zh-CN" dirty="0"/>
              <a:t>是工商业经济，是由外在决定很多的工商业经济。这种经济繁荣起来确实很厉害，经济总量也会变得特别大，然而它受外在条件影响也是非常大。当斯巴达人控制了港口，切断了雅典与外界的贸易。这种经济的弊端就会很明显。雅典的战争能力建立在其依靠海外殖民贸易吸血的经济之上，战争中，雅典海军被摧毁，雅典无力维护原有的殖民体系，失去了对海外城邦的控制，海外贸易无法维持，旧的产业被破坏。而雅典本土的军事生产能力并不强（产业基础薄弱</a:t>
            </a:r>
            <a:r>
              <a:rPr lang="en-US" altLang="zh-CN" dirty="0"/>
              <a:t>+</a:t>
            </a:r>
            <a:r>
              <a:rPr lang="zh-CN" altLang="zh-CN" dirty="0"/>
              <a:t>民主制度下的内耗）。而奴隶流失、人口损失、政治地位下降、外来威胁等一系列事情使雅典城邦面临更多的挑战</a:t>
            </a:r>
          </a:p>
          <a:p>
            <a:r>
              <a:rPr lang="en-US" altLang="zh-CN" dirty="0"/>
              <a:t>   </a:t>
            </a:r>
            <a:r>
              <a:rPr lang="en-US" altLang="zh-CN" dirty="0" smtClean="0"/>
              <a:t>      </a:t>
            </a:r>
            <a:r>
              <a:rPr lang="zh-CN" altLang="zh-CN" dirty="0" smtClean="0"/>
              <a:t>斯巴达</a:t>
            </a:r>
            <a:r>
              <a:rPr lang="zh-CN" altLang="zh-CN" dirty="0"/>
              <a:t>属于自给自足的农业经济，有点像近代中国。这种经济总量不会特别惊人，但是它最大的好处就是绝对稳定，受战争影响很小。再加上斯巴达收到其他几个国家的军事供给，为战争走向奠定了基础。</a:t>
            </a:r>
          </a:p>
          <a:p>
            <a:endParaRPr lang="zh-CN" altLang="en-US" dirty="0"/>
          </a:p>
        </p:txBody>
      </p:sp>
      <p:sp>
        <p:nvSpPr>
          <p:cNvPr id="7" name="标题 1"/>
          <p:cNvSpPr>
            <a:spLocks noGrp="1"/>
          </p:cNvSpPr>
          <p:nvPr>
            <p:ph type="title"/>
          </p:nvPr>
        </p:nvSpPr>
        <p:spPr>
          <a:xfrm>
            <a:off x="707571" y="430756"/>
            <a:ext cx="10058400" cy="757964"/>
          </a:xfrm>
        </p:spPr>
        <p:txBody>
          <a:bodyPr rtlCol="0">
            <a:normAutofit/>
          </a:bodyPr>
          <a:lstStyle/>
          <a:p>
            <a:pPr rtl="0"/>
            <a:r>
              <a:rPr lang="zh-CN" altLang="en-US" dirty="0" smtClean="0">
                <a:latin typeface="华文隶书" panose="02010800040101010101" pitchFamily="2" charset="-122"/>
                <a:ea typeface="华文隶书" panose="02010800040101010101" pitchFamily="2" charset="-122"/>
              </a:rPr>
              <a:t>战争成因三</a:t>
            </a:r>
            <a:endParaRPr lang="zh-CN" altLang="en-US"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123465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7571" y="1582340"/>
            <a:ext cx="10776858" cy="2862322"/>
          </a:xfrm>
          <a:prstGeom prst="rect">
            <a:avLst/>
          </a:prstGeom>
          <a:noFill/>
        </p:spPr>
        <p:txBody>
          <a:bodyPr wrap="square" rtlCol="0">
            <a:spAutoFit/>
          </a:bodyPr>
          <a:lstStyle/>
          <a:p>
            <a:r>
              <a:rPr lang="zh-CN" altLang="zh-CN" b="1" dirty="0"/>
              <a:t>雅典的战略错误</a:t>
            </a:r>
            <a:endParaRPr lang="zh-CN" altLang="zh-CN" dirty="0"/>
          </a:p>
          <a:p>
            <a:r>
              <a:rPr lang="en-US" altLang="zh-CN" dirty="0" smtClean="0"/>
              <a:t>         </a:t>
            </a:r>
            <a:r>
              <a:rPr lang="zh-CN" altLang="zh-CN" dirty="0" smtClean="0"/>
              <a:t>雅典</a:t>
            </a:r>
            <a:r>
              <a:rPr lang="zh-CN" altLang="zh-CN" dirty="0"/>
              <a:t>人曾把自己的命运押在他们的强大舰队上，从而忽略了阿提卡农民的利益，最终把自己置于困境。斯巴达人首次与雅典人进行海战时，连在风浪中使船的技术都不具备，可是在经过多年的战争之后，却在羊河口海战中一举挫败了在海上称霸几十年的雅典人，为最终的胜利奠基。叙拉古人在战争中学到了作战的知识，他们用特殊加固的船头去撞击雅典人的船头，又以标枪配合，破了雅典人的传统海战战术，造成了极大威胁。</a:t>
            </a:r>
          </a:p>
          <a:p>
            <a:r>
              <a:rPr lang="en-US" altLang="zh-CN" dirty="0" smtClean="0"/>
              <a:t>         </a:t>
            </a:r>
            <a:r>
              <a:rPr lang="zh-CN" altLang="zh-CN" dirty="0" smtClean="0"/>
              <a:t>同时</a:t>
            </a:r>
            <a:r>
              <a:rPr lang="zh-CN" altLang="zh-CN" dirty="0"/>
              <a:t>，雅典的后方支援也并不到位。在战争后期，斯巴达人的长期围困，使雅典人失去了土地和牲畜，内有奴隶叛逃，外有盟邦造反和强敌在侧，雅典人危在旦夕，在叙拉古时，雅典人远离故土，不免常被补给困难所扰，而终于遭到了全军覆灭的厄运。</a:t>
            </a:r>
          </a:p>
          <a:p>
            <a:endParaRPr lang="zh-CN" altLang="en-US" dirty="0"/>
          </a:p>
        </p:txBody>
      </p:sp>
      <p:sp>
        <p:nvSpPr>
          <p:cNvPr id="7" name="标题 1"/>
          <p:cNvSpPr>
            <a:spLocks noGrp="1"/>
          </p:cNvSpPr>
          <p:nvPr>
            <p:ph type="title"/>
          </p:nvPr>
        </p:nvSpPr>
        <p:spPr>
          <a:xfrm>
            <a:off x="707571" y="430756"/>
            <a:ext cx="10058400" cy="757964"/>
          </a:xfrm>
        </p:spPr>
        <p:txBody>
          <a:bodyPr rtlCol="0">
            <a:normAutofit/>
          </a:bodyPr>
          <a:lstStyle/>
          <a:p>
            <a:pPr rtl="0"/>
            <a:r>
              <a:rPr lang="zh-CN" altLang="en-US" dirty="0" smtClean="0">
                <a:latin typeface="华文隶书" panose="02010800040101010101" pitchFamily="2" charset="-122"/>
                <a:ea typeface="华文隶书" panose="02010800040101010101" pitchFamily="2" charset="-122"/>
              </a:rPr>
              <a:t>战争成因四</a:t>
            </a:r>
            <a:endParaRPr lang="zh-CN" altLang="en-US"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202119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樱花 16 x 9">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3342_TF03031002_TF03031002" id="{DB0313F4-AB29-4F3B-A25F-645ADBE247DB}" vid="{14E6E680-B7D0-413D-A227-D89471CF79A1}"/>
    </a:ext>
  </a:extLst>
</a:theme>
</file>

<file path=ppt/theme/theme2.xml><?xml version="1.0" encoding="utf-8"?>
<a:theme xmlns:a="http://schemas.openxmlformats.org/drawingml/2006/main" name="Office 主题">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樱花自然风景演示文稿（宽屏）</Template>
  <TotalTime>134</TotalTime>
  <Words>1999</Words>
  <Application>Microsoft Office PowerPoint</Application>
  <PresentationFormat>宽屏</PresentationFormat>
  <Paragraphs>56</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华文隶书</vt:lpstr>
      <vt:lpstr>宋体</vt:lpstr>
      <vt:lpstr>幼圆</vt:lpstr>
      <vt:lpstr>Arial</vt:lpstr>
      <vt:lpstr>Cambria</vt:lpstr>
      <vt:lpstr>樱花 16 x 9</vt:lpstr>
      <vt:lpstr>PowerPoint 演示文稿</vt:lpstr>
      <vt:lpstr>伯罗奔尼撒战争战果</vt:lpstr>
      <vt:lpstr>伯罗奔尼撒战争成因</vt:lpstr>
      <vt:lpstr>战争成因一</vt:lpstr>
      <vt:lpstr>PowerPoint 演示文稿</vt:lpstr>
      <vt:lpstr>战争成因二</vt:lpstr>
      <vt:lpstr>PowerPoint 演示文稿</vt:lpstr>
      <vt:lpstr>战争成因三</vt:lpstr>
      <vt:lpstr>战争成因四</vt:lpstr>
      <vt:lpstr>伯罗奔尼撒战争影响</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 xin</dc:creator>
  <cp:lastModifiedBy>su xin</cp:lastModifiedBy>
  <cp:revision>26</cp:revision>
  <dcterms:created xsi:type="dcterms:W3CDTF">2018-06-09T14:32:15Z</dcterms:created>
  <dcterms:modified xsi:type="dcterms:W3CDTF">2018-06-10T02:51:11Z</dcterms:modified>
</cp:coreProperties>
</file>