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94" d="100"/>
          <a:sy n="94" d="100"/>
        </p:scale>
        <p:origin x="181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更多精品素材：http://shop248912786.taobao.com/index.htm  （下拉可隐藏）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更多精品素材：http://shop248912786.taobao.com/index.htm  （下拉可隐藏）</a:t>
            </a:r>
          </a:p>
        </p:txBody>
      </p:sp>
    </p:spTree>
    <p:extLst>
      <p:ext uri="{BB962C8B-B14F-4D97-AF65-F5344CB8AC3E}">
        <p14:creationId xmlns:p14="http://schemas.microsoft.com/office/powerpoint/2010/main" val="155827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pic>
        <p:nvPicPr>
          <p:cNvPr id="18" name="图片 2" descr="图片 2"/>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
          <p:cNvSpPr txBox="1"/>
          <p:nvPr/>
        </p:nvSpPr>
        <p:spPr>
          <a:xfrm>
            <a:off x="1272542" y="1288030"/>
            <a:ext cx="10011207" cy="293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0">
                <a:solidFill>
                  <a:srgbClr val="FFFFFF"/>
                </a:solidFill>
                <a:latin typeface="Gulim"/>
                <a:ea typeface="Gulim"/>
                <a:cs typeface="Gulim"/>
                <a:sym typeface="Gulim"/>
              </a:defRPr>
            </a:lvl1pPr>
          </a:lstStyle>
          <a:p>
            <a:r>
              <a:t>伯罗奔尼撒战争对古希腊世界的影响</a:t>
            </a:r>
          </a:p>
        </p:txBody>
      </p:sp>
      <p:sp>
        <p:nvSpPr>
          <p:cNvPr id="29" name="直接连接符 2"/>
          <p:cNvSpPr/>
          <p:nvPr/>
        </p:nvSpPr>
        <p:spPr>
          <a:xfrm>
            <a:off x="3217857" y="3905686"/>
            <a:ext cx="6120582" cy="1"/>
          </a:xfrm>
          <a:prstGeom prst="line">
            <a:avLst/>
          </a:prstGeom>
          <a:ln w="38100">
            <a:solidFill>
              <a:srgbClr val="FFFFFF"/>
            </a:solidFill>
            <a:miter/>
          </a:ln>
        </p:spPr>
        <p:txBody>
          <a:bodyPr lIns="45719" rIns="45719"/>
          <a:lstStyle/>
          <a:p>
            <a:endParaRPr/>
          </a:p>
        </p:txBody>
      </p:sp>
      <p:sp>
        <p:nvSpPr>
          <p:cNvPr id="30" name="矩形 3"/>
          <p:cNvSpPr/>
          <p:nvPr/>
        </p:nvSpPr>
        <p:spPr>
          <a:xfrm>
            <a:off x="5422739" y="5197542"/>
            <a:ext cx="1710814" cy="427704"/>
          </a:xfrm>
          <a:prstGeom prst="rect">
            <a:avLst/>
          </a:prstGeom>
          <a:ln w="12700">
            <a:solidFill>
              <a:srgbClr val="FFFFFF"/>
            </a:solidFill>
            <a:miter/>
          </a:ln>
        </p:spPr>
        <p:txBody>
          <a:bodyPr lIns="45719" rIns="45719" anchor="ctr"/>
          <a:lstStyle/>
          <a:p>
            <a:pPr algn="ctr">
              <a:defRPr>
                <a:solidFill>
                  <a:srgbClr val="FFFFFF"/>
                </a:solidFill>
              </a:defRPr>
            </a:pPr>
            <a:endParaRPr/>
          </a:p>
        </p:txBody>
      </p:sp>
      <p:sp>
        <p:nvSpPr>
          <p:cNvPr id="31" name="文本框 10"/>
          <p:cNvSpPr txBox="1"/>
          <p:nvPr/>
        </p:nvSpPr>
        <p:spPr>
          <a:xfrm>
            <a:off x="5512041" y="5227706"/>
            <a:ext cx="1532208"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r>
              <a:t>   BY 第一组</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88"/>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229"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230" name="矩形 93"/>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rPr dirty="0"/>
              <a:t>对于斯巴达而言</a:t>
            </a:r>
          </a:p>
        </p:txBody>
      </p:sp>
      <p:sp>
        <p:nvSpPr>
          <p:cNvPr id="231" name="矩形 41"/>
          <p:cNvSpPr txBox="1"/>
          <p:nvPr/>
        </p:nvSpPr>
        <p:spPr>
          <a:xfrm>
            <a:off x="28574" y="643656"/>
            <a:ext cx="139109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two</a:t>
            </a:r>
          </a:p>
        </p:txBody>
      </p:sp>
      <p:sp>
        <p:nvSpPr>
          <p:cNvPr id="232" name="等腰三角形 42"/>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33" name="1.战争频频胜利，使其掠夺大量金钱，贫富差距加大…"/>
          <p:cNvSpPr txBox="1"/>
          <p:nvPr/>
        </p:nvSpPr>
        <p:spPr>
          <a:xfrm>
            <a:off x="2560199" y="2367279"/>
            <a:ext cx="7071602" cy="212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300">
                <a:solidFill>
                  <a:srgbClr val="FFFFFF"/>
                </a:solidFill>
                <a:latin typeface="HanziPen SC Regular"/>
                <a:ea typeface="HanziPen SC Regular"/>
                <a:cs typeface="HanziPen SC Regular"/>
                <a:sym typeface="HanziPen SC Regular"/>
              </a:defRPr>
            </a:pPr>
            <a:r>
              <a:rPr dirty="0"/>
              <a:t>1.战争频频胜利，使其掠夺大量金钱，贫富差距加大</a:t>
            </a:r>
          </a:p>
          <a:p>
            <a:pPr>
              <a:defRPr sz="2300">
                <a:solidFill>
                  <a:srgbClr val="FFFFFF"/>
                </a:solidFill>
                <a:latin typeface="HanziPen SC Regular"/>
                <a:ea typeface="HanziPen SC Regular"/>
                <a:cs typeface="HanziPen SC Regular"/>
                <a:sym typeface="HanziPen SC Regular"/>
              </a:defRPr>
            </a:pPr>
            <a:endParaRPr dirty="0"/>
          </a:p>
          <a:p>
            <a:pPr>
              <a:defRPr sz="2300">
                <a:solidFill>
                  <a:srgbClr val="FFFFFF"/>
                </a:solidFill>
                <a:latin typeface="HanziPen SC Regular"/>
                <a:ea typeface="HanziPen SC Regular"/>
                <a:cs typeface="HanziPen SC Regular"/>
                <a:sym typeface="HanziPen SC Regular"/>
              </a:defRPr>
            </a:pPr>
            <a:r>
              <a:rPr dirty="0"/>
              <a:t>2.土地私有化现象严重，公民数量急剧减少</a:t>
            </a:r>
          </a:p>
          <a:p>
            <a:pPr>
              <a:defRPr sz="2300">
                <a:solidFill>
                  <a:srgbClr val="FFFFFF"/>
                </a:solidFill>
                <a:latin typeface="HanziPen SC Regular"/>
                <a:ea typeface="HanziPen SC Regular"/>
                <a:cs typeface="HanziPen SC Regular"/>
                <a:sym typeface="HanziPen SC Regular"/>
              </a:defRPr>
            </a:pPr>
            <a:endParaRPr dirty="0"/>
          </a:p>
          <a:p>
            <a:pPr>
              <a:defRPr sz="2300">
                <a:solidFill>
                  <a:srgbClr val="FFFFFF"/>
                </a:solidFill>
                <a:latin typeface="HanziPen SC Regular"/>
                <a:ea typeface="HanziPen SC Regular"/>
                <a:cs typeface="HanziPen SC Regular"/>
                <a:sym typeface="HanziPen SC Regular"/>
              </a:defRPr>
            </a:pPr>
            <a:r>
              <a:rPr dirty="0"/>
              <a:t>3.高利贷横行，中小奴隶主经济被吞没</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文本框 12"/>
          <p:cNvSpPr txBox="1"/>
          <p:nvPr/>
        </p:nvSpPr>
        <p:spPr>
          <a:xfrm>
            <a:off x="2265893" y="1911466"/>
            <a:ext cx="5035020"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0">
                <a:solidFill>
                  <a:srgbClr val="F2F2F2"/>
                </a:solidFill>
                <a:latin typeface="Gulim"/>
                <a:ea typeface="Gulim"/>
                <a:cs typeface="Gulim"/>
                <a:sym typeface="Gulim"/>
              </a:defRPr>
            </a:pPr>
            <a:r>
              <a:t>PART</a:t>
            </a:r>
            <a:r>
              <a:rPr sz="3600"/>
              <a:t> </a:t>
            </a:r>
          </a:p>
        </p:txBody>
      </p:sp>
      <p:sp>
        <p:nvSpPr>
          <p:cNvPr id="236" name="矩形 14"/>
          <p:cNvSpPr txBox="1"/>
          <p:nvPr/>
        </p:nvSpPr>
        <p:spPr>
          <a:xfrm>
            <a:off x="2280180" y="2997929"/>
            <a:ext cx="2949045"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a:solidFill>
                  <a:srgbClr val="F2F2F2"/>
                </a:solidFill>
                <a:latin typeface="Gulim"/>
                <a:ea typeface="Gulim"/>
                <a:cs typeface="Gulim"/>
                <a:sym typeface="Gulim"/>
              </a:defRPr>
            </a:lvl1pPr>
          </a:lstStyle>
          <a:p>
            <a:r>
              <a:t>THREE</a:t>
            </a:r>
          </a:p>
        </p:txBody>
      </p:sp>
      <p:sp>
        <p:nvSpPr>
          <p:cNvPr id="237" name="直接连接符 16"/>
          <p:cNvSpPr/>
          <p:nvPr/>
        </p:nvSpPr>
        <p:spPr>
          <a:xfrm flipV="1">
            <a:off x="4826782" y="2188737"/>
            <a:ext cx="616756" cy="1887140"/>
          </a:xfrm>
          <a:prstGeom prst="line">
            <a:avLst/>
          </a:prstGeom>
          <a:ln w="6350">
            <a:solidFill>
              <a:srgbClr val="FFFFFF"/>
            </a:solidFill>
            <a:miter/>
          </a:ln>
        </p:spPr>
        <p:txBody>
          <a:bodyPr lIns="45719" rIns="45719"/>
          <a:lstStyle/>
          <a:p>
            <a:endParaRPr/>
          </a:p>
        </p:txBody>
      </p:sp>
      <p:sp>
        <p:nvSpPr>
          <p:cNvPr id="238" name="文本框 22"/>
          <p:cNvSpPr txBox="1"/>
          <p:nvPr/>
        </p:nvSpPr>
        <p:spPr>
          <a:xfrm>
            <a:off x="5655457" y="2502387"/>
            <a:ext cx="5786438" cy="125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2F2F2"/>
                </a:solidFill>
                <a:latin typeface="HanziPen SC Regular"/>
                <a:ea typeface="HanziPen SC Regular"/>
                <a:cs typeface="HanziPen SC Regular"/>
                <a:sym typeface="HanziPen SC Regular"/>
              </a:defRPr>
            </a:lvl1pPr>
          </a:lstStyle>
          <a:p>
            <a:r>
              <a:t>文化影响</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文本框 88"/>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241"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242" name="矩形 93"/>
          <p:cNvSpPr txBox="1"/>
          <p:nvPr/>
        </p:nvSpPr>
        <p:spPr>
          <a:xfrm>
            <a:off x="1900538" y="660836"/>
            <a:ext cx="4939865"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solidFill>
                  <a:srgbClr val="F2F2F2"/>
                </a:solidFill>
                <a:latin typeface="Gulim"/>
                <a:ea typeface="Gulim"/>
                <a:cs typeface="Gulim"/>
                <a:sym typeface="Gulim"/>
              </a:defRPr>
            </a:lvl1pPr>
          </a:lstStyle>
          <a:p>
            <a:r>
              <a:t>欧里庇得斯</a:t>
            </a:r>
          </a:p>
        </p:txBody>
      </p:sp>
      <p:sp>
        <p:nvSpPr>
          <p:cNvPr id="243" name="矩形 41"/>
          <p:cNvSpPr txBox="1"/>
          <p:nvPr/>
        </p:nvSpPr>
        <p:spPr>
          <a:xfrm>
            <a:off x="28574" y="643656"/>
            <a:ext cx="139109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three</a:t>
            </a:r>
          </a:p>
        </p:txBody>
      </p:sp>
      <p:sp>
        <p:nvSpPr>
          <p:cNvPr id="244" name="等腰三角形 42"/>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45" name="d6ca7bcb0a46f21f495a287cfc246b600c33aeb7.jpg" descr="d6ca7bcb0a46f21f495a287cfc246b600c33aeb7.jpg"/>
          <p:cNvPicPr>
            <a:picLocks noChangeAspect="1"/>
          </p:cNvPicPr>
          <p:nvPr/>
        </p:nvPicPr>
        <p:blipFill>
          <a:blip r:embed="rId2">
            <a:extLst/>
          </a:blip>
          <a:stretch>
            <a:fillRect/>
          </a:stretch>
        </p:blipFill>
        <p:spPr>
          <a:xfrm>
            <a:off x="1577825" y="2022812"/>
            <a:ext cx="2718039" cy="3608016"/>
          </a:xfrm>
          <a:prstGeom prst="rect">
            <a:avLst/>
          </a:prstGeom>
          <a:ln w="12700">
            <a:miter lim="400000"/>
          </a:ln>
        </p:spPr>
      </p:pic>
      <p:sp>
        <p:nvSpPr>
          <p:cNvPr id="246" name="伯罗奔尼撒战争结束后不久的公元前4世纪，各大城邦已经孱弱不堪，后来终于被马其顿所灭。随着社会矛盾愈发的尖锐，催生了当时人对人性和政治斗争的怀疑与思考。…"/>
          <p:cNvSpPr txBox="1"/>
          <p:nvPr/>
        </p:nvSpPr>
        <p:spPr>
          <a:xfrm>
            <a:off x="4544596" y="2034849"/>
            <a:ext cx="6847636" cy="358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HanziPen SC Regular"/>
                <a:ea typeface="HanziPen SC Regular"/>
                <a:cs typeface="HanziPen SC Regular"/>
                <a:sym typeface="HanziPen SC Regular"/>
              </a:defRPr>
            </a:pPr>
            <a:r>
              <a:t>伯罗奔尼撒战争结束后不久的公元前4世纪，各大城邦已经孱弱不堪，后来终于被马其顿所灭。随着社会矛盾愈发的尖锐，催生了当时人对人性和政治斗争的怀疑与思考。</a:t>
            </a:r>
          </a:p>
          <a:p>
            <a:pPr>
              <a:defRPr>
                <a:solidFill>
                  <a:srgbClr val="FFFFFF"/>
                </a:solidFill>
                <a:latin typeface="HanziPen SC Regular"/>
                <a:ea typeface="HanziPen SC Regular"/>
                <a:cs typeface="HanziPen SC Regular"/>
                <a:sym typeface="HanziPen SC Regular"/>
              </a:defRPr>
            </a:pPr>
            <a:endParaRPr/>
          </a:p>
          <a:p>
            <a:pPr>
              <a:defRPr>
                <a:solidFill>
                  <a:srgbClr val="FFFFFF"/>
                </a:solidFill>
                <a:latin typeface="HanziPen SC Regular"/>
                <a:ea typeface="HanziPen SC Regular"/>
                <a:cs typeface="HanziPen SC Regular"/>
                <a:sym typeface="HanziPen SC Regular"/>
              </a:defRPr>
            </a:pPr>
            <a:r>
              <a:t>希腊三大悲剧大师之一，欧里庇德斯，雅典奴隶制民主国家危机时代的悲剧作家，伯罗奔尼撒战争爆发后，各种社会矛盾日益尖锐，信仰危机和道德沦丧现象出现。在欧里庇德斯的戏剧中，可以清晰的感到剧作家对希腊政治现实的怀疑态度。由于欧里庇得斯的戏剧风格和传统的悲剧风格不同，因此他生前并不出名，死后名声却很大，他的戏剧对希腊化时期的新戏剧、罗马文学和后世欧洲文学都有很大影响。</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文本框 88"/>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249"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250" name="矩形 93"/>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代表作——《美狄亚》</a:t>
            </a:r>
          </a:p>
        </p:txBody>
      </p:sp>
      <p:sp>
        <p:nvSpPr>
          <p:cNvPr id="251" name="矩形 41"/>
          <p:cNvSpPr txBox="1"/>
          <p:nvPr/>
        </p:nvSpPr>
        <p:spPr>
          <a:xfrm>
            <a:off x="28574" y="643656"/>
            <a:ext cx="139109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three</a:t>
            </a:r>
          </a:p>
        </p:txBody>
      </p:sp>
      <p:sp>
        <p:nvSpPr>
          <p:cNvPr id="252" name="等腰三角形 42"/>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53" name="timg (3).jpeg" descr="timg (3).jpeg"/>
          <p:cNvPicPr>
            <a:picLocks noChangeAspect="1"/>
          </p:cNvPicPr>
          <p:nvPr/>
        </p:nvPicPr>
        <p:blipFill>
          <a:blip r:embed="rId2">
            <a:extLst/>
          </a:blip>
          <a:stretch>
            <a:fillRect/>
          </a:stretch>
        </p:blipFill>
        <p:spPr>
          <a:xfrm>
            <a:off x="676346" y="1769413"/>
            <a:ext cx="5335919" cy="4322094"/>
          </a:xfrm>
          <a:prstGeom prst="rect">
            <a:avLst/>
          </a:prstGeom>
          <a:ln w="12700">
            <a:miter lim="400000"/>
          </a:ln>
        </p:spPr>
      </p:pic>
      <p:sp>
        <p:nvSpPr>
          <p:cNvPr id="254" name="“《美狄亚》被认为是古希腊最动人的悲剧之一，也是西方文学中第一次把妇女作为主要角色来塑造。可以说，伯罗奔尼撒战争促进了人们对当时种种社会矛盾的思考，很多的优秀的作品也随着诞生，这些作品在思想上是富有创新性的，其中以欧里庇得斯的《美狄亚》为代表。”"/>
          <p:cNvSpPr txBox="1"/>
          <p:nvPr/>
        </p:nvSpPr>
        <p:spPr>
          <a:xfrm>
            <a:off x="6267162" y="2430779"/>
            <a:ext cx="5335985"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HanziPen SC Regular"/>
                <a:ea typeface="HanziPen SC Regular"/>
                <a:cs typeface="HanziPen SC Regular"/>
                <a:sym typeface="HanziPen SC Regular"/>
              </a:defRPr>
            </a:lvl1pPr>
          </a:lstStyle>
          <a:p>
            <a:r>
              <a:t>“《美狄亚》被认为是古希腊最动人的悲剧之一，也是西方文学中第一次把妇女作为主要角色来塑造。可以说，伯罗奔尼撒战争促进了人们对当时种种社会矛盾的思考，很多的优秀的作品也随着诞生，这些作品在思想上是富有创新性的，其中以欧里庇得斯的《美狄亚》为代表。”</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文本框 88"/>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257"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258" name="矩形 93"/>
          <p:cNvSpPr txBox="1"/>
          <p:nvPr/>
        </p:nvSpPr>
        <p:spPr>
          <a:xfrm>
            <a:off x="1900538" y="660837"/>
            <a:ext cx="6905767"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代表作——《伯罗奔尼撒战争史学》本身</a:t>
            </a:r>
          </a:p>
        </p:txBody>
      </p:sp>
      <p:sp>
        <p:nvSpPr>
          <p:cNvPr id="259" name="矩形 41"/>
          <p:cNvSpPr txBox="1"/>
          <p:nvPr/>
        </p:nvSpPr>
        <p:spPr>
          <a:xfrm>
            <a:off x="28574" y="643656"/>
            <a:ext cx="139109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three</a:t>
            </a:r>
          </a:p>
        </p:txBody>
      </p:sp>
      <p:sp>
        <p:nvSpPr>
          <p:cNvPr id="260" name="等腰三角形 42"/>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61" name="timg (4).jpeg" descr="timg (4).jpeg"/>
          <p:cNvPicPr>
            <a:picLocks noChangeAspect="1"/>
          </p:cNvPicPr>
          <p:nvPr/>
        </p:nvPicPr>
        <p:blipFill>
          <a:blip r:embed="rId2">
            <a:extLst/>
          </a:blip>
          <a:stretch>
            <a:fillRect/>
          </a:stretch>
        </p:blipFill>
        <p:spPr>
          <a:xfrm>
            <a:off x="373121" y="2104435"/>
            <a:ext cx="5531766" cy="3110617"/>
          </a:xfrm>
          <a:prstGeom prst="rect">
            <a:avLst/>
          </a:prstGeom>
          <a:ln w="12700">
            <a:miter lim="400000"/>
          </a:ln>
        </p:spPr>
      </p:pic>
      <p:sp>
        <p:nvSpPr>
          <p:cNvPr id="262" name="修昔底德这种以年代为主线的历史叙事体的编撰体例，以及注重军事和政治的撰史传统，同时他还致力于考察历史之因果，企图用人事来解释历史的兴衰成败，修昔底德的这一朴素唯物史观对后世欧美史学的发展都产生了深远影响。在叙事手法上修昔底德使用大量演讲词、书信和对话体、戏剧化等写作形式以及灵活复杂的叙事技巧，生活了再现了伯罗奔尼撒战争时两个联盟之间的民众的思想变化，体现了政治制度，贸易冲突，并且从中亦可窥见波罗奔尼塞战争潜在的推动因素."/>
          <p:cNvSpPr txBox="1"/>
          <p:nvPr/>
        </p:nvSpPr>
        <p:spPr>
          <a:xfrm>
            <a:off x="6267162" y="2026523"/>
            <a:ext cx="5345563" cy="326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HanziPen SC Regular"/>
                <a:ea typeface="HanziPen SC Regular"/>
                <a:cs typeface="HanziPen SC Regular"/>
                <a:sym typeface="HanziPen SC Regular"/>
              </a:defRPr>
            </a:lvl1pPr>
          </a:lstStyle>
          <a:p>
            <a:r>
              <a:t>修昔底德这种以年代为主线的历史叙事体的编撰体例，以及注重军事和政治的撰史传统，同时他还致力于考察历史之因果，企图用人事来解释历史的兴衰成败，修昔底德的这一朴素唯物史观对后世欧美史学的发展都产生了深远影响。在叙事手法上修昔底德使用大量演讲词、书信和对话体、戏剧化等写作形式以及灵活复杂的叙事技巧，生活了再现了伯罗奔尼撒战争时两个联盟之间的民众的思想变化，体现了政治制度，贸易冲突，并且从中亦可窥见波罗奔尼塞战争潜在的推动因素.</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4"/>
          <p:cNvSpPr txBox="1"/>
          <p:nvPr/>
        </p:nvSpPr>
        <p:spPr>
          <a:xfrm>
            <a:off x="3421638" y="341928"/>
            <a:ext cx="5348724"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6600">
                <a:solidFill>
                  <a:srgbClr val="F2F2F2"/>
                </a:solidFill>
                <a:latin typeface="Gulim"/>
                <a:ea typeface="Gulim"/>
                <a:cs typeface="Gulim"/>
                <a:sym typeface="Gulim"/>
              </a:defRPr>
            </a:pPr>
            <a:r>
              <a:t>THANK YOU</a:t>
            </a:r>
            <a:r>
              <a:rPr sz="2800"/>
              <a:t> </a:t>
            </a:r>
          </a:p>
        </p:txBody>
      </p:sp>
      <p:sp>
        <p:nvSpPr>
          <p:cNvPr id="265" name="参考文献：…"/>
          <p:cNvSpPr txBox="1"/>
          <p:nvPr/>
        </p:nvSpPr>
        <p:spPr>
          <a:xfrm>
            <a:off x="3997991" y="1920494"/>
            <a:ext cx="4196018" cy="3570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solidFill>
                  <a:srgbClr val="FFFFFF"/>
                </a:solidFill>
              </a:defRPr>
            </a:pPr>
            <a:r>
              <a:rPr lang="zh-CN" altLang="en-US" b="1" u="sng" dirty="0" smtClean="0"/>
              <a:t>小组成员及分工：</a:t>
            </a:r>
            <a:endParaRPr lang="en-US" altLang="zh-CN" b="1" u="sng" dirty="0" smtClean="0"/>
          </a:p>
          <a:p>
            <a:pPr algn="ctr">
              <a:defRPr>
                <a:solidFill>
                  <a:srgbClr val="FFFFFF"/>
                </a:solidFill>
              </a:defRPr>
            </a:pPr>
            <a:endParaRPr lang="en-US" altLang="zh-CN" sz="1600" i="1" u="sng" dirty="0" smtClean="0"/>
          </a:p>
          <a:p>
            <a:pPr>
              <a:defRPr>
                <a:solidFill>
                  <a:srgbClr val="FFFFFF"/>
                </a:solidFill>
              </a:defRPr>
            </a:pPr>
            <a:r>
              <a:rPr lang="en-US" altLang="zh-CN" sz="1600" i="1" u="sng" dirty="0" smtClean="0"/>
              <a:t>1</a:t>
            </a:r>
            <a:r>
              <a:rPr lang="zh-CN" altLang="en-US" sz="1600" i="1" u="sng" dirty="0" smtClean="0"/>
              <a:t>、前期资料收集：</a:t>
            </a:r>
            <a:endParaRPr lang="en-US" altLang="zh-CN" sz="1600" i="1" u="sng" dirty="0" smtClean="0"/>
          </a:p>
          <a:p>
            <a:pPr>
              <a:defRPr>
                <a:solidFill>
                  <a:srgbClr val="FFFFFF"/>
                </a:solidFill>
              </a:defRPr>
            </a:pPr>
            <a:r>
              <a:rPr lang="zh-CN" altLang="en-US" sz="1600" dirty="0" smtClean="0"/>
              <a:t>经济方面：沈仪、洪啊芳</a:t>
            </a:r>
            <a:endParaRPr lang="en-US" altLang="zh-CN" sz="1600" dirty="0" smtClean="0"/>
          </a:p>
          <a:p>
            <a:pPr>
              <a:defRPr>
                <a:solidFill>
                  <a:srgbClr val="FFFFFF"/>
                </a:solidFill>
              </a:defRPr>
            </a:pPr>
            <a:r>
              <a:rPr lang="zh-CN" altLang="en-US" sz="1600" dirty="0" smtClean="0"/>
              <a:t>政治（外交）方面：朱子琪、陈哲天、</a:t>
            </a:r>
            <a:r>
              <a:rPr lang="zh-CN" altLang="en-US" sz="1600" dirty="0"/>
              <a:t>林谢</a:t>
            </a:r>
            <a:r>
              <a:rPr lang="zh-CN" altLang="en-US" sz="1600" dirty="0" smtClean="0"/>
              <a:t>圆</a:t>
            </a:r>
            <a:endParaRPr lang="en-US" altLang="zh-CN" sz="1600" dirty="0" smtClean="0"/>
          </a:p>
          <a:p>
            <a:pPr>
              <a:defRPr>
                <a:solidFill>
                  <a:srgbClr val="FFFFFF"/>
                </a:solidFill>
              </a:defRPr>
            </a:pPr>
            <a:r>
              <a:rPr lang="zh-CN" altLang="en-US" sz="1600" dirty="0" smtClean="0"/>
              <a:t>文化方面</a:t>
            </a:r>
            <a:r>
              <a:rPr lang="zh-CN" altLang="en-US" sz="1600" dirty="0"/>
              <a:t>：</a:t>
            </a:r>
            <a:r>
              <a:rPr lang="zh-CN" altLang="en-US" sz="1600" dirty="0" smtClean="0"/>
              <a:t>薛振庭</a:t>
            </a:r>
            <a:endParaRPr lang="en-US" altLang="zh-CN" sz="1600" dirty="0" smtClean="0"/>
          </a:p>
          <a:p>
            <a:pPr>
              <a:defRPr>
                <a:solidFill>
                  <a:srgbClr val="FFFFFF"/>
                </a:solidFill>
              </a:defRPr>
            </a:pPr>
            <a:endParaRPr lang="en-US" altLang="zh-CN" sz="1600" i="1" u="sng" dirty="0"/>
          </a:p>
          <a:p>
            <a:pPr>
              <a:defRPr>
                <a:solidFill>
                  <a:srgbClr val="FFFFFF"/>
                </a:solidFill>
              </a:defRPr>
            </a:pPr>
            <a:r>
              <a:rPr lang="en-US" altLang="zh-CN" sz="1600" i="1" u="sng" dirty="0" smtClean="0"/>
              <a:t>2</a:t>
            </a:r>
            <a:r>
              <a:rPr lang="zh-CN" altLang="en-US" sz="1600" i="1" u="sng" dirty="0" smtClean="0"/>
              <a:t>、中期总结准备：</a:t>
            </a:r>
            <a:endParaRPr lang="en-US" altLang="zh-CN" sz="1600" i="1" u="sng" dirty="0" smtClean="0"/>
          </a:p>
          <a:p>
            <a:pPr>
              <a:defRPr>
                <a:solidFill>
                  <a:srgbClr val="FFFFFF"/>
                </a:solidFill>
              </a:defRPr>
            </a:pPr>
            <a:r>
              <a:rPr lang="en-US" altLang="zh-CN" sz="1600" dirty="0" smtClean="0"/>
              <a:t>PPT</a:t>
            </a:r>
            <a:r>
              <a:rPr lang="zh-CN" altLang="en-US" sz="1600" dirty="0" smtClean="0"/>
              <a:t>准备：张士煜</a:t>
            </a:r>
            <a:endParaRPr lang="en-US" altLang="zh-CN" sz="1600" dirty="0"/>
          </a:p>
          <a:p>
            <a:pPr>
              <a:defRPr>
                <a:solidFill>
                  <a:srgbClr val="FFFFFF"/>
                </a:solidFill>
              </a:defRPr>
            </a:pPr>
            <a:r>
              <a:rPr lang="zh-CN" altLang="en-US" sz="1600" dirty="0" smtClean="0"/>
              <a:t>资料整理总结：陈耿阳、余炳蔚、马鹏新</a:t>
            </a:r>
            <a:endParaRPr lang="en-US" altLang="zh-CN" sz="1600" dirty="0" smtClean="0"/>
          </a:p>
          <a:p>
            <a:pPr>
              <a:defRPr>
                <a:solidFill>
                  <a:srgbClr val="FFFFFF"/>
                </a:solidFill>
              </a:defRPr>
            </a:pPr>
            <a:endParaRPr lang="en-US" altLang="zh-CN" sz="1600" dirty="0" smtClean="0"/>
          </a:p>
          <a:p>
            <a:pPr>
              <a:defRPr>
                <a:solidFill>
                  <a:srgbClr val="FFFFFF"/>
                </a:solidFill>
              </a:defRPr>
            </a:pPr>
            <a:r>
              <a:rPr lang="en-US" altLang="zh-CN" sz="1600" i="1" u="sng" dirty="0" smtClean="0"/>
              <a:t>3</a:t>
            </a:r>
            <a:r>
              <a:rPr lang="zh-CN" altLang="en-US" sz="1600" i="1" u="sng" dirty="0" smtClean="0"/>
              <a:t>、最终展示成果：</a:t>
            </a:r>
            <a:endParaRPr lang="en-US" altLang="zh-CN" sz="1600" i="1" u="sng" dirty="0" smtClean="0"/>
          </a:p>
          <a:p>
            <a:pPr>
              <a:defRPr>
                <a:solidFill>
                  <a:srgbClr val="FFFFFF"/>
                </a:solidFill>
              </a:defRPr>
            </a:pPr>
            <a:r>
              <a:rPr lang="zh-CN" altLang="en-US" sz="1600" dirty="0" smtClean="0"/>
              <a:t>演讲稿：罗曼源</a:t>
            </a:r>
            <a:endParaRPr lang="en-US" altLang="zh-CN" sz="1600" dirty="0" smtClean="0"/>
          </a:p>
          <a:p>
            <a:pPr>
              <a:defRPr>
                <a:solidFill>
                  <a:srgbClr val="FFFFFF"/>
                </a:solidFill>
              </a:defRPr>
            </a:pPr>
            <a:r>
              <a:rPr lang="zh-CN" altLang="en-US" sz="1600" dirty="0" smtClean="0"/>
              <a:t>演讲者</a:t>
            </a:r>
            <a:r>
              <a:rPr lang="zh-CN" altLang="en-US" sz="1600" dirty="0"/>
              <a:t>：马鹏</a:t>
            </a:r>
            <a:r>
              <a:rPr lang="zh-CN" altLang="en-US" sz="1600" dirty="0" smtClean="0"/>
              <a:t>新</a:t>
            </a:r>
            <a:endParaRPr lang="en-US" altLang="zh-CN" sz="1600" dirty="0" smtClean="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4"/>
          <p:cNvSpPr txBox="1"/>
          <p:nvPr/>
        </p:nvSpPr>
        <p:spPr>
          <a:xfrm>
            <a:off x="3421638" y="341928"/>
            <a:ext cx="5348724"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6600">
                <a:solidFill>
                  <a:srgbClr val="F2F2F2"/>
                </a:solidFill>
                <a:latin typeface="Gulim"/>
                <a:ea typeface="Gulim"/>
                <a:cs typeface="Gulim"/>
                <a:sym typeface="Gulim"/>
              </a:defRPr>
            </a:pPr>
            <a:r>
              <a:t>THANK YOU</a:t>
            </a:r>
            <a:r>
              <a:rPr sz="2800"/>
              <a:t> </a:t>
            </a:r>
          </a:p>
        </p:txBody>
      </p:sp>
      <p:sp>
        <p:nvSpPr>
          <p:cNvPr id="265" name="参考文献：…"/>
          <p:cNvSpPr txBox="1"/>
          <p:nvPr/>
        </p:nvSpPr>
        <p:spPr>
          <a:xfrm>
            <a:off x="1841897" y="1459558"/>
            <a:ext cx="8508205" cy="449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solidFill>
                  <a:srgbClr val="FFFFFF"/>
                </a:solidFill>
              </a:defRPr>
            </a:pPr>
            <a:r>
              <a:t>参考文献：</a:t>
            </a:r>
          </a:p>
          <a:p>
            <a:pPr algn="ctr">
              <a:defRPr>
                <a:solidFill>
                  <a:srgbClr val="FFFFFF"/>
                </a:solidFill>
              </a:defRPr>
            </a:pPr>
            <a:endParaRPr/>
          </a:p>
          <a:p>
            <a:pPr>
              <a:defRPr>
                <a:solidFill>
                  <a:srgbClr val="FFFFFF"/>
                </a:solidFill>
              </a:defRPr>
            </a:pPr>
            <a:r>
              <a:t>[1]张圆.泸州职业技术学院.古希腊世界的崩塌——论伯罗奔尼撒战争对古希腊的影响</a:t>
            </a:r>
          </a:p>
          <a:p>
            <a:pPr>
              <a:defRPr>
                <a:solidFill>
                  <a:srgbClr val="FFFFFF"/>
                </a:solidFill>
              </a:defRPr>
            </a:pPr>
            <a:endParaRPr/>
          </a:p>
          <a:p>
            <a:pPr>
              <a:defRPr>
                <a:solidFill>
                  <a:srgbClr val="FFFFFF"/>
                </a:solidFill>
              </a:defRPr>
            </a:pPr>
            <a:r>
              <a:t>[2]毕会成.伯罗奔尼撒战争――古典历史条件下的商业战争</a:t>
            </a:r>
          </a:p>
          <a:p>
            <a:pPr>
              <a:defRPr>
                <a:solidFill>
                  <a:srgbClr val="FFFFFF"/>
                </a:solidFill>
              </a:defRPr>
            </a:pPr>
            <a:endParaRPr/>
          </a:p>
          <a:p>
            <a:pPr>
              <a:defRPr>
                <a:solidFill>
                  <a:srgbClr val="FFFFFF"/>
                </a:solidFill>
              </a:defRPr>
            </a:pPr>
            <a:r>
              <a:t>[3]赵玉.雅典帝国的崩解与民主政治的衰退――简析伯罗奔尼撒战争对雅典的影响</a:t>
            </a:r>
          </a:p>
          <a:p>
            <a:pPr>
              <a:defRPr>
                <a:solidFill>
                  <a:srgbClr val="FFFFFF"/>
                </a:solidFill>
              </a:defRPr>
            </a:pPr>
            <a:endParaRPr/>
          </a:p>
          <a:p>
            <a:pPr>
              <a:defRPr>
                <a:solidFill>
                  <a:srgbClr val="FFFFFF"/>
                </a:solidFill>
              </a:defRPr>
            </a:pPr>
            <a:r>
              <a:t>[4] 徐玉莲.从伯罗奔尼撒战争史看雅典与斯巴达的优劣势</a:t>
            </a:r>
          </a:p>
          <a:p>
            <a:pPr>
              <a:defRPr>
                <a:solidFill>
                  <a:srgbClr val="FFFFFF"/>
                </a:solidFill>
              </a:defRPr>
            </a:pPr>
            <a:endParaRPr/>
          </a:p>
          <a:p>
            <a:pPr>
              <a:defRPr>
                <a:solidFill>
                  <a:srgbClr val="FFFFFF"/>
                </a:solidFill>
              </a:defRPr>
            </a:pPr>
            <a:r>
              <a:t>[5]李红.华中师范大学.比较文学与世界文学.论欧里庇得斯悲剧中的怀疑论思想</a:t>
            </a:r>
          </a:p>
          <a:p>
            <a:pPr>
              <a:defRPr>
                <a:solidFill>
                  <a:srgbClr val="FFFFFF"/>
                </a:solidFill>
              </a:defRPr>
            </a:pPr>
            <a:endParaRPr/>
          </a:p>
          <a:p>
            <a:pPr>
              <a:defRPr>
                <a:solidFill>
                  <a:srgbClr val="FFFFFF"/>
                </a:solidFill>
              </a:defRPr>
            </a:pPr>
            <a:r>
              <a:t>[6]郭云莹.从美狄亚看欧里庇得斯命运观之覆</a:t>
            </a:r>
          </a:p>
          <a:p>
            <a:pPr>
              <a:defRPr>
                <a:solidFill>
                  <a:srgbClr val="FFFFFF"/>
                </a:solidFill>
              </a:defRPr>
            </a:pPr>
            <a:endParaRPr/>
          </a:p>
          <a:p>
            <a:pPr>
              <a:defRPr>
                <a:solidFill>
                  <a:srgbClr val="FFFFFF"/>
                </a:solidFill>
              </a:defRPr>
            </a:pPr>
            <a:r>
              <a:t>[7]刘传宝.中国人民大学.伯罗奔尼撒战争史文学性探源</a:t>
            </a:r>
          </a:p>
        </p:txBody>
      </p:sp>
    </p:spTree>
    <p:extLst>
      <p:ext uri="{BB962C8B-B14F-4D97-AF65-F5344CB8AC3E}">
        <p14:creationId xmlns:p14="http://schemas.microsoft.com/office/powerpoint/2010/main" val="2041013540"/>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等腰三角形 90"/>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4"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35" name="矩形 95"/>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战事阶段一览</a:t>
            </a:r>
          </a:p>
        </p:txBody>
      </p:sp>
      <p:sp>
        <p:nvSpPr>
          <p:cNvPr id="36" name="矩形 2"/>
          <p:cNvSpPr/>
          <p:nvPr/>
        </p:nvSpPr>
        <p:spPr>
          <a:xfrm>
            <a:off x="0" y="5513617"/>
            <a:ext cx="12192000" cy="1279194"/>
          </a:xfrm>
          <a:prstGeom prst="rect">
            <a:avLst/>
          </a:prstGeom>
          <a:solidFill>
            <a:srgbClr val="2C2C2C"/>
          </a:solidFill>
          <a:ln w="12700">
            <a:miter lim="400000"/>
          </a:ln>
        </p:spPr>
        <p:txBody>
          <a:bodyPr lIns="45719" rIns="45719" anchor="ctr"/>
          <a:lstStyle/>
          <a:p>
            <a:pPr algn="ctr">
              <a:defRPr>
                <a:solidFill>
                  <a:srgbClr val="FFFFFF"/>
                </a:solidFill>
              </a:defRPr>
            </a:pPr>
            <a:endParaRPr/>
          </a:p>
        </p:txBody>
      </p:sp>
      <p:grpSp>
        <p:nvGrpSpPr>
          <p:cNvPr id="41" name="组合 6"/>
          <p:cNvGrpSpPr/>
          <p:nvPr/>
        </p:nvGrpSpPr>
        <p:grpSpPr>
          <a:xfrm>
            <a:off x="961699" y="5681937"/>
            <a:ext cx="8178936" cy="631958"/>
            <a:chOff x="0" y="0"/>
            <a:chExt cx="8178934" cy="631957"/>
          </a:xfrm>
        </p:grpSpPr>
        <p:sp>
          <p:nvSpPr>
            <p:cNvPr id="37" name="矩形 3"/>
            <p:cNvSpPr/>
            <p:nvPr/>
          </p:nvSpPr>
          <p:spPr>
            <a:xfrm>
              <a:off x="0" y="-1"/>
              <a:ext cx="1812429" cy="631959"/>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8" name="矩形 10"/>
            <p:cNvSpPr/>
            <p:nvPr/>
          </p:nvSpPr>
          <p:spPr>
            <a:xfrm>
              <a:off x="2116751" y="-1"/>
              <a:ext cx="1812429" cy="631959"/>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9" name="矩形 11"/>
            <p:cNvSpPr/>
            <p:nvPr/>
          </p:nvSpPr>
          <p:spPr>
            <a:xfrm>
              <a:off x="4249754" y="-1"/>
              <a:ext cx="1812429" cy="631959"/>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0" name="矩形 12"/>
            <p:cNvSpPr/>
            <p:nvPr/>
          </p:nvSpPr>
          <p:spPr>
            <a:xfrm>
              <a:off x="6366506" y="-1"/>
              <a:ext cx="1812429" cy="631959"/>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70" name="组合 5"/>
          <p:cNvGrpSpPr/>
          <p:nvPr/>
        </p:nvGrpSpPr>
        <p:grpSpPr>
          <a:xfrm>
            <a:off x="122273" y="4314517"/>
            <a:ext cx="11947454" cy="1229513"/>
            <a:chOff x="84126" y="0"/>
            <a:chExt cx="11947452" cy="1229512"/>
          </a:xfrm>
        </p:grpSpPr>
        <p:sp>
          <p:nvSpPr>
            <p:cNvPr id="42" name="等腰三角形 20"/>
            <p:cNvSpPr/>
            <p:nvPr/>
          </p:nvSpPr>
          <p:spPr>
            <a:xfrm>
              <a:off x="3335125" y="289980"/>
              <a:ext cx="857387" cy="939532"/>
            </a:xfrm>
            <a:prstGeom prst="triangle">
              <a:avLst/>
            </a:prstGeom>
            <a:solidFill>
              <a:srgbClr val="0070C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 name="等腰三角形 19"/>
            <p:cNvSpPr/>
            <p:nvPr/>
          </p:nvSpPr>
          <p:spPr>
            <a:xfrm>
              <a:off x="2658797" y="300577"/>
              <a:ext cx="661224" cy="928935"/>
            </a:xfrm>
            <a:prstGeom prst="triangle">
              <a:avLst/>
            </a:prstGeom>
            <a:solidFill>
              <a:srgbClr val="4E74B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 name="等腰三角形 16"/>
            <p:cNvSpPr/>
            <p:nvPr/>
          </p:nvSpPr>
          <p:spPr>
            <a:xfrm>
              <a:off x="2203385" y="586914"/>
              <a:ext cx="770095" cy="642598"/>
            </a:xfrm>
            <a:prstGeom prst="triangle">
              <a:avLst/>
            </a:prstGeom>
            <a:solidFill>
              <a:srgbClr val="3A518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 name="等腰三角形 15"/>
            <p:cNvSpPr/>
            <p:nvPr/>
          </p:nvSpPr>
          <p:spPr>
            <a:xfrm>
              <a:off x="811729" y="0"/>
              <a:ext cx="1089737" cy="1229512"/>
            </a:xfrm>
            <a:prstGeom prst="triangle">
              <a:avLst/>
            </a:prstGeom>
            <a:solidFill>
              <a:srgbClr val="2C2C2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6" name="等腰三角形 4"/>
            <p:cNvSpPr/>
            <p:nvPr/>
          </p:nvSpPr>
          <p:spPr>
            <a:xfrm>
              <a:off x="84126" y="289979"/>
              <a:ext cx="1087609" cy="939534"/>
            </a:xfrm>
            <a:prstGeom prst="triangle">
              <a:avLst/>
            </a:prstGeom>
            <a:solidFill>
              <a:srgbClr val="2F436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7" name="等腰三角形 14"/>
            <p:cNvSpPr/>
            <p:nvPr/>
          </p:nvSpPr>
          <p:spPr>
            <a:xfrm>
              <a:off x="1539331" y="289979"/>
              <a:ext cx="1087609" cy="939534"/>
            </a:xfrm>
            <a:prstGeom prst="triangle">
              <a:avLst/>
            </a:prstGeom>
            <a:solidFill>
              <a:srgbClr val="0070C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8" name="等腰三角形 17"/>
            <p:cNvSpPr/>
            <p:nvPr/>
          </p:nvSpPr>
          <p:spPr>
            <a:xfrm>
              <a:off x="2647968" y="858338"/>
              <a:ext cx="627432" cy="371174"/>
            </a:xfrm>
            <a:prstGeom prst="triangle">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9" name="等腰三角形 18"/>
            <p:cNvSpPr/>
            <p:nvPr/>
          </p:nvSpPr>
          <p:spPr>
            <a:xfrm>
              <a:off x="2973479" y="586915"/>
              <a:ext cx="693243" cy="642598"/>
            </a:xfrm>
            <a:prstGeom prst="triangle">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0" name="等腰三角形 21"/>
            <p:cNvSpPr/>
            <p:nvPr/>
          </p:nvSpPr>
          <p:spPr>
            <a:xfrm>
              <a:off x="3831103" y="289978"/>
              <a:ext cx="1087609" cy="939534"/>
            </a:xfrm>
            <a:prstGeom prst="triangle">
              <a:avLst/>
            </a:prstGeom>
            <a:solidFill>
              <a:srgbClr val="C55A1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1" name="等腰三角形 24"/>
            <p:cNvSpPr/>
            <p:nvPr/>
          </p:nvSpPr>
          <p:spPr>
            <a:xfrm>
              <a:off x="4465813" y="582557"/>
              <a:ext cx="770095" cy="642599"/>
            </a:xfrm>
            <a:prstGeom prst="triangle">
              <a:avLst/>
            </a:prstGeom>
            <a:solidFill>
              <a:srgbClr val="2C2C2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2" name="等腰三角形 40"/>
            <p:cNvSpPr/>
            <p:nvPr/>
          </p:nvSpPr>
          <p:spPr>
            <a:xfrm>
              <a:off x="6003881" y="289980"/>
              <a:ext cx="857388" cy="939532"/>
            </a:xfrm>
            <a:prstGeom prst="triangle">
              <a:avLst/>
            </a:prstGeom>
            <a:solidFill>
              <a:srgbClr val="0070C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3" name="等腰三角形 41"/>
            <p:cNvSpPr/>
            <p:nvPr/>
          </p:nvSpPr>
          <p:spPr>
            <a:xfrm>
              <a:off x="5327554" y="300577"/>
              <a:ext cx="661224" cy="928935"/>
            </a:xfrm>
            <a:prstGeom prst="triangle">
              <a:avLst/>
            </a:prstGeom>
            <a:solidFill>
              <a:srgbClr val="4E74B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4" name="等腰三角形 42"/>
            <p:cNvSpPr/>
            <p:nvPr/>
          </p:nvSpPr>
          <p:spPr>
            <a:xfrm>
              <a:off x="4872141" y="586914"/>
              <a:ext cx="770096" cy="642598"/>
            </a:xfrm>
            <a:prstGeom prst="triangle">
              <a:avLst/>
            </a:prstGeom>
            <a:solidFill>
              <a:srgbClr val="3A518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5" name="等腰三角形 43"/>
            <p:cNvSpPr/>
            <p:nvPr/>
          </p:nvSpPr>
          <p:spPr>
            <a:xfrm>
              <a:off x="5316724" y="858338"/>
              <a:ext cx="627433" cy="371174"/>
            </a:xfrm>
            <a:prstGeom prst="triangle">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等腰三角形 44"/>
            <p:cNvSpPr/>
            <p:nvPr/>
          </p:nvSpPr>
          <p:spPr>
            <a:xfrm>
              <a:off x="5642236" y="586915"/>
              <a:ext cx="693243" cy="642598"/>
            </a:xfrm>
            <a:prstGeom prst="triangle">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7" name="等腰三角形 45"/>
            <p:cNvSpPr/>
            <p:nvPr/>
          </p:nvSpPr>
          <p:spPr>
            <a:xfrm>
              <a:off x="6499859" y="289978"/>
              <a:ext cx="1087609" cy="939534"/>
            </a:xfrm>
            <a:prstGeom prst="triangle">
              <a:avLst/>
            </a:prstGeom>
            <a:solidFill>
              <a:srgbClr val="C55A1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8" name="等腰三角形 46"/>
            <p:cNvSpPr/>
            <p:nvPr/>
          </p:nvSpPr>
          <p:spPr>
            <a:xfrm>
              <a:off x="8209459" y="289251"/>
              <a:ext cx="857388" cy="939533"/>
            </a:xfrm>
            <a:prstGeom prst="triangle">
              <a:avLst/>
            </a:prstGeom>
            <a:solidFill>
              <a:srgbClr val="0070C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9" name="等腰三角形 47"/>
            <p:cNvSpPr/>
            <p:nvPr/>
          </p:nvSpPr>
          <p:spPr>
            <a:xfrm>
              <a:off x="7533130" y="299848"/>
              <a:ext cx="661225" cy="928936"/>
            </a:xfrm>
            <a:prstGeom prst="triangle">
              <a:avLst/>
            </a:prstGeom>
            <a:solidFill>
              <a:srgbClr val="4E74B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0" name="等腰三角形 48"/>
            <p:cNvSpPr/>
            <p:nvPr/>
          </p:nvSpPr>
          <p:spPr>
            <a:xfrm>
              <a:off x="7077719" y="582558"/>
              <a:ext cx="770096" cy="642599"/>
            </a:xfrm>
            <a:prstGeom prst="triangle">
              <a:avLst/>
            </a:prstGeom>
            <a:solidFill>
              <a:srgbClr val="3A518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1" name="等腰三角形 49"/>
            <p:cNvSpPr/>
            <p:nvPr/>
          </p:nvSpPr>
          <p:spPr>
            <a:xfrm>
              <a:off x="7522302" y="857610"/>
              <a:ext cx="627432" cy="371174"/>
            </a:xfrm>
            <a:prstGeom prst="triangle">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等腰三角形 50"/>
            <p:cNvSpPr/>
            <p:nvPr/>
          </p:nvSpPr>
          <p:spPr>
            <a:xfrm>
              <a:off x="7847813" y="586186"/>
              <a:ext cx="693244" cy="642598"/>
            </a:xfrm>
            <a:prstGeom prst="triangle">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3" name="等腰三角形 51"/>
            <p:cNvSpPr/>
            <p:nvPr/>
          </p:nvSpPr>
          <p:spPr>
            <a:xfrm>
              <a:off x="8705437" y="289249"/>
              <a:ext cx="1087609" cy="939534"/>
            </a:xfrm>
            <a:prstGeom prst="triangle">
              <a:avLst/>
            </a:prstGeom>
            <a:solidFill>
              <a:srgbClr val="C55A1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4" name="等腰三角形 52"/>
            <p:cNvSpPr/>
            <p:nvPr/>
          </p:nvSpPr>
          <p:spPr>
            <a:xfrm>
              <a:off x="10447993" y="289251"/>
              <a:ext cx="857388" cy="939533"/>
            </a:xfrm>
            <a:prstGeom prst="triangle">
              <a:avLst/>
            </a:prstGeom>
            <a:solidFill>
              <a:srgbClr val="0070C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5" name="等腰三角形 53"/>
            <p:cNvSpPr/>
            <p:nvPr/>
          </p:nvSpPr>
          <p:spPr>
            <a:xfrm>
              <a:off x="9771666" y="299848"/>
              <a:ext cx="661223" cy="928936"/>
            </a:xfrm>
            <a:prstGeom prst="triangle">
              <a:avLst/>
            </a:prstGeom>
            <a:solidFill>
              <a:srgbClr val="4E74B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6" name="等腰三角形 54"/>
            <p:cNvSpPr/>
            <p:nvPr/>
          </p:nvSpPr>
          <p:spPr>
            <a:xfrm>
              <a:off x="9316253" y="586185"/>
              <a:ext cx="770095" cy="642599"/>
            </a:xfrm>
            <a:prstGeom prst="triangle">
              <a:avLst/>
            </a:prstGeom>
            <a:solidFill>
              <a:srgbClr val="3A518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7" name="等腰三角形 55"/>
            <p:cNvSpPr/>
            <p:nvPr/>
          </p:nvSpPr>
          <p:spPr>
            <a:xfrm>
              <a:off x="9760836" y="857610"/>
              <a:ext cx="627433" cy="371174"/>
            </a:xfrm>
            <a:prstGeom prst="triangle">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8" name="等腰三角形 56"/>
            <p:cNvSpPr/>
            <p:nvPr/>
          </p:nvSpPr>
          <p:spPr>
            <a:xfrm>
              <a:off x="10086347" y="586186"/>
              <a:ext cx="693244" cy="642598"/>
            </a:xfrm>
            <a:prstGeom prst="triangle">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9" name="等腰三角形 57"/>
            <p:cNvSpPr/>
            <p:nvPr/>
          </p:nvSpPr>
          <p:spPr>
            <a:xfrm>
              <a:off x="10943971" y="289249"/>
              <a:ext cx="1087609" cy="939534"/>
            </a:xfrm>
            <a:prstGeom prst="triangle">
              <a:avLst/>
            </a:prstGeom>
            <a:solidFill>
              <a:srgbClr val="C55A1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71" name="泪滴形 8"/>
          <p:cNvSpPr/>
          <p:nvPr/>
        </p:nvSpPr>
        <p:spPr>
          <a:xfrm rot="7970546">
            <a:off x="366924" y="2976800"/>
            <a:ext cx="528128" cy="493274"/>
          </a:xfrm>
          <a:custGeom>
            <a:avLst/>
            <a:gdLst/>
            <a:ahLst/>
            <a:cxnLst>
              <a:cxn ang="0">
                <a:pos x="wd2" y="hd2"/>
              </a:cxn>
              <a:cxn ang="5400000">
                <a:pos x="wd2" y="hd2"/>
              </a:cxn>
              <a:cxn ang="10800000">
                <a:pos x="wd2" y="hd2"/>
              </a:cxn>
              <a:cxn ang="16200000">
                <a:pos x="wd2" y="hd2"/>
              </a:cxn>
            </a:cxnLst>
            <a:rect l="0" t="0" r="r" b="b"/>
            <a:pathLst>
              <a:path w="21600" h="21600" extrusionOk="0">
                <a:moveTo>
                  <a:pt x="0" y="11077"/>
                </a:moveTo>
                <a:cubicBezTo>
                  <a:pt x="0" y="5265"/>
                  <a:pt x="4711" y="554"/>
                  <a:pt x="10523" y="554"/>
                </a:cubicBezTo>
                <a:cubicBezTo>
                  <a:pt x="14215" y="554"/>
                  <a:pt x="17908" y="369"/>
                  <a:pt x="21600" y="0"/>
                </a:cubicBezTo>
                <a:cubicBezTo>
                  <a:pt x="21231" y="3692"/>
                  <a:pt x="21046" y="7385"/>
                  <a:pt x="21046" y="11077"/>
                </a:cubicBezTo>
                <a:cubicBezTo>
                  <a:pt x="21046" y="16889"/>
                  <a:pt x="16335" y="21600"/>
                  <a:pt x="10523" y="21600"/>
                </a:cubicBezTo>
                <a:cubicBezTo>
                  <a:pt x="4711" y="21600"/>
                  <a:pt x="0" y="16889"/>
                  <a:pt x="0" y="11077"/>
                </a:cubicBezTo>
                <a:close/>
              </a:path>
            </a:pathLst>
          </a:custGeom>
          <a:solidFill>
            <a:srgbClr val="0070C0"/>
          </a:solidFill>
          <a:ln w="12700">
            <a:miter lim="400000"/>
          </a:ln>
        </p:spPr>
        <p:txBody>
          <a:bodyPr lIns="45719" rIns="45719" anchor="ctr"/>
          <a:lstStyle/>
          <a:p>
            <a:pPr algn="ctr">
              <a:defRPr>
                <a:solidFill>
                  <a:srgbClr val="FFFFFF"/>
                </a:solidFill>
              </a:defRPr>
            </a:pPr>
            <a:endParaRPr/>
          </a:p>
        </p:txBody>
      </p:sp>
      <p:sp>
        <p:nvSpPr>
          <p:cNvPr id="72" name="泪滴形 64"/>
          <p:cNvSpPr/>
          <p:nvPr/>
        </p:nvSpPr>
        <p:spPr>
          <a:xfrm rot="7970546">
            <a:off x="4933582" y="1282937"/>
            <a:ext cx="528128" cy="493274"/>
          </a:xfrm>
          <a:custGeom>
            <a:avLst/>
            <a:gdLst/>
            <a:ahLst/>
            <a:cxnLst>
              <a:cxn ang="0">
                <a:pos x="wd2" y="hd2"/>
              </a:cxn>
              <a:cxn ang="5400000">
                <a:pos x="wd2" y="hd2"/>
              </a:cxn>
              <a:cxn ang="10800000">
                <a:pos x="wd2" y="hd2"/>
              </a:cxn>
              <a:cxn ang="16200000">
                <a:pos x="wd2" y="hd2"/>
              </a:cxn>
            </a:cxnLst>
            <a:rect l="0" t="0" r="r" b="b"/>
            <a:pathLst>
              <a:path w="21600" h="21600" extrusionOk="0">
                <a:moveTo>
                  <a:pt x="0" y="11077"/>
                </a:moveTo>
                <a:cubicBezTo>
                  <a:pt x="0" y="5265"/>
                  <a:pt x="4711" y="554"/>
                  <a:pt x="10523" y="554"/>
                </a:cubicBezTo>
                <a:cubicBezTo>
                  <a:pt x="14215" y="554"/>
                  <a:pt x="17908" y="369"/>
                  <a:pt x="21600" y="0"/>
                </a:cubicBezTo>
                <a:cubicBezTo>
                  <a:pt x="21231" y="3692"/>
                  <a:pt x="21046" y="7385"/>
                  <a:pt x="21046" y="11077"/>
                </a:cubicBezTo>
                <a:cubicBezTo>
                  <a:pt x="21046" y="16889"/>
                  <a:pt x="16335" y="21600"/>
                  <a:pt x="10523" y="21600"/>
                </a:cubicBezTo>
                <a:cubicBezTo>
                  <a:pt x="4711" y="21600"/>
                  <a:pt x="0" y="16889"/>
                  <a:pt x="0" y="11077"/>
                </a:cubicBezTo>
                <a:close/>
              </a:path>
            </a:pathLst>
          </a:custGeom>
          <a:solidFill>
            <a:srgbClr val="0070C0"/>
          </a:solidFill>
          <a:ln w="12700">
            <a:miter lim="400000"/>
          </a:ln>
        </p:spPr>
        <p:txBody>
          <a:bodyPr lIns="45719" rIns="45719" anchor="ctr"/>
          <a:lstStyle/>
          <a:p>
            <a:pPr algn="ctr">
              <a:defRPr>
                <a:solidFill>
                  <a:srgbClr val="FFFFFF"/>
                </a:solidFill>
              </a:defRPr>
            </a:pPr>
            <a:endParaRPr/>
          </a:p>
        </p:txBody>
      </p:sp>
      <p:sp>
        <p:nvSpPr>
          <p:cNvPr id="73" name="泪滴形 66"/>
          <p:cNvSpPr/>
          <p:nvPr/>
        </p:nvSpPr>
        <p:spPr>
          <a:xfrm rot="7970546">
            <a:off x="2651106" y="2069992"/>
            <a:ext cx="528128" cy="493274"/>
          </a:xfrm>
          <a:custGeom>
            <a:avLst/>
            <a:gdLst/>
            <a:ahLst/>
            <a:cxnLst>
              <a:cxn ang="0">
                <a:pos x="wd2" y="hd2"/>
              </a:cxn>
              <a:cxn ang="5400000">
                <a:pos x="wd2" y="hd2"/>
              </a:cxn>
              <a:cxn ang="10800000">
                <a:pos x="wd2" y="hd2"/>
              </a:cxn>
              <a:cxn ang="16200000">
                <a:pos x="wd2" y="hd2"/>
              </a:cxn>
            </a:cxnLst>
            <a:rect l="0" t="0" r="r" b="b"/>
            <a:pathLst>
              <a:path w="21600" h="21600" extrusionOk="0">
                <a:moveTo>
                  <a:pt x="0" y="11077"/>
                </a:moveTo>
                <a:cubicBezTo>
                  <a:pt x="0" y="5265"/>
                  <a:pt x="4711" y="554"/>
                  <a:pt x="10523" y="554"/>
                </a:cubicBezTo>
                <a:cubicBezTo>
                  <a:pt x="14215" y="554"/>
                  <a:pt x="17908" y="369"/>
                  <a:pt x="21600" y="0"/>
                </a:cubicBezTo>
                <a:cubicBezTo>
                  <a:pt x="21231" y="3692"/>
                  <a:pt x="21046" y="7385"/>
                  <a:pt x="21046" y="11077"/>
                </a:cubicBezTo>
                <a:cubicBezTo>
                  <a:pt x="21046" y="16889"/>
                  <a:pt x="16335" y="21600"/>
                  <a:pt x="10523" y="21600"/>
                </a:cubicBezTo>
                <a:cubicBezTo>
                  <a:pt x="4711" y="21600"/>
                  <a:pt x="0" y="16889"/>
                  <a:pt x="0" y="11077"/>
                </a:cubicBezTo>
                <a:close/>
              </a:path>
            </a:pathLst>
          </a:custGeom>
          <a:solidFill>
            <a:srgbClr val="C55A11"/>
          </a:solidFill>
          <a:ln w="12700">
            <a:miter lim="400000"/>
          </a:ln>
        </p:spPr>
        <p:txBody>
          <a:bodyPr lIns="45719" rIns="45719" anchor="ctr"/>
          <a:lstStyle/>
          <a:p>
            <a:pPr algn="ctr">
              <a:defRPr>
                <a:solidFill>
                  <a:srgbClr val="FFFFFF"/>
                </a:solidFill>
              </a:defRPr>
            </a:pPr>
            <a:endParaRPr/>
          </a:p>
        </p:txBody>
      </p:sp>
      <p:sp>
        <p:nvSpPr>
          <p:cNvPr id="74" name="直接连接符 67"/>
          <p:cNvSpPr/>
          <p:nvPr/>
        </p:nvSpPr>
        <p:spPr>
          <a:xfrm flipH="1">
            <a:off x="5182328" y="1945071"/>
            <a:ext cx="30571" cy="3514378"/>
          </a:xfrm>
          <a:prstGeom prst="line">
            <a:avLst/>
          </a:prstGeom>
          <a:ln w="3175">
            <a:solidFill>
              <a:srgbClr val="FFFFFF"/>
            </a:solidFill>
            <a:miter/>
          </a:ln>
        </p:spPr>
        <p:txBody>
          <a:bodyPr lIns="45719" rIns="45719"/>
          <a:lstStyle/>
          <a:p>
            <a:endParaRPr/>
          </a:p>
        </p:txBody>
      </p:sp>
      <p:sp>
        <p:nvSpPr>
          <p:cNvPr id="75" name="泪滴形 70"/>
          <p:cNvSpPr/>
          <p:nvPr/>
        </p:nvSpPr>
        <p:spPr>
          <a:xfrm rot="7970546">
            <a:off x="9024282" y="1690919"/>
            <a:ext cx="528128" cy="493274"/>
          </a:xfrm>
          <a:custGeom>
            <a:avLst/>
            <a:gdLst/>
            <a:ahLst/>
            <a:cxnLst>
              <a:cxn ang="0">
                <a:pos x="wd2" y="hd2"/>
              </a:cxn>
              <a:cxn ang="5400000">
                <a:pos x="wd2" y="hd2"/>
              </a:cxn>
              <a:cxn ang="10800000">
                <a:pos x="wd2" y="hd2"/>
              </a:cxn>
              <a:cxn ang="16200000">
                <a:pos x="wd2" y="hd2"/>
              </a:cxn>
            </a:cxnLst>
            <a:rect l="0" t="0" r="r" b="b"/>
            <a:pathLst>
              <a:path w="21600" h="21600" extrusionOk="0">
                <a:moveTo>
                  <a:pt x="0" y="11077"/>
                </a:moveTo>
                <a:cubicBezTo>
                  <a:pt x="0" y="5265"/>
                  <a:pt x="4711" y="554"/>
                  <a:pt x="10523" y="554"/>
                </a:cubicBezTo>
                <a:cubicBezTo>
                  <a:pt x="14215" y="554"/>
                  <a:pt x="17908" y="369"/>
                  <a:pt x="21600" y="0"/>
                </a:cubicBezTo>
                <a:cubicBezTo>
                  <a:pt x="21231" y="3692"/>
                  <a:pt x="21046" y="7385"/>
                  <a:pt x="21046" y="11077"/>
                </a:cubicBezTo>
                <a:cubicBezTo>
                  <a:pt x="21046" y="16889"/>
                  <a:pt x="16335" y="21600"/>
                  <a:pt x="10523" y="21600"/>
                </a:cubicBezTo>
                <a:cubicBezTo>
                  <a:pt x="4711" y="21600"/>
                  <a:pt x="0" y="16889"/>
                  <a:pt x="0" y="11077"/>
                </a:cubicBezTo>
                <a:close/>
              </a:path>
            </a:pathLst>
          </a:custGeom>
          <a:solidFill>
            <a:srgbClr val="2C2C2C"/>
          </a:solidFill>
          <a:ln w="12700">
            <a:miter lim="400000"/>
          </a:ln>
        </p:spPr>
        <p:txBody>
          <a:bodyPr lIns="45719" rIns="45719" anchor="ctr"/>
          <a:lstStyle/>
          <a:p>
            <a:pPr algn="ctr">
              <a:defRPr>
                <a:solidFill>
                  <a:srgbClr val="FFFFFF"/>
                </a:solidFill>
              </a:defRPr>
            </a:pPr>
            <a:endParaRPr/>
          </a:p>
        </p:txBody>
      </p:sp>
      <p:sp>
        <p:nvSpPr>
          <p:cNvPr id="76" name="泪滴形 76"/>
          <p:cNvSpPr/>
          <p:nvPr/>
        </p:nvSpPr>
        <p:spPr>
          <a:xfrm rot="7970546">
            <a:off x="6897997" y="2768627"/>
            <a:ext cx="528128" cy="493274"/>
          </a:xfrm>
          <a:custGeom>
            <a:avLst/>
            <a:gdLst/>
            <a:ahLst/>
            <a:cxnLst>
              <a:cxn ang="0">
                <a:pos x="wd2" y="hd2"/>
              </a:cxn>
              <a:cxn ang="5400000">
                <a:pos x="wd2" y="hd2"/>
              </a:cxn>
              <a:cxn ang="10800000">
                <a:pos x="wd2" y="hd2"/>
              </a:cxn>
              <a:cxn ang="16200000">
                <a:pos x="wd2" y="hd2"/>
              </a:cxn>
            </a:cxnLst>
            <a:rect l="0" t="0" r="r" b="b"/>
            <a:pathLst>
              <a:path w="21600" h="21600" extrusionOk="0">
                <a:moveTo>
                  <a:pt x="0" y="11077"/>
                </a:moveTo>
                <a:cubicBezTo>
                  <a:pt x="0" y="5265"/>
                  <a:pt x="4711" y="554"/>
                  <a:pt x="10523" y="554"/>
                </a:cubicBezTo>
                <a:cubicBezTo>
                  <a:pt x="14215" y="554"/>
                  <a:pt x="17908" y="369"/>
                  <a:pt x="21600" y="0"/>
                </a:cubicBezTo>
                <a:cubicBezTo>
                  <a:pt x="21231" y="3692"/>
                  <a:pt x="21046" y="7385"/>
                  <a:pt x="21046" y="11077"/>
                </a:cubicBezTo>
                <a:cubicBezTo>
                  <a:pt x="21046" y="16889"/>
                  <a:pt x="16335" y="21600"/>
                  <a:pt x="10523" y="21600"/>
                </a:cubicBezTo>
                <a:cubicBezTo>
                  <a:pt x="4711" y="21600"/>
                  <a:pt x="0" y="16889"/>
                  <a:pt x="0" y="11077"/>
                </a:cubicBezTo>
                <a:close/>
              </a:path>
            </a:pathLst>
          </a:custGeom>
          <a:solidFill>
            <a:srgbClr val="C55A11"/>
          </a:solidFill>
          <a:ln w="12700">
            <a:miter lim="400000"/>
          </a:ln>
        </p:spPr>
        <p:txBody>
          <a:bodyPr lIns="45719" rIns="45719" anchor="ctr"/>
          <a:lstStyle/>
          <a:p>
            <a:pPr algn="ctr">
              <a:defRPr>
                <a:solidFill>
                  <a:srgbClr val="FFFFFF"/>
                </a:solidFill>
              </a:defRPr>
            </a:pPr>
            <a:endParaRPr/>
          </a:p>
        </p:txBody>
      </p:sp>
      <p:sp>
        <p:nvSpPr>
          <p:cNvPr id="77" name="矩形 77"/>
          <p:cNvSpPr txBox="1"/>
          <p:nvPr/>
        </p:nvSpPr>
        <p:spPr>
          <a:xfrm>
            <a:off x="707326" y="3513654"/>
            <a:ext cx="3504240"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2F2F2"/>
                </a:solidFill>
              </a:defRPr>
            </a:lvl1pPr>
          </a:lstStyle>
          <a:p>
            <a:r>
              <a:t>前431年，战争爆发</a:t>
            </a:r>
          </a:p>
        </p:txBody>
      </p:sp>
      <p:sp>
        <p:nvSpPr>
          <p:cNvPr id="78" name="矩形 79"/>
          <p:cNvSpPr txBox="1"/>
          <p:nvPr/>
        </p:nvSpPr>
        <p:spPr>
          <a:xfrm>
            <a:off x="3008997" y="2893078"/>
            <a:ext cx="350423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2F2F2"/>
                </a:solidFill>
              </a:defRPr>
            </a:lvl1pPr>
          </a:lstStyle>
          <a:p>
            <a:r>
              <a:t>前421年，签订《尼西阿斯和约》</a:t>
            </a:r>
          </a:p>
        </p:txBody>
      </p:sp>
      <p:sp>
        <p:nvSpPr>
          <p:cNvPr id="79" name="矩形 81"/>
          <p:cNvSpPr txBox="1"/>
          <p:nvPr/>
        </p:nvSpPr>
        <p:spPr>
          <a:xfrm>
            <a:off x="5258158" y="1870522"/>
            <a:ext cx="350423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2F2F2"/>
                </a:solidFill>
              </a:defRPr>
            </a:lvl1pPr>
          </a:lstStyle>
          <a:p>
            <a:r>
              <a:t>前415年，冲突转移到西西里</a:t>
            </a:r>
          </a:p>
        </p:txBody>
      </p:sp>
      <p:sp>
        <p:nvSpPr>
          <p:cNvPr id="80" name="矩形 83"/>
          <p:cNvSpPr txBox="1"/>
          <p:nvPr/>
        </p:nvSpPr>
        <p:spPr>
          <a:xfrm>
            <a:off x="7162028" y="3400622"/>
            <a:ext cx="350423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2F2F2"/>
                </a:solidFill>
              </a:defRPr>
            </a:lvl1pPr>
          </a:lstStyle>
          <a:p>
            <a:r>
              <a:t>前413年，战事回到阿提卡</a:t>
            </a:r>
          </a:p>
        </p:txBody>
      </p:sp>
      <p:sp>
        <p:nvSpPr>
          <p:cNvPr id="81" name="矩形 85"/>
          <p:cNvSpPr txBox="1"/>
          <p:nvPr/>
        </p:nvSpPr>
        <p:spPr>
          <a:xfrm>
            <a:off x="9370108" y="2266475"/>
            <a:ext cx="216846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2F2F2"/>
                </a:solidFill>
              </a:defRPr>
            </a:lvl1pPr>
          </a:lstStyle>
          <a:p>
            <a:r>
              <a:t>前405年，战争结束</a:t>
            </a:r>
          </a:p>
        </p:txBody>
      </p:sp>
      <p:sp>
        <p:nvSpPr>
          <p:cNvPr id="82" name="直接连接符 93"/>
          <p:cNvSpPr/>
          <p:nvPr/>
        </p:nvSpPr>
        <p:spPr>
          <a:xfrm flipH="1">
            <a:off x="2903443" y="2783118"/>
            <a:ext cx="23389" cy="2688436"/>
          </a:xfrm>
          <a:prstGeom prst="line">
            <a:avLst/>
          </a:prstGeom>
          <a:ln w="3175">
            <a:solidFill>
              <a:srgbClr val="FFFFFF"/>
            </a:solidFill>
            <a:miter/>
          </a:ln>
        </p:spPr>
        <p:txBody>
          <a:bodyPr lIns="45719" rIns="45719"/>
          <a:lstStyle/>
          <a:p>
            <a:endParaRPr/>
          </a:p>
        </p:txBody>
      </p:sp>
      <p:sp>
        <p:nvSpPr>
          <p:cNvPr id="83" name="直接连接符 94"/>
          <p:cNvSpPr/>
          <p:nvPr/>
        </p:nvSpPr>
        <p:spPr>
          <a:xfrm flipH="1">
            <a:off x="612796" y="3554590"/>
            <a:ext cx="16572" cy="1904859"/>
          </a:xfrm>
          <a:prstGeom prst="line">
            <a:avLst/>
          </a:prstGeom>
          <a:ln w="3175">
            <a:solidFill>
              <a:srgbClr val="FFFFFF"/>
            </a:solidFill>
            <a:miter/>
          </a:ln>
        </p:spPr>
        <p:txBody>
          <a:bodyPr lIns="45719" rIns="45719"/>
          <a:lstStyle/>
          <a:p>
            <a:endParaRPr/>
          </a:p>
        </p:txBody>
      </p:sp>
      <p:sp>
        <p:nvSpPr>
          <p:cNvPr id="84" name="直接连接符 97"/>
          <p:cNvSpPr/>
          <p:nvPr/>
        </p:nvSpPr>
        <p:spPr>
          <a:xfrm flipH="1">
            <a:off x="9274551" y="2307868"/>
            <a:ext cx="27524" cy="3163686"/>
          </a:xfrm>
          <a:prstGeom prst="line">
            <a:avLst/>
          </a:prstGeom>
          <a:ln w="3175">
            <a:solidFill>
              <a:srgbClr val="FFFFFF"/>
            </a:solidFill>
            <a:miter/>
          </a:ln>
        </p:spPr>
        <p:txBody>
          <a:bodyPr lIns="45719" rIns="45719"/>
          <a:lstStyle/>
          <a:p>
            <a:endParaRPr/>
          </a:p>
        </p:txBody>
      </p:sp>
      <p:sp>
        <p:nvSpPr>
          <p:cNvPr id="85" name="直接连接符 103"/>
          <p:cNvSpPr/>
          <p:nvPr/>
        </p:nvSpPr>
        <p:spPr>
          <a:xfrm>
            <a:off x="7154487" y="3384315"/>
            <a:ext cx="15082" cy="2075136"/>
          </a:xfrm>
          <a:prstGeom prst="line">
            <a:avLst/>
          </a:prstGeom>
          <a:ln w="3175">
            <a:solidFill>
              <a:srgbClr val="FFFFFF"/>
            </a:solidFill>
            <a:miter/>
          </a:ln>
        </p:spPr>
        <p:txBody>
          <a:bodyPr lIns="45719" rIns="45719"/>
          <a:lstStyle/>
          <a:p>
            <a:endParaRPr/>
          </a:p>
        </p:txBody>
      </p:sp>
      <p:sp>
        <p:nvSpPr>
          <p:cNvPr id="86" name="直接连接符 107"/>
          <p:cNvSpPr/>
          <p:nvPr/>
        </p:nvSpPr>
        <p:spPr>
          <a:xfrm flipH="1">
            <a:off x="28574" y="5256729"/>
            <a:ext cx="2" cy="198757"/>
          </a:xfrm>
          <a:prstGeom prst="line">
            <a:avLst/>
          </a:prstGeom>
          <a:ln w="6350">
            <a:solidFill>
              <a:srgbClr val="FFFFFF"/>
            </a:solidFill>
            <a:miter/>
          </a:ln>
        </p:spPr>
        <p:txBody>
          <a:bodyPr lIns="45719" rIns="45719"/>
          <a:lstStyle/>
          <a:p>
            <a:endParaRPr/>
          </a:p>
        </p:txBody>
      </p:sp>
      <p:sp>
        <p:nvSpPr>
          <p:cNvPr id="87" name="直接连接符 110"/>
          <p:cNvSpPr/>
          <p:nvPr/>
        </p:nvSpPr>
        <p:spPr>
          <a:xfrm flipH="1">
            <a:off x="213670" y="5256729"/>
            <a:ext cx="1" cy="198757"/>
          </a:xfrm>
          <a:prstGeom prst="line">
            <a:avLst/>
          </a:prstGeom>
          <a:ln w="6350">
            <a:solidFill>
              <a:srgbClr val="FFFFFF"/>
            </a:solidFill>
            <a:miter/>
          </a:ln>
        </p:spPr>
        <p:txBody>
          <a:bodyPr lIns="45719" rIns="45719"/>
          <a:lstStyle/>
          <a:p>
            <a:endParaRPr/>
          </a:p>
        </p:txBody>
      </p:sp>
      <p:sp>
        <p:nvSpPr>
          <p:cNvPr id="88" name="直接连接符 111"/>
          <p:cNvSpPr/>
          <p:nvPr/>
        </p:nvSpPr>
        <p:spPr>
          <a:xfrm flipH="1">
            <a:off x="405399" y="5256729"/>
            <a:ext cx="1" cy="198757"/>
          </a:xfrm>
          <a:prstGeom prst="line">
            <a:avLst/>
          </a:prstGeom>
          <a:ln w="6350">
            <a:solidFill>
              <a:srgbClr val="FFFFFF"/>
            </a:solidFill>
            <a:miter/>
          </a:ln>
        </p:spPr>
        <p:txBody>
          <a:bodyPr lIns="45719" rIns="45719"/>
          <a:lstStyle/>
          <a:p>
            <a:endParaRPr/>
          </a:p>
        </p:txBody>
      </p:sp>
      <p:sp>
        <p:nvSpPr>
          <p:cNvPr id="89" name="直接连接符 112"/>
          <p:cNvSpPr/>
          <p:nvPr/>
        </p:nvSpPr>
        <p:spPr>
          <a:xfrm>
            <a:off x="615023" y="5256729"/>
            <a:ext cx="1" cy="198757"/>
          </a:xfrm>
          <a:prstGeom prst="line">
            <a:avLst/>
          </a:prstGeom>
          <a:ln w="6350">
            <a:solidFill>
              <a:srgbClr val="FFFFFF"/>
            </a:solidFill>
            <a:miter/>
          </a:ln>
        </p:spPr>
        <p:txBody>
          <a:bodyPr lIns="45719" rIns="45719"/>
          <a:lstStyle/>
          <a:p>
            <a:endParaRPr/>
          </a:p>
        </p:txBody>
      </p:sp>
      <p:sp>
        <p:nvSpPr>
          <p:cNvPr id="90" name="直接连接符 113"/>
          <p:cNvSpPr/>
          <p:nvPr/>
        </p:nvSpPr>
        <p:spPr>
          <a:xfrm>
            <a:off x="821759" y="5104527"/>
            <a:ext cx="1" cy="350960"/>
          </a:xfrm>
          <a:prstGeom prst="line">
            <a:avLst/>
          </a:prstGeom>
          <a:ln w="6350">
            <a:solidFill>
              <a:srgbClr val="FFFFFF"/>
            </a:solidFill>
            <a:miter/>
          </a:ln>
        </p:spPr>
        <p:txBody>
          <a:bodyPr lIns="45719" rIns="45719"/>
          <a:lstStyle/>
          <a:p>
            <a:endParaRPr/>
          </a:p>
        </p:txBody>
      </p:sp>
      <p:sp>
        <p:nvSpPr>
          <p:cNvPr id="91" name="直接连接符 115"/>
          <p:cNvSpPr/>
          <p:nvPr/>
        </p:nvSpPr>
        <p:spPr>
          <a:xfrm>
            <a:off x="824929" y="5256729"/>
            <a:ext cx="1" cy="198757"/>
          </a:xfrm>
          <a:prstGeom prst="line">
            <a:avLst/>
          </a:prstGeom>
          <a:ln w="6350">
            <a:solidFill>
              <a:srgbClr val="FFFFFF"/>
            </a:solidFill>
            <a:miter/>
          </a:ln>
        </p:spPr>
        <p:txBody>
          <a:bodyPr lIns="45719" rIns="45719"/>
          <a:lstStyle/>
          <a:p>
            <a:endParaRPr/>
          </a:p>
        </p:txBody>
      </p:sp>
      <p:sp>
        <p:nvSpPr>
          <p:cNvPr id="92" name="直接连接符 116"/>
          <p:cNvSpPr/>
          <p:nvPr/>
        </p:nvSpPr>
        <p:spPr>
          <a:xfrm>
            <a:off x="1010024" y="5256729"/>
            <a:ext cx="1" cy="198757"/>
          </a:xfrm>
          <a:prstGeom prst="line">
            <a:avLst/>
          </a:prstGeom>
          <a:ln w="6350">
            <a:solidFill>
              <a:srgbClr val="FFFFFF"/>
            </a:solidFill>
            <a:miter/>
          </a:ln>
        </p:spPr>
        <p:txBody>
          <a:bodyPr lIns="45719" rIns="45719"/>
          <a:lstStyle/>
          <a:p>
            <a:endParaRPr/>
          </a:p>
        </p:txBody>
      </p:sp>
      <p:sp>
        <p:nvSpPr>
          <p:cNvPr id="93" name="直接连接符 117"/>
          <p:cNvSpPr/>
          <p:nvPr/>
        </p:nvSpPr>
        <p:spPr>
          <a:xfrm>
            <a:off x="1201753" y="5256729"/>
            <a:ext cx="1" cy="198757"/>
          </a:xfrm>
          <a:prstGeom prst="line">
            <a:avLst/>
          </a:prstGeom>
          <a:ln w="6350">
            <a:solidFill>
              <a:srgbClr val="FFFFFF"/>
            </a:solidFill>
            <a:miter/>
          </a:ln>
        </p:spPr>
        <p:txBody>
          <a:bodyPr lIns="45719" rIns="45719"/>
          <a:lstStyle/>
          <a:p>
            <a:endParaRPr/>
          </a:p>
        </p:txBody>
      </p:sp>
      <p:sp>
        <p:nvSpPr>
          <p:cNvPr id="94" name="直接连接符 118"/>
          <p:cNvSpPr/>
          <p:nvPr/>
        </p:nvSpPr>
        <p:spPr>
          <a:xfrm>
            <a:off x="1411377" y="5256729"/>
            <a:ext cx="1" cy="198757"/>
          </a:xfrm>
          <a:prstGeom prst="line">
            <a:avLst/>
          </a:prstGeom>
          <a:ln w="6350">
            <a:solidFill>
              <a:srgbClr val="FFFFFF"/>
            </a:solidFill>
            <a:miter/>
          </a:ln>
        </p:spPr>
        <p:txBody>
          <a:bodyPr lIns="45719" rIns="45719"/>
          <a:lstStyle/>
          <a:p>
            <a:endParaRPr/>
          </a:p>
        </p:txBody>
      </p:sp>
      <p:sp>
        <p:nvSpPr>
          <p:cNvPr id="95" name="直接连接符 119"/>
          <p:cNvSpPr/>
          <p:nvPr/>
        </p:nvSpPr>
        <p:spPr>
          <a:xfrm>
            <a:off x="1618112" y="5104527"/>
            <a:ext cx="1" cy="350960"/>
          </a:xfrm>
          <a:prstGeom prst="line">
            <a:avLst/>
          </a:prstGeom>
          <a:ln w="6350">
            <a:solidFill>
              <a:srgbClr val="FFFFFF"/>
            </a:solidFill>
            <a:miter/>
          </a:ln>
        </p:spPr>
        <p:txBody>
          <a:bodyPr lIns="45719" rIns="45719"/>
          <a:lstStyle/>
          <a:p>
            <a:endParaRPr/>
          </a:p>
        </p:txBody>
      </p:sp>
      <p:sp>
        <p:nvSpPr>
          <p:cNvPr id="96" name="直接连接符 120"/>
          <p:cNvSpPr/>
          <p:nvPr/>
        </p:nvSpPr>
        <p:spPr>
          <a:xfrm>
            <a:off x="1814863" y="5256729"/>
            <a:ext cx="1" cy="198757"/>
          </a:xfrm>
          <a:prstGeom prst="line">
            <a:avLst/>
          </a:prstGeom>
          <a:ln w="6350">
            <a:solidFill>
              <a:srgbClr val="FFFFFF"/>
            </a:solidFill>
            <a:miter/>
          </a:ln>
        </p:spPr>
        <p:txBody>
          <a:bodyPr lIns="45719" rIns="45719"/>
          <a:lstStyle/>
          <a:p>
            <a:endParaRPr/>
          </a:p>
        </p:txBody>
      </p:sp>
      <p:sp>
        <p:nvSpPr>
          <p:cNvPr id="97" name="直接连接符 121"/>
          <p:cNvSpPr/>
          <p:nvPr/>
        </p:nvSpPr>
        <p:spPr>
          <a:xfrm>
            <a:off x="1999958" y="5256729"/>
            <a:ext cx="1" cy="198757"/>
          </a:xfrm>
          <a:prstGeom prst="line">
            <a:avLst/>
          </a:prstGeom>
          <a:ln w="6350">
            <a:solidFill>
              <a:srgbClr val="FFFFFF"/>
            </a:solidFill>
            <a:miter/>
          </a:ln>
        </p:spPr>
        <p:txBody>
          <a:bodyPr lIns="45719" rIns="45719"/>
          <a:lstStyle/>
          <a:p>
            <a:endParaRPr/>
          </a:p>
        </p:txBody>
      </p:sp>
      <p:sp>
        <p:nvSpPr>
          <p:cNvPr id="98" name="直接连接符 122"/>
          <p:cNvSpPr/>
          <p:nvPr/>
        </p:nvSpPr>
        <p:spPr>
          <a:xfrm>
            <a:off x="2191687" y="5256729"/>
            <a:ext cx="1" cy="198757"/>
          </a:xfrm>
          <a:prstGeom prst="line">
            <a:avLst/>
          </a:prstGeom>
          <a:ln w="6350">
            <a:solidFill>
              <a:srgbClr val="FFFFFF"/>
            </a:solidFill>
            <a:miter/>
          </a:ln>
        </p:spPr>
        <p:txBody>
          <a:bodyPr lIns="45719" rIns="45719"/>
          <a:lstStyle/>
          <a:p>
            <a:endParaRPr/>
          </a:p>
        </p:txBody>
      </p:sp>
      <p:sp>
        <p:nvSpPr>
          <p:cNvPr id="99" name="直接连接符 123"/>
          <p:cNvSpPr/>
          <p:nvPr/>
        </p:nvSpPr>
        <p:spPr>
          <a:xfrm>
            <a:off x="2401311" y="5256729"/>
            <a:ext cx="1" cy="198757"/>
          </a:xfrm>
          <a:prstGeom prst="line">
            <a:avLst/>
          </a:prstGeom>
          <a:ln w="6350">
            <a:solidFill>
              <a:srgbClr val="FFFFFF"/>
            </a:solidFill>
            <a:miter/>
          </a:ln>
        </p:spPr>
        <p:txBody>
          <a:bodyPr lIns="45719" rIns="45719"/>
          <a:lstStyle/>
          <a:p>
            <a:endParaRPr/>
          </a:p>
        </p:txBody>
      </p:sp>
      <p:sp>
        <p:nvSpPr>
          <p:cNvPr id="100" name="直接连接符 124"/>
          <p:cNvSpPr/>
          <p:nvPr/>
        </p:nvSpPr>
        <p:spPr>
          <a:xfrm>
            <a:off x="2608046" y="5104527"/>
            <a:ext cx="1" cy="350960"/>
          </a:xfrm>
          <a:prstGeom prst="line">
            <a:avLst/>
          </a:prstGeom>
          <a:ln w="6350">
            <a:solidFill>
              <a:srgbClr val="FFFFFF"/>
            </a:solidFill>
            <a:miter/>
          </a:ln>
        </p:spPr>
        <p:txBody>
          <a:bodyPr lIns="45719" rIns="45719"/>
          <a:lstStyle/>
          <a:p>
            <a:endParaRPr/>
          </a:p>
        </p:txBody>
      </p:sp>
      <p:sp>
        <p:nvSpPr>
          <p:cNvPr id="101" name="直接连接符 125"/>
          <p:cNvSpPr/>
          <p:nvPr/>
        </p:nvSpPr>
        <p:spPr>
          <a:xfrm>
            <a:off x="2847250" y="5256729"/>
            <a:ext cx="1" cy="198757"/>
          </a:xfrm>
          <a:prstGeom prst="line">
            <a:avLst/>
          </a:prstGeom>
          <a:ln w="6350">
            <a:solidFill>
              <a:srgbClr val="FFFFFF"/>
            </a:solidFill>
            <a:miter/>
          </a:ln>
        </p:spPr>
        <p:txBody>
          <a:bodyPr lIns="45719" rIns="45719"/>
          <a:lstStyle/>
          <a:p>
            <a:endParaRPr/>
          </a:p>
        </p:txBody>
      </p:sp>
      <p:sp>
        <p:nvSpPr>
          <p:cNvPr id="102" name="直接连接符 126"/>
          <p:cNvSpPr/>
          <p:nvPr/>
        </p:nvSpPr>
        <p:spPr>
          <a:xfrm>
            <a:off x="3032345" y="5256729"/>
            <a:ext cx="1" cy="198757"/>
          </a:xfrm>
          <a:prstGeom prst="line">
            <a:avLst/>
          </a:prstGeom>
          <a:ln w="6350">
            <a:solidFill>
              <a:srgbClr val="FFFFFF"/>
            </a:solidFill>
            <a:miter/>
          </a:ln>
        </p:spPr>
        <p:txBody>
          <a:bodyPr lIns="45719" rIns="45719"/>
          <a:lstStyle/>
          <a:p>
            <a:endParaRPr/>
          </a:p>
        </p:txBody>
      </p:sp>
      <p:sp>
        <p:nvSpPr>
          <p:cNvPr id="103" name="直接连接符 127"/>
          <p:cNvSpPr/>
          <p:nvPr/>
        </p:nvSpPr>
        <p:spPr>
          <a:xfrm>
            <a:off x="3224074" y="5256729"/>
            <a:ext cx="1" cy="198757"/>
          </a:xfrm>
          <a:prstGeom prst="line">
            <a:avLst/>
          </a:prstGeom>
          <a:ln w="6350">
            <a:solidFill>
              <a:srgbClr val="FFFFFF"/>
            </a:solidFill>
            <a:miter/>
          </a:ln>
        </p:spPr>
        <p:txBody>
          <a:bodyPr lIns="45719" rIns="45719"/>
          <a:lstStyle/>
          <a:p>
            <a:endParaRPr/>
          </a:p>
        </p:txBody>
      </p:sp>
      <p:sp>
        <p:nvSpPr>
          <p:cNvPr id="104" name="直接连接符 128"/>
          <p:cNvSpPr/>
          <p:nvPr/>
        </p:nvSpPr>
        <p:spPr>
          <a:xfrm>
            <a:off x="3433698" y="5256729"/>
            <a:ext cx="1" cy="198757"/>
          </a:xfrm>
          <a:prstGeom prst="line">
            <a:avLst/>
          </a:prstGeom>
          <a:ln w="6350">
            <a:solidFill>
              <a:srgbClr val="FFFFFF"/>
            </a:solidFill>
            <a:miter/>
          </a:ln>
        </p:spPr>
        <p:txBody>
          <a:bodyPr lIns="45719" rIns="45719"/>
          <a:lstStyle/>
          <a:p>
            <a:endParaRPr/>
          </a:p>
        </p:txBody>
      </p:sp>
      <p:sp>
        <p:nvSpPr>
          <p:cNvPr id="105" name="直接连接符 129"/>
          <p:cNvSpPr/>
          <p:nvPr/>
        </p:nvSpPr>
        <p:spPr>
          <a:xfrm>
            <a:off x="3640433" y="5104527"/>
            <a:ext cx="1" cy="350960"/>
          </a:xfrm>
          <a:prstGeom prst="line">
            <a:avLst/>
          </a:prstGeom>
          <a:ln w="6350">
            <a:solidFill>
              <a:srgbClr val="FFFFFF"/>
            </a:solidFill>
            <a:miter/>
          </a:ln>
        </p:spPr>
        <p:txBody>
          <a:bodyPr lIns="45719" rIns="45719"/>
          <a:lstStyle/>
          <a:p>
            <a:endParaRPr/>
          </a:p>
        </p:txBody>
      </p:sp>
      <p:sp>
        <p:nvSpPr>
          <p:cNvPr id="106" name="直接连接符 130"/>
          <p:cNvSpPr/>
          <p:nvPr/>
        </p:nvSpPr>
        <p:spPr>
          <a:xfrm>
            <a:off x="3818935" y="5244424"/>
            <a:ext cx="1" cy="198757"/>
          </a:xfrm>
          <a:prstGeom prst="line">
            <a:avLst/>
          </a:prstGeom>
          <a:ln w="6350">
            <a:solidFill>
              <a:srgbClr val="FFFFFF"/>
            </a:solidFill>
            <a:miter/>
          </a:ln>
        </p:spPr>
        <p:txBody>
          <a:bodyPr lIns="45719" rIns="45719"/>
          <a:lstStyle/>
          <a:p>
            <a:endParaRPr/>
          </a:p>
        </p:txBody>
      </p:sp>
      <p:sp>
        <p:nvSpPr>
          <p:cNvPr id="107" name="直接连接符 131"/>
          <p:cNvSpPr/>
          <p:nvPr/>
        </p:nvSpPr>
        <p:spPr>
          <a:xfrm>
            <a:off x="4004031" y="5244424"/>
            <a:ext cx="1" cy="198757"/>
          </a:xfrm>
          <a:prstGeom prst="line">
            <a:avLst/>
          </a:prstGeom>
          <a:ln w="6350">
            <a:solidFill>
              <a:srgbClr val="FFFFFF"/>
            </a:solidFill>
            <a:miter/>
          </a:ln>
        </p:spPr>
        <p:txBody>
          <a:bodyPr lIns="45719" rIns="45719"/>
          <a:lstStyle/>
          <a:p>
            <a:endParaRPr/>
          </a:p>
        </p:txBody>
      </p:sp>
      <p:sp>
        <p:nvSpPr>
          <p:cNvPr id="108" name="直接连接符 132"/>
          <p:cNvSpPr/>
          <p:nvPr/>
        </p:nvSpPr>
        <p:spPr>
          <a:xfrm>
            <a:off x="4195760" y="5244424"/>
            <a:ext cx="1" cy="198757"/>
          </a:xfrm>
          <a:prstGeom prst="line">
            <a:avLst/>
          </a:prstGeom>
          <a:ln w="6350">
            <a:solidFill>
              <a:srgbClr val="FFFFFF"/>
            </a:solidFill>
            <a:miter/>
          </a:ln>
        </p:spPr>
        <p:txBody>
          <a:bodyPr lIns="45719" rIns="45719"/>
          <a:lstStyle/>
          <a:p>
            <a:endParaRPr/>
          </a:p>
        </p:txBody>
      </p:sp>
      <p:sp>
        <p:nvSpPr>
          <p:cNvPr id="109" name="直接连接符 133"/>
          <p:cNvSpPr/>
          <p:nvPr/>
        </p:nvSpPr>
        <p:spPr>
          <a:xfrm>
            <a:off x="4405384" y="5244424"/>
            <a:ext cx="1" cy="198757"/>
          </a:xfrm>
          <a:prstGeom prst="line">
            <a:avLst/>
          </a:prstGeom>
          <a:ln w="6350">
            <a:solidFill>
              <a:srgbClr val="FFFFFF"/>
            </a:solidFill>
            <a:miter/>
          </a:ln>
        </p:spPr>
        <p:txBody>
          <a:bodyPr lIns="45719" rIns="45719"/>
          <a:lstStyle/>
          <a:p>
            <a:endParaRPr/>
          </a:p>
        </p:txBody>
      </p:sp>
      <p:sp>
        <p:nvSpPr>
          <p:cNvPr id="110" name="直接连接符 134"/>
          <p:cNvSpPr/>
          <p:nvPr/>
        </p:nvSpPr>
        <p:spPr>
          <a:xfrm>
            <a:off x="4612119" y="5092222"/>
            <a:ext cx="1" cy="350960"/>
          </a:xfrm>
          <a:prstGeom prst="line">
            <a:avLst/>
          </a:prstGeom>
          <a:ln w="6350">
            <a:solidFill>
              <a:srgbClr val="FFFFFF"/>
            </a:solidFill>
            <a:miter/>
          </a:ln>
        </p:spPr>
        <p:txBody>
          <a:bodyPr lIns="45719" rIns="45719"/>
          <a:lstStyle/>
          <a:p>
            <a:endParaRPr/>
          </a:p>
        </p:txBody>
      </p:sp>
      <p:sp>
        <p:nvSpPr>
          <p:cNvPr id="111" name="直接连接符 135"/>
          <p:cNvSpPr/>
          <p:nvPr/>
        </p:nvSpPr>
        <p:spPr>
          <a:xfrm>
            <a:off x="4866070" y="5244424"/>
            <a:ext cx="1" cy="198757"/>
          </a:xfrm>
          <a:prstGeom prst="line">
            <a:avLst/>
          </a:prstGeom>
          <a:ln w="6350">
            <a:solidFill>
              <a:srgbClr val="FFFFFF"/>
            </a:solidFill>
            <a:miter/>
          </a:ln>
        </p:spPr>
        <p:txBody>
          <a:bodyPr lIns="45719" rIns="45719"/>
          <a:lstStyle/>
          <a:p>
            <a:endParaRPr/>
          </a:p>
        </p:txBody>
      </p:sp>
      <p:sp>
        <p:nvSpPr>
          <p:cNvPr id="112" name="直接连接符 136"/>
          <p:cNvSpPr/>
          <p:nvPr/>
        </p:nvSpPr>
        <p:spPr>
          <a:xfrm>
            <a:off x="5051166" y="5244424"/>
            <a:ext cx="1" cy="198757"/>
          </a:xfrm>
          <a:prstGeom prst="line">
            <a:avLst/>
          </a:prstGeom>
          <a:ln w="6350">
            <a:solidFill>
              <a:srgbClr val="FFFFFF"/>
            </a:solidFill>
            <a:miter/>
          </a:ln>
        </p:spPr>
        <p:txBody>
          <a:bodyPr lIns="45719" rIns="45719"/>
          <a:lstStyle/>
          <a:p>
            <a:endParaRPr/>
          </a:p>
        </p:txBody>
      </p:sp>
      <p:sp>
        <p:nvSpPr>
          <p:cNvPr id="113" name="直接连接符 137"/>
          <p:cNvSpPr/>
          <p:nvPr/>
        </p:nvSpPr>
        <p:spPr>
          <a:xfrm>
            <a:off x="5242895" y="5244424"/>
            <a:ext cx="1" cy="198757"/>
          </a:xfrm>
          <a:prstGeom prst="line">
            <a:avLst/>
          </a:prstGeom>
          <a:ln w="6350">
            <a:solidFill>
              <a:srgbClr val="FFFFFF"/>
            </a:solidFill>
            <a:miter/>
          </a:ln>
        </p:spPr>
        <p:txBody>
          <a:bodyPr lIns="45719" rIns="45719"/>
          <a:lstStyle/>
          <a:p>
            <a:endParaRPr/>
          </a:p>
        </p:txBody>
      </p:sp>
      <p:sp>
        <p:nvSpPr>
          <p:cNvPr id="114" name="直接连接符 138"/>
          <p:cNvSpPr/>
          <p:nvPr/>
        </p:nvSpPr>
        <p:spPr>
          <a:xfrm>
            <a:off x="5452519" y="5244424"/>
            <a:ext cx="1" cy="198757"/>
          </a:xfrm>
          <a:prstGeom prst="line">
            <a:avLst/>
          </a:prstGeom>
          <a:ln w="6350">
            <a:solidFill>
              <a:srgbClr val="FFFFFF"/>
            </a:solidFill>
            <a:miter/>
          </a:ln>
        </p:spPr>
        <p:txBody>
          <a:bodyPr lIns="45719" rIns="45719"/>
          <a:lstStyle/>
          <a:p>
            <a:endParaRPr/>
          </a:p>
        </p:txBody>
      </p:sp>
      <p:sp>
        <p:nvSpPr>
          <p:cNvPr id="115" name="直接连接符 139"/>
          <p:cNvSpPr/>
          <p:nvPr/>
        </p:nvSpPr>
        <p:spPr>
          <a:xfrm>
            <a:off x="5659254" y="5092222"/>
            <a:ext cx="1" cy="350960"/>
          </a:xfrm>
          <a:prstGeom prst="line">
            <a:avLst/>
          </a:prstGeom>
          <a:ln w="6350">
            <a:solidFill>
              <a:srgbClr val="FFFFFF"/>
            </a:solidFill>
            <a:miter/>
          </a:ln>
        </p:spPr>
        <p:txBody>
          <a:bodyPr lIns="45719" rIns="45719"/>
          <a:lstStyle/>
          <a:p>
            <a:endParaRPr/>
          </a:p>
        </p:txBody>
      </p:sp>
      <p:sp>
        <p:nvSpPr>
          <p:cNvPr id="116" name="直接连接符 140"/>
          <p:cNvSpPr/>
          <p:nvPr/>
        </p:nvSpPr>
        <p:spPr>
          <a:xfrm>
            <a:off x="5848396" y="5244424"/>
            <a:ext cx="1" cy="198757"/>
          </a:xfrm>
          <a:prstGeom prst="line">
            <a:avLst/>
          </a:prstGeom>
          <a:ln w="6350">
            <a:solidFill>
              <a:srgbClr val="FFFFFF"/>
            </a:solidFill>
            <a:miter/>
          </a:ln>
        </p:spPr>
        <p:txBody>
          <a:bodyPr lIns="45719" rIns="45719"/>
          <a:lstStyle/>
          <a:p>
            <a:endParaRPr/>
          </a:p>
        </p:txBody>
      </p:sp>
      <p:sp>
        <p:nvSpPr>
          <p:cNvPr id="117" name="直接连接符 141"/>
          <p:cNvSpPr/>
          <p:nvPr/>
        </p:nvSpPr>
        <p:spPr>
          <a:xfrm>
            <a:off x="6033492" y="5244424"/>
            <a:ext cx="1" cy="198757"/>
          </a:xfrm>
          <a:prstGeom prst="line">
            <a:avLst/>
          </a:prstGeom>
          <a:ln w="6350">
            <a:solidFill>
              <a:srgbClr val="FFFFFF"/>
            </a:solidFill>
            <a:miter/>
          </a:ln>
        </p:spPr>
        <p:txBody>
          <a:bodyPr lIns="45719" rIns="45719"/>
          <a:lstStyle/>
          <a:p>
            <a:endParaRPr/>
          </a:p>
        </p:txBody>
      </p:sp>
      <p:sp>
        <p:nvSpPr>
          <p:cNvPr id="118" name="直接连接符 142"/>
          <p:cNvSpPr/>
          <p:nvPr/>
        </p:nvSpPr>
        <p:spPr>
          <a:xfrm>
            <a:off x="6225221" y="5244424"/>
            <a:ext cx="1" cy="198757"/>
          </a:xfrm>
          <a:prstGeom prst="line">
            <a:avLst/>
          </a:prstGeom>
          <a:ln w="6350">
            <a:solidFill>
              <a:srgbClr val="FFFFFF"/>
            </a:solidFill>
            <a:miter/>
          </a:ln>
        </p:spPr>
        <p:txBody>
          <a:bodyPr lIns="45719" rIns="45719"/>
          <a:lstStyle/>
          <a:p>
            <a:endParaRPr/>
          </a:p>
        </p:txBody>
      </p:sp>
      <p:sp>
        <p:nvSpPr>
          <p:cNvPr id="119" name="直接连接符 143"/>
          <p:cNvSpPr/>
          <p:nvPr/>
        </p:nvSpPr>
        <p:spPr>
          <a:xfrm>
            <a:off x="6434845" y="5244424"/>
            <a:ext cx="1" cy="198757"/>
          </a:xfrm>
          <a:prstGeom prst="line">
            <a:avLst/>
          </a:prstGeom>
          <a:ln w="6350">
            <a:solidFill>
              <a:srgbClr val="FFFFFF"/>
            </a:solidFill>
            <a:miter/>
          </a:ln>
        </p:spPr>
        <p:txBody>
          <a:bodyPr lIns="45719" rIns="45719"/>
          <a:lstStyle/>
          <a:p>
            <a:endParaRPr/>
          </a:p>
        </p:txBody>
      </p:sp>
      <p:sp>
        <p:nvSpPr>
          <p:cNvPr id="120" name="直接连接符 144"/>
          <p:cNvSpPr/>
          <p:nvPr/>
        </p:nvSpPr>
        <p:spPr>
          <a:xfrm>
            <a:off x="6641580" y="5092222"/>
            <a:ext cx="1" cy="350960"/>
          </a:xfrm>
          <a:prstGeom prst="line">
            <a:avLst/>
          </a:prstGeom>
          <a:ln w="6350">
            <a:solidFill>
              <a:srgbClr val="FFFFFF"/>
            </a:solidFill>
            <a:miter/>
          </a:ln>
        </p:spPr>
        <p:txBody>
          <a:bodyPr lIns="45719" rIns="45719"/>
          <a:lstStyle/>
          <a:p>
            <a:endParaRPr/>
          </a:p>
        </p:txBody>
      </p:sp>
      <p:sp>
        <p:nvSpPr>
          <p:cNvPr id="121" name="直接连接符 145"/>
          <p:cNvSpPr/>
          <p:nvPr/>
        </p:nvSpPr>
        <p:spPr>
          <a:xfrm>
            <a:off x="6978259" y="5244424"/>
            <a:ext cx="1" cy="198757"/>
          </a:xfrm>
          <a:prstGeom prst="line">
            <a:avLst/>
          </a:prstGeom>
          <a:ln w="6350">
            <a:solidFill>
              <a:srgbClr val="FFFFFF"/>
            </a:solidFill>
            <a:miter/>
          </a:ln>
        </p:spPr>
        <p:txBody>
          <a:bodyPr lIns="45719" rIns="45719"/>
          <a:lstStyle/>
          <a:p>
            <a:endParaRPr/>
          </a:p>
        </p:txBody>
      </p:sp>
      <p:sp>
        <p:nvSpPr>
          <p:cNvPr id="122" name="直接连接符 146"/>
          <p:cNvSpPr/>
          <p:nvPr/>
        </p:nvSpPr>
        <p:spPr>
          <a:xfrm>
            <a:off x="7163355" y="5244424"/>
            <a:ext cx="1" cy="198757"/>
          </a:xfrm>
          <a:prstGeom prst="line">
            <a:avLst/>
          </a:prstGeom>
          <a:ln w="6350">
            <a:solidFill>
              <a:srgbClr val="FFFFFF"/>
            </a:solidFill>
            <a:miter/>
          </a:ln>
        </p:spPr>
        <p:txBody>
          <a:bodyPr lIns="45719" rIns="45719"/>
          <a:lstStyle/>
          <a:p>
            <a:endParaRPr/>
          </a:p>
        </p:txBody>
      </p:sp>
      <p:sp>
        <p:nvSpPr>
          <p:cNvPr id="123" name="直接连接符 147"/>
          <p:cNvSpPr/>
          <p:nvPr/>
        </p:nvSpPr>
        <p:spPr>
          <a:xfrm>
            <a:off x="7355084" y="5244424"/>
            <a:ext cx="1" cy="198757"/>
          </a:xfrm>
          <a:prstGeom prst="line">
            <a:avLst/>
          </a:prstGeom>
          <a:ln w="6350">
            <a:solidFill>
              <a:srgbClr val="FFFFFF"/>
            </a:solidFill>
            <a:miter/>
          </a:ln>
        </p:spPr>
        <p:txBody>
          <a:bodyPr lIns="45719" rIns="45719"/>
          <a:lstStyle/>
          <a:p>
            <a:endParaRPr/>
          </a:p>
        </p:txBody>
      </p:sp>
      <p:sp>
        <p:nvSpPr>
          <p:cNvPr id="124" name="直接连接符 148"/>
          <p:cNvSpPr/>
          <p:nvPr/>
        </p:nvSpPr>
        <p:spPr>
          <a:xfrm>
            <a:off x="7564708" y="5244424"/>
            <a:ext cx="1" cy="198757"/>
          </a:xfrm>
          <a:prstGeom prst="line">
            <a:avLst/>
          </a:prstGeom>
          <a:ln w="6350">
            <a:solidFill>
              <a:srgbClr val="FFFFFF"/>
            </a:solidFill>
            <a:miter/>
          </a:ln>
        </p:spPr>
        <p:txBody>
          <a:bodyPr lIns="45719" rIns="45719"/>
          <a:lstStyle/>
          <a:p>
            <a:endParaRPr/>
          </a:p>
        </p:txBody>
      </p:sp>
      <p:sp>
        <p:nvSpPr>
          <p:cNvPr id="125" name="直接连接符 149"/>
          <p:cNvSpPr/>
          <p:nvPr/>
        </p:nvSpPr>
        <p:spPr>
          <a:xfrm>
            <a:off x="7798238" y="5104527"/>
            <a:ext cx="1" cy="350960"/>
          </a:xfrm>
          <a:prstGeom prst="line">
            <a:avLst/>
          </a:prstGeom>
          <a:ln w="6350">
            <a:solidFill>
              <a:srgbClr val="FFFFFF"/>
            </a:solidFill>
            <a:miter/>
          </a:ln>
        </p:spPr>
        <p:txBody>
          <a:bodyPr lIns="45719" rIns="45719"/>
          <a:lstStyle/>
          <a:p>
            <a:endParaRPr/>
          </a:p>
        </p:txBody>
      </p:sp>
      <p:sp>
        <p:nvSpPr>
          <p:cNvPr id="126" name="直接连接符 150"/>
          <p:cNvSpPr/>
          <p:nvPr/>
        </p:nvSpPr>
        <p:spPr>
          <a:xfrm>
            <a:off x="7927937" y="5244424"/>
            <a:ext cx="1" cy="198757"/>
          </a:xfrm>
          <a:prstGeom prst="line">
            <a:avLst/>
          </a:prstGeom>
          <a:ln w="6350">
            <a:solidFill>
              <a:srgbClr val="FFFFFF"/>
            </a:solidFill>
            <a:miter/>
          </a:ln>
        </p:spPr>
        <p:txBody>
          <a:bodyPr lIns="45719" rIns="45719"/>
          <a:lstStyle/>
          <a:p>
            <a:endParaRPr/>
          </a:p>
        </p:txBody>
      </p:sp>
      <p:sp>
        <p:nvSpPr>
          <p:cNvPr id="127" name="直接连接符 151"/>
          <p:cNvSpPr/>
          <p:nvPr/>
        </p:nvSpPr>
        <p:spPr>
          <a:xfrm>
            <a:off x="8113033" y="5244424"/>
            <a:ext cx="1" cy="198757"/>
          </a:xfrm>
          <a:prstGeom prst="line">
            <a:avLst/>
          </a:prstGeom>
          <a:ln w="6350">
            <a:solidFill>
              <a:srgbClr val="FFFFFF"/>
            </a:solidFill>
            <a:miter/>
          </a:ln>
        </p:spPr>
        <p:txBody>
          <a:bodyPr lIns="45719" rIns="45719"/>
          <a:lstStyle/>
          <a:p>
            <a:endParaRPr/>
          </a:p>
        </p:txBody>
      </p:sp>
      <p:sp>
        <p:nvSpPr>
          <p:cNvPr id="128" name="直接连接符 152"/>
          <p:cNvSpPr/>
          <p:nvPr/>
        </p:nvSpPr>
        <p:spPr>
          <a:xfrm>
            <a:off x="8304762" y="5244424"/>
            <a:ext cx="1" cy="198757"/>
          </a:xfrm>
          <a:prstGeom prst="line">
            <a:avLst/>
          </a:prstGeom>
          <a:ln w="6350">
            <a:solidFill>
              <a:srgbClr val="FFFFFF"/>
            </a:solidFill>
            <a:miter/>
          </a:ln>
        </p:spPr>
        <p:txBody>
          <a:bodyPr lIns="45719" rIns="45719"/>
          <a:lstStyle/>
          <a:p>
            <a:endParaRPr/>
          </a:p>
        </p:txBody>
      </p:sp>
      <p:sp>
        <p:nvSpPr>
          <p:cNvPr id="129" name="直接连接符 153"/>
          <p:cNvSpPr/>
          <p:nvPr/>
        </p:nvSpPr>
        <p:spPr>
          <a:xfrm>
            <a:off x="8514386" y="5244424"/>
            <a:ext cx="1" cy="198757"/>
          </a:xfrm>
          <a:prstGeom prst="line">
            <a:avLst/>
          </a:prstGeom>
          <a:ln w="6350">
            <a:solidFill>
              <a:srgbClr val="FFFFFF"/>
            </a:solidFill>
            <a:miter/>
          </a:ln>
        </p:spPr>
        <p:txBody>
          <a:bodyPr lIns="45719" rIns="45719"/>
          <a:lstStyle/>
          <a:p>
            <a:endParaRPr/>
          </a:p>
        </p:txBody>
      </p:sp>
      <p:sp>
        <p:nvSpPr>
          <p:cNvPr id="130" name="直接连接符 154"/>
          <p:cNvSpPr/>
          <p:nvPr/>
        </p:nvSpPr>
        <p:spPr>
          <a:xfrm>
            <a:off x="8721121" y="5092222"/>
            <a:ext cx="1" cy="350960"/>
          </a:xfrm>
          <a:prstGeom prst="line">
            <a:avLst/>
          </a:prstGeom>
          <a:ln w="6350">
            <a:solidFill>
              <a:srgbClr val="FFFFFF"/>
            </a:solidFill>
            <a:miter/>
          </a:ln>
        </p:spPr>
        <p:txBody>
          <a:bodyPr lIns="45719" rIns="45719"/>
          <a:lstStyle/>
          <a:p>
            <a:endParaRPr/>
          </a:p>
        </p:txBody>
      </p:sp>
      <p:sp>
        <p:nvSpPr>
          <p:cNvPr id="131" name="直接连接符 155"/>
          <p:cNvSpPr/>
          <p:nvPr/>
        </p:nvSpPr>
        <p:spPr>
          <a:xfrm>
            <a:off x="8853280" y="5256729"/>
            <a:ext cx="1" cy="198757"/>
          </a:xfrm>
          <a:prstGeom prst="line">
            <a:avLst/>
          </a:prstGeom>
          <a:ln w="6350">
            <a:solidFill>
              <a:srgbClr val="FFFFFF"/>
            </a:solidFill>
            <a:miter/>
          </a:ln>
        </p:spPr>
        <p:txBody>
          <a:bodyPr lIns="45719" rIns="45719"/>
          <a:lstStyle/>
          <a:p>
            <a:endParaRPr/>
          </a:p>
        </p:txBody>
      </p:sp>
      <p:sp>
        <p:nvSpPr>
          <p:cNvPr id="132" name="直接连接符 156"/>
          <p:cNvSpPr/>
          <p:nvPr/>
        </p:nvSpPr>
        <p:spPr>
          <a:xfrm>
            <a:off x="9038376" y="5256729"/>
            <a:ext cx="1" cy="198757"/>
          </a:xfrm>
          <a:prstGeom prst="line">
            <a:avLst/>
          </a:prstGeom>
          <a:ln w="6350">
            <a:solidFill>
              <a:srgbClr val="FFFFFF"/>
            </a:solidFill>
            <a:miter/>
          </a:ln>
        </p:spPr>
        <p:txBody>
          <a:bodyPr lIns="45719" rIns="45719"/>
          <a:lstStyle/>
          <a:p>
            <a:endParaRPr/>
          </a:p>
        </p:txBody>
      </p:sp>
      <p:sp>
        <p:nvSpPr>
          <p:cNvPr id="133" name="直接连接符 157"/>
          <p:cNvSpPr/>
          <p:nvPr/>
        </p:nvSpPr>
        <p:spPr>
          <a:xfrm>
            <a:off x="9230105" y="5256729"/>
            <a:ext cx="1" cy="198757"/>
          </a:xfrm>
          <a:prstGeom prst="line">
            <a:avLst/>
          </a:prstGeom>
          <a:ln w="6350">
            <a:solidFill>
              <a:srgbClr val="FFFFFF"/>
            </a:solidFill>
            <a:miter/>
          </a:ln>
        </p:spPr>
        <p:txBody>
          <a:bodyPr lIns="45719" rIns="45719"/>
          <a:lstStyle/>
          <a:p>
            <a:endParaRPr/>
          </a:p>
        </p:txBody>
      </p:sp>
      <p:sp>
        <p:nvSpPr>
          <p:cNvPr id="134" name="直接连接符 158"/>
          <p:cNvSpPr/>
          <p:nvPr/>
        </p:nvSpPr>
        <p:spPr>
          <a:xfrm>
            <a:off x="9439729" y="5256729"/>
            <a:ext cx="1" cy="198757"/>
          </a:xfrm>
          <a:prstGeom prst="line">
            <a:avLst/>
          </a:prstGeom>
          <a:ln w="6350">
            <a:solidFill>
              <a:srgbClr val="FFFFFF"/>
            </a:solidFill>
            <a:miter/>
          </a:ln>
        </p:spPr>
        <p:txBody>
          <a:bodyPr lIns="45719" rIns="45719"/>
          <a:lstStyle/>
          <a:p>
            <a:endParaRPr/>
          </a:p>
        </p:txBody>
      </p:sp>
      <p:sp>
        <p:nvSpPr>
          <p:cNvPr id="135" name="直接连接符 159"/>
          <p:cNvSpPr/>
          <p:nvPr/>
        </p:nvSpPr>
        <p:spPr>
          <a:xfrm>
            <a:off x="9646464" y="5104527"/>
            <a:ext cx="1" cy="350960"/>
          </a:xfrm>
          <a:prstGeom prst="line">
            <a:avLst/>
          </a:prstGeom>
          <a:ln w="6350">
            <a:solidFill>
              <a:srgbClr val="FFFFFF"/>
            </a:solidFill>
            <a:miter/>
          </a:ln>
        </p:spPr>
        <p:txBody>
          <a:bodyPr lIns="45719" rIns="45719"/>
          <a:lstStyle/>
          <a:p>
            <a:endParaRPr/>
          </a:p>
        </p:txBody>
      </p:sp>
      <p:sp>
        <p:nvSpPr>
          <p:cNvPr id="136" name="直接连接符 160"/>
          <p:cNvSpPr/>
          <p:nvPr/>
        </p:nvSpPr>
        <p:spPr>
          <a:xfrm>
            <a:off x="9798012" y="5256729"/>
            <a:ext cx="1" cy="198757"/>
          </a:xfrm>
          <a:prstGeom prst="line">
            <a:avLst/>
          </a:prstGeom>
          <a:ln w="6350">
            <a:solidFill>
              <a:srgbClr val="FFFFFF"/>
            </a:solidFill>
            <a:miter/>
          </a:ln>
        </p:spPr>
        <p:txBody>
          <a:bodyPr lIns="45719" rIns="45719"/>
          <a:lstStyle/>
          <a:p>
            <a:endParaRPr/>
          </a:p>
        </p:txBody>
      </p:sp>
      <p:sp>
        <p:nvSpPr>
          <p:cNvPr id="137" name="直接连接符 161"/>
          <p:cNvSpPr/>
          <p:nvPr/>
        </p:nvSpPr>
        <p:spPr>
          <a:xfrm>
            <a:off x="9983108" y="5256729"/>
            <a:ext cx="1" cy="198757"/>
          </a:xfrm>
          <a:prstGeom prst="line">
            <a:avLst/>
          </a:prstGeom>
          <a:ln w="6350">
            <a:solidFill>
              <a:srgbClr val="FFFFFF"/>
            </a:solidFill>
            <a:miter/>
          </a:ln>
        </p:spPr>
        <p:txBody>
          <a:bodyPr lIns="45719" rIns="45719"/>
          <a:lstStyle/>
          <a:p>
            <a:endParaRPr/>
          </a:p>
        </p:txBody>
      </p:sp>
      <p:sp>
        <p:nvSpPr>
          <p:cNvPr id="138" name="直接连接符 162"/>
          <p:cNvSpPr/>
          <p:nvPr/>
        </p:nvSpPr>
        <p:spPr>
          <a:xfrm>
            <a:off x="10174837" y="5256729"/>
            <a:ext cx="1" cy="198757"/>
          </a:xfrm>
          <a:prstGeom prst="line">
            <a:avLst/>
          </a:prstGeom>
          <a:ln w="6350">
            <a:solidFill>
              <a:srgbClr val="FFFFFF"/>
            </a:solidFill>
            <a:miter/>
          </a:ln>
        </p:spPr>
        <p:txBody>
          <a:bodyPr lIns="45719" rIns="45719"/>
          <a:lstStyle/>
          <a:p>
            <a:endParaRPr/>
          </a:p>
        </p:txBody>
      </p:sp>
      <p:sp>
        <p:nvSpPr>
          <p:cNvPr id="139" name="直接连接符 163"/>
          <p:cNvSpPr/>
          <p:nvPr/>
        </p:nvSpPr>
        <p:spPr>
          <a:xfrm>
            <a:off x="10384461" y="5256729"/>
            <a:ext cx="1" cy="198757"/>
          </a:xfrm>
          <a:prstGeom prst="line">
            <a:avLst/>
          </a:prstGeom>
          <a:ln w="6350">
            <a:solidFill>
              <a:srgbClr val="FFFFFF"/>
            </a:solidFill>
            <a:miter/>
          </a:ln>
        </p:spPr>
        <p:txBody>
          <a:bodyPr lIns="45719" rIns="45719"/>
          <a:lstStyle/>
          <a:p>
            <a:endParaRPr/>
          </a:p>
        </p:txBody>
      </p:sp>
      <p:sp>
        <p:nvSpPr>
          <p:cNvPr id="140" name="直接连接符 164"/>
          <p:cNvSpPr/>
          <p:nvPr/>
        </p:nvSpPr>
        <p:spPr>
          <a:xfrm>
            <a:off x="10617990" y="5116831"/>
            <a:ext cx="1" cy="350960"/>
          </a:xfrm>
          <a:prstGeom prst="line">
            <a:avLst/>
          </a:prstGeom>
          <a:ln w="6350">
            <a:solidFill>
              <a:srgbClr val="FFFFFF"/>
            </a:solidFill>
            <a:miter/>
          </a:ln>
        </p:spPr>
        <p:txBody>
          <a:bodyPr lIns="45719" rIns="45719"/>
          <a:lstStyle/>
          <a:p>
            <a:endParaRPr/>
          </a:p>
        </p:txBody>
      </p:sp>
      <p:sp>
        <p:nvSpPr>
          <p:cNvPr id="141" name="直接连接符 165"/>
          <p:cNvSpPr/>
          <p:nvPr/>
        </p:nvSpPr>
        <p:spPr>
          <a:xfrm>
            <a:off x="10747690" y="5256729"/>
            <a:ext cx="1" cy="198757"/>
          </a:xfrm>
          <a:prstGeom prst="line">
            <a:avLst/>
          </a:prstGeom>
          <a:ln w="6350">
            <a:solidFill>
              <a:srgbClr val="FFFFFF"/>
            </a:solidFill>
            <a:miter/>
          </a:ln>
        </p:spPr>
        <p:txBody>
          <a:bodyPr lIns="45719" rIns="45719"/>
          <a:lstStyle/>
          <a:p>
            <a:endParaRPr/>
          </a:p>
        </p:txBody>
      </p:sp>
      <p:sp>
        <p:nvSpPr>
          <p:cNvPr id="142" name="直接连接符 166"/>
          <p:cNvSpPr/>
          <p:nvPr/>
        </p:nvSpPr>
        <p:spPr>
          <a:xfrm>
            <a:off x="10932786" y="5256729"/>
            <a:ext cx="1" cy="198757"/>
          </a:xfrm>
          <a:prstGeom prst="line">
            <a:avLst/>
          </a:prstGeom>
          <a:ln w="6350">
            <a:solidFill>
              <a:srgbClr val="FFFFFF"/>
            </a:solidFill>
            <a:miter/>
          </a:ln>
        </p:spPr>
        <p:txBody>
          <a:bodyPr lIns="45719" rIns="45719"/>
          <a:lstStyle/>
          <a:p>
            <a:endParaRPr/>
          </a:p>
        </p:txBody>
      </p:sp>
      <p:sp>
        <p:nvSpPr>
          <p:cNvPr id="143" name="直接连接符 167"/>
          <p:cNvSpPr/>
          <p:nvPr/>
        </p:nvSpPr>
        <p:spPr>
          <a:xfrm>
            <a:off x="11124515" y="5256729"/>
            <a:ext cx="1" cy="198757"/>
          </a:xfrm>
          <a:prstGeom prst="line">
            <a:avLst/>
          </a:prstGeom>
          <a:ln w="6350">
            <a:solidFill>
              <a:srgbClr val="FFFFFF"/>
            </a:solidFill>
            <a:miter/>
          </a:ln>
        </p:spPr>
        <p:txBody>
          <a:bodyPr lIns="45719" rIns="45719"/>
          <a:lstStyle/>
          <a:p>
            <a:endParaRPr/>
          </a:p>
        </p:txBody>
      </p:sp>
      <p:sp>
        <p:nvSpPr>
          <p:cNvPr id="144" name="直接连接符 168"/>
          <p:cNvSpPr/>
          <p:nvPr/>
        </p:nvSpPr>
        <p:spPr>
          <a:xfrm>
            <a:off x="11334139" y="5256729"/>
            <a:ext cx="1" cy="198757"/>
          </a:xfrm>
          <a:prstGeom prst="line">
            <a:avLst/>
          </a:prstGeom>
          <a:ln w="6350">
            <a:solidFill>
              <a:srgbClr val="FFFFFF"/>
            </a:solidFill>
            <a:miter/>
          </a:ln>
        </p:spPr>
        <p:txBody>
          <a:bodyPr lIns="45719" rIns="45719"/>
          <a:lstStyle/>
          <a:p>
            <a:endParaRPr/>
          </a:p>
        </p:txBody>
      </p:sp>
      <p:sp>
        <p:nvSpPr>
          <p:cNvPr id="145" name="直接连接符 169"/>
          <p:cNvSpPr/>
          <p:nvPr/>
        </p:nvSpPr>
        <p:spPr>
          <a:xfrm>
            <a:off x="11540874" y="5104527"/>
            <a:ext cx="1" cy="350960"/>
          </a:xfrm>
          <a:prstGeom prst="line">
            <a:avLst/>
          </a:prstGeom>
          <a:ln w="6350">
            <a:solidFill>
              <a:srgbClr val="FFFFFF"/>
            </a:solidFill>
            <a:miter/>
          </a:ln>
        </p:spPr>
        <p:txBody>
          <a:bodyPr lIns="45719" rIns="45719"/>
          <a:lstStyle/>
          <a:p>
            <a:endParaRPr/>
          </a:p>
        </p:txBody>
      </p:sp>
      <p:sp>
        <p:nvSpPr>
          <p:cNvPr id="146" name="直接连接符 170"/>
          <p:cNvSpPr/>
          <p:nvPr/>
        </p:nvSpPr>
        <p:spPr>
          <a:xfrm>
            <a:off x="11540874" y="5244424"/>
            <a:ext cx="1" cy="198757"/>
          </a:xfrm>
          <a:prstGeom prst="line">
            <a:avLst/>
          </a:prstGeom>
          <a:ln w="6350">
            <a:solidFill>
              <a:srgbClr val="FFFFFF"/>
            </a:solidFill>
            <a:miter/>
          </a:ln>
        </p:spPr>
        <p:txBody>
          <a:bodyPr lIns="45719" rIns="45719"/>
          <a:lstStyle/>
          <a:p>
            <a:endParaRPr/>
          </a:p>
        </p:txBody>
      </p:sp>
      <p:sp>
        <p:nvSpPr>
          <p:cNvPr id="147" name="直接连接符 171"/>
          <p:cNvSpPr/>
          <p:nvPr/>
        </p:nvSpPr>
        <p:spPr>
          <a:xfrm>
            <a:off x="11732603" y="5244424"/>
            <a:ext cx="1" cy="198757"/>
          </a:xfrm>
          <a:prstGeom prst="line">
            <a:avLst/>
          </a:prstGeom>
          <a:ln w="6350">
            <a:solidFill>
              <a:srgbClr val="FFFFFF"/>
            </a:solidFill>
            <a:miter/>
          </a:ln>
        </p:spPr>
        <p:txBody>
          <a:bodyPr lIns="45719" rIns="45719"/>
          <a:lstStyle/>
          <a:p>
            <a:endParaRPr/>
          </a:p>
        </p:txBody>
      </p:sp>
      <p:sp>
        <p:nvSpPr>
          <p:cNvPr id="148" name="直接连接符 172"/>
          <p:cNvSpPr/>
          <p:nvPr/>
        </p:nvSpPr>
        <p:spPr>
          <a:xfrm>
            <a:off x="11942227" y="5244424"/>
            <a:ext cx="1" cy="198757"/>
          </a:xfrm>
          <a:prstGeom prst="line">
            <a:avLst/>
          </a:prstGeom>
          <a:ln w="6350">
            <a:solidFill>
              <a:srgbClr val="FFFFFF"/>
            </a:solidFill>
            <a:miter/>
          </a:ln>
        </p:spPr>
        <p:txBody>
          <a:bodyPr lIns="45719" rIns="45719"/>
          <a:lstStyle/>
          <a:p>
            <a:endParaRPr/>
          </a:p>
        </p:txBody>
      </p:sp>
      <p:sp>
        <p:nvSpPr>
          <p:cNvPr id="149" name="矩形 173"/>
          <p:cNvSpPr txBox="1"/>
          <p:nvPr/>
        </p:nvSpPr>
        <p:spPr>
          <a:xfrm>
            <a:off x="1070320" y="5774396"/>
            <a:ext cx="148908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2F2F2"/>
                </a:solidFill>
              </a:defRPr>
            </a:lvl1pPr>
          </a:lstStyle>
          <a:p>
            <a:r>
              <a:t>战争第一阶段</a:t>
            </a:r>
          </a:p>
        </p:txBody>
      </p:sp>
      <p:sp>
        <p:nvSpPr>
          <p:cNvPr id="150" name="矩形 174"/>
          <p:cNvSpPr txBox="1"/>
          <p:nvPr/>
        </p:nvSpPr>
        <p:spPr>
          <a:xfrm>
            <a:off x="3218878" y="5774396"/>
            <a:ext cx="1570308"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2F2F2"/>
                </a:solidFill>
              </a:defRPr>
            </a:lvl1pPr>
          </a:lstStyle>
          <a:p>
            <a:r>
              <a:t>过渡阶段</a:t>
            </a:r>
          </a:p>
        </p:txBody>
      </p:sp>
      <p:sp>
        <p:nvSpPr>
          <p:cNvPr id="151" name="矩形 175"/>
          <p:cNvSpPr txBox="1"/>
          <p:nvPr/>
        </p:nvSpPr>
        <p:spPr>
          <a:xfrm>
            <a:off x="5355753" y="5774396"/>
            <a:ext cx="15414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500">
                <a:solidFill>
                  <a:srgbClr val="F2F2F2"/>
                </a:solidFill>
              </a:defRPr>
            </a:lvl1pPr>
          </a:lstStyle>
          <a:p>
            <a:r>
              <a:t>战争进入新的阶段</a:t>
            </a:r>
          </a:p>
        </p:txBody>
      </p:sp>
      <p:sp>
        <p:nvSpPr>
          <p:cNvPr id="152" name="矩形 176"/>
          <p:cNvSpPr txBox="1"/>
          <p:nvPr/>
        </p:nvSpPr>
        <p:spPr>
          <a:xfrm>
            <a:off x="7461452" y="5774396"/>
            <a:ext cx="166279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2F2F2"/>
                </a:solidFill>
              </a:defRPr>
            </a:lvl1pPr>
          </a:lstStyle>
          <a:p>
            <a:r>
              <a:t>波斯介入阶段</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timg.jpeg" descr="timg.jpeg"/>
          <p:cNvPicPr>
            <a:picLocks noChangeAspect="1"/>
          </p:cNvPicPr>
          <p:nvPr/>
        </p:nvPicPr>
        <p:blipFill>
          <a:blip r:embed="rId2">
            <a:extLst/>
          </a:blip>
          <a:stretch>
            <a:fillRect/>
          </a:stretch>
        </p:blipFill>
        <p:spPr>
          <a:xfrm>
            <a:off x="94186" y="2964"/>
            <a:ext cx="12003628" cy="6852072"/>
          </a:xfrm>
          <a:prstGeom prst="rect">
            <a:avLst/>
          </a:prstGeom>
          <a:ln w="12700">
            <a:miter lim="400000"/>
          </a:ln>
        </p:spPr>
      </p:pic>
      <p:sp>
        <p:nvSpPr>
          <p:cNvPr id="155"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156" name="矩形 93"/>
          <p:cNvSpPr txBox="1"/>
          <p:nvPr/>
        </p:nvSpPr>
        <p:spPr>
          <a:xfrm>
            <a:off x="1865436" y="614034"/>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Libian SC Regular"/>
                <a:ea typeface="Libian SC Regular"/>
                <a:cs typeface="Libian SC Regular"/>
                <a:sym typeface="Libian SC Regular"/>
              </a:defRPr>
            </a:lvl1pPr>
          </a:lstStyle>
          <a:p>
            <a:r>
              <a:t>本次演讲简要概括</a:t>
            </a:r>
          </a:p>
        </p:txBody>
      </p:sp>
      <p:sp>
        <p:nvSpPr>
          <p:cNvPr id="157" name="菱形 1"/>
          <p:cNvSpPr/>
          <p:nvPr/>
        </p:nvSpPr>
        <p:spPr>
          <a:xfrm>
            <a:off x="589414" y="2208085"/>
            <a:ext cx="2828926" cy="2828926"/>
          </a:xfrm>
          <a:prstGeom prst="diamond">
            <a:avLst/>
          </a:prstGeom>
          <a:solidFill>
            <a:srgbClr val="0070C0"/>
          </a:solidFill>
          <a:ln w="12700">
            <a:miter lim="400000"/>
          </a:ln>
        </p:spPr>
        <p:txBody>
          <a:bodyPr lIns="45719" rIns="45719" anchor="ctr"/>
          <a:lstStyle/>
          <a:p>
            <a:pPr algn="ctr">
              <a:defRPr>
                <a:solidFill>
                  <a:srgbClr val="FFFFFF"/>
                </a:solidFill>
              </a:defRPr>
            </a:pPr>
            <a:endParaRPr/>
          </a:p>
        </p:txBody>
      </p:sp>
      <p:sp>
        <p:nvSpPr>
          <p:cNvPr id="158" name="菱形 30"/>
          <p:cNvSpPr/>
          <p:nvPr/>
        </p:nvSpPr>
        <p:spPr>
          <a:xfrm>
            <a:off x="4651449" y="2208085"/>
            <a:ext cx="2828926" cy="2828926"/>
          </a:xfrm>
          <a:prstGeom prst="diamond">
            <a:avLst/>
          </a:prstGeom>
          <a:solidFill>
            <a:srgbClr val="0070C0"/>
          </a:solidFill>
          <a:ln w="12700">
            <a:miter lim="400000"/>
          </a:ln>
        </p:spPr>
        <p:txBody>
          <a:bodyPr lIns="45719" rIns="45719" anchor="ctr"/>
          <a:lstStyle/>
          <a:p>
            <a:pPr algn="ctr">
              <a:defRPr>
                <a:solidFill>
                  <a:srgbClr val="FFFFFF"/>
                </a:solidFill>
              </a:defRPr>
            </a:pPr>
            <a:endParaRPr/>
          </a:p>
        </p:txBody>
      </p:sp>
      <p:sp>
        <p:nvSpPr>
          <p:cNvPr id="159" name="菱形 32"/>
          <p:cNvSpPr/>
          <p:nvPr/>
        </p:nvSpPr>
        <p:spPr>
          <a:xfrm>
            <a:off x="8715992" y="2208085"/>
            <a:ext cx="2828926" cy="2828926"/>
          </a:xfrm>
          <a:prstGeom prst="diamond">
            <a:avLst/>
          </a:prstGeom>
          <a:solidFill>
            <a:srgbClr val="0070C0"/>
          </a:solidFill>
          <a:ln w="12700">
            <a:miter lim="400000"/>
          </a:ln>
        </p:spPr>
        <p:txBody>
          <a:bodyPr lIns="45719" rIns="45719" anchor="ctr"/>
          <a:lstStyle/>
          <a:p>
            <a:pPr algn="ctr">
              <a:defRPr>
                <a:solidFill>
                  <a:srgbClr val="FFFFFF"/>
                </a:solidFill>
              </a:defRPr>
            </a:pPr>
            <a:endParaRPr/>
          </a:p>
        </p:txBody>
      </p:sp>
      <p:sp>
        <p:nvSpPr>
          <p:cNvPr id="160" name="椭圆 4"/>
          <p:cNvSpPr/>
          <p:nvPr/>
        </p:nvSpPr>
        <p:spPr>
          <a:xfrm>
            <a:off x="1532689" y="2894481"/>
            <a:ext cx="901598" cy="901597"/>
          </a:xfrm>
          <a:prstGeom prst="ellipse">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61" name="图片 3" descr="图片 3"/>
          <p:cNvPicPr>
            <a:picLocks noChangeAspect="1"/>
          </p:cNvPicPr>
          <p:nvPr/>
        </p:nvPicPr>
        <p:blipFill>
          <a:blip r:embed="rId3">
            <a:extLst/>
          </a:blip>
          <a:stretch>
            <a:fillRect/>
          </a:stretch>
        </p:blipFill>
        <p:spPr>
          <a:xfrm>
            <a:off x="1694728" y="3062525"/>
            <a:ext cx="565509" cy="565509"/>
          </a:xfrm>
          <a:prstGeom prst="rect">
            <a:avLst/>
          </a:prstGeom>
          <a:ln w="12700">
            <a:miter lim="400000"/>
          </a:ln>
        </p:spPr>
      </p:pic>
      <p:sp>
        <p:nvSpPr>
          <p:cNvPr id="162" name="椭圆 36"/>
          <p:cNvSpPr/>
          <p:nvPr/>
        </p:nvSpPr>
        <p:spPr>
          <a:xfrm>
            <a:off x="5618912" y="2818256"/>
            <a:ext cx="901599" cy="901597"/>
          </a:xfrm>
          <a:prstGeom prst="ellipse">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63" name="图片 2" descr="图片 2"/>
          <p:cNvPicPr>
            <a:picLocks noChangeAspect="1"/>
          </p:cNvPicPr>
          <p:nvPr/>
        </p:nvPicPr>
        <p:blipFill>
          <a:blip r:embed="rId4">
            <a:extLst/>
          </a:blip>
          <a:stretch>
            <a:fillRect/>
          </a:stretch>
        </p:blipFill>
        <p:spPr>
          <a:xfrm>
            <a:off x="5809551" y="2986298"/>
            <a:ext cx="565510" cy="565509"/>
          </a:xfrm>
          <a:prstGeom prst="rect">
            <a:avLst/>
          </a:prstGeom>
          <a:ln w="12700">
            <a:miter lim="400000"/>
          </a:ln>
        </p:spPr>
      </p:pic>
      <p:sp>
        <p:nvSpPr>
          <p:cNvPr id="164" name="椭圆 37"/>
          <p:cNvSpPr/>
          <p:nvPr/>
        </p:nvSpPr>
        <p:spPr>
          <a:xfrm>
            <a:off x="9671360" y="2862704"/>
            <a:ext cx="901599" cy="901597"/>
          </a:xfrm>
          <a:prstGeom prst="ellipse">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65" name="图片 5" descr="图片 5"/>
          <p:cNvPicPr>
            <a:picLocks noChangeAspect="1"/>
          </p:cNvPicPr>
          <p:nvPr/>
        </p:nvPicPr>
        <p:blipFill>
          <a:blip r:embed="rId5">
            <a:extLst/>
          </a:blip>
          <a:stretch>
            <a:fillRect/>
          </a:stretch>
        </p:blipFill>
        <p:spPr>
          <a:xfrm>
            <a:off x="9839404" y="3030747"/>
            <a:ext cx="565509" cy="565509"/>
          </a:xfrm>
          <a:prstGeom prst="rect">
            <a:avLst/>
          </a:prstGeom>
          <a:ln w="12700">
            <a:miter lim="400000"/>
          </a:ln>
        </p:spPr>
      </p:pic>
      <p:sp>
        <p:nvSpPr>
          <p:cNvPr id="166" name="矩形 44"/>
          <p:cNvSpPr txBox="1"/>
          <p:nvPr/>
        </p:nvSpPr>
        <p:spPr>
          <a:xfrm>
            <a:off x="589414" y="5179459"/>
            <a:ext cx="332605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FFFFFF"/>
                </a:solidFill>
              </a:defRPr>
            </a:pPr>
            <a:r>
              <a:t>Part1 |政治方面的影响</a:t>
            </a:r>
          </a:p>
        </p:txBody>
      </p:sp>
      <p:sp>
        <p:nvSpPr>
          <p:cNvPr id="167" name="矩形 54"/>
          <p:cNvSpPr txBox="1"/>
          <p:nvPr/>
        </p:nvSpPr>
        <p:spPr>
          <a:xfrm>
            <a:off x="4456388" y="5182820"/>
            <a:ext cx="332605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FFFFFF"/>
                </a:solidFill>
              </a:defRPr>
            </a:pPr>
            <a:r>
              <a:t>Part2 |经济方面的影响</a:t>
            </a:r>
          </a:p>
        </p:txBody>
      </p:sp>
      <p:sp>
        <p:nvSpPr>
          <p:cNvPr id="168" name="矩形 55"/>
          <p:cNvSpPr txBox="1"/>
          <p:nvPr/>
        </p:nvSpPr>
        <p:spPr>
          <a:xfrm>
            <a:off x="8467428" y="5182820"/>
            <a:ext cx="332605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FFFFFF"/>
                </a:solidFill>
              </a:defRPr>
            </a:pPr>
            <a:r>
              <a:t>Part3 |文化方面的影响</a:t>
            </a:r>
          </a:p>
        </p:txBody>
      </p:sp>
      <p:sp>
        <p:nvSpPr>
          <p:cNvPr id="169" name="等腰三角形 33"/>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70" name="矩形"/>
          <p:cNvSpPr/>
          <p:nvPr/>
        </p:nvSpPr>
        <p:spPr>
          <a:xfrm>
            <a:off x="103735" y="6540202"/>
            <a:ext cx="2836397" cy="301665"/>
          </a:xfrm>
          <a:prstGeom prst="rect">
            <a:avLst/>
          </a:prstGeom>
          <a:gradFill>
            <a:gsLst>
              <a:gs pos="0">
                <a:schemeClr val="accent4">
                  <a:hueOff val="-406799"/>
                  <a:lumOff val="30382"/>
                </a:schemeClr>
              </a:gs>
              <a:gs pos="50000">
                <a:srgbClr val="FFD58D"/>
              </a:gs>
              <a:gs pos="100000">
                <a:schemeClr val="accent4">
                  <a:hueOff val="-362075"/>
                  <a:lumOff val="23565"/>
                </a:schemeClr>
              </a:gs>
            </a:gsLst>
            <a:lin ang="5400000"/>
          </a:gradFill>
          <a:ln w="12700">
            <a:solidFill>
              <a:schemeClr val="accent1"/>
            </a:solidFill>
            <a:miter/>
          </a:ln>
        </p:spPr>
        <p:txBody>
          <a:bodyPr lIns="45719" rIns="45719"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12"/>
          <p:cNvSpPr txBox="1"/>
          <p:nvPr/>
        </p:nvSpPr>
        <p:spPr>
          <a:xfrm>
            <a:off x="2265893" y="1911466"/>
            <a:ext cx="5035020"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0">
                <a:solidFill>
                  <a:srgbClr val="F2F2F2"/>
                </a:solidFill>
                <a:latin typeface="Gulim"/>
                <a:ea typeface="Gulim"/>
                <a:cs typeface="Gulim"/>
                <a:sym typeface="Gulim"/>
              </a:defRPr>
            </a:pPr>
            <a:r>
              <a:t>PART</a:t>
            </a:r>
            <a:r>
              <a:rPr sz="3600"/>
              <a:t> </a:t>
            </a:r>
          </a:p>
        </p:txBody>
      </p:sp>
      <p:sp>
        <p:nvSpPr>
          <p:cNvPr id="173" name="矩形 14"/>
          <p:cNvSpPr txBox="1"/>
          <p:nvPr/>
        </p:nvSpPr>
        <p:spPr>
          <a:xfrm>
            <a:off x="2280181" y="2997929"/>
            <a:ext cx="2063220"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2F2F2"/>
                </a:solidFill>
                <a:latin typeface="Gulim"/>
                <a:ea typeface="Gulim"/>
                <a:cs typeface="Gulim"/>
                <a:sym typeface="Gulim"/>
              </a:defRPr>
            </a:lvl1pPr>
          </a:lstStyle>
          <a:p>
            <a:r>
              <a:t>ONE</a:t>
            </a:r>
          </a:p>
        </p:txBody>
      </p:sp>
      <p:sp>
        <p:nvSpPr>
          <p:cNvPr id="174" name="直接连接符 16"/>
          <p:cNvSpPr/>
          <p:nvPr/>
        </p:nvSpPr>
        <p:spPr>
          <a:xfrm flipV="1">
            <a:off x="4826782" y="2188737"/>
            <a:ext cx="616756" cy="1887140"/>
          </a:xfrm>
          <a:prstGeom prst="line">
            <a:avLst/>
          </a:prstGeom>
          <a:ln w="6350">
            <a:solidFill>
              <a:srgbClr val="FFFFFF"/>
            </a:solidFill>
            <a:miter/>
          </a:ln>
        </p:spPr>
        <p:txBody>
          <a:bodyPr lIns="45719" rIns="45719"/>
          <a:lstStyle/>
          <a:p>
            <a:endParaRPr/>
          </a:p>
        </p:txBody>
      </p:sp>
      <p:sp>
        <p:nvSpPr>
          <p:cNvPr id="175" name="文本框 22"/>
          <p:cNvSpPr txBox="1"/>
          <p:nvPr/>
        </p:nvSpPr>
        <p:spPr>
          <a:xfrm>
            <a:off x="5655457" y="2502387"/>
            <a:ext cx="5786438" cy="125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2F2F2"/>
                </a:solidFill>
                <a:latin typeface="HanziPen SC Regular"/>
                <a:ea typeface="HanziPen SC Regular"/>
                <a:cs typeface="HanziPen SC Regular"/>
                <a:sym typeface="HanziPen SC Regular"/>
              </a:defRPr>
            </a:lvl1pPr>
          </a:lstStyle>
          <a:p>
            <a:r>
              <a:t>政治影响</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timg (2).jpeg" descr="timg (2).jpeg"/>
          <p:cNvPicPr>
            <a:picLocks noChangeAspect="1"/>
          </p:cNvPicPr>
          <p:nvPr/>
        </p:nvPicPr>
        <p:blipFill>
          <a:blip r:embed="rId2">
            <a:extLst/>
          </a:blip>
          <a:stretch>
            <a:fillRect/>
          </a:stretch>
        </p:blipFill>
        <p:spPr>
          <a:xfrm>
            <a:off x="1882811" y="-1"/>
            <a:ext cx="10298470" cy="6858001"/>
          </a:xfrm>
          <a:prstGeom prst="rect">
            <a:avLst/>
          </a:prstGeom>
          <a:ln w="12700">
            <a:miter lim="400000"/>
          </a:ln>
        </p:spPr>
      </p:pic>
      <p:sp>
        <p:nvSpPr>
          <p:cNvPr id="178" name="文本框 72"/>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179" name="文本框 73"/>
          <p:cNvSpPr txBox="1"/>
          <p:nvPr/>
        </p:nvSpPr>
        <p:spPr>
          <a:xfrm>
            <a:off x="796669" y="582547"/>
            <a:ext cx="623004"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Gulim"/>
                <a:ea typeface="Gulim"/>
                <a:cs typeface="Gulim"/>
                <a:sym typeface="Gulim"/>
              </a:defRPr>
            </a:lvl1pPr>
          </a:lstStyle>
          <a:p>
            <a:r>
              <a:t>1</a:t>
            </a:r>
          </a:p>
        </p:txBody>
      </p:sp>
      <p:sp>
        <p:nvSpPr>
          <p:cNvPr id="180" name="等腰三角形 75"/>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81" name="矩形 77"/>
          <p:cNvSpPr txBox="1"/>
          <p:nvPr/>
        </p:nvSpPr>
        <p:spPr>
          <a:xfrm>
            <a:off x="28576" y="643656"/>
            <a:ext cx="99027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ONE</a:t>
            </a:r>
          </a:p>
        </p:txBody>
      </p:sp>
      <p:sp>
        <p:nvSpPr>
          <p:cNvPr id="182" name="直接连接符 78"/>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183" name="矩形 32"/>
          <p:cNvSpPr txBox="1"/>
          <p:nvPr/>
        </p:nvSpPr>
        <p:spPr>
          <a:xfrm>
            <a:off x="965293" y="2471716"/>
            <a:ext cx="641064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t>加速了雅典内部的贫富分化和社会冲突</a:t>
            </a:r>
          </a:p>
        </p:txBody>
      </p:sp>
      <p:sp>
        <p:nvSpPr>
          <p:cNvPr id="184" name="矩形 11"/>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对雅典的政治影响</a:t>
            </a:r>
          </a:p>
        </p:txBody>
      </p:sp>
      <p:sp>
        <p:nvSpPr>
          <p:cNvPr id="185" name="矩形 12"/>
          <p:cNvSpPr txBox="1"/>
          <p:nvPr/>
        </p:nvSpPr>
        <p:spPr>
          <a:xfrm>
            <a:off x="965293" y="3378248"/>
            <a:ext cx="6410644"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rPr dirty="0"/>
              <a:t>雅典公民贫困破产，丧失参政能力和愿望</a:t>
            </a:r>
          </a:p>
        </p:txBody>
      </p:sp>
      <p:sp>
        <p:nvSpPr>
          <p:cNvPr id="186" name="矩形 13"/>
          <p:cNvSpPr txBox="1"/>
          <p:nvPr/>
        </p:nvSpPr>
        <p:spPr>
          <a:xfrm>
            <a:off x="961706" y="4379807"/>
            <a:ext cx="641064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rPr dirty="0"/>
              <a:t>“寡头党”政变加速了雅典的衰败</a:t>
            </a:r>
          </a:p>
        </p:txBody>
      </p:sp>
      <p:sp>
        <p:nvSpPr>
          <p:cNvPr id="187" name="矩形 14"/>
          <p:cNvSpPr/>
          <p:nvPr/>
        </p:nvSpPr>
        <p:spPr>
          <a:xfrm>
            <a:off x="3108" y="2391816"/>
            <a:ext cx="793564" cy="645986"/>
          </a:xfrm>
          <a:prstGeom prst="rect">
            <a:avLst/>
          </a:prstGeom>
          <a:solidFill>
            <a:srgbClr val="0070C0"/>
          </a:solidFill>
          <a:ln w="12700">
            <a:miter lim="400000"/>
          </a:ln>
        </p:spPr>
        <p:txBody>
          <a:bodyPr lIns="45719" rIns="45719" anchor="ctr"/>
          <a:lstStyle/>
          <a:p>
            <a:pPr algn="ctr">
              <a:defRPr>
                <a:solidFill>
                  <a:srgbClr val="FFFFFF"/>
                </a:solidFill>
              </a:defRPr>
            </a:pPr>
            <a:endParaRPr/>
          </a:p>
        </p:txBody>
      </p:sp>
      <p:sp>
        <p:nvSpPr>
          <p:cNvPr id="188" name="矩形 17"/>
          <p:cNvSpPr/>
          <p:nvPr/>
        </p:nvSpPr>
        <p:spPr>
          <a:xfrm>
            <a:off x="-1" y="3356804"/>
            <a:ext cx="793564" cy="645985"/>
          </a:xfrm>
          <a:prstGeom prst="rect">
            <a:avLst/>
          </a:prstGeom>
          <a:solidFill>
            <a:srgbClr val="2C2C2C"/>
          </a:solidFill>
          <a:ln w="12700">
            <a:miter lim="400000"/>
          </a:ln>
        </p:spPr>
        <p:txBody>
          <a:bodyPr lIns="45719" rIns="45719" anchor="ctr"/>
          <a:lstStyle/>
          <a:p>
            <a:pPr algn="ctr">
              <a:defRPr>
                <a:solidFill>
                  <a:srgbClr val="FFFFFF"/>
                </a:solidFill>
              </a:defRPr>
            </a:pPr>
            <a:endParaRPr/>
          </a:p>
        </p:txBody>
      </p:sp>
      <p:sp>
        <p:nvSpPr>
          <p:cNvPr id="189" name="矩形 18"/>
          <p:cNvSpPr/>
          <p:nvPr/>
        </p:nvSpPr>
        <p:spPr>
          <a:xfrm>
            <a:off x="-1" y="4321790"/>
            <a:ext cx="793564" cy="645985"/>
          </a:xfrm>
          <a:prstGeom prst="rect">
            <a:avLst/>
          </a:prstGeom>
          <a:solidFill>
            <a:srgbClr val="C55A11"/>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timg (2).jpeg" descr="timg (2).jpeg"/>
          <p:cNvPicPr>
            <a:picLocks noChangeAspect="1"/>
          </p:cNvPicPr>
          <p:nvPr/>
        </p:nvPicPr>
        <p:blipFill>
          <a:blip r:embed="rId2">
            <a:extLst/>
          </a:blip>
          <a:srcRect t="98" b="98"/>
          <a:stretch>
            <a:fillRect/>
          </a:stretch>
        </p:blipFill>
        <p:spPr>
          <a:xfrm>
            <a:off x="1851867" y="-15876"/>
            <a:ext cx="10322548" cy="6858042"/>
          </a:xfrm>
          <a:prstGeom prst="rect">
            <a:avLst/>
          </a:prstGeom>
          <a:ln w="12700">
            <a:miter lim="400000"/>
          </a:ln>
        </p:spPr>
      </p:pic>
      <p:sp>
        <p:nvSpPr>
          <p:cNvPr id="192" name="文本框 72"/>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193" name="文本框 73"/>
          <p:cNvSpPr txBox="1"/>
          <p:nvPr/>
        </p:nvSpPr>
        <p:spPr>
          <a:xfrm>
            <a:off x="796669" y="582547"/>
            <a:ext cx="623004"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Gulim"/>
                <a:ea typeface="Gulim"/>
                <a:cs typeface="Gulim"/>
                <a:sym typeface="Gulim"/>
              </a:defRPr>
            </a:lvl1pPr>
          </a:lstStyle>
          <a:p>
            <a:r>
              <a:t>2</a:t>
            </a:r>
          </a:p>
        </p:txBody>
      </p:sp>
      <p:sp>
        <p:nvSpPr>
          <p:cNvPr id="194" name="等腰三角形 75"/>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95" name="矩形 77"/>
          <p:cNvSpPr txBox="1"/>
          <p:nvPr/>
        </p:nvSpPr>
        <p:spPr>
          <a:xfrm>
            <a:off x="28576" y="643656"/>
            <a:ext cx="99027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ONE</a:t>
            </a:r>
          </a:p>
        </p:txBody>
      </p:sp>
      <p:sp>
        <p:nvSpPr>
          <p:cNvPr id="196" name="直接连接符 78"/>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197" name="矩形 32"/>
          <p:cNvSpPr txBox="1"/>
          <p:nvPr/>
        </p:nvSpPr>
        <p:spPr>
          <a:xfrm>
            <a:off x="965293" y="2471716"/>
            <a:ext cx="641064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rPr dirty="0"/>
              <a:t>带来了巨额的战利品和一时的霸权</a:t>
            </a:r>
          </a:p>
        </p:txBody>
      </p:sp>
      <p:sp>
        <p:nvSpPr>
          <p:cNvPr id="198" name="矩形 11"/>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对斯巴达的政治影响</a:t>
            </a:r>
          </a:p>
        </p:txBody>
      </p:sp>
      <p:sp>
        <p:nvSpPr>
          <p:cNvPr id="199" name="矩形 12"/>
          <p:cNvSpPr txBox="1"/>
          <p:nvPr/>
        </p:nvSpPr>
        <p:spPr>
          <a:xfrm>
            <a:off x="965293" y="3378248"/>
            <a:ext cx="641064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t>内部的稳定体系被破坏</a:t>
            </a:r>
          </a:p>
        </p:txBody>
      </p:sp>
      <p:sp>
        <p:nvSpPr>
          <p:cNvPr id="200" name="矩形 13"/>
          <p:cNvSpPr txBox="1"/>
          <p:nvPr/>
        </p:nvSpPr>
        <p:spPr>
          <a:xfrm>
            <a:off x="961706" y="4379807"/>
            <a:ext cx="641064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t>艰苦奋斗的精神在冲击下荡然无存</a:t>
            </a:r>
          </a:p>
        </p:txBody>
      </p:sp>
      <p:sp>
        <p:nvSpPr>
          <p:cNvPr id="201" name="矩形 14"/>
          <p:cNvSpPr/>
          <p:nvPr/>
        </p:nvSpPr>
        <p:spPr>
          <a:xfrm>
            <a:off x="3108" y="2391816"/>
            <a:ext cx="793564" cy="645986"/>
          </a:xfrm>
          <a:prstGeom prst="rect">
            <a:avLst/>
          </a:prstGeom>
          <a:solidFill>
            <a:srgbClr val="0070C0"/>
          </a:solidFill>
          <a:ln w="12700">
            <a:miter lim="400000"/>
          </a:ln>
        </p:spPr>
        <p:txBody>
          <a:bodyPr lIns="45719" rIns="45719" anchor="ctr"/>
          <a:lstStyle/>
          <a:p>
            <a:pPr algn="ctr">
              <a:defRPr>
                <a:solidFill>
                  <a:srgbClr val="FFFFFF"/>
                </a:solidFill>
              </a:defRPr>
            </a:pPr>
            <a:endParaRPr/>
          </a:p>
        </p:txBody>
      </p:sp>
      <p:sp>
        <p:nvSpPr>
          <p:cNvPr id="202" name="矩形 17"/>
          <p:cNvSpPr/>
          <p:nvPr/>
        </p:nvSpPr>
        <p:spPr>
          <a:xfrm>
            <a:off x="-1" y="3356804"/>
            <a:ext cx="793564" cy="645985"/>
          </a:xfrm>
          <a:prstGeom prst="rect">
            <a:avLst/>
          </a:prstGeom>
          <a:solidFill>
            <a:srgbClr val="2C2C2C"/>
          </a:solidFill>
          <a:ln w="12700">
            <a:miter lim="400000"/>
          </a:ln>
        </p:spPr>
        <p:txBody>
          <a:bodyPr lIns="45719" rIns="45719" anchor="ctr"/>
          <a:lstStyle/>
          <a:p>
            <a:pPr algn="ctr">
              <a:defRPr>
                <a:solidFill>
                  <a:srgbClr val="FFFFFF"/>
                </a:solidFill>
              </a:defRPr>
            </a:pPr>
            <a:endParaRPr/>
          </a:p>
        </p:txBody>
      </p:sp>
      <p:sp>
        <p:nvSpPr>
          <p:cNvPr id="203" name="矩形 18"/>
          <p:cNvSpPr/>
          <p:nvPr/>
        </p:nvSpPr>
        <p:spPr>
          <a:xfrm>
            <a:off x="-1" y="4321790"/>
            <a:ext cx="793564" cy="645985"/>
          </a:xfrm>
          <a:prstGeom prst="rect">
            <a:avLst/>
          </a:prstGeom>
          <a:solidFill>
            <a:srgbClr val="C55A11"/>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文本框 72"/>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206" name="文本框 73"/>
          <p:cNvSpPr txBox="1"/>
          <p:nvPr/>
        </p:nvSpPr>
        <p:spPr>
          <a:xfrm>
            <a:off x="796669" y="582547"/>
            <a:ext cx="623004" cy="396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Gulim"/>
                <a:ea typeface="Gulim"/>
                <a:cs typeface="Gulim"/>
                <a:sym typeface="Gulim"/>
              </a:defRPr>
            </a:lvl1pPr>
          </a:lstStyle>
          <a:p>
            <a:r>
              <a:t>3</a:t>
            </a:r>
          </a:p>
        </p:txBody>
      </p:sp>
      <p:sp>
        <p:nvSpPr>
          <p:cNvPr id="207" name="等腰三角形 75"/>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8" name="矩形 77"/>
          <p:cNvSpPr txBox="1"/>
          <p:nvPr/>
        </p:nvSpPr>
        <p:spPr>
          <a:xfrm>
            <a:off x="28576" y="643656"/>
            <a:ext cx="99027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ONE</a:t>
            </a:r>
          </a:p>
        </p:txBody>
      </p:sp>
      <p:sp>
        <p:nvSpPr>
          <p:cNvPr id="209" name="直接连接符 78"/>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210" name="矩形 32"/>
          <p:cNvSpPr txBox="1"/>
          <p:nvPr/>
        </p:nvSpPr>
        <p:spPr>
          <a:xfrm>
            <a:off x="966544" y="2296208"/>
            <a:ext cx="6410645"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rPr dirty="0"/>
              <a:t>破坏了古希腊民主政治体制与原始共产主义政治共存的局面</a:t>
            </a:r>
          </a:p>
        </p:txBody>
      </p:sp>
      <p:sp>
        <p:nvSpPr>
          <p:cNvPr id="211" name="矩形 11"/>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对古希腊的政治影响</a:t>
            </a:r>
          </a:p>
        </p:txBody>
      </p:sp>
      <p:sp>
        <p:nvSpPr>
          <p:cNvPr id="212" name="矩形 12"/>
          <p:cNvSpPr txBox="1"/>
          <p:nvPr/>
        </p:nvSpPr>
        <p:spPr>
          <a:xfrm>
            <a:off x="965293" y="3378248"/>
            <a:ext cx="6410644"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FFFFF"/>
                </a:solidFill>
              </a:defRPr>
            </a:lvl1pPr>
          </a:lstStyle>
          <a:p>
            <a:r>
              <a:rPr dirty="0"/>
              <a:t>使整个希腊奴隶制城邦退出了历史舞台，是奴隶制城邦的转折点</a:t>
            </a:r>
          </a:p>
        </p:txBody>
      </p:sp>
      <p:sp>
        <p:nvSpPr>
          <p:cNvPr id="213" name="矩形 14"/>
          <p:cNvSpPr/>
          <p:nvPr/>
        </p:nvSpPr>
        <p:spPr>
          <a:xfrm>
            <a:off x="3108" y="2391816"/>
            <a:ext cx="793564" cy="645986"/>
          </a:xfrm>
          <a:prstGeom prst="rect">
            <a:avLst/>
          </a:prstGeom>
          <a:solidFill>
            <a:srgbClr val="0070C0"/>
          </a:solidFill>
          <a:ln w="12700">
            <a:miter lim="400000"/>
          </a:ln>
        </p:spPr>
        <p:txBody>
          <a:bodyPr lIns="45719" rIns="45719" anchor="ctr"/>
          <a:lstStyle/>
          <a:p>
            <a:pPr algn="ctr">
              <a:defRPr>
                <a:solidFill>
                  <a:srgbClr val="FFFFFF"/>
                </a:solidFill>
              </a:defRPr>
            </a:pPr>
            <a:endParaRPr/>
          </a:p>
        </p:txBody>
      </p:sp>
      <p:sp>
        <p:nvSpPr>
          <p:cNvPr id="214" name="矩形 17"/>
          <p:cNvSpPr/>
          <p:nvPr/>
        </p:nvSpPr>
        <p:spPr>
          <a:xfrm>
            <a:off x="-1" y="3356804"/>
            <a:ext cx="793564" cy="645985"/>
          </a:xfrm>
          <a:prstGeom prst="rect">
            <a:avLst/>
          </a:prstGeom>
          <a:solidFill>
            <a:srgbClr val="2C2C2C"/>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文本框 12"/>
          <p:cNvSpPr txBox="1"/>
          <p:nvPr/>
        </p:nvSpPr>
        <p:spPr>
          <a:xfrm>
            <a:off x="2265893" y="1911466"/>
            <a:ext cx="5035020"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0">
                <a:solidFill>
                  <a:srgbClr val="F2F2F2"/>
                </a:solidFill>
                <a:latin typeface="Gulim"/>
                <a:ea typeface="Gulim"/>
                <a:cs typeface="Gulim"/>
                <a:sym typeface="Gulim"/>
              </a:defRPr>
            </a:pPr>
            <a:r>
              <a:t>PART</a:t>
            </a:r>
            <a:r>
              <a:rPr sz="3600"/>
              <a:t> </a:t>
            </a:r>
          </a:p>
        </p:txBody>
      </p:sp>
      <p:sp>
        <p:nvSpPr>
          <p:cNvPr id="217" name="矩形 14"/>
          <p:cNvSpPr txBox="1"/>
          <p:nvPr/>
        </p:nvSpPr>
        <p:spPr>
          <a:xfrm>
            <a:off x="2280181" y="2997929"/>
            <a:ext cx="2334682" cy="109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2F2F2"/>
                </a:solidFill>
                <a:latin typeface="Gulim"/>
                <a:ea typeface="Gulim"/>
                <a:cs typeface="Gulim"/>
                <a:sym typeface="Gulim"/>
              </a:defRPr>
            </a:lvl1pPr>
          </a:lstStyle>
          <a:p>
            <a:r>
              <a:t>TWO</a:t>
            </a:r>
          </a:p>
        </p:txBody>
      </p:sp>
      <p:sp>
        <p:nvSpPr>
          <p:cNvPr id="218" name="直接连接符 16"/>
          <p:cNvSpPr/>
          <p:nvPr/>
        </p:nvSpPr>
        <p:spPr>
          <a:xfrm flipV="1">
            <a:off x="4826782" y="2188737"/>
            <a:ext cx="616756" cy="1887140"/>
          </a:xfrm>
          <a:prstGeom prst="line">
            <a:avLst/>
          </a:prstGeom>
          <a:ln w="6350">
            <a:solidFill>
              <a:srgbClr val="FFFFFF"/>
            </a:solidFill>
            <a:miter/>
          </a:ln>
        </p:spPr>
        <p:txBody>
          <a:bodyPr lIns="45719" rIns="45719"/>
          <a:lstStyle/>
          <a:p>
            <a:endParaRPr/>
          </a:p>
        </p:txBody>
      </p:sp>
      <p:sp>
        <p:nvSpPr>
          <p:cNvPr id="219" name="文本框 22"/>
          <p:cNvSpPr txBox="1"/>
          <p:nvPr/>
        </p:nvSpPr>
        <p:spPr>
          <a:xfrm>
            <a:off x="5655457" y="2584937"/>
            <a:ext cx="5786438" cy="125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2F2F2"/>
                </a:solidFill>
                <a:latin typeface="HanziPen SC Regular"/>
                <a:ea typeface="HanziPen SC Regular"/>
                <a:cs typeface="HanziPen SC Regular"/>
                <a:sym typeface="HanziPen SC Regular"/>
              </a:defRPr>
            </a:lvl1pPr>
          </a:lstStyle>
          <a:p>
            <a:r>
              <a:t>经济影响</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文本框 88"/>
          <p:cNvSpPr txBox="1"/>
          <p:nvPr/>
        </p:nvSpPr>
        <p:spPr>
          <a:xfrm>
            <a:off x="28575" y="98616"/>
            <a:ext cx="503502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4000">
                <a:solidFill>
                  <a:srgbClr val="F2F2F2"/>
                </a:solidFill>
                <a:latin typeface="Gulim"/>
                <a:ea typeface="Gulim"/>
                <a:cs typeface="Gulim"/>
                <a:sym typeface="Gulim"/>
              </a:defRPr>
            </a:pPr>
            <a:r>
              <a:t>PART</a:t>
            </a:r>
            <a:r>
              <a:rPr sz="1400"/>
              <a:t> </a:t>
            </a:r>
          </a:p>
        </p:txBody>
      </p:sp>
      <p:sp>
        <p:nvSpPr>
          <p:cNvPr id="222" name="直接连接符 92"/>
          <p:cNvSpPr/>
          <p:nvPr/>
        </p:nvSpPr>
        <p:spPr>
          <a:xfrm>
            <a:off x="1805383" y="274664"/>
            <a:ext cx="1" cy="850378"/>
          </a:xfrm>
          <a:prstGeom prst="line">
            <a:avLst/>
          </a:prstGeom>
          <a:ln w="28575">
            <a:solidFill>
              <a:srgbClr val="FFFFFF"/>
            </a:solidFill>
            <a:miter/>
          </a:ln>
        </p:spPr>
        <p:txBody>
          <a:bodyPr lIns="45719" rIns="45719"/>
          <a:lstStyle/>
          <a:p>
            <a:endParaRPr/>
          </a:p>
        </p:txBody>
      </p:sp>
      <p:sp>
        <p:nvSpPr>
          <p:cNvPr id="223" name="矩形 93"/>
          <p:cNvSpPr txBox="1"/>
          <p:nvPr/>
        </p:nvSpPr>
        <p:spPr>
          <a:xfrm>
            <a:off x="1900538" y="660836"/>
            <a:ext cx="493986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对雅典的经济影响</a:t>
            </a:r>
          </a:p>
        </p:txBody>
      </p:sp>
      <p:sp>
        <p:nvSpPr>
          <p:cNvPr id="224" name="矩形 41"/>
          <p:cNvSpPr txBox="1"/>
          <p:nvPr/>
        </p:nvSpPr>
        <p:spPr>
          <a:xfrm>
            <a:off x="28574" y="643656"/>
            <a:ext cx="1391099" cy="52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F2F2F2"/>
                </a:solidFill>
                <a:latin typeface="Gulim"/>
                <a:ea typeface="Gulim"/>
                <a:cs typeface="Gulim"/>
                <a:sym typeface="Gulim"/>
              </a:defRPr>
            </a:lvl1pPr>
          </a:lstStyle>
          <a:p>
            <a:r>
              <a:t>two</a:t>
            </a:r>
          </a:p>
        </p:txBody>
      </p:sp>
      <p:sp>
        <p:nvSpPr>
          <p:cNvPr id="225" name="等腰三角形 42"/>
          <p:cNvSpPr/>
          <p:nvPr/>
        </p:nvSpPr>
        <p:spPr>
          <a:xfrm rot="5400000">
            <a:off x="1402437" y="909366"/>
            <a:ext cx="238993" cy="192361"/>
          </a:xfrm>
          <a:prstGeom prst="triangle">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26" name="1.战争持续30年，投入大量的金钱，国库空虚，大量征税，后期金钱缺乏，…"/>
          <p:cNvSpPr txBox="1"/>
          <p:nvPr/>
        </p:nvSpPr>
        <p:spPr>
          <a:xfrm>
            <a:off x="1551597" y="1637029"/>
            <a:ext cx="9088806" cy="3583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latin typeface="HanziPen SC Regular"/>
                <a:ea typeface="HanziPen SC Regular"/>
                <a:cs typeface="HanziPen SC Regular"/>
                <a:sym typeface="HanziPen SC Regular"/>
              </a:defRPr>
            </a:pPr>
            <a:r>
              <a:rPr dirty="0"/>
              <a:t>1.战争持续30年，投入大量的金钱，国库空虚，大量征税，后期金钱缺乏，</a:t>
            </a:r>
          </a:p>
          <a:p>
            <a:pPr>
              <a:defRPr>
                <a:solidFill>
                  <a:srgbClr val="FFFFFF"/>
                </a:solidFill>
                <a:latin typeface="HanziPen SC Regular"/>
                <a:ea typeface="HanziPen SC Regular"/>
                <a:cs typeface="HanziPen SC Regular"/>
                <a:sym typeface="HanziPen SC Regular"/>
              </a:defRPr>
            </a:pPr>
            <a:r>
              <a:rPr dirty="0"/>
              <a:t>甚至挪用建设公共工程的钱，使得工人无任何收入，社会消费力低迷。</a:t>
            </a:r>
          </a:p>
          <a:p>
            <a:pPr>
              <a:defRPr>
                <a:solidFill>
                  <a:srgbClr val="FFFFFF"/>
                </a:solidFill>
                <a:latin typeface="HanziPen SC Regular"/>
                <a:ea typeface="HanziPen SC Regular"/>
                <a:cs typeface="HanziPen SC Regular"/>
                <a:sym typeface="HanziPen SC Regular"/>
              </a:defRPr>
            </a:pPr>
            <a:endParaRPr dirty="0"/>
          </a:p>
          <a:p>
            <a:pPr>
              <a:defRPr>
                <a:solidFill>
                  <a:srgbClr val="FFFFFF"/>
                </a:solidFill>
                <a:latin typeface="HanziPen SC Regular"/>
                <a:ea typeface="HanziPen SC Regular"/>
                <a:cs typeface="HanziPen SC Regular"/>
                <a:sym typeface="HanziPen SC Regular"/>
              </a:defRPr>
            </a:pPr>
            <a:r>
              <a:rPr dirty="0"/>
              <a:t>2.农田毁坏，小农生产者破产，手工工匠出逃，手工业凋零，海外贸易量急剧下降。</a:t>
            </a:r>
          </a:p>
          <a:p>
            <a:pPr>
              <a:defRPr>
                <a:solidFill>
                  <a:srgbClr val="FFFFFF"/>
                </a:solidFill>
                <a:latin typeface="HanziPen SC Regular"/>
                <a:ea typeface="HanziPen SC Regular"/>
                <a:cs typeface="HanziPen SC Regular"/>
                <a:sym typeface="HanziPen SC Regular"/>
              </a:defRPr>
            </a:pPr>
            <a:endParaRPr dirty="0"/>
          </a:p>
          <a:p>
            <a:pPr>
              <a:defRPr>
                <a:solidFill>
                  <a:srgbClr val="FFFFFF"/>
                </a:solidFill>
                <a:latin typeface="HanziPen SC Regular"/>
                <a:ea typeface="HanziPen SC Regular"/>
                <a:cs typeface="HanziPen SC Regular"/>
                <a:sym typeface="HanziPen SC Regular"/>
              </a:defRPr>
            </a:pPr>
            <a:r>
              <a:rPr dirty="0"/>
              <a:t>3.海上贸易路线被斯巴达占领，贸易运输受阻，海上贸易业凋零。</a:t>
            </a:r>
          </a:p>
          <a:p>
            <a:pPr>
              <a:defRPr>
                <a:solidFill>
                  <a:srgbClr val="FFFFFF"/>
                </a:solidFill>
                <a:latin typeface="HanziPen SC Regular"/>
                <a:ea typeface="HanziPen SC Regular"/>
                <a:cs typeface="HanziPen SC Regular"/>
                <a:sym typeface="HanziPen SC Regular"/>
              </a:defRPr>
            </a:pPr>
            <a:endParaRPr dirty="0"/>
          </a:p>
          <a:p>
            <a:pPr>
              <a:defRPr>
                <a:solidFill>
                  <a:srgbClr val="FFFFFF"/>
                </a:solidFill>
                <a:latin typeface="HanziPen SC Regular"/>
                <a:ea typeface="HanziPen SC Regular"/>
                <a:cs typeface="HanziPen SC Regular"/>
                <a:sym typeface="HanziPen SC Regular"/>
              </a:defRPr>
            </a:pPr>
            <a:r>
              <a:rPr dirty="0"/>
              <a:t>4.上层贵族因战争丧失了自己的地产纷纷破产，同时受战争英雄破产的人数急剧上升，</a:t>
            </a:r>
          </a:p>
          <a:p>
            <a:pPr>
              <a:defRPr>
                <a:solidFill>
                  <a:srgbClr val="FFFFFF"/>
                </a:solidFill>
                <a:latin typeface="HanziPen SC Regular"/>
                <a:ea typeface="HanziPen SC Regular"/>
                <a:cs typeface="HanziPen SC Regular"/>
                <a:sym typeface="HanziPen SC Regular"/>
              </a:defRPr>
            </a:pPr>
            <a:r>
              <a:rPr dirty="0"/>
              <a:t>参与战争死亡人数很多，许多人因此获得遗产，在战争时期挥霍享乐，缺乏节制.</a:t>
            </a:r>
          </a:p>
          <a:p>
            <a:pPr>
              <a:defRPr>
                <a:solidFill>
                  <a:srgbClr val="FFFFFF"/>
                </a:solidFill>
                <a:latin typeface="HanziPen SC Regular"/>
                <a:ea typeface="HanziPen SC Regular"/>
                <a:cs typeface="HanziPen SC Regular"/>
                <a:sym typeface="HanziPen SC Regular"/>
              </a:defRPr>
            </a:pPr>
            <a:endParaRPr dirty="0"/>
          </a:p>
          <a:p>
            <a:pPr>
              <a:defRPr>
                <a:solidFill>
                  <a:srgbClr val="FFFFFF"/>
                </a:solidFill>
                <a:latin typeface="HanziPen SC Regular"/>
                <a:ea typeface="HanziPen SC Regular"/>
                <a:cs typeface="HanziPen SC Regular"/>
                <a:sym typeface="HanziPen SC Regular"/>
              </a:defRPr>
            </a:pPr>
            <a:r>
              <a:rPr dirty="0"/>
              <a:t>5.死亡人数过多，劳动力缺乏，奴隶制经济萧条。</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411</Words>
  <Application>Microsoft Macintosh PowerPoint</Application>
  <PresentationFormat>宽屏</PresentationFormat>
  <Paragraphs>114</Paragraphs>
  <Slides>16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Calibri</vt:lpstr>
      <vt:lpstr>Calibri Light</vt:lpstr>
      <vt:lpstr>Gulim</vt:lpstr>
      <vt:lpstr>HanziPen SC Regular</vt:lpstr>
      <vt:lpstr>Libian SC Regular</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3</cp:revision>
  <dcterms:modified xsi:type="dcterms:W3CDTF">2018-06-12T11:16:32Z</dcterms:modified>
</cp:coreProperties>
</file>