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95" r:id="rId5"/>
    <p:sldId id="272" r:id="rId6"/>
    <p:sldId id="301" r:id="rId7"/>
    <p:sldId id="302" r:id="rId8"/>
    <p:sldId id="273" r:id="rId9"/>
    <p:sldId id="303" r:id="rId10"/>
    <p:sldId id="304" r:id="rId11"/>
    <p:sldId id="305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EB7B1"/>
    <a:srgbClr val="ECE2E1"/>
    <a:srgbClr val="E2D3D1"/>
    <a:srgbClr val="D9C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2D3D1"/>
            </a:gs>
            <a:gs pos="30000">
              <a:srgbClr val="D9C5C2"/>
            </a:gs>
            <a:gs pos="72000">
              <a:srgbClr val="ECE2E1"/>
            </a:gs>
            <a:gs pos="100000">
              <a:srgbClr val="CEB7B1"/>
            </a:gs>
          </a:gsLst>
          <a:lin ang="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40" y="-5715"/>
            <a:ext cx="3949065" cy="2959100"/>
          </a:xfrm>
          <a:prstGeom prst="rect">
            <a:avLst/>
          </a:prstGeom>
        </p:spPr>
      </p:pic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7145" y="3109595"/>
            <a:ext cx="4863465" cy="36449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706178" y="1811655"/>
            <a:ext cx="5005070" cy="3012440"/>
            <a:chOff x="5701" y="2719"/>
            <a:chExt cx="7882" cy="4744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8799" y="3859"/>
              <a:ext cx="1531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4" name="组合 269"/>
            <p:cNvGrpSpPr/>
            <p:nvPr/>
          </p:nvGrpSpPr>
          <p:grpSpPr>
            <a:xfrm>
              <a:off x="9838" y="3360"/>
              <a:ext cx="1157" cy="1157"/>
              <a:chOff x="0" y="0"/>
              <a:chExt cx="690562" cy="692150"/>
            </a:xfrm>
          </p:grpSpPr>
          <p:sp>
            <p:nvSpPr>
              <p:cNvPr id="3595" name="Oval 10"/>
              <p:cNvSpPr/>
              <p:nvPr/>
            </p:nvSpPr>
            <p:spPr>
              <a:xfrm>
                <a:off x="0" y="0"/>
                <a:ext cx="690562" cy="6921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  <a:effectLst>
                <a:outerShdw blurRad="177800" dist="88900" dir="2700000" algn="tl" rotWithShape="0">
                  <a:prstClr val="black">
                    <a:alpha val="55000"/>
                  </a:prstClr>
                </a:outerShdw>
              </a:effectLst>
            </p:spPr>
            <p:txBody>
              <a:bodyPr wrap="square" lIns="68580" tIns="34290" rIns="68580" bIns="34290" anchor="t"/>
              <a:lstStyle/>
              <a:p>
                <a:pPr lvl="0"/>
                <a:endPara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96" name="Freeform 32"/>
              <p:cNvSpPr>
                <a:spLocks noEditPoints="1"/>
              </p:cNvSpPr>
              <p:nvPr/>
            </p:nvSpPr>
            <p:spPr>
              <a:xfrm>
                <a:off x="130175" y="131763"/>
                <a:ext cx="422275" cy="423862"/>
              </a:xfrm>
              <a:custGeom>
                <a:avLst/>
                <a:gdLst/>
                <a:ahLst/>
                <a:cxnLst>
                  <a:cxn ang="0">
                    <a:pos x="410964" y="135036"/>
                  </a:cxn>
                  <a:cxn ang="0">
                    <a:pos x="395883" y="108779"/>
                  </a:cxn>
                  <a:cxn ang="0">
                    <a:pos x="226219" y="3751"/>
                  </a:cxn>
                  <a:cxn ang="0">
                    <a:pos x="196056" y="0"/>
                  </a:cxn>
                  <a:cxn ang="0">
                    <a:pos x="26392" y="108779"/>
                  </a:cxn>
                  <a:cxn ang="0">
                    <a:pos x="22622" y="116281"/>
                  </a:cxn>
                  <a:cxn ang="0">
                    <a:pos x="15081" y="135036"/>
                  </a:cxn>
                  <a:cxn ang="0">
                    <a:pos x="0" y="198803"/>
                  </a:cxn>
                  <a:cxn ang="0">
                    <a:pos x="0" y="225059"/>
                  </a:cxn>
                  <a:cxn ang="0">
                    <a:pos x="11311" y="288826"/>
                  </a:cxn>
                  <a:cxn ang="0">
                    <a:pos x="26392" y="315083"/>
                  </a:cxn>
                  <a:cxn ang="0">
                    <a:pos x="196056" y="423862"/>
                  </a:cxn>
                  <a:cxn ang="0">
                    <a:pos x="226219" y="423862"/>
                  </a:cxn>
                  <a:cxn ang="0">
                    <a:pos x="395883" y="315083"/>
                  </a:cxn>
                  <a:cxn ang="0">
                    <a:pos x="399653" y="307581"/>
                  </a:cxn>
                  <a:cxn ang="0">
                    <a:pos x="407194" y="288826"/>
                  </a:cxn>
                  <a:cxn ang="0">
                    <a:pos x="422275" y="225059"/>
                  </a:cxn>
                  <a:cxn ang="0">
                    <a:pos x="422275" y="198803"/>
                  </a:cxn>
                  <a:cxn ang="0">
                    <a:pos x="131961" y="48763"/>
                  </a:cxn>
                  <a:cxn ang="0">
                    <a:pos x="60325" y="108779"/>
                  </a:cxn>
                  <a:cxn ang="0">
                    <a:pos x="45244" y="135036"/>
                  </a:cxn>
                  <a:cxn ang="0">
                    <a:pos x="86717" y="198803"/>
                  </a:cxn>
                  <a:cxn ang="0">
                    <a:pos x="45244" y="135036"/>
                  </a:cxn>
                  <a:cxn ang="0">
                    <a:pos x="26392" y="225059"/>
                  </a:cxn>
                  <a:cxn ang="0">
                    <a:pos x="94258" y="288826"/>
                  </a:cxn>
                  <a:cxn ang="0">
                    <a:pos x="60325" y="315083"/>
                  </a:cxn>
                  <a:cxn ang="0">
                    <a:pos x="131961" y="375099"/>
                  </a:cxn>
                  <a:cxn ang="0">
                    <a:pos x="196056" y="393854"/>
                  </a:cxn>
                  <a:cxn ang="0">
                    <a:pos x="196056" y="315083"/>
                  </a:cxn>
                  <a:cxn ang="0">
                    <a:pos x="196056" y="288826"/>
                  </a:cxn>
                  <a:cxn ang="0">
                    <a:pos x="116880" y="225059"/>
                  </a:cxn>
                  <a:cxn ang="0">
                    <a:pos x="196056" y="288826"/>
                  </a:cxn>
                  <a:cxn ang="0">
                    <a:pos x="116880" y="198803"/>
                  </a:cxn>
                  <a:cxn ang="0">
                    <a:pos x="196056" y="135036"/>
                  </a:cxn>
                  <a:cxn ang="0">
                    <a:pos x="196056" y="108779"/>
                  </a:cxn>
                  <a:cxn ang="0">
                    <a:pos x="196056" y="30008"/>
                  </a:cxn>
                  <a:cxn ang="0">
                    <a:pos x="361950" y="108779"/>
                  </a:cxn>
                  <a:cxn ang="0">
                    <a:pos x="290314" y="48763"/>
                  </a:cxn>
                  <a:cxn ang="0">
                    <a:pos x="226219" y="30008"/>
                  </a:cxn>
                  <a:cxn ang="0">
                    <a:pos x="226219" y="108779"/>
                  </a:cxn>
                  <a:cxn ang="0">
                    <a:pos x="226219" y="135036"/>
                  </a:cxn>
                  <a:cxn ang="0">
                    <a:pos x="305395" y="198803"/>
                  </a:cxn>
                  <a:cxn ang="0">
                    <a:pos x="226219" y="135036"/>
                  </a:cxn>
                  <a:cxn ang="0">
                    <a:pos x="305395" y="225059"/>
                  </a:cxn>
                  <a:cxn ang="0">
                    <a:pos x="226219" y="288826"/>
                  </a:cxn>
                  <a:cxn ang="0">
                    <a:pos x="226219" y="393854"/>
                  </a:cxn>
                  <a:cxn ang="0">
                    <a:pos x="290314" y="315083"/>
                  </a:cxn>
                  <a:cxn ang="0">
                    <a:pos x="290314" y="375099"/>
                  </a:cxn>
                  <a:cxn ang="0">
                    <a:pos x="361950" y="315083"/>
                  </a:cxn>
                  <a:cxn ang="0">
                    <a:pos x="377031" y="288826"/>
                  </a:cxn>
                  <a:cxn ang="0">
                    <a:pos x="335558" y="225059"/>
                  </a:cxn>
                  <a:cxn ang="0">
                    <a:pos x="377031" y="288826"/>
                  </a:cxn>
                  <a:cxn ang="0">
                    <a:pos x="328017" y="135036"/>
                  </a:cxn>
                  <a:cxn ang="0">
                    <a:pos x="392113" y="198803"/>
                  </a:cxn>
                </a:cxnLst>
                <a:rect l="0" t="0" r="0" b="0"/>
                <a:pathLst>
                  <a:path w="112" h="113">
                    <a:moveTo>
                      <a:pt x="108" y="36"/>
                    </a:moveTo>
                    <a:cubicBezTo>
                      <a:pt x="109" y="36"/>
                      <a:pt x="109" y="36"/>
                      <a:pt x="109" y="36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95" y="12"/>
                      <a:pt x="78" y="2"/>
                      <a:pt x="60" y="1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33" y="2"/>
                      <a:pt x="17" y="12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1" y="41"/>
                      <a:pt x="0" y="47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6"/>
                      <a:pt x="1" y="72"/>
                      <a:pt x="4" y="77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17" y="101"/>
                      <a:pt x="33" y="111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60" y="113"/>
                      <a:pt x="60" y="113"/>
                      <a:pt x="60" y="113"/>
                    </a:cubicBezTo>
                    <a:cubicBezTo>
                      <a:pt x="78" y="111"/>
                      <a:pt x="95" y="101"/>
                      <a:pt x="105" y="84"/>
                    </a:cubicBezTo>
                    <a:cubicBezTo>
                      <a:pt x="105" y="84"/>
                      <a:pt x="105" y="84"/>
                      <a:pt x="105" y="84"/>
                    </a:cubicBezTo>
                    <a:cubicBezTo>
                      <a:pt x="106" y="82"/>
                      <a:pt x="106" y="82"/>
                      <a:pt x="106" y="82"/>
                    </a:cubicBezTo>
                    <a:cubicBezTo>
                      <a:pt x="109" y="77"/>
                      <a:pt x="109" y="77"/>
                      <a:pt x="10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10" y="72"/>
                      <a:pt x="112" y="66"/>
                      <a:pt x="112" y="60"/>
                    </a:cubicBezTo>
                    <a:cubicBezTo>
                      <a:pt x="112" y="60"/>
                      <a:pt x="112" y="60"/>
                      <a:pt x="112" y="60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2" y="53"/>
                      <a:pt x="112" y="53"/>
                      <a:pt x="112" y="53"/>
                    </a:cubicBezTo>
                    <a:cubicBezTo>
                      <a:pt x="112" y="47"/>
                      <a:pt x="110" y="41"/>
                      <a:pt x="108" y="36"/>
                    </a:cubicBezTo>
                    <a:close/>
                    <a:moveTo>
                      <a:pt x="35" y="13"/>
                    </a:moveTo>
                    <a:cubicBezTo>
                      <a:pt x="32" y="17"/>
                      <a:pt x="29" y="22"/>
                      <a:pt x="2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21" y="22"/>
                      <a:pt x="28" y="16"/>
                      <a:pt x="35" y="13"/>
                    </a:cubicBezTo>
                    <a:close/>
                    <a:moveTo>
                      <a:pt x="12" y="36"/>
                    </a:moveTo>
                    <a:cubicBezTo>
                      <a:pt x="25" y="36"/>
                      <a:pt x="25" y="36"/>
                      <a:pt x="25" y="36"/>
                    </a:cubicBezTo>
                    <a:cubicBezTo>
                      <a:pt x="24" y="41"/>
                      <a:pt x="23" y="47"/>
                      <a:pt x="23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8" y="47"/>
                      <a:pt x="9" y="41"/>
                      <a:pt x="12" y="36"/>
                    </a:cubicBezTo>
                    <a:close/>
                    <a:moveTo>
                      <a:pt x="12" y="77"/>
                    </a:moveTo>
                    <a:cubicBezTo>
                      <a:pt x="9" y="72"/>
                      <a:pt x="8" y="66"/>
                      <a:pt x="7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3" y="66"/>
                      <a:pt x="24" y="72"/>
                      <a:pt x="25" y="77"/>
                    </a:cubicBezTo>
                    <a:lnTo>
                      <a:pt x="12" y="77"/>
                    </a:lnTo>
                    <a:close/>
                    <a:moveTo>
                      <a:pt x="16" y="84"/>
                    </a:moveTo>
                    <a:cubicBezTo>
                      <a:pt x="27" y="84"/>
                      <a:pt x="27" y="84"/>
                      <a:pt x="27" y="84"/>
                    </a:cubicBezTo>
                    <a:cubicBezTo>
                      <a:pt x="29" y="91"/>
                      <a:pt x="32" y="96"/>
                      <a:pt x="35" y="100"/>
                    </a:cubicBezTo>
                    <a:cubicBezTo>
                      <a:pt x="28" y="97"/>
                      <a:pt x="21" y="91"/>
                      <a:pt x="16" y="84"/>
                    </a:cubicBezTo>
                    <a:close/>
                    <a:moveTo>
                      <a:pt x="52" y="105"/>
                    </a:moveTo>
                    <a:cubicBezTo>
                      <a:pt x="45" y="103"/>
                      <a:pt x="39" y="95"/>
                      <a:pt x="35" y="84"/>
                    </a:cubicBezTo>
                    <a:cubicBezTo>
                      <a:pt x="52" y="84"/>
                      <a:pt x="52" y="84"/>
                      <a:pt x="52" y="84"/>
                    </a:cubicBezTo>
                    <a:lnTo>
                      <a:pt x="52" y="105"/>
                    </a:lnTo>
                    <a:close/>
                    <a:moveTo>
                      <a:pt x="52" y="77"/>
                    </a:moveTo>
                    <a:cubicBezTo>
                      <a:pt x="33" y="77"/>
                      <a:pt x="33" y="77"/>
                      <a:pt x="33" y="77"/>
                    </a:cubicBezTo>
                    <a:cubicBezTo>
                      <a:pt x="32" y="72"/>
                      <a:pt x="31" y="66"/>
                      <a:pt x="31" y="60"/>
                    </a:cubicBezTo>
                    <a:cubicBezTo>
                      <a:pt x="52" y="60"/>
                      <a:pt x="52" y="60"/>
                      <a:pt x="52" y="60"/>
                    </a:cubicBezTo>
                    <a:lnTo>
                      <a:pt x="52" y="77"/>
                    </a:lnTo>
                    <a:close/>
                    <a:moveTo>
                      <a:pt x="52" y="53"/>
                    </a:move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7"/>
                      <a:pt x="32" y="41"/>
                      <a:pt x="33" y="36"/>
                    </a:cubicBezTo>
                    <a:cubicBezTo>
                      <a:pt x="52" y="36"/>
                      <a:pt x="52" y="36"/>
                      <a:pt x="52" y="36"/>
                    </a:cubicBezTo>
                    <a:lnTo>
                      <a:pt x="52" y="53"/>
                    </a:lnTo>
                    <a:close/>
                    <a:moveTo>
                      <a:pt x="52" y="29"/>
                    </a:moveTo>
                    <a:cubicBezTo>
                      <a:pt x="35" y="29"/>
                      <a:pt x="35" y="29"/>
                      <a:pt x="35" y="29"/>
                    </a:cubicBezTo>
                    <a:cubicBezTo>
                      <a:pt x="39" y="18"/>
                      <a:pt x="45" y="10"/>
                      <a:pt x="52" y="8"/>
                    </a:cubicBezTo>
                    <a:lnTo>
                      <a:pt x="52" y="29"/>
                    </a:lnTo>
                    <a:close/>
                    <a:moveTo>
                      <a:pt x="96" y="29"/>
                    </a:moveTo>
                    <a:cubicBezTo>
                      <a:pt x="84" y="29"/>
                      <a:pt x="84" y="29"/>
                      <a:pt x="84" y="29"/>
                    </a:cubicBezTo>
                    <a:cubicBezTo>
                      <a:pt x="82" y="22"/>
                      <a:pt x="80" y="17"/>
                      <a:pt x="77" y="13"/>
                    </a:cubicBezTo>
                    <a:cubicBezTo>
                      <a:pt x="84" y="16"/>
                      <a:pt x="91" y="22"/>
                      <a:pt x="96" y="29"/>
                    </a:cubicBezTo>
                    <a:close/>
                    <a:moveTo>
                      <a:pt x="60" y="8"/>
                    </a:moveTo>
                    <a:cubicBezTo>
                      <a:pt x="66" y="10"/>
                      <a:pt x="72" y="18"/>
                      <a:pt x="77" y="29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60" y="8"/>
                    </a:lnTo>
                    <a:close/>
                    <a:moveTo>
                      <a:pt x="60" y="36"/>
                    </a:moveTo>
                    <a:cubicBezTo>
                      <a:pt x="79" y="36"/>
                      <a:pt x="79" y="36"/>
                      <a:pt x="79" y="36"/>
                    </a:cubicBezTo>
                    <a:cubicBezTo>
                      <a:pt x="80" y="41"/>
                      <a:pt x="81" y="47"/>
                      <a:pt x="81" y="53"/>
                    </a:cubicBezTo>
                    <a:cubicBezTo>
                      <a:pt x="60" y="53"/>
                      <a:pt x="60" y="53"/>
                      <a:pt x="60" y="53"/>
                    </a:cubicBezTo>
                    <a:lnTo>
                      <a:pt x="60" y="36"/>
                    </a:lnTo>
                    <a:close/>
                    <a:moveTo>
                      <a:pt x="60" y="60"/>
                    </a:move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6"/>
                      <a:pt x="80" y="72"/>
                      <a:pt x="79" y="77"/>
                    </a:cubicBezTo>
                    <a:cubicBezTo>
                      <a:pt x="60" y="77"/>
                      <a:pt x="60" y="77"/>
                      <a:pt x="60" y="77"/>
                    </a:cubicBezTo>
                    <a:lnTo>
                      <a:pt x="60" y="60"/>
                    </a:lnTo>
                    <a:close/>
                    <a:moveTo>
                      <a:pt x="60" y="105"/>
                    </a:moveTo>
                    <a:cubicBezTo>
                      <a:pt x="60" y="84"/>
                      <a:pt x="60" y="84"/>
                      <a:pt x="60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2" y="95"/>
                      <a:pt x="66" y="103"/>
                      <a:pt x="60" y="105"/>
                    </a:cubicBezTo>
                    <a:close/>
                    <a:moveTo>
                      <a:pt x="77" y="100"/>
                    </a:moveTo>
                    <a:cubicBezTo>
                      <a:pt x="80" y="96"/>
                      <a:pt x="82" y="91"/>
                      <a:pt x="84" y="84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1" y="91"/>
                      <a:pt x="84" y="97"/>
                      <a:pt x="77" y="100"/>
                    </a:cubicBezTo>
                    <a:close/>
                    <a:moveTo>
                      <a:pt x="100" y="77"/>
                    </a:moveTo>
                    <a:cubicBezTo>
                      <a:pt x="87" y="77"/>
                      <a:pt x="87" y="77"/>
                      <a:pt x="87" y="77"/>
                    </a:cubicBezTo>
                    <a:cubicBezTo>
                      <a:pt x="88" y="72"/>
                      <a:pt x="88" y="66"/>
                      <a:pt x="89" y="60"/>
                    </a:cubicBez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6"/>
                      <a:pt x="103" y="72"/>
                      <a:pt x="100" y="77"/>
                    </a:cubicBezTo>
                    <a:close/>
                    <a:moveTo>
                      <a:pt x="89" y="53"/>
                    </a:moveTo>
                    <a:cubicBezTo>
                      <a:pt x="88" y="47"/>
                      <a:pt x="88" y="41"/>
                      <a:pt x="87" y="36"/>
                    </a:cubicBezTo>
                    <a:cubicBezTo>
                      <a:pt x="100" y="36"/>
                      <a:pt x="100" y="36"/>
                      <a:pt x="100" y="36"/>
                    </a:cubicBezTo>
                    <a:cubicBezTo>
                      <a:pt x="103" y="41"/>
                      <a:pt x="104" y="47"/>
                      <a:pt x="104" y="53"/>
                    </a:cubicBezTo>
                    <a:lnTo>
                      <a:pt x="89" y="5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8" name="TextBox 25"/>
            <p:cNvSpPr txBox="1"/>
            <p:nvPr/>
          </p:nvSpPr>
          <p:spPr>
            <a:xfrm flipH="1">
              <a:off x="11398" y="3523"/>
              <a:ext cx="2185" cy="8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zh-Hans" altLang="en-US" sz="2800" strike="noStrike" noProof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+mn-cs"/>
                  <a:sym typeface="微软雅黑" panose="020B0503020204020204" charset="-122"/>
                </a:rPr>
                <a:t>第三组</a:t>
              </a:r>
              <a:endParaRPr lang="zh-CN" altLang="zh-CN" sz="2800" strike="noStrike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0" name="TextBox 25"/>
            <p:cNvSpPr txBox="1"/>
            <p:nvPr/>
          </p:nvSpPr>
          <p:spPr>
            <a:xfrm flipH="1">
              <a:off x="5964" y="2719"/>
              <a:ext cx="4019" cy="2278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l" fontAlgn="base"/>
              <a:r>
                <a:rPr lang="en-US" altLang="zh-CN" sz="8800" strike="noStrike" noProof="1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cs typeface="+mn-cs"/>
                  <a:sym typeface="微软雅黑" panose="020B0503020204020204" charset="-122"/>
                </a:rPr>
                <a:t>2018</a:t>
              </a:r>
            </a:p>
          </p:txBody>
        </p:sp>
        <p:sp>
          <p:nvSpPr>
            <p:cNvPr id="2" name="TextBox 18"/>
            <p:cNvSpPr/>
            <p:nvPr/>
          </p:nvSpPr>
          <p:spPr>
            <a:xfrm>
              <a:off x="6050" y="6639"/>
              <a:ext cx="6831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Hans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汇报人：</a:t>
              </a:r>
              <a:endParaRPr lang="en-US" altLang="zh-Han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pPr lvl="0" algn="ctr"/>
              <a:r>
                <a:rPr lang="zh-Hans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贡献率最高的两位同学：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702" y="6033"/>
              <a:ext cx="7526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Business summary gm PPT template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701" y="5113"/>
              <a:ext cx="7527" cy="15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 wrap="square" rtlCol="0" anchor="t">
              <a:spAutoFit/>
            </a:bodyPr>
            <a:lstStyle/>
            <a:p>
              <a:pPr lvl="0"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结合希腊古代史分析雅典与斯巴达城邦制度的区别 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5FF740C4-F691-4F56-81A1-DADD6ED4883B}"/>
              </a:ext>
            </a:extLst>
          </p:cNvPr>
          <p:cNvSpPr/>
          <p:nvPr/>
        </p:nvSpPr>
        <p:spPr>
          <a:xfrm>
            <a:off x="230823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以工商业为主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25"/>
          <p:cNvSpPr txBox="1"/>
          <p:nvPr/>
        </p:nvSpPr>
        <p:spPr>
          <a:xfrm flipH="1">
            <a:off x="559596" y="355095"/>
            <a:ext cx="35044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fontAlgn="base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strike="noStrike" noProof="1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513F9D-A689-4B04-AB92-15F24BDAFB12}"/>
              </a:ext>
            </a:extLst>
          </p:cNvPr>
          <p:cNvSpPr txBox="1"/>
          <p:nvPr/>
        </p:nvSpPr>
        <p:spPr>
          <a:xfrm>
            <a:off x="945959" y="1657535"/>
            <a:ext cx="53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雅典、斯巴达这样的诸多希腊城邦在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种族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上、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宗教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上是基本一致的，但在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上是分散的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9DD285-4D23-42F3-A48D-9BB102434AB0}"/>
              </a:ext>
            </a:extLst>
          </p:cNvPr>
          <p:cNvSpPr txBox="1"/>
          <p:nvPr/>
        </p:nvSpPr>
        <p:spPr>
          <a:xfrm>
            <a:off x="945959" y="3131977"/>
            <a:ext cx="491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雅典是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民主政治体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的、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文学艺术繁荣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的富饶的国家，是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的典型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斯巴达是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贵族政治体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的、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文化较为落后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的国家，是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军事国家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的榜样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CA0CE3-5371-4536-A254-CC78DA783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30" y="2495890"/>
            <a:ext cx="1053084" cy="10530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A093DF8-3621-4C44-B228-A932E0CAA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926" y="2495890"/>
            <a:ext cx="1053084" cy="10530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291F0F-5308-42F6-982F-A6D4E1A3EAD2}"/>
              </a:ext>
            </a:extLst>
          </p:cNvPr>
          <p:cNvSpPr txBox="1"/>
          <p:nvPr/>
        </p:nvSpPr>
        <p:spPr>
          <a:xfrm>
            <a:off x="8432006" y="249589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战争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57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9F8BF5-456F-4E34-8018-62A0A687DEB9}"/>
              </a:ext>
            </a:extLst>
          </p:cNvPr>
          <p:cNvSpPr/>
          <p:nvPr/>
        </p:nvSpPr>
        <p:spPr>
          <a:xfrm>
            <a:off x="230823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以工商业为主</a:t>
            </a:r>
            <a:endParaRPr lang="zh-CN" altLang="en-US" dirty="0"/>
          </a:p>
        </p:txBody>
      </p:sp>
      <p:pic>
        <p:nvPicPr>
          <p:cNvPr id="3" name="图片 2" descr="3_121022124419_3">
            <a:extLst>
              <a:ext uri="{FF2B5EF4-FFF2-40B4-BE49-F238E27FC236}">
                <a16:creationId xmlns:a16="http://schemas.microsoft.com/office/drawing/2014/main" id="{86055122-094E-4490-86DE-AD37559A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400A1D-84D3-4C81-AA5D-5108757238AA}"/>
              </a:ext>
            </a:extLst>
          </p:cNvPr>
          <p:cNvSpPr txBox="1"/>
          <p:nvPr/>
        </p:nvSpPr>
        <p:spPr>
          <a:xfrm>
            <a:off x="4772561" y="2644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403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4220" y="516890"/>
            <a:ext cx="10703560" cy="5824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25"/>
          <p:cNvSpPr/>
          <p:nvPr/>
        </p:nvSpPr>
        <p:spPr>
          <a:xfrm flipH="1">
            <a:off x="-12065" y="829310"/>
            <a:ext cx="2689860" cy="548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CONTENTS</a:t>
            </a:r>
          </a:p>
        </p:txBody>
      </p:sp>
      <p:sp>
        <p:nvSpPr>
          <p:cNvPr id="3" name="TextBox 25"/>
          <p:cNvSpPr txBox="1"/>
          <p:nvPr/>
        </p:nvSpPr>
        <p:spPr>
          <a:xfrm flipH="1">
            <a:off x="1061720" y="1377950"/>
            <a:ext cx="1616075" cy="48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r" fontAlgn="base"/>
            <a:r>
              <a:rPr lang="zh-CN" altLang="en-US" sz="2400" b="1" strike="noStrike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rPr>
              <a:t>目录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762125" y="3735121"/>
            <a:ext cx="4127500" cy="831215"/>
            <a:chOff x="1563" y="4568"/>
            <a:chExt cx="6500" cy="1309"/>
          </a:xfrm>
        </p:grpSpPr>
        <p:sp>
          <p:nvSpPr>
            <p:cNvPr id="62" name="TextBox 25"/>
            <p:cNvSpPr txBox="1"/>
            <p:nvPr/>
          </p:nvSpPr>
          <p:spPr>
            <a:xfrm flipH="1">
              <a:off x="1563" y="4568"/>
              <a:ext cx="1071" cy="1309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800" dirty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2.</a:t>
              </a:r>
            </a:p>
          </p:txBody>
        </p:sp>
        <p:sp>
          <p:nvSpPr>
            <p:cNvPr id="100" name="TextBox 25"/>
            <p:cNvSpPr txBox="1"/>
            <p:nvPr/>
          </p:nvSpPr>
          <p:spPr>
            <a:xfrm flipH="1">
              <a:off x="2514" y="4921"/>
              <a:ext cx="5549" cy="8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fontAlgn="base"/>
              <a:r>
                <a:rPr lang="zh-CN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政治制度方面的差</a:t>
              </a:r>
              <a:r>
                <a:rPr lang="zh-Han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异</a:t>
              </a:r>
              <a:r>
                <a:rPr lang="zh-CN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 </a:t>
              </a:r>
              <a:endParaRPr lang="en-US" altLang="zh-CN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23050" y="2084070"/>
            <a:ext cx="3781425" cy="831215"/>
            <a:chOff x="1563" y="6074"/>
            <a:chExt cx="5955" cy="1309"/>
          </a:xfrm>
        </p:grpSpPr>
        <p:sp>
          <p:nvSpPr>
            <p:cNvPr id="65" name="TextBox 25"/>
            <p:cNvSpPr txBox="1"/>
            <p:nvPr/>
          </p:nvSpPr>
          <p:spPr>
            <a:xfrm flipH="1">
              <a:off x="1563" y="6074"/>
              <a:ext cx="1071" cy="1309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800" dirty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3.</a:t>
              </a:r>
            </a:p>
          </p:txBody>
        </p:sp>
        <p:sp>
          <p:nvSpPr>
            <p:cNvPr id="103" name="TextBox 25"/>
            <p:cNvSpPr txBox="1"/>
            <p:nvPr/>
          </p:nvSpPr>
          <p:spPr>
            <a:xfrm flipH="1">
              <a:off x="2510" y="6362"/>
              <a:ext cx="5008" cy="8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fontAlgn="base"/>
              <a:r>
                <a:rPr lang="zh-CN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经济方面</a:t>
              </a:r>
              <a:r>
                <a:rPr lang="zh-Han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的</a:t>
              </a:r>
              <a:r>
                <a:rPr lang="zh-CN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差异 </a:t>
              </a:r>
              <a:endParaRPr lang="zh-CN" altLang="zh-CN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60515" y="3734434"/>
            <a:ext cx="4016375" cy="831215"/>
            <a:chOff x="1563" y="7774"/>
            <a:chExt cx="6325" cy="1309"/>
          </a:xfrm>
        </p:grpSpPr>
        <p:sp>
          <p:nvSpPr>
            <p:cNvPr id="69" name="TextBox 25"/>
            <p:cNvSpPr txBox="1"/>
            <p:nvPr/>
          </p:nvSpPr>
          <p:spPr>
            <a:xfrm flipH="1">
              <a:off x="1563" y="7774"/>
              <a:ext cx="1071" cy="1309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800" dirty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4.</a:t>
              </a:r>
            </a:p>
          </p:txBody>
        </p:sp>
        <p:sp>
          <p:nvSpPr>
            <p:cNvPr id="109" name="TextBox 25"/>
            <p:cNvSpPr txBox="1"/>
            <p:nvPr/>
          </p:nvSpPr>
          <p:spPr>
            <a:xfrm flipH="1">
              <a:off x="2512" y="8015"/>
              <a:ext cx="5376" cy="8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fontAlgn="base"/>
              <a:r>
                <a:rPr lang="zh-CN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文化教育方面的差异 </a:t>
              </a:r>
              <a:endParaRPr lang="zh-CN" altLang="zh-CN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78305" y="2084070"/>
            <a:ext cx="4015740" cy="831215"/>
            <a:chOff x="1543" y="3282"/>
            <a:chExt cx="6324" cy="1309"/>
          </a:xfrm>
        </p:grpSpPr>
        <p:sp>
          <p:nvSpPr>
            <p:cNvPr id="97" name="TextBox 25"/>
            <p:cNvSpPr txBox="1"/>
            <p:nvPr/>
          </p:nvSpPr>
          <p:spPr>
            <a:xfrm flipH="1">
              <a:off x="2514" y="3484"/>
              <a:ext cx="5353" cy="8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fontAlgn="base"/>
              <a:r>
                <a:rPr lang="zh-CN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雅典和斯巴达的历史 </a:t>
              </a:r>
              <a:endParaRPr lang="zh-CN" altLang="zh-CN" sz="2800" strike="noStrike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46" name="TextBox 25"/>
            <p:cNvSpPr txBox="1"/>
            <p:nvPr/>
          </p:nvSpPr>
          <p:spPr>
            <a:xfrm flipH="1">
              <a:off x="1543" y="3282"/>
              <a:ext cx="1071" cy="1309"/>
            </a:xfrm>
            <a:prstGeom prst="rect">
              <a:avLst/>
            </a:prstGeom>
            <a:noFill/>
            <a:effectLst>
              <a:innerShdw blurRad="63500" dist="1143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en-US" altLang="zh-CN" sz="4800" dirty="0">
                  <a:solidFill>
                    <a:srgbClr val="CEB7B1"/>
                  </a:solidFill>
                  <a:effectLst>
                    <a:innerShdw blurRad="63500" dist="762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charset="0"/>
                  <a:ea typeface="微软雅黑" panose="020B0503020204020204" charset="-122"/>
                  <a:sym typeface="微软雅黑" panose="020B0503020204020204" charset="-122"/>
                </a:rPr>
                <a:t>1.</a:t>
              </a:r>
            </a:p>
          </p:txBody>
        </p:sp>
      </p:grpSp>
      <p:pic>
        <p:nvPicPr>
          <p:cNvPr id="42" name="图片 41" descr="3_121022124419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232140" y="-56515"/>
            <a:ext cx="3949065" cy="2959100"/>
          </a:xfrm>
          <a:prstGeom prst="rect">
            <a:avLst/>
          </a:prstGeom>
        </p:spPr>
      </p:pic>
      <p:pic>
        <p:nvPicPr>
          <p:cNvPr id="47" name="图片 46" descr="3_121022124419_3">
            <a:extLst>
              <a:ext uri="{FF2B5EF4-FFF2-40B4-BE49-F238E27FC236}">
                <a16:creationId xmlns:a16="http://schemas.microsoft.com/office/drawing/2014/main" id="{0C00A6BE-7D6A-924E-B0B5-DCC7F87C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0" y="4288206"/>
            <a:ext cx="3949065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25"/>
          <p:cNvSpPr txBox="1"/>
          <p:nvPr/>
        </p:nvSpPr>
        <p:spPr>
          <a:xfrm flipH="1">
            <a:off x="210820" y="365095"/>
            <a:ext cx="35044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zh-CN" altLang="en-US" sz="2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雅典和斯巴达的历史</a:t>
            </a:r>
          </a:p>
        </p:txBody>
      </p:sp>
      <p:sp>
        <p:nvSpPr>
          <p:cNvPr id="15" name="矩形 14"/>
          <p:cNvSpPr/>
          <p:nvPr/>
        </p:nvSpPr>
        <p:spPr>
          <a:xfrm>
            <a:off x="4613910" y="1656080"/>
            <a:ext cx="267970" cy="2392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" name="矩形 15"/>
          <p:cNvSpPr/>
          <p:nvPr/>
        </p:nvSpPr>
        <p:spPr>
          <a:xfrm>
            <a:off x="4948555" y="1662537"/>
            <a:ext cx="7032625" cy="2392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3801" name="文本框 22"/>
          <p:cNvSpPr txBox="1"/>
          <p:nvPr/>
        </p:nvSpPr>
        <p:spPr>
          <a:xfrm flipH="1">
            <a:off x="5105400" y="2890387"/>
            <a:ext cx="6672580" cy="92333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早期雅典实行的是贵族统治，经过了梭伦、克利斯提尼、伯里克利的三代改革，原本的奴隶制逐步向奴隶主民主制度演变。同时，在伯里克利改革时期，雅典达到了经济和文明上的鼎盛阶段。  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133975" y="2679657"/>
            <a:ext cx="3492500" cy="0"/>
          </a:xfrm>
          <a:prstGeom prst="line">
            <a:avLst/>
          </a:prstGeom>
          <a:ln w="15875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3" name="文本框 20"/>
          <p:cNvSpPr txBox="1"/>
          <p:nvPr/>
        </p:nvSpPr>
        <p:spPr>
          <a:xfrm flipH="1">
            <a:off x="5133975" y="1869182"/>
            <a:ext cx="6846570" cy="646331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雅典真正形成于公元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683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年，王政时代的结束以及向奴隶制社会的演变形成了雅典初期的城邦。 </a:t>
            </a:r>
          </a:p>
        </p:txBody>
      </p:sp>
      <p:sp>
        <p:nvSpPr>
          <p:cNvPr id="33804" name="文本框 22"/>
          <p:cNvSpPr txBox="1"/>
          <p:nvPr/>
        </p:nvSpPr>
        <p:spPr>
          <a:xfrm flipH="1">
            <a:off x="5105400" y="4466822"/>
            <a:ext cx="6862002" cy="196977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公元前</a:t>
            </a:r>
            <a:r>
              <a:rPr lang="en-US" altLang="zh-CN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世纪，斯巴达人向邻邦美塞尼亚发动长达</a:t>
            </a:r>
            <a:r>
              <a:rPr lang="en-US" altLang="zh-CN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年的战争，最后征服了美塞尼亚，将多数美塞尼亚人变成奴隶，并为希洛人。</a:t>
            </a:r>
            <a:endParaRPr lang="en-US" altLang="zh-CN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希洛人可以说是完全属于所有斯巴达奴隶主的公有财产，因此希洛人的反抗可以说是家常便饭，为此，斯巴达的奴隶主需要一只非常强壮的军队。</a:t>
            </a:r>
            <a:endParaRPr lang="en-US" altLang="zh-CN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在这种情况下，斯巴达人形成了一种独特的政治制度。</a:t>
            </a:r>
          </a:p>
          <a:p>
            <a:endParaRPr lang="zh-CN" altLang="en-US" sz="1400" dirty="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3805" name="Freeform 5"/>
          <p:cNvSpPr>
            <a:spLocks noEditPoints="1"/>
          </p:cNvSpPr>
          <p:nvPr/>
        </p:nvSpPr>
        <p:spPr>
          <a:xfrm>
            <a:off x="926084" y="4897361"/>
            <a:ext cx="504825" cy="535940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6" name="文本框 20"/>
          <p:cNvSpPr txBox="1"/>
          <p:nvPr/>
        </p:nvSpPr>
        <p:spPr>
          <a:xfrm flipH="1">
            <a:off x="1533029" y="4982820"/>
            <a:ext cx="3130747" cy="4001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indent="0"/>
            <a:r>
              <a:rPr lang="zh-Hans" altLang="en-US" sz="2000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斯巴达</a:t>
            </a:r>
            <a:r>
              <a:rPr lang="en-US" altLang="zh-Hans" sz="2000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——</a:t>
            </a:r>
            <a:r>
              <a:rPr lang="zh-Hans" altLang="en-US" sz="2000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以战争而闻名</a:t>
            </a:r>
            <a:r>
              <a:rPr lang="zh-CN" altLang="en-US" sz="2000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1F685C-2C61-F44F-AB30-E8E27B692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" b="4018"/>
          <a:stretch/>
        </p:blipFill>
        <p:spPr>
          <a:xfrm>
            <a:off x="210820" y="1656080"/>
            <a:ext cx="4344168" cy="2399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88117" name="Freeform 5"/>
          <p:cNvSpPr>
            <a:spLocks noEditPoints="1"/>
          </p:cNvSpPr>
          <p:nvPr/>
        </p:nvSpPr>
        <p:spPr>
          <a:xfrm>
            <a:off x="7316153" y="1143953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118" name="文本框 20"/>
          <p:cNvSpPr txBox="1"/>
          <p:nvPr/>
        </p:nvSpPr>
        <p:spPr>
          <a:xfrm flipH="1">
            <a:off x="7944803" y="1224280"/>
            <a:ext cx="1995487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雅典 </a:t>
            </a:r>
          </a:p>
        </p:txBody>
      </p:sp>
      <p:sp>
        <p:nvSpPr>
          <p:cNvPr id="77" name="文本框 22"/>
          <p:cNvSpPr txBox="1"/>
          <p:nvPr/>
        </p:nvSpPr>
        <p:spPr>
          <a:xfrm flipH="1">
            <a:off x="7290435" y="1834515"/>
            <a:ext cx="4172585" cy="12003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奴隶制民主政治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政治机构主要是公民大会、五百人议事会、陪审法庭、十将军委员会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是少数人即奴隶主的政治   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7270433" y="1712278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cxnSpLocks/>
          </p:cNvCxnSpPr>
          <p:nvPr/>
        </p:nvCxnSpPr>
        <p:spPr>
          <a:xfrm>
            <a:off x="7484546" y="3863340"/>
            <a:ext cx="220315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28"/>
          <p:cNvSpPr>
            <a:spLocks noEditPoints="1"/>
          </p:cNvSpPr>
          <p:nvPr/>
        </p:nvSpPr>
        <p:spPr>
          <a:xfrm>
            <a:off x="7393940" y="3229610"/>
            <a:ext cx="431800" cy="539750"/>
          </a:xfrm>
          <a:custGeom>
            <a:avLst/>
            <a:gdLst/>
            <a:ahLst/>
            <a:cxnLst>
              <a:cxn ang="0">
                <a:pos x="101543" y="255902"/>
              </a:cxn>
              <a:cxn ang="0">
                <a:pos x="154571" y="381589"/>
              </a:cxn>
              <a:cxn ang="0">
                <a:pos x="197444" y="481232"/>
              </a:cxn>
              <a:cxn ang="0">
                <a:pos x="294474" y="484629"/>
              </a:cxn>
              <a:cxn ang="0">
                <a:pos x="315911" y="444998"/>
              </a:cxn>
              <a:cxn ang="0">
                <a:pos x="370067" y="344223"/>
              </a:cxn>
              <a:cxn ang="0">
                <a:pos x="251601" y="105305"/>
              </a:cxn>
              <a:cxn ang="0">
                <a:pos x="207599" y="516334"/>
              </a:cxn>
              <a:cxn ang="0">
                <a:pos x="159084" y="458586"/>
              </a:cxn>
              <a:cxn ang="0">
                <a:pos x="106056" y="361207"/>
              </a:cxn>
              <a:cxn ang="0">
                <a:pos x="251601" y="73600"/>
              </a:cxn>
              <a:cxn ang="0">
                <a:pos x="396017" y="361207"/>
              </a:cxn>
              <a:cxn ang="0">
                <a:pos x="344117" y="458586"/>
              </a:cxn>
              <a:cxn ang="0">
                <a:pos x="294474" y="516334"/>
              </a:cxn>
              <a:cxn ang="0">
                <a:pos x="179392" y="617109"/>
              </a:cxn>
              <a:cxn ang="0">
                <a:pos x="301244" y="640888"/>
              </a:cxn>
              <a:cxn ang="0">
                <a:pos x="301244" y="593331"/>
              </a:cxn>
              <a:cxn ang="0">
                <a:pos x="194060" y="631829"/>
              </a:cxn>
              <a:cxn ang="0">
                <a:pos x="311398" y="631829"/>
              </a:cxn>
              <a:cxn ang="0">
                <a:pos x="326065" y="617109"/>
              </a:cxn>
              <a:cxn ang="0">
                <a:pos x="179392" y="543509"/>
              </a:cxn>
              <a:cxn ang="0">
                <a:pos x="326065" y="617109"/>
              </a:cxn>
              <a:cxn ang="0">
                <a:pos x="323809" y="287607"/>
              </a:cxn>
              <a:cxn ang="0">
                <a:pos x="275294" y="337429"/>
              </a:cxn>
              <a:cxn ang="0">
                <a:pos x="227907" y="337429"/>
              </a:cxn>
              <a:cxn ang="0">
                <a:pos x="178264" y="287607"/>
              </a:cxn>
              <a:cxn ang="0">
                <a:pos x="178264" y="240050"/>
              </a:cxn>
              <a:cxn ang="0">
                <a:pos x="227907" y="190228"/>
              </a:cxn>
              <a:cxn ang="0">
                <a:pos x="275294" y="190228"/>
              </a:cxn>
              <a:cxn ang="0">
                <a:pos x="323809" y="240050"/>
              </a:cxn>
              <a:cxn ang="0">
                <a:pos x="482892" y="233256"/>
              </a:cxn>
              <a:cxn ang="0">
                <a:pos x="456943" y="255902"/>
              </a:cxn>
              <a:cxn ang="0">
                <a:pos x="482892" y="270622"/>
              </a:cxn>
              <a:cxn ang="0">
                <a:pos x="482892" y="233256"/>
              </a:cxn>
              <a:cxn ang="0">
                <a:pos x="427608" y="101908"/>
              </a:cxn>
              <a:cxn ang="0">
                <a:pos x="401658" y="74733"/>
              </a:cxn>
              <a:cxn ang="0">
                <a:pos x="408428" y="121157"/>
              </a:cxn>
              <a:cxn ang="0">
                <a:pos x="269653" y="49822"/>
              </a:cxn>
              <a:cxn ang="0">
                <a:pos x="250472" y="0"/>
              </a:cxn>
              <a:cxn ang="0">
                <a:pos x="232420" y="49822"/>
              </a:cxn>
              <a:cxn ang="0">
                <a:pos x="91389" y="123422"/>
              </a:cxn>
              <a:cxn ang="0">
                <a:pos x="100415" y="78129"/>
              </a:cxn>
              <a:cxn ang="0">
                <a:pos x="73336" y="105305"/>
              </a:cxn>
              <a:cxn ang="0">
                <a:pos x="44002" y="255902"/>
              </a:cxn>
              <a:cxn ang="0">
                <a:pos x="19180" y="233256"/>
              </a:cxn>
              <a:cxn ang="0">
                <a:pos x="19180" y="270622"/>
              </a:cxn>
              <a:cxn ang="0">
                <a:pos x="44002" y="255902"/>
              </a:cxn>
            </a:cxnLst>
            <a:rect l="0" t="0" r="0" b="0"/>
            <a:pathLst>
              <a:path w="446" h="608">
                <a:moveTo>
                  <a:pt x="223" y="93"/>
                </a:moveTo>
                <a:cubicBezTo>
                  <a:pt x="149" y="93"/>
                  <a:pt x="90" y="153"/>
                  <a:pt x="90" y="226"/>
                </a:cubicBezTo>
                <a:cubicBezTo>
                  <a:pt x="90" y="261"/>
                  <a:pt x="117" y="303"/>
                  <a:pt x="117" y="304"/>
                </a:cubicBezTo>
                <a:cubicBezTo>
                  <a:pt x="123" y="313"/>
                  <a:pt x="132" y="327"/>
                  <a:pt x="137" y="337"/>
                </a:cubicBezTo>
                <a:lnTo>
                  <a:pt x="165" y="393"/>
                </a:lnTo>
                <a:cubicBezTo>
                  <a:pt x="171" y="403"/>
                  <a:pt x="175" y="417"/>
                  <a:pt x="175" y="425"/>
                </a:cubicBezTo>
                <a:cubicBezTo>
                  <a:pt x="175" y="426"/>
                  <a:pt x="178" y="428"/>
                  <a:pt x="184" y="428"/>
                </a:cubicBezTo>
                <a:lnTo>
                  <a:pt x="261" y="428"/>
                </a:lnTo>
                <a:cubicBezTo>
                  <a:pt x="267" y="428"/>
                  <a:pt x="270" y="426"/>
                  <a:pt x="271" y="425"/>
                </a:cubicBezTo>
                <a:cubicBezTo>
                  <a:pt x="270" y="417"/>
                  <a:pt x="275" y="403"/>
                  <a:pt x="280" y="393"/>
                </a:cubicBezTo>
                <a:lnTo>
                  <a:pt x="309" y="337"/>
                </a:lnTo>
                <a:cubicBezTo>
                  <a:pt x="313" y="327"/>
                  <a:pt x="322" y="312"/>
                  <a:pt x="328" y="304"/>
                </a:cubicBezTo>
                <a:cubicBezTo>
                  <a:pt x="337" y="289"/>
                  <a:pt x="356" y="254"/>
                  <a:pt x="356" y="226"/>
                </a:cubicBezTo>
                <a:cubicBezTo>
                  <a:pt x="356" y="153"/>
                  <a:pt x="296" y="93"/>
                  <a:pt x="223" y="93"/>
                </a:cubicBezTo>
                <a:close/>
                <a:moveTo>
                  <a:pt x="261" y="456"/>
                </a:moveTo>
                <a:lnTo>
                  <a:pt x="184" y="456"/>
                </a:lnTo>
                <a:cubicBezTo>
                  <a:pt x="163" y="456"/>
                  <a:pt x="147" y="442"/>
                  <a:pt x="147" y="425"/>
                </a:cubicBezTo>
                <a:cubicBezTo>
                  <a:pt x="147" y="423"/>
                  <a:pt x="145" y="413"/>
                  <a:pt x="141" y="405"/>
                </a:cubicBezTo>
                <a:lnTo>
                  <a:pt x="112" y="349"/>
                </a:lnTo>
                <a:cubicBezTo>
                  <a:pt x="107" y="341"/>
                  <a:pt x="99" y="327"/>
                  <a:pt x="94" y="319"/>
                </a:cubicBezTo>
                <a:cubicBezTo>
                  <a:pt x="91" y="314"/>
                  <a:pt x="62" y="268"/>
                  <a:pt x="62" y="226"/>
                </a:cubicBezTo>
                <a:cubicBezTo>
                  <a:pt x="62" y="137"/>
                  <a:pt x="134" y="65"/>
                  <a:pt x="223" y="65"/>
                </a:cubicBezTo>
                <a:cubicBezTo>
                  <a:pt x="311" y="65"/>
                  <a:pt x="383" y="137"/>
                  <a:pt x="383" y="226"/>
                </a:cubicBezTo>
                <a:cubicBezTo>
                  <a:pt x="383" y="268"/>
                  <a:pt x="354" y="314"/>
                  <a:pt x="351" y="319"/>
                </a:cubicBezTo>
                <a:cubicBezTo>
                  <a:pt x="346" y="327"/>
                  <a:pt x="338" y="341"/>
                  <a:pt x="333" y="349"/>
                </a:cubicBezTo>
                <a:lnTo>
                  <a:pt x="305" y="405"/>
                </a:lnTo>
                <a:cubicBezTo>
                  <a:pt x="301" y="413"/>
                  <a:pt x="298" y="423"/>
                  <a:pt x="298" y="425"/>
                </a:cubicBezTo>
                <a:cubicBezTo>
                  <a:pt x="298" y="442"/>
                  <a:pt x="282" y="456"/>
                  <a:pt x="261" y="456"/>
                </a:cubicBezTo>
                <a:close/>
                <a:moveTo>
                  <a:pt x="180" y="524"/>
                </a:moveTo>
                <a:cubicBezTo>
                  <a:pt x="169" y="524"/>
                  <a:pt x="159" y="534"/>
                  <a:pt x="159" y="545"/>
                </a:cubicBezTo>
                <a:cubicBezTo>
                  <a:pt x="159" y="556"/>
                  <a:pt x="169" y="566"/>
                  <a:pt x="180" y="566"/>
                </a:cubicBezTo>
                <a:lnTo>
                  <a:pt x="267" y="566"/>
                </a:lnTo>
                <a:cubicBezTo>
                  <a:pt x="279" y="566"/>
                  <a:pt x="289" y="556"/>
                  <a:pt x="289" y="545"/>
                </a:cubicBezTo>
                <a:cubicBezTo>
                  <a:pt x="289" y="534"/>
                  <a:pt x="279" y="524"/>
                  <a:pt x="267" y="524"/>
                </a:cubicBezTo>
                <a:lnTo>
                  <a:pt x="180" y="524"/>
                </a:lnTo>
                <a:close/>
                <a:moveTo>
                  <a:pt x="172" y="558"/>
                </a:moveTo>
                <a:cubicBezTo>
                  <a:pt x="173" y="586"/>
                  <a:pt x="196" y="608"/>
                  <a:pt x="224" y="608"/>
                </a:cubicBezTo>
                <a:cubicBezTo>
                  <a:pt x="252" y="608"/>
                  <a:pt x="275" y="586"/>
                  <a:pt x="276" y="558"/>
                </a:cubicBezTo>
                <a:lnTo>
                  <a:pt x="172" y="558"/>
                </a:lnTo>
                <a:close/>
                <a:moveTo>
                  <a:pt x="289" y="545"/>
                </a:moveTo>
                <a:lnTo>
                  <a:pt x="159" y="545"/>
                </a:lnTo>
                <a:lnTo>
                  <a:pt x="159" y="480"/>
                </a:lnTo>
                <a:lnTo>
                  <a:pt x="289" y="480"/>
                </a:lnTo>
                <a:lnTo>
                  <a:pt x="289" y="545"/>
                </a:lnTo>
                <a:close/>
                <a:moveTo>
                  <a:pt x="309" y="233"/>
                </a:moveTo>
                <a:cubicBezTo>
                  <a:pt x="309" y="245"/>
                  <a:pt x="299" y="254"/>
                  <a:pt x="287" y="254"/>
                </a:cubicBezTo>
                <a:lnTo>
                  <a:pt x="244" y="254"/>
                </a:lnTo>
                <a:lnTo>
                  <a:pt x="244" y="298"/>
                </a:lnTo>
                <a:cubicBezTo>
                  <a:pt x="244" y="309"/>
                  <a:pt x="234" y="319"/>
                  <a:pt x="223" y="319"/>
                </a:cubicBezTo>
                <a:cubicBezTo>
                  <a:pt x="211" y="319"/>
                  <a:pt x="202" y="309"/>
                  <a:pt x="202" y="298"/>
                </a:cubicBezTo>
                <a:lnTo>
                  <a:pt x="202" y="254"/>
                </a:lnTo>
                <a:lnTo>
                  <a:pt x="158" y="254"/>
                </a:lnTo>
                <a:cubicBezTo>
                  <a:pt x="146" y="254"/>
                  <a:pt x="137" y="245"/>
                  <a:pt x="137" y="233"/>
                </a:cubicBezTo>
                <a:cubicBezTo>
                  <a:pt x="137" y="221"/>
                  <a:pt x="146" y="212"/>
                  <a:pt x="158" y="212"/>
                </a:cubicBezTo>
                <a:lnTo>
                  <a:pt x="202" y="212"/>
                </a:lnTo>
                <a:lnTo>
                  <a:pt x="202" y="168"/>
                </a:lnTo>
                <a:cubicBezTo>
                  <a:pt x="202" y="156"/>
                  <a:pt x="211" y="147"/>
                  <a:pt x="223" y="147"/>
                </a:cubicBezTo>
                <a:cubicBezTo>
                  <a:pt x="234" y="147"/>
                  <a:pt x="244" y="156"/>
                  <a:pt x="244" y="168"/>
                </a:cubicBezTo>
                <a:lnTo>
                  <a:pt x="244" y="212"/>
                </a:lnTo>
                <a:lnTo>
                  <a:pt x="287" y="212"/>
                </a:lnTo>
                <a:cubicBezTo>
                  <a:pt x="299" y="212"/>
                  <a:pt x="309" y="221"/>
                  <a:pt x="309" y="233"/>
                </a:cubicBezTo>
                <a:close/>
                <a:moveTo>
                  <a:pt x="428" y="206"/>
                </a:moveTo>
                <a:lnTo>
                  <a:pt x="404" y="206"/>
                </a:lnTo>
                <a:cubicBezTo>
                  <a:pt x="405" y="212"/>
                  <a:pt x="405" y="219"/>
                  <a:pt x="405" y="226"/>
                </a:cubicBezTo>
                <a:cubicBezTo>
                  <a:pt x="405" y="230"/>
                  <a:pt x="405" y="235"/>
                  <a:pt x="405" y="239"/>
                </a:cubicBezTo>
                <a:lnTo>
                  <a:pt x="428" y="239"/>
                </a:lnTo>
                <a:cubicBezTo>
                  <a:pt x="438" y="239"/>
                  <a:pt x="446" y="232"/>
                  <a:pt x="446" y="222"/>
                </a:cubicBezTo>
                <a:cubicBezTo>
                  <a:pt x="446" y="213"/>
                  <a:pt x="438" y="206"/>
                  <a:pt x="428" y="206"/>
                </a:cubicBezTo>
                <a:close/>
                <a:moveTo>
                  <a:pt x="362" y="107"/>
                </a:moveTo>
                <a:lnTo>
                  <a:pt x="379" y="90"/>
                </a:lnTo>
                <a:cubicBezTo>
                  <a:pt x="386" y="83"/>
                  <a:pt x="386" y="72"/>
                  <a:pt x="380" y="66"/>
                </a:cubicBezTo>
                <a:cubicBezTo>
                  <a:pt x="373" y="59"/>
                  <a:pt x="362" y="60"/>
                  <a:pt x="356" y="66"/>
                </a:cubicBezTo>
                <a:lnTo>
                  <a:pt x="338" y="84"/>
                </a:lnTo>
                <a:cubicBezTo>
                  <a:pt x="347" y="91"/>
                  <a:pt x="355" y="99"/>
                  <a:pt x="362" y="107"/>
                </a:cubicBezTo>
                <a:close/>
                <a:moveTo>
                  <a:pt x="222" y="43"/>
                </a:moveTo>
                <a:cubicBezTo>
                  <a:pt x="228" y="43"/>
                  <a:pt x="233" y="43"/>
                  <a:pt x="239" y="44"/>
                </a:cubicBezTo>
                <a:lnTo>
                  <a:pt x="239" y="18"/>
                </a:lnTo>
                <a:cubicBezTo>
                  <a:pt x="239" y="8"/>
                  <a:pt x="231" y="0"/>
                  <a:pt x="222" y="0"/>
                </a:cubicBezTo>
                <a:cubicBezTo>
                  <a:pt x="213" y="0"/>
                  <a:pt x="206" y="8"/>
                  <a:pt x="206" y="18"/>
                </a:cubicBezTo>
                <a:lnTo>
                  <a:pt x="206" y="44"/>
                </a:lnTo>
                <a:cubicBezTo>
                  <a:pt x="211" y="43"/>
                  <a:pt x="217" y="43"/>
                  <a:pt x="222" y="43"/>
                </a:cubicBezTo>
                <a:close/>
                <a:moveTo>
                  <a:pt x="81" y="109"/>
                </a:moveTo>
                <a:cubicBezTo>
                  <a:pt x="89" y="101"/>
                  <a:pt x="96" y="93"/>
                  <a:pt x="105" y="86"/>
                </a:cubicBezTo>
                <a:lnTo>
                  <a:pt x="89" y="69"/>
                </a:lnTo>
                <a:cubicBezTo>
                  <a:pt x="82" y="63"/>
                  <a:pt x="71" y="62"/>
                  <a:pt x="65" y="69"/>
                </a:cubicBezTo>
                <a:cubicBezTo>
                  <a:pt x="58" y="75"/>
                  <a:pt x="58" y="86"/>
                  <a:pt x="65" y="93"/>
                </a:cubicBezTo>
                <a:lnTo>
                  <a:pt x="81" y="109"/>
                </a:lnTo>
                <a:close/>
                <a:moveTo>
                  <a:pt x="39" y="226"/>
                </a:moveTo>
                <a:cubicBezTo>
                  <a:pt x="39" y="219"/>
                  <a:pt x="40" y="212"/>
                  <a:pt x="41" y="206"/>
                </a:cubicBezTo>
                <a:lnTo>
                  <a:pt x="17" y="206"/>
                </a:lnTo>
                <a:cubicBezTo>
                  <a:pt x="7" y="206"/>
                  <a:pt x="0" y="213"/>
                  <a:pt x="0" y="222"/>
                </a:cubicBezTo>
                <a:cubicBezTo>
                  <a:pt x="0" y="232"/>
                  <a:pt x="7" y="239"/>
                  <a:pt x="17" y="239"/>
                </a:cubicBezTo>
                <a:lnTo>
                  <a:pt x="40" y="239"/>
                </a:lnTo>
                <a:cubicBezTo>
                  <a:pt x="40" y="235"/>
                  <a:pt x="39" y="230"/>
                  <a:pt x="39" y="2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文本框 20"/>
          <p:cNvSpPr txBox="1"/>
          <p:nvPr/>
        </p:nvSpPr>
        <p:spPr>
          <a:xfrm flipH="1">
            <a:off x="7944803" y="3364657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Han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斯巴达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22"/>
          <p:cNvSpPr txBox="1"/>
          <p:nvPr/>
        </p:nvSpPr>
        <p:spPr>
          <a:xfrm flipH="1">
            <a:off x="7393940" y="3863340"/>
            <a:ext cx="4337685" cy="258532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奴隶主贵族寡头政治</a:t>
            </a:r>
            <a:endParaRPr lang="en-US" altLang="zh-CN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国家机构由国王、公民大会、长老会议和监察官组成 </a:t>
            </a:r>
            <a:endParaRPr lang="en-US" altLang="zh-CN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军事、行政、司法等大权集中在从贵族中选举出来的五人监察官手里 </a:t>
            </a:r>
            <a:endParaRPr lang="en-US" altLang="zh-CN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政体本质上是由五人监察官掌握实权的奴隶主贵族寡头政治 </a:t>
            </a:r>
            <a:endParaRPr lang="en-US" altLang="zh-CN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社会分为三个等级 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全权公民、居民、黑劳士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6B4FA-AA2C-4C4C-B2A7-DD475E750BF6}"/>
              </a:ext>
            </a:extLst>
          </p:cNvPr>
          <p:cNvSpPr txBox="1"/>
          <p:nvPr/>
        </p:nvSpPr>
        <p:spPr>
          <a:xfrm flipH="1">
            <a:off x="172164" y="369373"/>
            <a:ext cx="35044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zh-CN" altLang="en-US" sz="2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政治制度方面的差异 </a:t>
            </a:r>
            <a:endParaRPr lang="zh-CN" altLang="zh-CN" sz="20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9A5DF1-55DF-CD46-A91C-E9DCBF043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1" y="1224280"/>
            <a:ext cx="5175789" cy="23981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FB5C677-4529-674F-8175-1744F33315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 b="2259"/>
          <a:stretch/>
        </p:blipFill>
        <p:spPr>
          <a:xfrm>
            <a:off x="818611" y="3760388"/>
            <a:ext cx="5175789" cy="2421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BB2274F0-3CD8-43E3-A56B-7B1538C991EC}"/>
              </a:ext>
            </a:extLst>
          </p:cNvPr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以工商业为主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25"/>
          <p:cNvSpPr txBox="1"/>
          <p:nvPr/>
        </p:nvSpPr>
        <p:spPr>
          <a:xfrm flipH="1">
            <a:off x="737792" y="357652"/>
            <a:ext cx="35044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2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经济方面的差异</a:t>
            </a:r>
            <a:endParaRPr lang="zh-CN" altLang="zh-CN" sz="20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86372DD-415B-48FE-966D-4663F151A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16" y="2247967"/>
            <a:ext cx="952500" cy="9525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1F5359B-65F1-4777-90D4-A03DB564E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16" y="4000567"/>
            <a:ext cx="714473" cy="714473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D20AF58-38EF-4059-A98B-4C2A9CAEFCE9}"/>
              </a:ext>
            </a:extLst>
          </p:cNvPr>
          <p:cNvSpPr txBox="1"/>
          <p:nvPr/>
        </p:nvSpPr>
        <p:spPr>
          <a:xfrm>
            <a:off x="3538424" y="24713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以农业为基础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E4A035-563B-4185-8DAF-AB97389F4343}"/>
              </a:ext>
            </a:extLst>
          </p:cNvPr>
          <p:cNvSpPr txBox="1"/>
          <p:nvPr/>
        </p:nvSpPr>
        <p:spPr>
          <a:xfrm>
            <a:off x="7860069" y="2465137"/>
            <a:ext cx="14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以农业为主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17E66A-9E84-42FA-A99D-9E373FCD2BB3}"/>
              </a:ext>
            </a:extLst>
          </p:cNvPr>
          <p:cNvSpPr txBox="1"/>
          <p:nvPr/>
        </p:nvSpPr>
        <p:spPr>
          <a:xfrm>
            <a:off x="3538424" y="4132998"/>
            <a:ext cx="16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工商业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C14EFB9-CB90-4306-8429-FB09BBAC68E4}"/>
              </a:ext>
            </a:extLst>
          </p:cNvPr>
          <p:cNvSpPr txBox="1"/>
          <p:nvPr/>
        </p:nvSpPr>
        <p:spPr>
          <a:xfrm>
            <a:off x="7860069" y="4132998"/>
            <a:ext cx="14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工商业落后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8ADE47-CEDC-4CF8-B865-039F55CC9BE1}"/>
              </a:ext>
            </a:extLst>
          </p:cNvPr>
          <p:cNvGrpSpPr/>
          <p:nvPr/>
        </p:nvGrpSpPr>
        <p:grpSpPr>
          <a:xfrm>
            <a:off x="3101535" y="1202361"/>
            <a:ext cx="2669857" cy="568325"/>
            <a:chOff x="3101535" y="1202361"/>
            <a:chExt cx="2669857" cy="56832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98A061-A131-412B-A9AF-E264A859AA67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147255" y="1202361"/>
              <a:ext cx="488950" cy="492125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文本框 20">
              <a:extLst>
                <a:ext uri="{FF2B5EF4-FFF2-40B4-BE49-F238E27FC236}">
                  <a16:creationId xmlns:a16="http://schemas.microsoft.com/office/drawing/2014/main" id="{D6CD6771-7478-4220-953D-BE38406EF57D}"/>
                </a:ext>
              </a:extLst>
            </p:cNvPr>
            <p:cNvSpPr txBox="1"/>
            <p:nvPr/>
          </p:nvSpPr>
          <p:spPr>
            <a:xfrm flipH="1">
              <a:off x="3775905" y="1282688"/>
              <a:ext cx="1995487" cy="40011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雅典 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66151F3-3BF5-4EBC-BFFA-036F70F45B08}"/>
                </a:ext>
              </a:extLst>
            </p:cNvPr>
            <p:cNvCxnSpPr/>
            <p:nvPr/>
          </p:nvCxnSpPr>
          <p:spPr>
            <a:xfrm>
              <a:off x="3101535" y="1770686"/>
              <a:ext cx="2232025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A7D3D4-564C-48BD-9D84-DCFC4661EBF9}"/>
              </a:ext>
            </a:extLst>
          </p:cNvPr>
          <p:cNvGrpSpPr/>
          <p:nvPr/>
        </p:nvGrpSpPr>
        <p:grpSpPr>
          <a:xfrm>
            <a:off x="7690168" y="1136956"/>
            <a:ext cx="2563813" cy="633730"/>
            <a:chOff x="7594062" y="1077703"/>
            <a:chExt cx="2563813" cy="63373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E61D0AB-5519-4BB6-B6BB-90314F0F1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4668" y="1711433"/>
              <a:ext cx="2203151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6899B076-D977-419E-BF39-09BF68C367F7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7594062" y="1077703"/>
              <a:ext cx="431800" cy="539750"/>
            </a:xfrm>
            <a:custGeom>
              <a:avLst/>
              <a:gdLst/>
              <a:ahLst/>
              <a:cxnLst>
                <a:cxn ang="0">
                  <a:pos x="101543" y="255902"/>
                </a:cxn>
                <a:cxn ang="0">
                  <a:pos x="154571" y="381589"/>
                </a:cxn>
                <a:cxn ang="0">
                  <a:pos x="197444" y="481232"/>
                </a:cxn>
                <a:cxn ang="0">
                  <a:pos x="294474" y="484629"/>
                </a:cxn>
                <a:cxn ang="0">
                  <a:pos x="315911" y="444998"/>
                </a:cxn>
                <a:cxn ang="0">
                  <a:pos x="370067" y="344223"/>
                </a:cxn>
                <a:cxn ang="0">
                  <a:pos x="251601" y="105305"/>
                </a:cxn>
                <a:cxn ang="0">
                  <a:pos x="207599" y="516334"/>
                </a:cxn>
                <a:cxn ang="0">
                  <a:pos x="159084" y="458586"/>
                </a:cxn>
                <a:cxn ang="0">
                  <a:pos x="106056" y="361207"/>
                </a:cxn>
                <a:cxn ang="0">
                  <a:pos x="251601" y="73600"/>
                </a:cxn>
                <a:cxn ang="0">
                  <a:pos x="396017" y="361207"/>
                </a:cxn>
                <a:cxn ang="0">
                  <a:pos x="344117" y="458586"/>
                </a:cxn>
                <a:cxn ang="0">
                  <a:pos x="294474" y="516334"/>
                </a:cxn>
                <a:cxn ang="0">
                  <a:pos x="179392" y="617109"/>
                </a:cxn>
                <a:cxn ang="0">
                  <a:pos x="301244" y="640888"/>
                </a:cxn>
                <a:cxn ang="0">
                  <a:pos x="301244" y="593331"/>
                </a:cxn>
                <a:cxn ang="0">
                  <a:pos x="194060" y="631829"/>
                </a:cxn>
                <a:cxn ang="0">
                  <a:pos x="311398" y="631829"/>
                </a:cxn>
                <a:cxn ang="0">
                  <a:pos x="326065" y="617109"/>
                </a:cxn>
                <a:cxn ang="0">
                  <a:pos x="179392" y="543509"/>
                </a:cxn>
                <a:cxn ang="0">
                  <a:pos x="326065" y="617109"/>
                </a:cxn>
                <a:cxn ang="0">
                  <a:pos x="323809" y="287607"/>
                </a:cxn>
                <a:cxn ang="0">
                  <a:pos x="275294" y="337429"/>
                </a:cxn>
                <a:cxn ang="0">
                  <a:pos x="227907" y="337429"/>
                </a:cxn>
                <a:cxn ang="0">
                  <a:pos x="178264" y="287607"/>
                </a:cxn>
                <a:cxn ang="0">
                  <a:pos x="178264" y="240050"/>
                </a:cxn>
                <a:cxn ang="0">
                  <a:pos x="227907" y="190228"/>
                </a:cxn>
                <a:cxn ang="0">
                  <a:pos x="275294" y="190228"/>
                </a:cxn>
                <a:cxn ang="0">
                  <a:pos x="323809" y="240050"/>
                </a:cxn>
                <a:cxn ang="0">
                  <a:pos x="482892" y="233256"/>
                </a:cxn>
                <a:cxn ang="0">
                  <a:pos x="456943" y="255902"/>
                </a:cxn>
                <a:cxn ang="0">
                  <a:pos x="482892" y="270622"/>
                </a:cxn>
                <a:cxn ang="0">
                  <a:pos x="482892" y="233256"/>
                </a:cxn>
                <a:cxn ang="0">
                  <a:pos x="427608" y="101908"/>
                </a:cxn>
                <a:cxn ang="0">
                  <a:pos x="401658" y="74733"/>
                </a:cxn>
                <a:cxn ang="0">
                  <a:pos x="408428" y="121157"/>
                </a:cxn>
                <a:cxn ang="0">
                  <a:pos x="269653" y="49822"/>
                </a:cxn>
                <a:cxn ang="0">
                  <a:pos x="250472" y="0"/>
                </a:cxn>
                <a:cxn ang="0">
                  <a:pos x="232420" y="49822"/>
                </a:cxn>
                <a:cxn ang="0">
                  <a:pos x="91389" y="123422"/>
                </a:cxn>
                <a:cxn ang="0">
                  <a:pos x="100415" y="78129"/>
                </a:cxn>
                <a:cxn ang="0">
                  <a:pos x="73336" y="105305"/>
                </a:cxn>
                <a:cxn ang="0">
                  <a:pos x="44002" y="255902"/>
                </a:cxn>
                <a:cxn ang="0">
                  <a:pos x="19180" y="233256"/>
                </a:cxn>
                <a:cxn ang="0">
                  <a:pos x="19180" y="270622"/>
                </a:cxn>
                <a:cxn ang="0">
                  <a:pos x="44002" y="255902"/>
                </a:cxn>
              </a:cxnLst>
              <a:rect l="0" t="0" r="0" b="0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2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3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3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6"/>
                    <a:pt x="211" y="147"/>
                    <a:pt x="223" y="147"/>
                  </a:cubicBezTo>
                  <a:cubicBezTo>
                    <a:pt x="234" y="147"/>
                    <a:pt x="244" y="156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59"/>
                    <a:pt x="362" y="60"/>
                    <a:pt x="356" y="66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文本框 20">
              <a:extLst>
                <a:ext uri="{FF2B5EF4-FFF2-40B4-BE49-F238E27FC236}">
                  <a16:creationId xmlns:a16="http://schemas.microsoft.com/office/drawing/2014/main" id="{8DC8184A-79CB-4397-8F99-6F8561E2EF17}"/>
                </a:ext>
              </a:extLst>
            </p:cNvPr>
            <p:cNvSpPr txBox="1"/>
            <p:nvPr/>
          </p:nvSpPr>
          <p:spPr>
            <a:xfrm flipH="1">
              <a:off x="8144925" y="1212750"/>
              <a:ext cx="2012950" cy="40011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Hans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斯巴达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47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BB2274F0-3CD8-43E3-A56B-7B1538C991EC}"/>
              </a:ext>
            </a:extLst>
          </p:cNvPr>
          <p:cNvSpPr/>
          <p:nvPr/>
        </p:nvSpPr>
        <p:spPr>
          <a:xfrm>
            <a:off x="211455" y="206374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以工商业为主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25"/>
          <p:cNvSpPr txBox="1"/>
          <p:nvPr/>
        </p:nvSpPr>
        <p:spPr>
          <a:xfrm flipH="1">
            <a:off x="737792" y="365095"/>
            <a:ext cx="35044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2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经济方面的差异</a:t>
            </a:r>
            <a:endParaRPr lang="zh-CN" altLang="zh-CN" sz="20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0AACE9-2D5B-48F7-89F3-294FC2D0030F}"/>
              </a:ext>
            </a:extLst>
          </p:cNvPr>
          <p:cNvSpPr txBox="1"/>
          <p:nvPr/>
        </p:nvSpPr>
        <p:spPr>
          <a:xfrm>
            <a:off x="1963657" y="2136338"/>
            <a:ext cx="6661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雅典地理环境优越，适合发展工商业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梭伦的改革规定雅典的土地归私人所有，有利于保护耕地和调动农民的生产积极性，刺激农业经济的发展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法律允许市民随意处置他们的财产，这样又促进了农业和城市经济的商品化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雅典人消费观念为积极消费的生活方式，带动了周边商贸的繁荣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外政策上实行对外开放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颁布《懈负令》，取消债务奴隶制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BA2F925-6F8C-4AE9-BDF9-E8B226CE53D3}"/>
              </a:ext>
            </a:extLst>
          </p:cNvPr>
          <p:cNvSpPr>
            <a:spLocks noEditPoints="1"/>
          </p:cNvSpPr>
          <p:nvPr/>
        </p:nvSpPr>
        <p:spPr>
          <a:xfrm>
            <a:off x="3860800" y="1195484"/>
            <a:ext cx="488950" cy="492125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40404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20">
            <a:extLst>
              <a:ext uri="{FF2B5EF4-FFF2-40B4-BE49-F238E27FC236}">
                <a16:creationId xmlns:a16="http://schemas.microsoft.com/office/drawing/2014/main" id="{0089CA29-A7B5-48EE-A119-C5C6DAC520D6}"/>
              </a:ext>
            </a:extLst>
          </p:cNvPr>
          <p:cNvSpPr txBox="1"/>
          <p:nvPr/>
        </p:nvSpPr>
        <p:spPr>
          <a:xfrm flipH="1">
            <a:off x="4489450" y="1275811"/>
            <a:ext cx="1995487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雅典 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246C5A8-F9E9-4709-9E46-7B1AE6442B1B}"/>
              </a:ext>
            </a:extLst>
          </p:cNvPr>
          <p:cNvCxnSpPr/>
          <p:nvPr/>
        </p:nvCxnSpPr>
        <p:spPr>
          <a:xfrm>
            <a:off x="3815080" y="1763809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89FDA6A-BC14-433F-92E8-9DF9BBE70EFA}"/>
              </a:ext>
            </a:extLst>
          </p:cNvPr>
          <p:cNvSpPr txBox="1"/>
          <p:nvPr/>
        </p:nvSpPr>
        <p:spPr>
          <a:xfrm>
            <a:off x="4654567" y="450761"/>
            <a:ext cx="763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</a:p>
        </p:txBody>
      </p:sp>
    </p:spTree>
    <p:extLst>
      <p:ext uri="{BB962C8B-B14F-4D97-AF65-F5344CB8AC3E}">
        <p14:creationId xmlns:p14="http://schemas.microsoft.com/office/powerpoint/2010/main" val="227289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BB2274F0-3CD8-43E3-A56B-7B1538C991EC}"/>
              </a:ext>
            </a:extLst>
          </p:cNvPr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以工商业为主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25"/>
          <p:cNvSpPr txBox="1"/>
          <p:nvPr/>
        </p:nvSpPr>
        <p:spPr>
          <a:xfrm flipH="1">
            <a:off x="662890" y="365095"/>
            <a:ext cx="35044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zh-CN" altLang="en-US" sz="20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经济方面的差异</a:t>
            </a:r>
            <a:endParaRPr lang="zh-CN" altLang="zh-CN" sz="2000" strike="noStrike" noProof="1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98775A-C8FD-479D-AE5A-DCF72FADE0F4}"/>
              </a:ext>
            </a:extLst>
          </p:cNvPr>
          <p:cNvSpPr txBox="1"/>
          <p:nvPr/>
        </p:nvSpPr>
        <p:spPr>
          <a:xfrm>
            <a:off x="4654567" y="450761"/>
            <a:ext cx="763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0AACE9-2D5B-48F7-89F3-294FC2D0030F}"/>
              </a:ext>
            </a:extLst>
          </p:cNvPr>
          <p:cNvSpPr txBox="1"/>
          <p:nvPr/>
        </p:nvSpPr>
        <p:spPr>
          <a:xfrm>
            <a:off x="1963657" y="2136338"/>
            <a:ext cx="6661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斯巴达以军事为中心，为了保证军人不被舒适生活腐蚀，倡导公民过简朴、禁欲的生活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只求衣食饱暖，居有所定，国内经济疲软，再加之斯巴达为了保证兵源，加强军事力量，规定所有斯巴达公民脱离民生，而只从事军事，同时也禁止公民从事工商业活动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为了保证军人思想不受到危险观念的影响，阻止出外旅行，外国人除因事以外，也不允许进入斯巴达，严禁与外部世界进行贸易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BE2E0C3-6B46-4F29-A630-A10A3E0C8551}"/>
              </a:ext>
            </a:extLst>
          </p:cNvPr>
          <p:cNvCxnSpPr>
            <a:cxnSpLocks/>
          </p:cNvCxnSpPr>
          <p:nvPr/>
        </p:nvCxnSpPr>
        <p:spPr>
          <a:xfrm>
            <a:off x="3951406" y="1795393"/>
            <a:ext cx="220315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28">
            <a:extLst>
              <a:ext uri="{FF2B5EF4-FFF2-40B4-BE49-F238E27FC236}">
                <a16:creationId xmlns:a16="http://schemas.microsoft.com/office/drawing/2014/main" id="{6AAD33E1-FDEE-4E1B-9D60-A870236E7C57}"/>
              </a:ext>
            </a:extLst>
          </p:cNvPr>
          <p:cNvSpPr>
            <a:spLocks noEditPoints="1"/>
          </p:cNvSpPr>
          <p:nvPr/>
        </p:nvSpPr>
        <p:spPr>
          <a:xfrm>
            <a:off x="3860800" y="1161663"/>
            <a:ext cx="431800" cy="539750"/>
          </a:xfrm>
          <a:custGeom>
            <a:avLst/>
            <a:gdLst/>
            <a:ahLst/>
            <a:cxnLst>
              <a:cxn ang="0">
                <a:pos x="101543" y="255902"/>
              </a:cxn>
              <a:cxn ang="0">
                <a:pos x="154571" y="381589"/>
              </a:cxn>
              <a:cxn ang="0">
                <a:pos x="197444" y="481232"/>
              </a:cxn>
              <a:cxn ang="0">
                <a:pos x="294474" y="484629"/>
              </a:cxn>
              <a:cxn ang="0">
                <a:pos x="315911" y="444998"/>
              </a:cxn>
              <a:cxn ang="0">
                <a:pos x="370067" y="344223"/>
              </a:cxn>
              <a:cxn ang="0">
                <a:pos x="251601" y="105305"/>
              </a:cxn>
              <a:cxn ang="0">
                <a:pos x="207599" y="516334"/>
              </a:cxn>
              <a:cxn ang="0">
                <a:pos x="159084" y="458586"/>
              </a:cxn>
              <a:cxn ang="0">
                <a:pos x="106056" y="361207"/>
              </a:cxn>
              <a:cxn ang="0">
                <a:pos x="251601" y="73600"/>
              </a:cxn>
              <a:cxn ang="0">
                <a:pos x="396017" y="361207"/>
              </a:cxn>
              <a:cxn ang="0">
                <a:pos x="344117" y="458586"/>
              </a:cxn>
              <a:cxn ang="0">
                <a:pos x="294474" y="516334"/>
              </a:cxn>
              <a:cxn ang="0">
                <a:pos x="179392" y="617109"/>
              </a:cxn>
              <a:cxn ang="0">
                <a:pos x="301244" y="640888"/>
              </a:cxn>
              <a:cxn ang="0">
                <a:pos x="301244" y="593331"/>
              </a:cxn>
              <a:cxn ang="0">
                <a:pos x="194060" y="631829"/>
              </a:cxn>
              <a:cxn ang="0">
                <a:pos x="311398" y="631829"/>
              </a:cxn>
              <a:cxn ang="0">
                <a:pos x="326065" y="617109"/>
              </a:cxn>
              <a:cxn ang="0">
                <a:pos x="179392" y="543509"/>
              </a:cxn>
              <a:cxn ang="0">
                <a:pos x="326065" y="617109"/>
              </a:cxn>
              <a:cxn ang="0">
                <a:pos x="323809" y="287607"/>
              </a:cxn>
              <a:cxn ang="0">
                <a:pos x="275294" y="337429"/>
              </a:cxn>
              <a:cxn ang="0">
                <a:pos x="227907" y="337429"/>
              </a:cxn>
              <a:cxn ang="0">
                <a:pos x="178264" y="287607"/>
              </a:cxn>
              <a:cxn ang="0">
                <a:pos x="178264" y="240050"/>
              </a:cxn>
              <a:cxn ang="0">
                <a:pos x="227907" y="190228"/>
              </a:cxn>
              <a:cxn ang="0">
                <a:pos x="275294" y="190228"/>
              </a:cxn>
              <a:cxn ang="0">
                <a:pos x="323809" y="240050"/>
              </a:cxn>
              <a:cxn ang="0">
                <a:pos x="482892" y="233256"/>
              </a:cxn>
              <a:cxn ang="0">
                <a:pos x="456943" y="255902"/>
              </a:cxn>
              <a:cxn ang="0">
                <a:pos x="482892" y="270622"/>
              </a:cxn>
              <a:cxn ang="0">
                <a:pos x="482892" y="233256"/>
              </a:cxn>
              <a:cxn ang="0">
                <a:pos x="427608" y="101908"/>
              </a:cxn>
              <a:cxn ang="0">
                <a:pos x="401658" y="74733"/>
              </a:cxn>
              <a:cxn ang="0">
                <a:pos x="408428" y="121157"/>
              </a:cxn>
              <a:cxn ang="0">
                <a:pos x="269653" y="49822"/>
              </a:cxn>
              <a:cxn ang="0">
                <a:pos x="250472" y="0"/>
              </a:cxn>
              <a:cxn ang="0">
                <a:pos x="232420" y="49822"/>
              </a:cxn>
              <a:cxn ang="0">
                <a:pos x="91389" y="123422"/>
              </a:cxn>
              <a:cxn ang="0">
                <a:pos x="100415" y="78129"/>
              </a:cxn>
              <a:cxn ang="0">
                <a:pos x="73336" y="105305"/>
              </a:cxn>
              <a:cxn ang="0">
                <a:pos x="44002" y="255902"/>
              </a:cxn>
              <a:cxn ang="0">
                <a:pos x="19180" y="233256"/>
              </a:cxn>
              <a:cxn ang="0">
                <a:pos x="19180" y="270622"/>
              </a:cxn>
              <a:cxn ang="0">
                <a:pos x="44002" y="255902"/>
              </a:cxn>
            </a:cxnLst>
            <a:rect l="0" t="0" r="0" b="0"/>
            <a:pathLst>
              <a:path w="446" h="608">
                <a:moveTo>
                  <a:pt x="223" y="93"/>
                </a:moveTo>
                <a:cubicBezTo>
                  <a:pt x="149" y="93"/>
                  <a:pt x="90" y="153"/>
                  <a:pt x="90" y="226"/>
                </a:cubicBezTo>
                <a:cubicBezTo>
                  <a:pt x="90" y="261"/>
                  <a:pt x="117" y="303"/>
                  <a:pt x="117" y="304"/>
                </a:cubicBezTo>
                <a:cubicBezTo>
                  <a:pt x="123" y="313"/>
                  <a:pt x="132" y="327"/>
                  <a:pt x="137" y="337"/>
                </a:cubicBezTo>
                <a:lnTo>
                  <a:pt x="165" y="393"/>
                </a:lnTo>
                <a:cubicBezTo>
                  <a:pt x="171" y="403"/>
                  <a:pt x="175" y="417"/>
                  <a:pt x="175" y="425"/>
                </a:cubicBezTo>
                <a:cubicBezTo>
                  <a:pt x="175" y="426"/>
                  <a:pt x="178" y="428"/>
                  <a:pt x="184" y="428"/>
                </a:cubicBezTo>
                <a:lnTo>
                  <a:pt x="261" y="428"/>
                </a:lnTo>
                <a:cubicBezTo>
                  <a:pt x="267" y="428"/>
                  <a:pt x="270" y="426"/>
                  <a:pt x="271" y="425"/>
                </a:cubicBezTo>
                <a:cubicBezTo>
                  <a:pt x="270" y="417"/>
                  <a:pt x="275" y="403"/>
                  <a:pt x="280" y="393"/>
                </a:cubicBezTo>
                <a:lnTo>
                  <a:pt x="309" y="337"/>
                </a:lnTo>
                <a:cubicBezTo>
                  <a:pt x="313" y="327"/>
                  <a:pt x="322" y="312"/>
                  <a:pt x="328" y="304"/>
                </a:cubicBezTo>
                <a:cubicBezTo>
                  <a:pt x="337" y="289"/>
                  <a:pt x="356" y="254"/>
                  <a:pt x="356" y="226"/>
                </a:cubicBezTo>
                <a:cubicBezTo>
                  <a:pt x="356" y="153"/>
                  <a:pt x="296" y="93"/>
                  <a:pt x="223" y="93"/>
                </a:cubicBezTo>
                <a:close/>
                <a:moveTo>
                  <a:pt x="261" y="456"/>
                </a:moveTo>
                <a:lnTo>
                  <a:pt x="184" y="456"/>
                </a:lnTo>
                <a:cubicBezTo>
                  <a:pt x="163" y="456"/>
                  <a:pt x="147" y="442"/>
                  <a:pt x="147" y="425"/>
                </a:cubicBezTo>
                <a:cubicBezTo>
                  <a:pt x="147" y="423"/>
                  <a:pt x="145" y="413"/>
                  <a:pt x="141" y="405"/>
                </a:cubicBezTo>
                <a:lnTo>
                  <a:pt x="112" y="349"/>
                </a:lnTo>
                <a:cubicBezTo>
                  <a:pt x="107" y="341"/>
                  <a:pt x="99" y="327"/>
                  <a:pt x="94" y="319"/>
                </a:cubicBezTo>
                <a:cubicBezTo>
                  <a:pt x="91" y="314"/>
                  <a:pt x="62" y="268"/>
                  <a:pt x="62" y="226"/>
                </a:cubicBezTo>
                <a:cubicBezTo>
                  <a:pt x="62" y="137"/>
                  <a:pt x="134" y="65"/>
                  <a:pt x="223" y="65"/>
                </a:cubicBezTo>
                <a:cubicBezTo>
                  <a:pt x="311" y="65"/>
                  <a:pt x="383" y="137"/>
                  <a:pt x="383" y="226"/>
                </a:cubicBezTo>
                <a:cubicBezTo>
                  <a:pt x="383" y="268"/>
                  <a:pt x="354" y="314"/>
                  <a:pt x="351" y="319"/>
                </a:cubicBezTo>
                <a:cubicBezTo>
                  <a:pt x="346" y="327"/>
                  <a:pt x="338" y="341"/>
                  <a:pt x="333" y="349"/>
                </a:cubicBezTo>
                <a:lnTo>
                  <a:pt x="305" y="405"/>
                </a:lnTo>
                <a:cubicBezTo>
                  <a:pt x="301" y="413"/>
                  <a:pt x="298" y="423"/>
                  <a:pt x="298" y="425"/>
                </a:cubicBezTo>
                <a:cubicBezTo>
                  <a:pt x="298" y="442"/>
                  <a:pt x="282" y="456"/>
                  <a:pt x="261" y="456"/>
                </a:cubicBezTo>
                <a:close/>
                <a:moveTo>
                  <a:pt x="180" y="524"/>
                </a:moveTo>
                <a:cubicBezTo>
                  <a:pt x="169" y="524"/>
                  <a:pt x="159" y="534"/>
                  <a:pt x="159" y="545"/>
                </a:cubicBezTo>
                <a:cubicBezTo>
                  <a:pt x="159" y="556"/>
                  <a:pt x="169" y="566"/>
                  <a:pt x="180" y="566"/>
                </a:cubicBezTo>
                <a:lnTo>
                  <a:pt x="267" y="566"/>
                </a:lnTo>
                <a:cubicBezTo>
                  <a:pt x="279" y="566"/>
                  <a:pt x="289" y="556"/>
                  <a:pt x="289" y="545"/>
                </a:cubicBezTo>
                <a:cubicBezTo>
                  <a:pt x="289" y="534"/>
                  <a:pt x="279" y="524"/>
                  <a:pt x="267" y="524"/>
                </a:cubicBezTo>
                <a:lnTo>
                  <a:pt x="180" y="524"/>
                </a:lnTo>
                <a:close/>
                <a:moveTo>
                  <a:pt x="172" y="558"/>
                </a:moveTo>
                <a:cubicBezTo>
                  <a:pt x="173" y="586"/>
                  <a:pt x="196" y="608"/>
                  <a:pt x="224" y="608"/>
                </a:cubicBezTo>
                <a:cubicBezTo>
                  <a:pt x="252" y="608"/>
                  <a:pt x="275" y="586"/>
                  <a:pt x="276" y="558"/>
                </a:cubicBezTo>
                <a:lnTo>
                  <a:pt x="172" y="558"/>
                </a:lnTo>
                <a:close/>
                <a:moveTo>
                  <a:pt x="289" y="545"/>
                </a:moveTo>
                <a:lnTo>
                  <a:pt x="159" y="545"/>
                </a:lnTo>
                <a:lnTo>
                  <a:pt x="159" y="480"/>
                </a:lnTo>
                <a:lnTo>
                  <a:pt x="289" y="480"/>
                </a:lnTo>
                <a:lnTo>
                  <a:pt x="289" y="545"/>
                </a:lnTo>
                <a:close/>
                <a:moveTo>
                  <a:pt x="309" y="233"/>
                </a:moveTo>
                <a:cubicBezTo>
                  <a:pt x="309" y="245"/>
                  <a:pt x="299" y="254"/>
                  <a:pt x="287" y="254"/>
                </a:cubicBezTo>
                <a:lnTo>
                  <a:pt x="244" y="254"/>
                </a:lnTo>
                <a:lnTo>
                  <a:pt x="244" y="298"/>
                </a:lnTo>
                <a:cubicBezTo>
                  <a:pt x="244" y="309"/>
                  <a:pt x="234" y="319"/>
                  <a:pt x="223" y="319"/>
                </a:cubicBezTo>
                <a:cubicBezTo>
                  <a:pt x="211" y="319"/>
                  <a:pt x="202" y="309"/>
                  <a:pt x="202" y="298"/>
                </a:cubicBezTo>
                <a:lnTo>
                  <a:pt x="202" y="254"/>
                </a:lnTo>
                <a:lnTo>
                  <a:pt x="158" y="254"/>
                </a:lnTo>
                <a:cubicBezTo>
                  <a:pt x="146" y="254"/>
                  <a:pt x="137" y="245"/>
                  <a:pt x="137" y="233"/>
                </a:cubicBezTo>
                <a:cubicBezTo>
                  <a:pt x="137" y="221"/>
                  <a:pt x="146" y="212"/>
                  <a:pt x="158" y="212"/>
                </a:cubicBezTo>
                <a:lnTo>
                  <a:pt x="202" y="212"/>
                </a:lnTo>
                <a:lnTo>
                  <a:pt x="202" y="168"/>
                </a:lnTo>
                <a:cubicBezTo>
                  <a:pt x="202" y="156"/>
                  <a:pt x="211" y="147"/>
                  <a:pt x="223" y="147"/>
                </a:cubicBezTo>
                <a:cubicBezTo>
                  <a:pt x="234" y="147"/>
                  <a:pt x="244" y="156"/>
                  <a:pt x="244" y="168"/>
                </a:cubicBezTo>
                <a:lnTo>
                  <a:pt x="244" y="212"/>
                </a:lnTo>
                <a:lnTo>
                  <a:pt x="287" y="212"/>
                </a:lnTo>
                <a:cubicBezTo>
                  <a:pt x="299" y="212"/>
                  <a:pt x="309" y="221"/>
                  <a:pt x="309" y="233"/>
                </a:cubicBezTo>
                <a:close/>
                <a:moveTo>
                  <a:pt x="428" y="206"/>
                </a:moveTo>
                <a:lnTo>
                  <a:pt x="404" y="206"/>
                </a:lnTo>
                <a:cubicBezTo>
                  <a:pt x="405" y="212"/>
                  <a:pt x="405" y="219"/>
                  <a:pt x="405" y="226"/>
                </a:cubicBezTo>
                <a:cubicBezTo>
                  <a:pt x="405" y="230"/>
                  <a:pt x="405" y="235"/>
                  <a:pt x="405" y="239"/>
                </a:cubicBezTo>
                <a:lnTo>
                  <a:pt x="428" y="239"/>
                </a:lnTo>
                <a:cubicBezTo>
                  <a:pt x="438" y="239"/>
                  <a:pt x="446" y="232"/>
                  <a:pt x="446" y="222"/>
                </a:cubicBezTo>
                <a:cubicBezTo>
                  <a:pt x="446" y="213"/>
                  <a:pt x="438" y="206"/>
                  <a:pt x="428" y="206"/>
                </a:cubicBezTo>
                <a:close/>
                <a:moveTo>
                  <a:pt x="362" y="107"/>
                </a:moveTo>
                <a:lnTo>
                  <a:pt x="379" y="90"/>
                </a:lnTo>
                <a:cubicBezTo>
                  <a:pt x="386" y="83"/>
                  <a:pt x="386" y="72"/>
                  <a:pt x="380" y="66"/>
                </a:cubicBezTo>
                <a:cubicBezTo>
                  <a:pt x="373" y="59"/>
                  <a:pt x="362" y="60"/>
                  <a:pt x="356" y="66"/>
                </a:cubicBezTo>
                <a:lnTo>
                  <a:pt x="338" y="84"/>
                </a:lnTo>
                <a:cubicBezTo>
                  <a:pt x="347" y="91"/>
                  <a:pt x="355" y="99"/>
                  <a:pt x="362" y="107"/>
                </a:cubicBezTo>
                <a:close/>
                <a:moveTo>
                  <a:pt x="222" y="43"/>
                </a:moveTo>
                <a:cubicBezTo>
                  <a:pt x="228" y="43"/>
                  <a:pt x="233" y="43"/>
                  <a:pt x="239" y="44"/>
                </a:cubicBezTo>
                <a:lnTo>
                  <a:pt x="239" y="18"/>
                </a:lnTo>
                <a:cubicBezTo>
                  <a:pt x="239" y="8"/>
                  <a:pt x="231" y="0"/>
                  <a:pt x="222" y="0"/>
                </a:cubicBezTo>
                <a:cubicBezTo>
                  <a:pt x="213" y="0"/>
                  <a:pt x="206" y="8"/>
                  <a:pt x="206" y="18"/>
                </a:cubicBezTo>
                <a:lnTo>
                  <a:pt x="206" y="44"/>
                </a:lnTo>
                <a:cubicBezTo>
                  <a:pt x="211" y="43"/>
                  <a:pt x="217" y="43"/>
                  <a:pt x="222" y="43"/>
                </a:cubicBezTo>
                <a:close/>
                <a:moveTo>
                  <a:pt x="81" y="109"/>
                </a:moveTo>
                <a:cubicBezTo>
                  <a:pt x="89" y="101"/>
                  <a:pt x="96" y="93"/>
                  <a:pt x="105" y="86"/>
                </a:cubicBezTo>
                <a:lnTo>
                  <a:pt x="89" y="69"/>
                </a:lnTo>
                <a:cubicBezTo>
                  <a:pt x="82" y="63"/>
                  <a:pt x="71" y="62"/>
                  <a:pt x="65" y="69"/>
                </a:cubicBezTo>
                <a:cubicBezTo>
                  <a:pt x="58" y="75"/>
                  <a:pt x="58" y="86"/>
                  <a:pt x="65" y="93"/>
                </a:cubicBezTo>
                <a:lnTo>
                  <a:pt x="81" y="109"/>
                </a:lnTo>
                <a:close/>
                <a:moveTo>
                  <a:pt x="39" y="226"/>
                </a:moveTo>
                <a:cubicBezTo>
                  <a:pt x="39" y="219"/>
                  <a:pt x="40" y="212"/>
                  <a:pt x="41" y="206"/>
                </a:cubicBezTo>
                <a:lnTo>
                  <a:pt x="17" y="206"/>
                </a:lnTo>
                <a:cubicBezTo>
                  <a:pt x="7" y="206"/>
                  <a:pt x="0" y="213"/>
                  <a:pt x="0" y="222"/>
                </a:cubicBezTo>
                <a:cubicBezTo>
                  <a:pt x="0" y="232"/>
                  <a:pt x="7" y="239"/>
                  <a:pt x="17" y="239"/>
                </a:cubicBezTo>
                <a:lnTo>
                  <a:pt x="40" y="239"/>
                </a:lnTo>
                <a:cubicBezTo>
                  <a:pt x="40" y="235"/>
                  <a:pt x="39" y="230"/>
                  <a:pt x="39" y="2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id="{CDA3469C-C596-450E-8DD1-896F403BF1C3}"/>
              </a:ext>
            </a:extLst>
          </p:cNvPr>
          <p:cNvSpPr txBox="1"/>
          <p:nvPr/>
        </p:nvSpPr>
        <p:spPr>
          <a:xfrm flipH="1">
            <a:off x="4411663" y="1296710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Han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斯巴达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1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5FF740C4-F691-4F56-81A1-DADD6ED4883B}"/>
              </a:ext>
            </a:extLst>
          </p:cNvPr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以工商业为主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25"/>
          <p:cNvSpPr txBox="1"/>
          <p:nvPr/>
        </p:nvSpPr>
        <p:spPr>
          <a:xfrm flipH="1">
            <a:off x="681230" y="361163"/>
            <a:ext cx="35044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fontAlgn="base"/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文化教育方面的差异</a:t>
            </a:r>
            <a:endParaRPr lang="zh-CN" altLang="zh-CN" strike="noStrike" noProof="1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1C738B5-FE8E-48EE-8000-CE284441E1FB}"/>
              </a:ext>
            </a:extLst>
          </p:cNvPr>
          <p:cNvSpPr txBox="1"/>
          <p:nvPr/>
        </p:nvSpPr>
        <p:spPr>
          <a:xfrm>
            <a:off x="2179917" y="2648555"/>
            <a:ext cx="320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开放心态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崇尚自由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更包容，更敢于发言，更乐于追求精神生活，更渴求真理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智慧女神雅典娜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D69FA8-7B88-46B5-846B-D0CCE92CA378}"/>
              </a:ext>
            </a:extLst>
          </p:cNvPr>
          <p:cNvSpPr txBox="1"/>
          <p:nvPr/>
        </p:nvSpPr>
        <p:spPr>
          <a:xfrm>
            <a:off x="7059168" y="2648555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防范心理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极度保守且十分警惕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2940D4-FD81-4007-8C39-BC5528DD2E05}"/>
              </a:ext>
            </a:extLst>
          </p:cNvPr>
          <p:cNvSpPr txBox="1"/>
          <p:nvPr/>
        </p:nvSpPr>
        <p:spPr>
          <a:xfrm>
            <a:off x="1574623" y="11782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文化成就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7A7551E-3DDD-4676-A0C6-42DE0AF1F66C}"/>
              </a:ext>
            </a:extLst>
          </p:cNvPr>
          <p:cNvGrpSpPr/>
          <p:nvPr/>
        </p:nvGrpSpPr>
        <p:grpSpPr>
          <a:xfrm>
            <a:off x="2446413" y="1795511"/>
            <a:ext cx="2669857" cy="568325"/>
            <a:chOff x="3101535" y="1202361"/>
            <a:chExt cx="2669857" cy="568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6B917F-F0E5-47A9-BABB-A1B54902ECDC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147255" y="1202361"/>
              <a:ext cx="488950" cy="492125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文本框 20">
              <a:extLst>
                <a:ext uri="{FF2B5EF4-FFF2-40B4-BE49-F238E27FC236}">
                  <a16:creationId xmlns:a16="http://schemas.microsoft.com/office/drawing/2014/main" id="{0320301B-21FA-486D-AD25-AC1085CA2DD2}"/>
                </a:ext>
              </a:extLst>
            </p:cNvPr>
            <p:cNvSpPr txBox="1"/>
            <p:nvPr/>
          </p:nvSpPr>
          <p:spPr>
            <a:xfrm flipH="1">
              <a:off x="3775905" y="1282688"/>
              <a:ext cx="1995487" cy="40011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雅典 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493BDD4-9B1B-4E5A-A653-B9DCA792573A}"/>
                </a:ext>
              </a:extLst>
            </p:cNvPr>
            <p:cNvCxnSpPr/>
            <p:nvPr/>
          </p:nvCxnSpPr>
          <p:spPr>
            <a:xfrm>
              <a:off x="3101535" y="1770686"/>
              <a:ext cx="2232025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81D9154-C96A-4068-85C5-3FE718B082F3}"/>
              </a:ext>
            </a:extLst>
          </p:cNvPr>
          <p:cNvGrpSpPr/>
          <p:nvPr/>
        </p:nvGrpSpPr>
        <p:grpSpPr>
          <a:xfrm>
            <a:off x="7136054" y="1724708"/>
            <a:ext cx="2563813" cy="633730"/>
            <a:chOff x="7594062" y="1077703"/>
            <a:chExt cx="2563813" cy="63373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08F3962-2624-4872-945A-4F6B66E1B93F}"/>
                </a:ext>
              </a:extLst>
            </p:cNvPr>
            <p:cNvCxnSpPr>
              <a:cxnSpLocks/>
            </p:cNvCxnSpPr>
            <p:nvPr/>
          </p:nvCxnSpPr>
          <p:spPr>
            <a:xfrm>
              <a:off x="7684668" y="1711433"/>
              <a:ext cx="2203151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97E3B814-240E-4305-B4E3-5B1F58D3B4F5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7594062" y="1077703"/>
              <a:ext cx="431800" cy="539750"/>
            </a:xfrm>
            <a:custGeom>
              <a:avLst/>
              <a:gdLst/>
              <a:ahLst/>
              <a:cxnLst>
                <a:cxn ang="0">
                  <a:pos x="101543" y="255902"/>
                </a:cxn>
                <a:cxn ang="0">
                  <a:pos x="154571" y="381589"/>
                </a:cxn>
                <a:cxn ang="0">
                  <a:pos x="197444" y="481232"/>
                </a:cxn>
                <a:cxn ang="0">
                  <a:pos x="294474" y="484629"/>
                </a:cxn>
                <a:cxn ang="0">
                  <a:pos x="315911" y="444998"/>
                </a:cxn>
                <a:cxn ang="0">
                  <a:pos x="370067" y="344223"/>
                </a:cxn>
                <a:cxn ang="0">
                  <a:pos x="251601" y="105305"/>
                </a:cxn>
                <a:cxn ang="0">
                  <a:pos x="207599" y="516334"/>
                </a:cxn>
                <a:cxn ang="0">
                  <a:pos x="159084" y="458586"/>
                </a:cxn>
                <a:cxn ang="0">
                  <a:pos x="106056" y="361207"/>
                </a:cxn>
                <a:cxn ang="0">
                  <a:pos x="251601" y="73600"/>
                </a:cxn>
                <a:cxn ang="0">
                  <a:pos x="396017" y="361207"/>
                </a:cxn>
                <a:cxn ang="0">
                  <a:pos x="344117" y="458586"/>
                </a:cxn>
                <a:cxn ang="0">
                  <a:pos x="294474" y="516334"/>
                </a:cxn>
                <a:cxn ang="0">
                  <a:pos x="179392" y="617109"/>
                </a:cxn>
                <a:cxn ang="0">
                  <a:pos x="301244" y="640888"/>
                </a:cxn>
                <a:cxn ang="0">
                  <a:pos x="301244" y="593331"/>
                </a:cxn>
                <a:cxn ang="0">
                  <a:pos x="194060" y="631829"/>
                </a:cxn>
                <a:cxn ang="0">
                  <a:pos x="311398" y="631829"/>
                </a:cxn>
                <a:cxn ang="0">
                  <a:pos x="326065" y="617109"/>
                </a:cxn>
                <a:cxn ang="0">
                  <a:pos x="179392" y="543509"/>
                </a:cxn>
                <a:cxn ang="0">
                  <a:pos x="326065" y="617109"/>
                </a:cxn>
                <a:cxn ang="0">
                  <a:pos x="323809" y="287607"/>
                </a:cxn>
                <a:cxn ang="0">
                  <a:pos x="275294" y="337429"/>
                </a:cxn>
                <a:cxn ang="0">
                  <a:pos x="227907" y="337429"/>
                </a:cxn>
                <a:cxn ang="0">
                  <a:pos x="178264" y="287607"/>
                </a:cxn>
                <a:cxn ang="0">
                  <a:pos x="178264" y="240050"/>
                </a:cxn>
                <a:cxn ang="0">
                  <a:pos x="227907" y="190228"/>
                </a:cxn>
                <a:cxn ang="0">
                  <a:pos x="275294" y="190228"/>
                </a:cxn>
                <a:cxn ang="0">
                  <a:pos x="323809" y="240050"/>
                </a:cxn>
                <a:cxn ang="0">
                  <a:pos x="482892" y="233256"/>
                </a:cxn>
                <a:cxn ang="0">
                  <a:pos x="456943" y="255902"/>
                </a:cxn>
                <a:cxn ang="0">
                  <a:pos x="482892" y="270622"/>
                </a:cxn>
                <a:cxn ang="0">
                  <a:pos x="482892" y="233256"/>
                </a:cxn>
                <a:cxn ang="0">
                  <a:pos x="427608" y="101908"/>
                </a:cxn>
                <a:cxn ang="0">
                  <a:pos x="401658" y="74733"/>
                </a:cxn>
                <a:cxn ang="0">
                  <a:pos x="408428" y="121157"/>
                </a:cxn>
                <a:cxn ang="0">
                  <a:pos x="269653" y="49822"/>
                </a:cxn>
                <a:cxn ang="0">
                  <a:pos x="250472" y="0"/>
                </a:cxn>
                <a:cxn ang="0">
                  <a:pos x="232420" y="49822"/>
                </a:cxn>
                <a:cxn ang="0">
                  <a:pos x="91389" y="123422"/>
                </a:cxn>
                <a:cxn ang="0">
                  <a:pos x="100415" y="78129"/>
                </a:cxn>
                <a:cxn ang="0">
                  <a:pos x="73336" y="105305"/>
                </a:cxn>
                <a:cxn ang="0">
                  <a:pos x="44002" y="255902"/>
                </a:cxn>
                <a:cxn ang="0">
                  <a:pos x="19180" y="233256"/>
                </a:cxn>
                <a:cxn ang="0">
                  <a:pos x="19180" y="270622"/>
                </a:cxn>
                <a:cxn ang="0">
                  <a:pos x="44002" y="255902"/>
                </a:cxn>
              </a:cxnLst>
              <a:rect l="0" t="0" r="0" b="0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2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3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3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6"/>
                    <a:pt x="211" y="147"/>
                    <a:pt x="223" y="147"/>
                  </a:cubicBezTo>
                  <a:cubicBezTo>
                    <a:pt x="234" y="147"/>
                    <a:pt x="244" y="156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59"/>
                    <a:pt x="362" y="60"/>
                    <a:pt x="356" y="66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文本框 20">
              <a:extLst>
                <a:ext uri="{FF2B5EF4-FFF2-40B4-BE49-F238E27FC236}">
                  <a16:creationId xmlns:a16="http://schemas.microsoft.com/office/drawing/2014/main" id="{EC31B1FE-EEDD-4E53-8C1C-E1A30F697F9A}"/>
                </a:ext>
              </a:extLst>
            </p:cNvPr>
            <p:cNvSpPr txBox="1"/>
            <p:nvPr/>
          </p:nvSpPr>
          <p:spPr>
            <a:xfrm flipH="1">
              <a:off x="8144925" y="1212750"/>
              <a:ext cx="2012950" cy="40011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Hans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斯巴达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29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5FF740C4-F691-4F56-81A1-DADD6ED4883B}"/>
              </a:ext>
            </a:extLst>
          </p:cNvPr>
          <p:cNvSpPr/>
          <p:nvPr/>
        </p:nvSpPr>
        <p:spPr>
          <a:xfrm>
            <a:off x="211455" y="206375"/>
            <a:ext cx="11769090" cy="6445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以工商业为主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12065" y="285750"/>
            <a:ext cx="3872865" cy="5588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25"/>
          <p:cNvSpPr txBox="1"/>
          <p:nvPr/>
        </p:nvSpPr>
        <p:spPr>
          <a:xfrm flipH="1">
            <a:off x="636477" y="365095"/>
            <a:ext cx="35044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fontAlgn="base"/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文化教育方面的差异</a:t>
            </a:r>
            <a:endParaRPr lang="zh-CN" altLang="zh-CN" strike="noStrike" noProof="1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charset="-122"/>
            </a:endParaRPr>
          </a:p>
        </p:txBody>
      </p:sp>
      <p:pic>
        <p:nvPicPr>
          <p:cNvPr id="11" name="图片 10" descr="3_121022124419_3"/>
          <p:cNvPicPr>
            <a:picLocks noChangeAspect="1"/>
          </p:cNvPicPr>
          <p:nvPr/>
        </p:nvPicPr>
        <p:blipFill>
          <a:blip r:embed="rId2"/>
          <a:srcRect l="-474" t="59806" r="26388"/>
          <a:stretch>
            <a:fillRect/>
          </a:stretch>
        </p:blipFill>
        <p:spPr>
          <a:xfrm>
            <a:off x="8128000" y="-10795"/>
            <a:ext cx="4070350" cy="165544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1C738B5-FE8E-48EE-8000-CE284441E1FB}"/>
              </a:ext>
            </a:extLst>
          </p:cNvPr>
          <p:cNvSpPr txBox="1"/>
          <p:nvPr/>
        </p:nvSpPr>
        <p:spPr>
          <a:xfrm>
            <a:off x="2179917" y="2859905"/>
            <a:ext cx="3202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要求学生在体力、智力、美感和品德等方面得到和谐的发展。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雅典的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丰富的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群众性活动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D69FA8-7B88-46B5-846B-D0CCE92CA378}"/>
              </a:ext>
            </a:extLst>
          </p:cNvPr>
          <p:cNvSpPr txBox="1"/>
          <p:nvPr/>
        </p:nvSpPr>
        <p:spPr>
          <a:xfrm>
            <a:off x="7059169" y="2859905"/>
            <a:ext cx="3520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培养体格强壮，对奴隶残酷，对贵族恭顺的武士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他们认为只有体格强壮，对奴隶残酷，对贵族恭顺的武士，才是一个好武士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2940D4-FD81-4007-8C39-BC5528DD2E05}"/>
              </a:ext>
            </a:extLst>
          </p:cNvPr>
          <p:cNvSpPr txBox="1"/>
          <p:nvPr/>
        </p:nvSpPr>
        <p:spPr>
          <a:xfrm>
            <a:off x="2095038" y="110830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FF9CCC-533F-42A5-931C-78F98EA1870E}"/>
              </a:ext>
            </a:extLst>
          </p:cNvPr>
          <p:cNvGrpSpPr/>
          <p:nvPr/>
        </p:nvGrpSpPr>
        <p:grpSpPr>
          <a:xfrm>
            <a:off x="2606271" y="1946866"/>
            <a:ext cx="2669857" cy="568325"/>
            <a:chOff x="3101535" y="1202361"/>
            <a:chExt cx="2669857" cy="5683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BE2A544-36B1-468B-807E-A921540A8ACD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147255" y="1202361"/>
              <a:ext cx="488950" cy="492125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文本框 20">
              <a:extLst>
                <a:ext uri="{FF2B5EF4-FFF2-40B4-BE49-F238E27FC236}">
                  <a16:creationId xmlns:a16="http://schemas.microsoft.com/office/drawing/2014/main" id="{6DA4A570-D5A6-4AD6-A336-F7BEB7D3DF0E}"/>
                </a:ext>
              </a:extLst>
            </p:cNvPr>
            <p:cNvSpPr txBox="1"/>
            <p:nvPr/>
          </p:nvSpPr>
          <p:spPr>
            <a:xfrm flipH="1">
              <a:off x="3775905" y="1282688"/>
              <a:ext cx="1995487" cy="40011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雅典 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1FAA61-2642-4014-B4FA-522426246FCB}"/>
                </a:ext>
              </a:extLst>
            </p:cNvPr>
            <p:cNvCxnSpPr/>
            <p:nvPr/>
          </p:nvCxnSpPr>
          <p:spPr>
            <a:xfrm>
              <a:off x="3101535" y="1770686"/>
              <a:ext cx="2232025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C21E6E9-6767-46B8-9D3C-8B83BBAB9756}"/>
              </a:ext>
            </a:extLst>
          </p:cNvPr>
          <p:cNvGrpSpPr/>
          <p:nvPr/>
        </p:nvGrpSpPr>
        <p:grpSpPr>
          <a:xfrm>
            <a:off x="7127514" y="1876063"/>
            <a:ext cx="2563813" cy="633730"/>
            <a:chOff x="7594062" y="1077703"/>
            <a:chExt cx="2563813" cy="63373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DB4BC99-DB08-4A78-8ECA-5171ECE4EA10}"/>
                </a:ext>
              </a:extLst>
            </p:cNvPr>
            <p:cNvCxnSpPr>
              <a:cxnSpLocks/>
            </p:cNvCxnSpPr>
            <p:nvPr/>
          </p:nvCxnSpPr>
          <p:spPr>
            <a:xfrm>
              <a:off x="7684668" y="1711433"/>
              <a:ext cx="2203151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183D8A47-5F6E-444C-B152-437A40E746C2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7594062" y="1077703"/>
              <a:ext cx="431800" cy="539750"/>
            </a:xfrm>
            <a:custGeom>
              <a:avLst/>
              <a:gdLst/>
              <a:ahLst/>
              <a:cxnLst>
                <a:cxn ang="0">
                  <a:pos x="101543" y="255902"/>
                </a:cxn>
                <a:cxn ang="0">
                  <a:pos x="154571" y="381589"/>
                </a:cxn>
                <a:cxn ang="0">
                  <a:pos x="197444" y="481232"/>
                </a:cxn>
                <a:cxn ang="0">
                  <a:pos x="294474" y="484629"/>
                </a:cxn>
                <a:cxn ang="0">
                  <a:pos x="315911" y="444998"/>
                </a:cxn>
                <a:cxn ang="0">
                  <a:pos x="370067" y="344223"/>
                </a:cxn>
                <a:cxn ang="0">
                  <a:pos x="251601" y="105305"/>
                </a:cxn>
                <a:cxn ang="0">
                  <a:pos x="207599" y="516334"/>
                </a:cxn>
                <a:cxn ang="0">
                  <a:pos x="159084" y="458586"/>
                </a:cxn>
                <a:cxn ang="0">
                  <a:pos x="106056" y="361207"/>
                </a:cxn>
                <a:cxn ang="0">
                  <a:pos x="251601" y="73600"/>
                </a:cxn>
                <a:cxn ang="0">
                  <a:pos x="396017" y="361207"/>
                </a:cxn>
                <a:cxn ang="0">
                  <a:pos x="344117" y="458586"/>
                </a:cxn>
                <a:cxn ang="0">
                  <a:pos x="294474" y="516334"/>
                </a:cxn>
                <a:cxn ang="0">
                  <a:pos x="179392" y="617109"/>
                </a:cxn>
                <a:cxn ang="0">
                  <a:pos x="301244" y="640888"/>
                </a:cxn>
                <a:cxn ang="0">
                  <a:pos x="301244" y="593331"/>
                </a:cxn>
                <a:cxn ang="0">
                  <a:pos x="194060" y="631829"/>
                </a:cxn>
                <a:cxn ang="0">
                  <a:pos x="311398" y="631829"/>
                </a:cxn>
                <a:cxn ang="0">
                  <a:pos x="326065" y="617109"/>
                </a:cxn>
                <a:cxn ang="0">
                  <a:pos x="179392" y="543509"/>
                </a:cxn>
                <a:cxn ang="0">
                  <a:pos x="326065" y="617109"/>
                </a:cxn>
                <a:cxn ang="0">
                  <a:pos x="323809" y="287607"/>
                </a:cxn>
                <a:cxn ang="0">
                  <a:pos x="275294" y="337429"/>
                </a:cxn>
                <a:cxn ang="0">
                  <a:pos x="227907" y="337429"/>
                </a:cxn>
                <a:cxn ang="0">
                  <a:pos x="178264" y="287607"/>
                </a:cxn>
                <a:cxn ang="0">
                  <a:pos x="178264" y="240050"/>
                </a:cxn>
                <a:cxn ang="0">
                  <a:pos x="227907" y="190228"/>
                </a:cxn>
                <a:cxn ang="0">
                  <a:pos x="275294" y="190228"/>
                </a:cxn>
                <a:cxn ang="0">
                  <a:pos x="323809" y="240050"/>
                </a:cxn>
                <a:cxn ang="0">
                  <a:pos x="482892" y="233256"/>
                </a:cxn>
                <a:cxn ang="0">
                  <a:pos x="456943" y="255902"/>
                </a:cxn>
                <a:cxn ang="0">
                  <a:pos x="482892" y="270622"/>
                </a:cxn>
                <a:cxn ang="0">
                  <a:pos x="482892" y="233256"/>
                </a:cxn>
                <a:cxn ang="0">
                  <a:pos x="427608" y="101908"/>
                </a:cxn>
                <a:cxn ang="0">
                  <a:pos x="401658" y="74733"/>
                </a:cxn>
                <a:cxn ang="0">
                  <a:pos x="408428" y="121157"/>
                </a:cxn>
                <a:cxn ang="0">
                  <a:pos x="269653" y="49822"/>
                </a:cxn>
                <a:cxn ang="0">
                  <a:pos x="250472" y="0"/>
                </a:cxn>
                <a:cxn ang="0">
                  <a:pos x="232420" y="49822"/>
                </a:cxn>
                <a:cxn ang="0">
                  <a:pos x="91389" y="123422"/>
                </a:cxn>
                <a:cxn ang="0">
                  <a:pos x="100415" y="78129"/>
                </a:cxn>
                <a:cxn ang="0">
                  <a:pos x="73336" y="105305"/>
                </a:cxn>
                <a:cxn ang="0">
                  <a:pos x="44002" y="255902"/>
                </a:cxn>
                <a:cxn ang="0">
                  <a:pos x="19180" y="233256"/>
                </a:cxn>
                <a:cxn ang="0">
                  <a:pos x="19180" y="270622"/>
                </a:cxn>
                <a:cxn ang="0">
                  <a:pos x="44002" y="255902"/>
                </a:cxn>
              </a:cxnLst>
              <a:rect l="0" t="0" r="0" b="0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2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3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3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6"/>
                    <a:pt x="211" y="147"/>
                    <a:pt x="223" y="147"/>
                  </a:cubicBezTo>
                  <a:cubicBezTo>
                    <a:pt x="234" y="147"/>
                    <a:pt x="244" y="156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59"/>
                    <a:pt x="362" y="60"/>
                    <a:pt x="356" y="66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文本框 20">
              <a:extLst>
                <a:ext uri="{FF2B5EF4-FFF2-40B4-BE49-F238E27FC236}">
                  <a16:creationId xmlns:a16="http://schemas.microsoft.com/office/drawing/2014/main" id="{0D36D8DE-52D4-4498-8F35-D0C2F796E78A}"/>
                </a:ext>
              </a:extLst>
            </p:cNvPr>
            <p:cNvSpPr txBox="1"/>
            <p:nvPr/>
          </p:nvSpPr>
          <p:spPr>
            <a:xfrm flipH="1">
              <a:off x="8144925" y="1212750"/>
              <a:ext cx="2012950" cy="40011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Hans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斯巴达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38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728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华文行楷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</dc:creator>
  <cp:lastModifiedBy>林 令瑞</cp:lastModifiedBy>
  <cp:revision>49</cp:revision>
  <dcterms:created xsi:type="dcterms:W3CDTF">2016-12-31T02:31:00Z</dcterms:created>
  <dcterms:modified xsi:type="dcterms:W3CDTF">2018-06-10T15:35:48Z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