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3"/>
  </p:notesMasterIdLst>
  <p:sldIdLst>
    <p:sldId id="258" r:id="rId2"/>
    <p:sldId id="260" r:id="rId3"/>
    <p:sldId id="261" r:id="rId4"/>
    <p:sldId id="273" r:id="rId5"/>
    <p:sldId id="288" r:id="rId6"/>
    <p:sldId id="289" r:id="rId7"/>
    <p:sldId id="268" r:id="rId8"/>
    <p:sldId id="262" r:id="rId9"/>
    <p:sldId id="287" r:id="rId10"/>
    <p:sldId id="290" r:id="rId11"/>
    <p:sldId id="291" r:id="rId12"/>
    <p:sldId id="263" r:id="rId13"/>
    <p:sldId id="272" r:id="rId14"/>
    <p:sldId id="264" r:id="rId15"/>
    <p:sldId id="292" r:id="rId16"/>
    <p:sldId id="294" r:id="rId17"/>
    <p:sldId id="271" r:id="rId18"/>
    <p:sldId id="265" r:id="rId19"/>
    <p:sldId id="266" r:id="rId20"/>
    <p:sldId id="283" r:id="rId21"/>
    <p:sldId id="267" r:id="rId2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guide id="3" pos="211" userDrawn="1">
          <p15:clr>
            <a:srgbClr val="A4A3A4"/>
          </p15:clr>
        </p15:guide>
        <p15:guide id="4" pos="746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云轩" initials="刘云轩" lastIdx="1" clrIdx="0">
    <p:extLst>
      <p:ext uri="{19B8F6BF-5375-455C-9EA6-DF929625EA0E}">
        <p15:presenceInfo xmlns:p15="http://schemas.microsoft.com/office/powerpoint/2012/main" xmlns="" userId="刘云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2F2F2"/>
    <a:srgbClr val="A5A5A5"/>
    <a:srgbClr val="E7E3E0"/>
    <a:srgbClr val="595959"/>
    <a:srgbClr val="404040"/>
    <a:srgbClr val="E9E9E9"/>
    <a:srgbClr val="E73A1C"/>
    <a:srgbClr val="F23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09" autoAdjust="0"/>
    <p:restoredTop sz="92870" autoAdjust="0"/>
  </p:normalViewPr>
  <p:slideViewPr>
    <p:cSldViewPr snapToGrid="0" snapToObjects="1">
      <p:cViewPr varScale="1">
        <p:scale>
          <a:sx n="63" d="100"/>
          <a:sy n="63" d="100"/>
        </p:scale>
        <p:origin x="-840" y="-56"/>
      </p:cViewPr>
      <p:guideLst>
        <p:guide orient="horz" pos="2160"/>
        <p:guide pos="3840"/>
        <p:guide pos="211"/>
        <p:guide pos="7469"/>
      </p:guideLst>
    </p:cSldViewPr>
  </p:slid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C86DA-0120-4290-BD74-34B9208F9F70}" type="datetimeFigureOut">
              <a:rPr lang="zh-CN" altLang="en-US" smtClean="0"/>
              <a:pPr/>
              <a:t>2018/6/14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29414-7B79-4805-93E0-7FE989C442D8}" type="slidenum">
              <a:rPr lang="zh-CN" altLang="en-US" smtClean="0"/>
              <a:pPr/>
              <a:t>‹#›</a:t>
            </a:fld>
            <a:endParaRPr lang="zh-CN" altLang="en-US"/>
          </a:p>
        </p:txBody>
      </p:sp>
    </p:spTree>
    <p:extLst>
      <p:ext uri="{BB962C8B-B14F-4D97-AF65-F5344CB8AC3E}">
        <p14:creationId xmlns:p14="http://schemas.microsoft.com/office/powerpoint/2010/main" xmlns="" val="343489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29414-7B79-4805-93E0-7FE989C442D8}" type="slidenum">
              <a:rPr lang="zh-CN" altLang="en-US" smtClean="0"/>
              <a:pPr/>
              <a:t>2</a:t>
            </a:fld>
            <a:endParaRPr lang="zh-CN" altLang="en-US"/>
          </a:p>
        </p:txBody>
      </p:sp>
    </p:spTree>
    <p:extLst>
      <p:ext uri="{BB962C8B-B14F-4D97-AF65-F5344CB8AC3E}">
        <p14:creationId xmlns:p14="http://schemas.microsoft.com/office/powerpoint/2010/main" xmlns="" val="91128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29414-7B79-4805-93E0-7FE989C442D8}" type="slidenum">
              <a:rPr lang="zh-CN" altLang="en-US" smtClean="0"/>
              <a:pPr/>
              <a:t>9</a:t>
            </a:fld>
            <a:endParaRPr lang="zh-CN" altLang="en-US"/>
          </a:p>
        </p:txBody>
      </p:sp>
    </p:spTree>
    <p:extLst>
      <p:ext uri="{BB962C8B-B14F-4D97-AF65-F5344CB8AC3E}">
        <p14:creationId xmlns:p14="http://schemas.microsoft.com/office/powerpoint/2010/main" xmlns="" val="1436328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29414-7B79-4805-93E0-7FE989C442D8}" type="slidenum">
              <a:rPr lang="zh-CN" altLang="en-US" smtClean="0"/>
              <a:pPr/>
              <a:t>10</a:t>
            </a:fld>
            <a:endParaRPr lang="zh-CN" altLang="en-US"/>
          </a:p>
        </p:txBody>
      </p:sp>
    </p:spTree>
    <p:extLst>
      <p:ext uri="{BB962C8B-B14F-4D97-AF65-F5344CB8AC3E}">
        <p14:creationId xmlns:p14="http://schemas.microsoft.com/office/powerpoint/2010/main" xmlns="" val="1781808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29414-7B79-4805-93E0-7FE989C442D8}" type="slidenum">
              <a:rPr lang="zh-CN" altLang="en-US" smtClean="0"/>
              <a:pPr/>
              <a:t>11</a:t>
            </a:fld>
            <a:endParaRPr lang="zh-CN" altLang="en-US"/>
          </a:p>
        </p:txBody>
      </p:sp>
    </p:spTree>
    <p:extLst>
      <p:ext uri="{BB962C8B-B14F-4D97-AF65-F5344CB8AC3E}">
        <p14:creationId xmlns:p14="http://schemas.microsoft.com/office/powerpoint/2010/main" xmlns="" val="2997919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29414-7B79-4805-93E0-7FE989C442D8}" type="slidenum">
              <a:rPr lang="zh-CN" altLang="en-US" smtClean="0"/>
              <a:pPr/>
              <a:t>17</a:t>
            </a:fld>
            <a:endParaRPr lang="zh-CN" altLang="en-US"/>
          </a:p>
        </p:txBody>
      </p:sp>
    </p:spTree>
    <p:extLst>
      <p:ext uri="{BB962C8B-B14F-4D97-AF65-F5344CB8AC3E}">
        <p14:creationId xmlns:p14="http://schemas.microsoft.com/office/powerpoint/2010/main" xmlns="" val="1636483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629414-7B79-4805-93E0-7FE989C442D8}" type="slidenum">
              <a:rPr lang="zh-CN" altLang="en-US" smtClean="0"/>
              <a:pPr/>
              <a:t>20</a:t>
            </a:fld>
            <a:endParaRPr lang="zh-CN" altLang="en-US"/>
          </a:p>
        </p:txBody>
      </p:sp>
    </p:spTree>
    <p:extLst>
      <p:ext uri="{BB962C8B-B14F-4D97-AF65-F5344CB8AC3E}">
        <p14:creationId xmlns:p14="http://schemas.microsoft.com/office/powerpoint/2010/main" xmlns="" val="3747545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直角三角形 3"/>
          <p:cNvSpPr/>
          <p:nvPr userDrawn="1"/>
        </p:nvSpPr>
        <p:spPr>
          <a:xfrm flipH="1">
            <a:off x="3183467" y="2391830"/>
            <a:ext cx="8673571" cy="3987150"/>
          </a:xfrm>
          <a:prstGeom prst="rtTriangle">
            <a:avLst/>
          </a:prstGeom>
          <a:solidFill>
            <a:srgbClr val="E7E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userDrawn="1"/>
        </p:nvSpPr>
        <p:spPr>
          <a:xfrm flipH="1" flipV="1">
            <a:off x="334964" y="1921924"/>
            <a:ext cx="11522075" cy="4457057"/>
          </a:xfrm>
          <a:custGeom>
            <a:avLst/>
            <a:gdLst>
              <a:gd name="connsiteX0" fmla="*/ 11522075 w 11522075"/>
              <a:gd name="connsiteY0" fmla="*/ 4457057 h 4457057"/>
              <a:gd name="connsiteX1" fmla="*/ 0 w 11522075"/>
              <a:gd name="connsiteY1" fmla="*/ 4457057 h 4457057"/>
              <a:gd name="connsiteX2" fmla="*/ 0 w 11522075"/>
              <a:gd name="connsiteY2" fmla="*/ 0 h 4457057"/>
              <a:gd name="connsiteX3" fmla="*/ 3330794 w 11522075"/>
              <a:gd name="connsiteY3" fmla="*/ 0 h 4457057"/>
              <a:gd name="connsiteX4" fmla="*/ 11522075 w 11522075"/>
              <a:gd name="connsiteY4" fmla="*/ 3765447 h 445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2075" h="4457057">
                <a:moveTo>
                  <a:pt x="11522075" y="4457057"/>
                </a:moveTo>
                <a:lnTo>
                  <a:pt x="0" y="4457057"/>
                </a:lnTo>
                <a:lnTo>
                  <a:pt x="0" y="0"/>
                </a:lnTo>
                <a:lnTo>
                  <a:pt x="3330794" y="0"/>
                </a:lnTo>
                <a:lnTo>
                  <a:pt x="11522075" y="3765447"/>
                </a:lnTo>
                <a:close/>
              </a:path>
            </a:pathLst>
          </a:custGeom>
          <a:pattFill prst="ltDnDiag">
            <a:fgClr>
              <a:schemeClr val="bg1">
                <a:lumMod val="75000"/>
              </a:schemeClr>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6420831" y="1921924"/>
            <a:ext cx="5436207" cy="2498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1384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xmlns="" val="491705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a:cs typeface="Segoe UI Light"/>
              </a:rPr>
              <a:t>Century Gothic</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xmlns="" val="1433925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xmlns="" val="18439933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7" name="平行四边形 6"/>
          <p:cNvSpPr/>
          <p:nvPr userDrawn="1"/>
        </p:nvSpPr>
        <p:spPr>
          <a:xfrm>
            <a:off x="334964" y="821267"/>
            <a:ext cx="11522074" cy="5795433"/>
          </a:xfrm>
          <a:prstGeom prst="parallelogram">
            <a:avLst>
              <a:gd name="adj" fmla="val 64493"/>
            </a:avLst>
          </a:prstGeom>
          <a:solidFill>
            <a:srgbClr val="E7E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3748882" y="3465513"/>
            <a:ext cx="5407818" cy="24859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rotWithShape="1">
          <a:blip r:embed="rId2"/>
          <a:srcRect l="32695" b="34611"/>
          <a:stretch/>
        </p:blipFill>
        <p:spPr>
          <a:xfrm>
            <a:off x="-25400" y="3956619"/>
            <a:ext cx="7755119" cy="2914081"/>
          </a:xfrm>
          <a:prstGeom prst="rect">
            <a:avLst/>
          </a:prstGeom>
        </p:spPr>
      </p:pic>
      <p:sp>
        <p:nvSpPr>
          <p:cNvPr id="11" name="任意多边形 10"/>
          <p:cNvSpPr/>
          <p:nvPr userDrawn="1"/>
        </p:nvSpPr>
        <p:spPr>
          <a:xfrm flipH="1" flipV="1">
            <a:off x="4022614" y="1557867"/>
            <a:ext cx="8191281" cy="4969933"/>
          </a:xfrm>
          <a:custGeom>
            <a:avLst/>
            <a:gdLst>
              <a:gd name="connsiteX0" fmla="*/ 11522075 w 11522075"/>
              <a:gd name="connsiteY0" fmla="*/ 4457057 h 4457057"/>
              <a:gd name="connsiteX1" fmla="*/ 0 w 11522075"/>
              <a:gd name="connsiteY1" fmla="*/ 4457057 h 4457057"/>
              <a:gd name="connsiteX2" fmla="*/ 0 w 11522075"/>
              <a:gd name="connsiteY2" fmla="*/ 0 h 4457057"/>
              <a:gd name="connsiteX3" fmla="*/ 3330794 w 11522075"/>
              <a:gd name="connsiteY3" fmla="*/ 0 h 4457057"/>
              <a:gd name="connsiteX4" fmla="*/ 11522075 w 11522075"/>
              <a:gd name="connsiteY4" fmla="*/ 3765447 h 4457057"/>
              <a:gd name="connsiteX0" fmla="*/ 11522075 w 11522075"/>
              <a:gd name="connsiteY0" fmla="*/ 4965057 h 4965057"/>
              <a:gd name="connsiteX1" fmla="*/ 0 w 11522075"/>
              <a:gd name="connsiteY1" fmla="*/ 4457057 h 4965057"/>
              <a:gd name="connsiteX2" fmla="*/ 0 w 11522075"/>
              <a:gd name="connsiteY2" fmla="*/ 0 h 4965057"/>
              <a:gd name="connsiteX3" fmla="*/ 3330794 w 11522075"/>
              <a:gd name="connsiteY3" fmla="*/ 0 h 4965057"/>
              <a:gd name="connsiteX4" fmla="*/ 11522075 w 11522075"/>
              <a:gd name="connsiteY4" fmla="*/ 3765447 h 4965057"/>
              <a:gd name="connsiteX5" fmla="*/ 11522075 w 11522075"/>
              <a:gd name="connsiteY5" fmla="*/ 4965057 h 4965057"/>
              <a:gd name="connsiteX0" fmla="*/ 11522075 w 11522075"/>
              <a:gd name="connsiteY0" fmla="*/ 4965057 h 4965057"/>
              <a:gd name="connsiteX1" fmla="*/ 12700 w 11522075"/>
              <a:gd name="connsiteY1" fmla="*/ 4965057 h 4965057"/>
              <a:gd name="connsiteX2" fmla="*/ 0 w 11522075"/>
              <a:gd name="connsiteY2" fmla="*/ 0 h 4965057"/>
              <a:gd name="connsiteX3" fmla="*/ 3330794 w 11522075"/>
              <a:gd name="connsiteY3" fmla="*/ 0 h 4965057"/>
              <a:gd name="connsiteX4" fmla="*/ 11522075 w 11522075"/>
              <a:gd name="connsiteY4" fmla="*/ 3765447 h 4965057"/>
              <a:gd name="connsiteX5" fmla="*/ 11522075 w 11522075"/>
              <a:gd name="connsiteY5" fmla="*/ 4965057 h 4965057"/>
              <a:gd name="connsiteX0" fmla="*/ 11522075 w 11522075"/>
              <a:gd name="connsiteY0" fmla="*/ 4965057 h 4965057"/>
              <a:gd name="connsiteX1" fmla="*/ 12700 w 11522075"/>
              <a:gd name="connsiteY1" fmla="*/ 4965057 h 4965057"/>
              <a:gd name="connsiteX2" fmla="*/ 0 w 11522075"/>
              <a:gd name="connsiteY2" fmla="*/ 0 h 4965057"/>
              <a:gd name="connsiteX3" fmla="*/ 3330794 w 11522075"/>
              <a:gd name="connsiteY3" fmla="*/ 0 h 4965057"/>
              <a:gd name="connsiteX4" fmla="*/ 11522075 w 11522075"/>
              <a:gd name="connsiteY4" fmla="*/ 3765447 h 4965057"/>
              <a:gd name="connsiteX5" fmla="*/ 11522075 w 11522075"/>
              <a:gd name="connsiteY5" fmla="*/ 4965057 h 4965057"/>
              <a:gd name="connsiteX0" fmla="*/ 11522075 w 11522075"/>
              <a:gd name="connsiteY0" fmla="*/ 4965057 h 4969933"/>
              <a:gd name="connsiteX1" fmla="*/ 3352689 w 11522075"/>
              <a:gd name="connsiteY1" fmla="*/ 4969933 h 4969933"/>
              <a:gd name="connsiteX2" fmla="*/ 12700 w 11522075"/>
              <a:gd name="connsiteY2" fmla="*/ 4965057 h 4969933"/>
              <a:gd name="connsiteX3" fmla="*/ 0 w 11522075"/>
              <a:gd name="connsiteY3" fmla="*/ 0 h 4969933"/>
              <a:gd name="connsiteX4" fmla="*/ 3330794 w 11522075"/>
              <a:gd name="connsiteY4" fmla="*/ 0 h 4969933"/>
              <a:gd name="connsiteX5" fmla="*/ 11522075 w 11522075"/>
              <a:gd name="connsiteY5" fmla="*/ 3765447 h 4969933"/>
              <a:gd name="connsiteX6" fmla="*/ 11522075 w 11522075"/>
              <a:gd name="connsiteY6" fmla="*/ 4965057 h 4969933"/>
              <a:gd name="connsiteX0" fmla="*/ 11522075 w 11522075"/>
              <a:gd name="connsiteY0" fmla="*/ 4965057 h 4969933"/>
              <a:gd name="connsiteX1" fmla="*/ 3352689 w 11522075"/>
              <a:gd name="connsiteY1" fmla="*/ 4969933 h 4969933"/>
              <a:gd name="connsiteX2" fmla="*/ 0 w 11522075"/>
              <a:gd name="connsiteY2" fmla="*/ 0 h 4969933"/>
              <a:gd name="connsiteX3" fmla="*/ 3330794 w 11522075"/>
              <a:gd name="connsiteY3" fmla="*/ 0 h 4969933"/>
              <a:gd name="connsiteX4" fmla="*/ 11522075 w 11522075"/>
              <a:gd name="connsiteY4" fmla="*/ 3765447 h 4969933"/>
              <a:gd name="connsiteX5" fmla="*/ 11522075 w 11522075"/>
              <a:gd name="connsiteY5" fmla="*/ 4965057 h 4969933"/>
              <a:gd name="connsiteX0" fmla="*/ 8191281 w 8191281"/>
              <a:gd name="connsiteY0" fmla="*/ 4965057 h 4969933"/>
              <a:gd name="connsiteX1" fmla="*/ 21895 w 8191281"/>
              <a:gd name="connsiteY1" fmla="*/ 4969933 h 4969933"/>
              <a:gd name="connsiteX2" fmla="*/ 0 w 8191281"/>
              <a:gd name="connsiteY2" fmla="*/ 0 h 4969933"/>
              <a:gd name="connsiteX3" fmla="*/ 8191281 w 8191281"/>
              <a:gd name="connsiteY3" fmla="*/ 3765447 h 4969933"/>
              <a:gd name="connsiteX4" fmla="*/ 8191281 w 8191281"/>
              <a:gd name="connsiteY4" fmla="*/ 4965057 h 4969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281" h="4969933">
                <a:moveTo>
                  <a:pt x="8191281" y="4965057"/>
                </a:moveTo>
                <a:lnTo>
                  <a:pt x="21895" y="4969933"/>
                </a:lnTo>
                <a:cubicBezTo>
                  <a:pt x="14597" y="3313289"/>
                  <a:pt x="7298" y="1656644"/>
                  <a:pt x="0" y="0"/>
                </a:cubicBezTo>
                <a:lnTo>
                  <a:pt x="8191281" y="3765447"/>
                </a:lnTo>
                <a:lnTo>
                  <a:pt x="8191281" y="49650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userDrawn="1"/>
        </p:nvSpPr>
        <p:spPr>
          <a:xfrm flipH="1" flipV="1">
            <a:off x="8010095" y="821267"/>
            <a:ext cx="4181905" cy="1926434"/>
          </a:xfrm>
          <a:custGeom>
            <a:avLst/>
            <a:gdLst>
              <a:gd name="connsiteX0" fmla="*/ 11522075 w 11522075"/>
              <a:gd name="connsiteY0" fmla="*/ 4457057 h 4457057"/>
              <a:gd name="connsiteX1" fmla="*/ 0 w 11522075"/>
              <a:gd name="connsiteY1" fmla="*/ 4457057 h 4457057"/>
              <a:gd name="connsiteX2" fmla="*/ 0 w 11522075"/>
              <a:gd name="connsiteY2" fmla="*/ 0 h 4457057"/>
              <a:gd name="connsiteX3" fmla="*/ 3330794 w 11522075"/>
              <a:gd name="connsiteY3" fmla="*/ 0 h 4457057"/>
              <a:gd name="connsiteX4" fmla="*/ 11522075 w 11522075"/>
              <a:gd name="connsiteY4" fmla="*/ 3765447 h 4457057"/>
              <a:gd name="connsiteX0" fmla="*/ 11522075 w 11522075"/>
              <a:gd name="connsiteY0" fmla="*/ 4457057 h 4465514"/>
              <a:gd name="connsiteX1" fmla="*/ 2928939 w 11522075"/>
              <a:gd name="connsiteY1" fmla="*/ 4465514 h 4465514"/>
              <a:gd name="connsiteX2" fmla="*/ 0 w 11522075"/>
              <a:gd name="connsiteY2" fmla="*/ 4457057 h 4465514"/>
              <a:gd name="connsiteX3" fmla="*/ 0 w 11522075"/>
              <a:gd name="connsiteY3" fmla="*/ 0 h 4465514"/>
              <a:gd name="connsiteX4" fmla="*/ 3330794 w 11522075"/>
              <a:gd name="connsiteY4" fmla="*/ 0 h 4465514"/>
              <a:gd name="connsiteX5" fmla="*/ 11522075 w 11522075"/>
              <a:gd name="connsiteY5" fmla="*/ 3765447 h 4465514"/>
              <a:gd name="connsiteX6" fmla="*/ 11522075 w 11522075"/>
              <a:gd name="connsiteY6" fmla="*/ 4457057 h 4465514"/>
              <a:gd name="connsiteX0" fmla="*/ 11522150 w 11522150"/>
              <a:gd name="connsiteY0" fmla="*/ 4457057 h 4465514"/>
              <a:gd name="connsiteX1" fmla="*/ 2929014 w 11522150"/>
              <a:gd name="connsiteY1" fmla="*/ 4465514 h 4465514"/>
              <a:gd name="connsiteX2" fmla="*/ 75 w 11522150"/>
              <a:gd name="connsiteY2" fmla="*/ 4457057 h 4465514"/>
              <a:gd name="connsiteX3" fmla="*/ 4550 w 11522150"/>
              <a:gd name="connsiteY3" fmla="*/ 3116236 h 4465514"/>
              <a:gd name="connsiteX4" fmla="*/ 75 w 11522150"/>
              <a:gd name="connsiteY4" fmla="*/ 0 h 4465514"/>
              <a:gd name="connsiteX5" fmla="*/ 3330869 w 11522150"/>
              <a:gd name="connsiteY5" fmla="*/ 0 h 4465514"/>
              <a:gd name="connsiteX6" fmla="*/ 11522150 w 11522150"/>
              <a:gd name="connsiteY6" fmla="*/ 3765447 h 4465514"/>
              <a:gd name="connsiteX7" fmla="*/ 11522150 w 11522150"/>
              <a:gd name="connsiteY7" fmla="*/ 4457057 h 4465514"/>
              <a:gd name="connsiteX0" fmla="*/ 11522150 w 11522150"/>
              <a:gd name="connsiteY0" fmla="*/ 4460488 h 4468945"/>
              <a:gd name="connsiteX1" fmla="*/ 2929014 w 11522150"/>
              <a:gd name="connsiteY1" fmla="*/ 4468945 h 4468945"/>
              <a:gd name="connsiteX2" fmla="*/ 75 w 11522150"/>
              <a:gd name="connsiteY2" fmla="*/ 4460488 h 4468945"/>
              <a:gd name="connsiteX3" fmla="*/ 4550 w 11522150"/>
              <a:gd name="connsiteY3" fmla="*/ 3119667 h 4468945"/>
              <a:gd name="connsiteX4" fmla="*/ 3330869 w 11522150"/>
              <a:gd name="connsiteY4" fmla="*/ 3431 h 4468945"/>
              <a:gd name="connsiteX5" fmla="*/ 11522150 w 11522150"/>
              <a:gd name="connsiteY5" fmla="*/ 3768878 h 4468945"/>
              <a:gd name="connsiteX6" fmla="*/ 11522150 w 11522150"/>
              <a:gd name="connsiteY6" fmla="*/ 4460488 h 4468945"/>
              <a:gd name="connsiteX0" fmla="*/ 11522150 w 11522150"/>
              <a:gd name="connsiteY0" fmla="*/ 1356740 h 1365197"/>
              <a:gd name="connsiteX1" fmla="*/ 2929014 w 11522150"/>
              <a:gd name="connsiteY1" fmla="*/ 1365197 h 1365197"/>
              <a:gd name="connsiteX2" fmla="*/ 75 w 11522150"/>
              <a:gd name="connsiteY2" fmla="*/ 1356740 h 1365197"/>
              <a:gd name="connsiteX3" fmla="*/ 4550 w 11522150"/>
              <a:gd name="connsiteY3" fmla="*/ 15919 h 1365197"/>
              <a:gd name="connsiteX4" fmla="*/ 11522150 w 11522150"/>
              <a:gd name="connsiteY4" fmla="*/ 665130 h 1365197"/>
              <a:gd name="connsiteX5" fmla="*/ 11522150 w 11522150"/>
              <a:gd name="connsiteY5" fmla="*/ 1356740 h 1365197"/>
              <a:gd name="connsiteX0" fmla="*/ 11522150 w 11522150"/>
              <a:gd name="connsiteY0" fmla="*/ 1340821 h 1349278"/>
              <a:gd name="connsiteX1" fmla="*/ 2929014 w 11522150"/>
              <a:gd name="connsiteY1" fmla="*/ 1349278 h 1349278"/>
              <a:gd name="connsiteX2" fmla="*/ 75 w 11522150"/>
              <a:gd name="connsiteY2" fmla="*/ 1340821 h 1349278"/>
              <a:gd name="connsiteX3" fmla="*/ 4550 w 11522150"/>
              <a:gd name="connsiteY3" fmla="*/ 0 h 1349278"/>
              <a:gd name="connsiteX4" fmla="*/ 11522150 w 11522150"/>
              <a:gd name="connsiteY4" fmla="*/ 1340821 h 1349278"/>
              <a:gd name="connsiteX0" fmla="*/ 4550 w 2929014"/>
              <a:gd name="connsiteY0" fmla="*/ 0 h 1349278"/>
              <a:gd name="connsiteX1" fmla="*/ 2929014 w 2929014"/>
              <a:gd name="connsiteY1" fmla="*/ 1349278 h 1349278"/>
              <a:gd name="connsiteX2" fmla="*/ 75 w 2929014"/>
              <a:gd name="connsiteY2" fmla="*/ 1340821 h 1349278"/>
              <a:gd name="connsiteX3" fmla="*/ 4550 w 2929014"/>
              <a:gd name="connsiteY3" fmla="*/ 0 h 1349278"/>
              <a:gd name="connsiteX0" fmla="*/ 4550 w 2929014"/>
              <a:gd name="connsiteY0" fmla="*/ 0 h 1349278"/>
              <a:gd name="connsiteX1" fmla="*/ 2929014 w 2929014"/>
              <a:gd name="connsiteY1" fmla="*/ 1349278 h 1349278"/>
              <a:gd name="connsiteX2" fmla="*/ 75 w 2929014"/>
              <a:gd name="connsiteY2" fmla="*/ 1340821 h 1349278"/>
              <a:gd name="connsiteX3" fmla="*/ 4550 w 2929014"/>
              <a:gd name="connsiteY3" fmla="*/ 0 h 1349278"/>
            </a:gdLst>
            <a:ahLst/>
            <a:cxnLst>
              <a:cxn ang="0">
                <a:pos x="connsiteX0" y="connsiteY0"/>
              </a:cxn>
              <a:cxn ang="0">
                <a:pos x="connsiteX1" y="connsiteY1"/>
              </a:cxn>
              <a:cxn ang="0">
                <a:pos x="connsiteX2" y="connsiteY2"/>
              </a:cxn>
              <a:cxn ang="0">
                <a:pos x="connsiteX3" y="connsiteY3"/>
              </a:cxn>
            </a:cxnLst>
            <a:rect l="l" t="t" r="r" b="b"/>
            <a:pathLst>
              <a:path w="2929014" h="1349278">
                <a:moveTo>
                  <a:pt x="4550" y="0"/>
                </a:moveTo>
                <a:lnTo>
                  <a:pt x="2929014" y="1349278"/>
                </a:lnTo>
                <a:lnTo>
                  <a:pt x="75" y="1340821"/>
                </a:lnTo>
                <a:cubicBezTo>
                  <a:pt x="-742" y="893881"/>
                  <a:pt x="5367" y="446940"/>
                  <a:pt x="4550" y="0"/>
                </a:cubicBezTo>
                <a:close/>
              </a:path>
            </a:pathLst>
          </a:custGeom>
          <a:pattFill prst="ltDnDiag">
            <a:fgClr>
              <a:schemeClr val="bg1">
                <a:lumMod val="75000"/>
              </a:schemeClr>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7259476" y="479058"/>
            <a:ext cx="4928720" cy="22656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357236" y="5702300"/>
            <a:ext cx="1795777" cy="825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3512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a:extLst>
              <a:ext uri="{BEBA8EAE-BF5A-486C-A8C5-ECC9F3942E4B}">
                <a14:imgProps xmlns:a14="http://schemas.microsoft.com/office/drawing/2010/main" xmlns="">
                  <a14:imgLayer r:embed="rId3">
                    <a14:imgEffect>
                      <a14:saturation sat="0"/>
                    </a14:imgEffect>
                  </a14:imgLayer>
                </a14:imgProps>
              </a:ext>
            </a:extLst>
          </a:blip>
          <a:stretch>
            <a:fillRect/>
          </a:stretch>
        </p:blipFill>
        <p:spPr>
          <a:xfrm>
            <a:off x="0" y="0"/>
            <a:ext cx="12192000" cy="6858000"/>
          </a:xfrm>
          <a:prstGeom prst="rect">
            <a:avLst/>
          </a:prstGeom>
        </p:spPr>
      </p:pic>
      <p:sp>
        <p:nvSpPr>
          <p:cNvPr id="53" name="矩形 52"/>
          <p:cNvSpPr/>
          <p:nvPr userDrawn="1"/>
        </p:nvSpPr>
        <p:spPr>
          <a:xfrm>
            <a:off x="0" y="0"/>
            <a:ext cx="12192000" cy="6858000"/>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35565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标题幻灯片">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9466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rgbClr val="59595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6101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标题幻灯片">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xmlns="" val="1378988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3465095" y="279133"/>
            <a:ext cx="1097280" cy="903383"/>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3" name="矩形 2"/>
          <p:cNvSpPr/>
          <p:nvPr userDrawn="1"/>
        </p:nvSpPr>
        <p:spPr>
          <a:xfrm>
            <a:off x="3465095" y="1182516"/>
            <a:ext cx="1097280" cy="903383"/>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4" name="矩形 3"/>
          <p:cNvSpPr/>
          <p:nvPr userDrawn="1"/>
        </p:nvSpPr>
        <p:spPr>
          <a:xfrm>
            <a:off x="3465095" y="3758028"/>
            <a:ext cx="1097280" cy="903383"/>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5" name="矩形 4"/>
          <p:cNvSpPr/>
          <p:nvPr userDrawn="1"/>
        </p:nvSpPr>
        <p:spPr>
          <a:xfrm>
            <a:off x="3465095" y="4661411"/>
            <a:ext cx="1097280" cy="903383"/>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6" name="矩形 5"/>
          <p:cNvSpPr/>
          <p:nvPr userDrawn="1"/>
        </p:nvSpPr>
        <p:spPr>
          <a:xfrm>
            <a:off x="3465095" y="5564794"/>
            <a:ext cx="1097280" cy="903383"/>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7" name="矩形 6"/>
          <p:cNvSpPr/>
          <p:nvPr userDrawn="1"/>
        </p:nvSpPr>
        <p:spPr>
          <a:xfrm>
            <a:off x="3465095" y="2075526"/>
            <a:ext cx="1097280" cy="1672129"/>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lumMod val="50000"/>
                </a:schemeClr>
              </a:solidFill>
            </a:endParaRPr>
          </a:p>
        </p:txBody>
      </p:sp>
      <p:sp>
        <p:nvSpPr>
          <p:cNvPr id="8" name="矩形 7"/>
          <p:cNvSpPr/>
          <p:nvPr userDrawn="1"/>
        </p:nvSpPr>
        <p:spPr>
          <a:xfrm>
            <a:off x="3465095" y="-624250"/>
            <a:ext cx="1097280" cy="903383"/>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3465095" y="6468177"/>
            <a:ext cx="1097280" cy="903383"/>
          </a:xfrm>
          <a:prstGeom prst="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userDrawn="1"/>
        </p:nvCxnSpPr>
        <p:spPr>
          <a:xfrm>
            <a:off x="3140145" y="0"/>
            <a:ext cx="0" cy="6858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H="1">
            <a:off x="3022600" y="-1206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3024909" y="1206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H="1">
            <a:off x="3024909" y="3619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3024909" y="6032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H="1">
            <a:off x="3024909" y="8445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a:off x="3024909" y="10858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flipH="1">
            <a:off x="3024909" y="13271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flipH="1">
            <a:off x="3024909" y="15684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flipH="1">
            <a:off x="3024909" y="18097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flipH="1">
            <a:off x="3024909" y="20510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flipH="1">
            <a:off x="3024909" y="22923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flipH="1">
            <a:off x="3024909" y="25336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H="1">
            <a:off x="3024909" y="27749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flipH="1">
            <a:off x="3024909" y="30162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flipH="1">
            <a:off x="3024909" y="32575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flipH="1">
            <a:off x="3024909" y="34988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flipH="1">
            <a:off x="3024909" y="37401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3024909" y="39814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3024909" y="42227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3024909" y="44640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flipH="1">
            <a:off x="3024909" y="47053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nvCxnSpPr>
        <p:spPr>
          <a:xfrm flipH="1">
            <a:off x="3024909" y="49466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nvCxnSpPr>
        <p:spPr>
          <a:xfrm flipH="1">
            <a:off x="3024909" y="51879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nvCxnSpPr>
        <p:spPr>
          <a:xfrm flipH="1">
            <a:off x="3024909" y="54292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flipH="1">
            <a:off x="3024909" y="56705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flipH="1">
            <a:off x="3024909" y="59118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nvCxnSpPr>
        <p:spPr>
          <a:xfrm flipH="1">
            <a:off x="3024909" y="61531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nvCxnSpPr>
        <p:spPr>
          <a:xfrm flipH="1">
            <a:off x="3024909" y="63944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nvCxnSpPr>
        <p:spPr>
          <a:xfrm flipH="1">
            <a:off x="3024909" y="66357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nvCxnSpPr>
        <p:spPr>
          <a:xfrm flipH="1">
            <a:off x="3024909" y="6877050"/>
            <a:ext cx="11754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06537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6028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xmlns="" val="163262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944150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79" r:id="rId3"/>
    <p:sldLayoutId id="2147483683" r:id="rId4"/>
    <p:sldLayoutId id="2147483684" r:id="rId5"/>
    <p:sldLayoutId id="2147483685" r:id="rId6"/>
    <p:sldLayoutId id="2147483680" r:id="rId7"/>
    <p:sldLayoutId id="2147483678" r:id="rId8"/>
    <p:sldLayoutId id="2147483662" r:id="rId9"/>
    <p:sldLayoutId id="2147483664" r:id="rId10"/>
    <p:sldLayoutId id="2147483663" r:id="rId11"/>
    <p:sldLayoutId id="214748366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image" Target="../media/image5.jpe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964" y="297934"/>
            <a:ext cx="7109639" cy="923330"/>
          </a:xfrm>
          <a:prstGeom prst="rect">
            <a:avLst/>
          </a:prstGeom>
        </p:spPr>
        <p:txBody>
          <a:bodyPr wrap="none">
            <a:spAutoFit/>
          </a:bodyPr>
          <a:lstStyle/>
          <a:p>
            <a:r>
              <a:rPr lang="en-US" altLang="zh-CN" sz="5400" b="1" dirty="0">
                <a:solidFill>
                  <a:schemeClr val="tx1">
                    <a:lumMod val="85000"/>
                    <a:lumOff val="15000"/>
                  </a:schemeClr>
                </a:solidFill>
              </a:rPr>
              <a:t>《</a:t>
            </a:r>
            <a:r>
              <a:rPr lang="zh-CN" altLang="en-US" sz="5400" b="1" dirty="0">
                <a:solidFill>
                  <a:schemeClr val="tx1">
                    <a:lumMod val="85000"/>
                    <a:lumOff val="15000"/>
                  </a:schemeClr>
                </a:solidFill>
              </a:rPr>
              <a:t>伯罗奔尼撒战争史</a:t>
            </a:r>
            <a:r>
              <a:rPr lang="en-US" altLang="zh-CN" sz="5400" b="1" dirty="0">
                <a:solidFill>
                  <a:schemeClr val="tx1">
                    <a:lumMod val="85000"/>
                    <a:lumOff val="15000"/>
                  </a:schemeClr>
                </a:solidFill>
              </a:rPr>
              <a:t>》</a:t>
            </a:r>
          </a:p>
        </p:txBody>
      </p:sp>
      <p:sp>
        <p:nvSpPr>
          <p:cNvPr id="17" name="矩形 16"/>
          <p:cNvSpPr/>
          <p:nvPr/>
        </p:nvSpPr>
        <p:spPr>
          <a:xfrm>
            <a:off x="334964" y="1487713"/>
            <a:ext cx="877163" cy="369332"/>
          </a:xfrm>
          <a:prstGeom prst="rect">
            <a:avLst/>
          </a:prstGeom>
        </p:spPr>
        <p:txBody>
          <a:bodyPr wrap="none">
            <a:spAutoFit/>
          </a:bodyPr>
          <a:lstStyle/>
          <a:p>
            <a:r>
              <a:rPr lang="zh-CN" altLang="en-US" dirty="0"/>
              <a:t>第五组</a:t>
            </a:r>
            <a:endParaRPr lang="en-US" altLang="zh-CN" dirty="0"/>
          </a:p>
        </p:txBody>
      </p:sp>
      <p:sp>
        <p:nvSpPr>
          <p:cNvPr id="18" name="矩形 17"/>
          <p:cNvSpPr/>
          <p:nvPr/>
        </p:nvSpPr>
        <p:spPr>
          <a:xfrm>
            <a:off x="334964" y="1169823"/>
            <a:ext cx="8938432" cy="369332"/>
          </a:xfrm>
          <a:prstGeom prst="rect">
            <a:avLst/>
          </a:prstGeom>
        </p:spPr>
        <p:txBody>
          <a:bodyPr wrap="square">
            <a:spAutoFit/>
          </a:bodyPr>
          <a:lstStyle/>
          <a:p>
            <a:r>
              <a:rPr lang="zh-CN" altLang="en-US" dirty="0"/>
              <a:t>如何评价修昔底德以及</a:t>
            </a:r>
            <a:r>
              <a:rPr lang="en-US" altLang="zh-CN" dirty="0"/>
              <a:t>《</a:t>
            </a:r>
            <a:r>
              <a:rPr lang="zh-CN" altLang="en-US" dirty="0"/>
              <a:t>伯罗奔尼撒战争史</a:t>
            </a:r>
            <a:r>
              <a:rPr lang="en-US" altLang="zh-CN" dirty="0"/>
              <a:t>》</a:t>
            </a:r>
            <a:r>
              <a:rPr lang="zh-CN" altLang="en-US" dirty="0"/>
              <a:t>在西方史学史上的地位及意义</a:t>
            </a:r>
            <a:endParaRPr lang="en-US" altLang="zh-CN" dirty="0"/>
          </a:p>
        </p:txBody>
      </p:sp>
    </p:spTree>
    <p:extLst>
      <p:ext uri="{BB962C8B-B14F-4D97-AF65-F5344CB8AC3E}">
        <p14:creationId xmlns:p14="http://schemas.microsoft.com/office/powerpoint/2010/main" xmlns="" val="296451452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t>02</a:t>
            </a:r>
            <a:endParaRPr lang="zh-CN" altLang="en-US" sz="3200" dirty="0"/>
          </a:p>
        </p:txBody>
      </p:sp>
      <p:cxnSp>
        <p:nvCxnSpPr>
          <p:cNvPr id="3" name="直接连接符 2"/>
          <p:cNvCxnSpPr/>
          <p:nvPr/>
        </p:nvCxnSpPr>
        <p:spPr>
          <a:xfrm>
            <a:off x="808598" y="1859008"/>
            <a:ext cx="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20566" y="3818467"/>
            <a:ext cx="376065" cy="2031325"/>
          </a:xfrm>
          <a:prstGeom prst="rect">
            <a:avLst/>
          </a:prstGeom>
          <a:noFill/>
        </p:spPr>
        <p:txBody>
          <a:bodyPr wrap="square" rtlCol="0">
            <a:spAutoFit/>
          </a:bodyPr>
          <a:lstStyle/>
          <a:p>
            <a:r>
              <a:rPr lang="zh-CN" altLang="en-US" dirty="0">
                <a:solidFill>
                  <a:schemeClr val="tx1">
                    <a:lumMod val="95000"/>
                    <a:lumOff val="5000"/>
                  </a:schemeClr>
                </a:solidFill>
              </a:rPr>
              <a:t>不同时期的评价</a:t>
            </a:r>
            <a:endParaRPr lang="en-US" altLang="zh-CN" dirty="0">
              <a:solidFill>
                <a:schemeClr val="tx1">
                  <a:lumMod val="95000"/>
                  <a:lumOff val="5000"/>
                </a:schemeClr>
              </a:solidFill>
            </a:endParaRPr>
          </a:p>
        </p:txBody>
      </p:sp>
      <p:cxnSp>
        <p:nvCxnSpPr>
          <p:cNvPr id="5" name="直接连接符 4"/>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197F6765-D052-4E5F-A323-845A5654CA5D}"/>
              </a:ext>
            </a:extLst>
          </p:cNvPr>
          <p:cNvSpPr txBox="1"/>
          <p:nvPr/>
        </p:nvSpPr>
        <p:spPr>
          <a:xfrm>
            <a:off x="9718815" y="806349"/>
            <a:ext cx="553998" cy="2599362"/>
          </a:xfrm>
          <a:prstGeom prst="rect">
            <a:avLst/>
          </a:prstGeom>
          <a:noFill/>
        </p:spPr>
        <p:txBody>
          <a:bodyPr vert="eaVert" wrap="square" rtlCol="0">
            <a:spAutoFit/>
          </a:bodyPr>
          <a:lstStyle/>
          <a:p>
            <a:r>
              <a:rPr lang="en-US" altLang="zh-CN" sz="2400" b="1" dirty="0"/>
              <a:t>19</a:t>
            </a:r>
            <a:r>
              <a:rPr lang="zh-CN" altLang="en-US" sz="2400" b="1" dirty="0"/>
              <a:t>世纪前半期</a:t>
            </a:r>
          </a:p>
        </p:txBody>
      </p:sp>
      <p:sp>
        <p:nvSpPr>
          <p:cNvPr id="10" name="文本框 9">
            <a:extLst>
              <a:ext uri="{FF2B5EF4-FFF2-40B4-BE49-F238E27FC236}">
                <a16:creationId xmlns:a16="http://schemas.microsoft.com/office/drawing/2014/main" xmlns="" id="{A51D045C-C936-4F73-A3CE-ADA47F34433A}"/>
              </a:ext>
            </a:extLst>
          </p:cNvPr>
          <p:cNvSpPr txBox="1"/>
          <p:nvPr/>
        </p:nvSpPr>
        <p:spPr>
          <a:xfrm>
            <a:off x="1924055" y="2248005"/>
            <a:ext cx="7065070" cy="1723549"/>
          </a:xfrm>
          <a:prstGeom prst="rect">
            <a:avLst/>
          </a:prstGeom>
          <a:noFill/>
        </p:spPr>
        <p:txBody>
          <a:bodyPr wrap="square" rtlCol="0">
            <a:spAutoFit/>
          </a:bodyPr>
          <a:lstStyle/>
          <a:p>
            <a:pPr indent="468000" algn="just"/>
            <a:r>
              <a:rPr lang="zh-CN" altLang="zh-CN" dirty="0"/>
              <a:t>在</a:t>
            </a:r>
            <a:r>
              <a:rPr lang="en-US" altLang="zh-CN" dirty="0"/>
              <a:t>19</a:t>
            </a:r>
            <a:r>
              <a:rPr lang="zh-CN" altLang="zh-CN" dirty="0"/>
              <a:t>世纪，德国出现了“科学的历史学”——把自然科学的研究方法导入历史学领域。西方史学界长期以来一直将修昔底德的史学（注重军事、政治的撰史风格）视作一种经久不变的模式，这个时代的兰克学派又进一步发展并将其奉为史学正统以致史学逐步陷入了一条小胡同。</a:t>
            </a:r>
          </a:p>
          <a:p>
            <a:pPr algn="just"/>
            <a:endParaRPr lang="zh-CN" altLang="en-US" sz="1600" dirty="0">
              <a:solidFill>
                <a:schemeClr val="bg2">
                  <a:lumMod val="25000"/>
                </a:schemeClr>
              </a:solidFill>
            </a:endParaRPr>
          </a:p>
        </p:txBody>
      </p:sp>
      <p:cxnSp>
        <p:nvCxnSpPr>
          <p:cNvPr id="12" name="直接连接符 11">
            <a:extLst>
              <a:ext uri="{FF2B5EF4-FFF2-40B4-BE49-F238E27FC236}">
                <a16:creationId xmlns:a16="http://schemas.microsoft.com/office/drawing/2014/main" xmlns="" id="{B7D43B79-089A-4E21-9224-59401DD63307}"/>
              </a:ext>
            </a:extLst>
          </p:cNvPr>
          <p:cNvCxnSpPr>
            <a:cxnSpLocks/>
          </p:cNvCxnSpPr>
          <p:nvPr/>
        </p:nvCxnSpPr>
        <p:spPr>
          <a:xfrm>
            <a:off x="1924055" y="5209024"/>
            <a:ext cx="882550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523283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t>02</a:t>
            </a:r>
            <a:endParaRPr lang="zh-CN" altLang="en-US" sz="3200" dirty="0"/>
          </a:p>
        </p:txBody>
      </p:sp>
      <p:cxnSp>
        <p:nvCxnSpPr>
          <p:cNvPr id="3" name="直接连接符 2"/>
          <p:cNvCxnSpPr/>
          <p:nvPr/>
        </p:nvCxnSpPr>
        <p:spPr>
          <a:xfrm>
            <a:off x="808598" y="1859008"/>
            <a:ext cx="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20566" y="3818467"/>
            <a:ext cx="376065" cy="2031325"/>
          </a:xfrm>
          <a:prstGeom prst="rect">
            <a:avLst/>
          </a:prstGeom>
          <a:noFill/>
        </p:spPr>
        <p:txBody>
          <a:bodyPr wrap="square" rtlCol="0">
            <a:spAutoFit/>
          </a:bodyPr>
          <a:lstStyle/>
          <a:p>
            <a:r>
              <a:rPr lang="zh-CN" altLang="en-US" dirty="0">
                <a:solidFill>
                  <a:schemeClr val="tx1">
                    <a:lumMod val="95000"/>
                    <a:lumOff val="5000"/>
                  </a:schemeClr>
                </a:solidFill>
              </a:rPr>
              <a:t>不同时期的评价</a:t>
            </a:r>
            <a:endParaRPr lang="en-US" altLang="zh-CN" dirty="0">
              <a:solidFill>
                <a:schemeClr val="tx1">
                  <a:lumMod val="95000"/>
                  <a:lumOff val="5000"/>
                </a:schemeClr>
              </a:solidFill>
            </a:endParaRPr>
          </a:p>
        </p:txBody>
      </p:sp>
      <p:cxnSp>
        <p:nvCxnSpPr>
          <p:cNvPr id="5" name="直接连接符 4"/>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197F6765-D052-4E5F-A323-845A5654CA5D}"/>
              </a:ext>
            </a:extLst>
          </p:cNvPr>
          <p:cNvSpPr txBox="1"/>
          <p:nvPr/>
        </p:nvSpPr>
        <p:spPr>
          <a:xfrm>
            <a:off x="9718815" y="806349"/>
            <a:ext cx="553998" cy="2599362"/>
          </a:xfrm>
          <a:prstGeom prst="rect">
            <a:avLst/>
          </a:prstGeom>
          <a:noFill/>
        </p:spPr>
        <p:txBody>
          <a:bodyPr vert="eaVert" wrap="square" rtlCol="0">
            <a:spAutoFit/>
          </a:bodyPr>
          <a:lstStyle/>
          <a:p>
            <a:r>
              <a:rPr lang="en-US" altLang="zh-CN" sz="2400" b="1" dirty="0"/>
              <a:t>19</a:t>
            </a:r>
            <a:r>
              <a:rPr lang="zh-CN" altLang="en-US" sz="2400" b="1" dirty="0"/>
              <a:t>世纪后半期</a:t>
            </a:r>
          </a:p>
        </p:txBody>
      </p:sp>
      <p:sp>
        <p:nvSpPr>
          <p:cNvPr id="10" name="文本框 9">
            <a:extLst>
              <a:ext uri="{FF2B5EF4-FFF2-40B4-BE49-F238E27FC236}">
                <a16:creationId xmlns:a16="http://schemas.microsoft.com/office/drawing/2014/main" xmlns="" id="{A51D045C-C936-4F73-A3CE-ADA47F34433A}"/>
              </a:ext>
            </a:extLst>
          </p:cNvPr>
          <p:cNvSpPr txBox="1"/>
          <p:nvPr/>
        </p:nvSpPr>
        <p:spPr>
          <a:xfrm>
            <a:off x="1924055" y="2248005"/>
            <a:ext cx="7065070" cy="1723549"/>
          </a:xfrm>
          <a:prstGeom prst="rect">
            <a:avLst/>
          </a:prstGeom>
          <a:noFill/>
        </p:spPr>
        <p:txBody>
          <a:bodyPr wrap="square" rtlCol="0">
            <a:spAutoFit/>
          </a:bodyPr>
          <a:lstStyle/>
          <a:p>
            <a:pPr indent="468000"/>
            <a:r>
              <a:rPr lang="zh-CN" altLang="zh-CN" dirty="0"/>
              <a:t>一些不满于此</a:t>
            </a:r>
            <a:r>
              <a:rPr lang="zh-CN" altLang="en-US" dirty="0"/>
              <a:t>的史学家</a:t>
            </a:r>
            <a:r>
              <a:rPr lang="zh-CN" altLang="zh-CN" dirty="0"/>
              <a:t>发展了伏尔泰等人的“文化史观”，甚至提出要“回到希罗多德去”。在之后的时代里，又出现了美国的“新史学派”以及法国“年鉴派”史学家。他们逐渐跳出了修昔底德所开创的“政治军事史”的框子，开始注意到经济、社会和民众心理等因素。</a:t>
            </a:r>
          </a:p>
          <a:p>
            <a:pPr algn="just"/>
            <a:endParaRPr lang="zh-CN" altLang="en-US" sz="1600" dirty="0">
              <a:solidFill>
                <a:schemeClr val="bg2">
                  <a:lumMod val="25000"/>
                </a:schemeClr>
              </a:solidFill>
            </a:endParaRPr>
          </a:p>
        </p:txBody>
      </p:sp>
      <p:cxnSp>
        <p:nvCxnSpPr>
          <p:cNvPr id="12" name="直接连接符 11">
            <a:extLst>
              <a:ext uri="{FF2B5EF4-FFF2-40B4-BE49-F238E27FC236}">
                <a16:creationId xmlns:a16="http://schemas.microsoft.com/office/drawing/2014/main" xmlns="" id="{B7D43B79-089A-4E21-9224-59401DD63307}"/>
              </a:ext>
            </a:extLst>
          </p:cNvPr>
          <p:cNvCxnSpPr>
            <a:cxnSpLocks/>
          </p:cNvCxnSpPr>
          <p:nvPr/>
        </p:nvCxnSpPr>
        <p:spPr>
          <a:xfrm>
            <a:off x="1924055" y="5209024"/>
            <a:ext cx="882550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86624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50734" y="5761580"/>
            <a:ext cx="543739" cy="523220"/>
          </a:xfrm>
          <a:prstGeom prst="rect">
            <a:avLst/>
          </a:prstGeom>
          <a:noFill/>
        </p:spPr>
        <p:txBody>
          <a:bodyPr wrap="none" rtlCol="0">
            <a:spAutoFit/>
          </a:bodyPr>
          <a:lstStyle/>
          <a:p>
            <a:r>
              <a:rPr lang="zh-CN" altLang="en-US" sz="2800" dirty="0"/>
              <a:t>六</a:t>
            </a:r>
          </a:p>
        </p:txBody>
      </p:sp>
      <p:sp>
        <p:nvSpPr>
          <p:cNvPr id="6" name="文本框 5"/>
          <p:cNvSpPr txBox="1"/>
          <p:nvPr/>
        </p:nvSpPr>
        <p:spPr>
          <a:xfrm>
            <a:off x="3750734" y="1317946"/>
            <a:ext cx="543739" cy="523220"/>
          </a:xfrm>
          <a:prstGeom prst="rect">
            <a:avLst/>
          </a:prstGeom>
          <a:noFill/>
        </p:spPr>
        <p:txBody>
          <a:bodyPr wrap="none" rtlCol="0">
            <a:spAutoFit/>
          </a:bodyPr>
          <a:lstStyle/>
          <a:p>
            <a:r>
              <a:rPr lang="zh-CN" altLang="en-US" sz="2800" dirty="0"/>
              <a:t>二</a:t>
            </a:r>
          </a:p>
        </p:txBody>
      </p:sp>
      <p:sp>
        <p:nvSpPr>
          <p:cNvPr id="7" name="文本框 6"/>
          <p:cNvSpPr txBox="1"/>
          <p:nvPr/>
        </p:nvSpPr>
        <p:spPr>
          <a:xfrm>
            <a:off x="3750734" y="2630279"/>
            <a:ext cx="543739" cy="523220"/>
          </a:xfrm>
          <a:prstGeom prst="rect">
            <a:avLst/>
          </a:prstGeom>
          <a:noFill/>
        </p:spPr>
        <p:txBody>
          <a:bodyPr wrap="none" rtlCol="0">
            <a:spAutoFit/>
          </a:bodyPr>
          <a:lstStyle/>
          <a:p>
            <a:r>
              <a:rPr lang="zh-CN" altLang="en-US" sz="2800" dirty="0"/>
              <a:t>三</a:t>
            </a:r>
          </a:p>
        </p:txBody>
      </p:sp>
      <p:sp>
        <p:nvSpPr>
          <p:cNvPr id="8" name="文本框 7"/>
          <p:cNvSpPr txBox="1"/>
          <p:nvPr/>
        </p:nvSpPr>
        <p:spPr>
          <a:xfrm>
            <a:off x="3750734" y="3979360"/>
            <a:ext cx="543739" cy="523220"/>
          </a:xfrm>
          <a:prstGeom prst="rect">
            <a:avLst/>
          </a:prstGeom>
          <a:noFill/>
        </p:spPr>
        <p:txBody>
          <a:bodyPr wrap="none" rtlCol="0">
            <a:spAutoFit/>
          </a:bodyPr>
          <a:lstStyle/>
          <a:p>
            <a:r>
              <a:rPr lang="zh-CN" altLang="en-US" sz="2800" dirty="0"/>
              <a:t>四</a:t>
            </a:r>
          </a:p>
        </p:txBody>
      </p:sp>
      <p:sp>
        <p:nvSpPr>
          <p:cNvPr id="9" name="文本框 8"/>
          <p:cNvSpPr txBox="1"/>
          <p:nvPr/>
        </p:nvSpPr>
        <p:spPr>
          <a:xfrm>
            <a:off x="3750734" y="4855647"/>
            <a:ext cx="543739" cy="523220"/>
          </a:xfrm>
          <a:prstGeom prst="rect">
            <a:avLst/>
          </a:prstGeom>
          <a:noFill/>
        </p:spPr>
        <p:txBody>
          <a:bodyPr wrap="none" rtlCol="0">
            <a:spAutoFit/>
          </a:bodyPr>
          <a:lstStyle/>
          <a:p>
            <a:r>
              <a:rPr lang="zh-CN" altLang="en-US" sz="2800" dirty="0"/>
              <a:t>五</a:t>
            </a:r>
          </a:p>
        </p:txBody>
      </p:sp>
      <p:sp>
        <p:nvSpPr>
          <p:cNvPr id="10" name="文本框 9"/>
          <p:cNvSpPr txBox="1"/>
          <p:nvPr/>
        </p:nvSpPr>
        <p:spPr>
          <a:xfrm>
            <a:off x="3750734" y="461447"/>
            <a:ext cx="543739" cy="523220"/>
          </a:xfrm>
          <a:prstGeom prst="rect">
            <a:avLst/>
          </a:prstGeom>
          <a:noFill/>
        </p:spPr>
        <p:txBody>
          <a:bodyPr wrap="none" rtlCol="0">
            <a:spAutoFit/>
          </a:bodyPr>
          <a:lstStyle/>
          <a:p>
            <a:r>
              <a:rPr lang="zh-CN" altLang="en-US" sz="2800" dirty="0"/>
              <a:t>一</a:t>
            </a:r>
          </a:p>
        </p:txBody>
      </p:sp>
      <p:sp>
        <p:nvSpPr>
          <p:cNvPr id="11" name="文本框 10"/>
          <p:cNvSpPr txBox="1"/>
          <p:nvPr/>
        </p:nvSpPr>
        <p:spPr>
          <a:xfrm>
            <a:off x="7642573" y="889843"/>
            <a:ext cx="798693" cy="5078313"/>
          </a:xfrm>
          <a:prstGeom prst="rect">
            <a:avLst/>
          </a:prstGeom>
          <a:noFill/>
        </p:spPr>
        <p:txBody>
          <a:bodyPr wrap="square" rtlCol="0">
            <a:spAutoFit/>
          </a:bodyPr>
          <a:lstStyle/>
          <a:p>
            <a:r>
              <a:rPr lang="zh-CN" altLang="en-US" sz="3600" dirty="0">
                <a:solidFill>
                  <a:schemeClr val="tx1">
                    <a:lumMod val="95000"/>
                    <a:lumOff val="5000"/>
                  </a:schemeClr>
                </a:solidFill>
              </a:rPr>
              <a:t>修昔底德与希罗多德</a:t>
            </a:r>
          </a:p>
        </p:txBody>
      </p:sp>
      <p:sp>
        <p:nvSpPr>
          <p:cNvPr id="12" name="文本框 11"/>
          <p:cNvSpPr txBox="1"/>
          <p:nvPr/>
        </p:nvSpPr>
        <p:spPr>
          <a:xfrm>
            <a:off x="7298267" y="2311351"/>
            <a:ext cx="457200" cy="1323439"/>
          </a:xfrm>
          <a:prstGeom prst="rect">
            <a:avLst/>
          </a:prstGeom>
          <a:noFill/>
        </p:spPr>
        <p:txBody>
          <a:bodyPr wrap="square" rtlCol="0">
            <a:spAutoFit/>
          </a:bodyPr>
          <a:lstStyle/>
          <a:p>
            <a:r>
              <a:rPr lang="zh-CN" altLang="en-US" sz="2000" b="1" dirty="0">
                <a:solidFill>
                  <a:schemeClr val="tx1">
                    <a:lumMod val="95000"/>
                    <a:lumOff val="5000"/>
                  </a:schemeClr>
                </a:solidFill>
              </a:rPr>
              <a:t>第三部分</a:t>
            </a:r>
          </a:p>
        </p:txBody>
      </p:sp>
    </p:spTree>
    <p:extLst>
      <p:ext uri="{BB962C8B-B14F-4D97-AF65-F5344CB8AC3E}">
        <p14:creationId xmlns:p14="http://schemas.microsoft.com/office/powerpoint/2010/main" xmlns="" val="34413518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t>03</a:t>
            </a:r>
            <a:endParaRPr lang="zh-CN" altLang="en-US" sz="3200" dirty="0"/>
          </a:p>
        </p:txBody>
      </p:sp>
      <p:sp>
        <p:nvSpPr>
          <p:cNvPr id="4" name="文本框 3"/>
          <p:cNvSpPr txBox="1"/>
          <p:nvPr/>
        </p:nvSpPr>
        <p:spPr>
          <a:xfrm>
            <a:off x="620566" y="3818467"/>
            <a:ext cx="376065" cy="2585323"/>
          </a:xfrm>
          <a:prstGeom prst="rect">
            <a:avLst/>
          </a:prstGeom>
          <a:noFill/>
        </p:spPr>
        <p:txBody>
          <a:bodyPr wrap="square" rtlCol="0">
            <a:spAutoFit/>
          </a:bodyPr>
          <a:lstStyle/>
          <a:p>
            <a:r>
              <a:rPr lang="zh-CN" altLang="en-US" dirty="0">
                <a:solidFill>
                  <a:schemeClr val="tx1">
                    <a:lumMod val="95000"/>
                    <a:lumOff val="5000"/>
                  </a:schemeClr>
                </a:solidFill>
              </a:rPr>
              <a:t>修昔底德与希罗多德</a:t>
            </a:r>
          </a:p>
        </p:txBody>
      </p:sp>
      <p:cxnSp>
        <p:nvCxnSpPr>
          <p:cNvPr id="5" name="直接连接符 4"/>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7536264" y="633555"/>
            <a:ext cx="4119823" cy="4053417"/>
          </a:xfrm>
          <a:prstGeom prst="rect">
            <a:avLst/>
          </a:prstGeom>
        </p:spPr>
        <p:txBody>
          <a:bodyPr wrap="square">
            <a:spAutoFit/>
          </a:bodyPr>
          <a:lstStyle/>
          <a:p>
            <a:pPr>
              <a:lnSpc>
                <a:spcPct val="130000"/>
              </a:lnSpc>
            </a:pPr>
            <a:r>
              <a:rPr lang="zh-CN" altLang="zh-CN" dirty="0">
                <a:latin typeface="+mj-ea"/>
                <a:ea typeface="+mj-ea"/>
              </a:rPr>
              <a:t>在</a:t>
            </a:r>
            <a:r>
              <a:rPr lang="zh-CN" altLang="en-US" dirty="0">
                <a:latin typeface="+mj-ea"/>
                <a:ea typeface="+mj-ea"/>
              </a:rPr>
              <a:t>前面的讨论中不难</a:t>
            </a:r>
            <a:r>
              <a:rPr lang="zh-CN" altLang="zh-CN" dirty="0">
                <a:latin typeface="+mj-ea"/>
                <a:ea typeface="+mj-ea"/>
              </a:rPr>
              <a:t>发现，希罗多德经常处于修昔底德对立面上。应该说，他们的著作作为西方史学的最早模式，开创了两条各有所长的路径，对西方史学发展做出的贡献是难分轩轾的</a:t>
            </a:r>
            <a:r>
              <a:rPr lang="zh-CN" altLang="zh-CN" dirty="0" smtClean="0">
                <a:latin typeface="+mj-ea"/>
                <a:ea typeface="+mj-ea"/>
              </a:rPr>
              <a:t>。</a:t>
            </a:r>
            <a:endParaRPr lang="en-US" altLang="zh-CN" dirty="0" smtClean="0">
              <a:latin typeface="+mj-ea"/>
              <a:ea typeface="+mj-ea"/>
            </a:endParaRPr>
          </a:p>
          <a:p>
            <a:pPr>
              <a:lnSpc>
                <a:spcPct val="130000"/>
              </a:lnSpc>
            </a:pPr>
            <a:endParaRPr lang="en-US" altLang="zh-CN" dirty="0" smtClean="0">
              <a:latin typeface="+mj-ea"/>
              <a:ea typeface="+mj-ea"/>
            </a:endParaRPr>
          </a:p>
          <a:p>
            <a:pPr>
              <a:lnSpc>
                <a:spcPct val="130000"/>
              </a:lnSpc>
            </a:pPr>
            <a:endParaRPr lang="en-US" altLang="zh-CN" dirty="0" smtClean="0">
              <a:latin typeface="+mj-ea"/>
              <a:ea typeface="+mj-ea"/>
            </a:endParaRPr>
          </a:p>
          <a:p>
            <a:pPr>
              <a:lnSpc>
                <a:spcPct val="130000"/>
              </a:lnSpc>
            </a:pPr>
            <a:r>
              <a:rPr lang="zh-CN" altLang="zh-CN" dirty="0" smtClean="0">
                <a:latin typeface="+mj-ea"/>
                <a:ea typeface="+mj-ea"/>
              </a:rPr>
              <a:t>唐纳德·凯利斯</a:t>
            </a:r>
            <a:r>
              <a:rPr lang="zh-CN" altLang="en-US" dirty="0" smtClean="0">
                <a:latin typeface="+mj-ea"/>
                <a:ea typeface="+mj-ea"/>
              </a:rPr>
              <a:t>如此评价</a:t>
            </a:r>
            <a:r>
              <a:rPr lang="zh-CN" altLang="zh-CN" dirty="0" smtClean="0">
                <a:latin typeface="+mj-ea"/>
                <a:ea typeface="+mj-ea"/>
              </a:rPr>
              <a:t>：</a:t>
            </a:r>
            <a:r>
              <a:rPr lang="zh-CN" altLang="zh-CN" dirty="0">
                <a:latin typeface="+mj-ea"/>
                <a:ea typeface="+mj-ea"/>
              </a:rPr>
              <a:t>“修昔底德只是在被我们这些现代人或后现代人理解和推崇为历史研究的奠基者时，才成为希罗多德真正的对手”。</a:t>
            </a:r>
          </a:p>
        </p:txBody>
      </p:sp>
      <p:pic>
        <p:nvPicPr>
          <p:cNvPr id="7" name="图片 6">
            <a:extLst>
              <a:ext uri="{FF2B5EF4-FFF2-40B4-BE49-F238E27FC236}">
                <a16:creationId xmlns:a16="http://schemas.microsoft.com/office/drawing/2014/main" xmlns="" id="{95ADD567-0A29-40D1-8B61-3F1E36E8E099}"/>
              </a:ext>
            </a:extLst>
          </p:cNvPr>
          <p:cNvPicPr>
            <a:picLocks noChangeAspect="1"/>
          </p:cNvPicPr>
          <p:nvPr/>
        </p:nvPicPr>
        <p:blipFill>
          <a:blip r:embed="rId2"/>
          <a:stretch>
            <a:fillRect/>
          </a:stretch>
        </p:blipFill>
        <p:spPr>
          <a:xfrm>
            <a:off x="2225047" y="633555"/>
            <a:ext cx="5071103" cy="5590890"/>
          </a:xfrm>
          <a:prstGeom prst="rect">
            <a:avLst/>
          </a:prstGeom>
        </p:spPr>
      </p:pic>
    </p:spTree>
    <p:extLst>
      <p:ext uri="{BB962C8B-B14F-4D97-AF65-F5344CB8AC3E}">
        <p14:creationId xmlns:p14="http://schemas.microsoft.com/office/powerpoint/2010/main" xmlns="" val="26533325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50734" y="4889515"/>
            <a:ext cx="543739" cy="523220"/>
          </a:xfrm>
          <a:prstGeom prst="rect">
            <a:avLst/>
          </a:prstGeom>
          <a:noFill/>
        </p:spPr>
        <p:txBody>
          <a:bodyPr wrap="none" rtlCol="0">
            <a:spAutoFit/>
          </a:bodyPr>
          <a:lstStyle/>
          <a:p>
            <a:r>
              <a:rPr lang="zh-CN" altLang="en-US" sz="2800" dirty="0"/>
              <a:t>六</a:t>
            </a:r>
          </a:p>
        </p:txBody>
      </p:sp>
      <p:sp>
        <p:nvSpPr>
          <p:cNvPr id="6" name="文本框 5"/>
          <p:cNvSpPr txBox="1"/>
          <p:nvPr/>
        </p:nvSpPr>
        <p:spPr>
          <a:xfrm>
            <a:off x="3750734" y="445881"/>
            <a:ext cx="543739" cy="523220"/>
          </a:xfrm>
          <a:prstGeom prst="rect">
            <a:avLst/>
          </a:prstGeom>
          <a:noFill/>
        </p:spPr>
        <p:txBody>
          <a:bodyPr wrap="none" rtlCol="0">
            <a:spAutoFit/>
          </a:bodyPr>
          <a:lstStyle/>
          <a:p>
            <a:r>
              <a:rPr lang="zh-CN" altLang="en-US" sz="2800" dirty="0"/>
              <a:t>二</a:t>
            </a:r>
          </a:p>
        </p:txBody>
      </p:sp>
      <p:sp>
        <p:nvSpPr>
          <p:cNvPr id="7" name="文本框 6"/>
          <p:cNvSpPr txBox="1"/>
          <p:nvPr/>
        </p:nvSpPr>
        <p:spPr>
          <a:xfrm>
            <a:off x="3750734" y="1411081"/>
            <a:ext cx="543739" cy="523220"/>
          </a:xfrm>
          <a:prstGeom prst="rect">
            <a:avLst/>
          </a:prstGeom>
          <a:noFill/>
        </p:spPr>
        <p:txBody>
          <a:bodyPr wrap="none" rtlCol="0">
            <a:spAutoFit/>
          </a:bodyPr>
          <a:lstStyle/>
          <a:p>
            <a:r>
              <a:rPr lang="zh-CN" altLang="en-US" sz="2800" dirty="0"/>
              <a:t>三</a:t>
            </a:r>
          </a:p>
        </p:txBody>
      </p:sp>
      <p:sp>
        <p:nvSpPr>
          <p:cNvPr id="8" name="文本框 7"/>
          <p:cNvSpPr txBox="1"/>
          <p:nvPr/>
        </p:nvSpPr>
        <p:spPr>
          <a:xfrm>
            <a:off x="3750734" y="2664147"/>
            <a:ext cx="543739" cy="523220"/>
          </a:xfrm>
          <a:prstGeom prst="rect">
            <a:avLst/>
          </a:prstGeom>
          <a:noFill/>
        </p:spPr>
        <p:txBody>
          <a:bodyPr wrap="none" rtlCol="0">
            <a:spAutoFit/>
          </a:bodyPr>
          <a:lstStyle/>
          <a:p>
            <a:r>
              <a:rPr lang="zh-CN" altLang="en-US" sz="2800" dirty="0"/>
              <a:t>四</a:t>
            </a:r>
          </a:p>
        </p:txBody>
      </p:sp>
      <p:sp>
        <p:nvSpPr>
          <p:cNvPr id="9" name="文本框 8"/>
          <p:cNvSpPr txBox="1"/>
          <p:nvPr/>
        </p:nvSpPr>
        <p:spPr>
          <a:xfrm>
            <a:off x="3750734" y="3983582"/>
            <a:ext cx="543739" cy="523220"/>
          </a:xfrm>
          <a:prstGeom prst="rect">
            <a:avLst/>
          </a:prstGeom>
          <a:noFill/>
        </p:spPr>
        <p:txBody>
          <a:bodyPr wrap="none" rtlCol="0">
            <a:spAutoFit/>
          </a:bodyPr>
          <a:lstStyle/>
          <a:p>
            <a:r>
              <a:rPr lang="zh-CN" altLang="en-US" sz="2800" dirty="0"/>
              <a:t>五</a:t>
            </a:r>
          </a:p>
        </p:txBody>
      </p:sp>
      <p:sp>
        <p:nvSpPr>
          <p:cNvPr id="11" name="文本框 10"/>
          <p:cNvSpPr txBox="1"/>
          <p:nvPr/>
        </p:nvSpPr>
        <p:spPr>
          <a:xfrm>
            <a:off x="3750734" y="5786981"/>
            <a:ext cx="543739" cy="523220"/>
          </a:xfrm>
          <a:prstGeom prst="rect">
            <a:avLst/>
          </a:prstGeom>
          <a:noFill/>
        </p:spPr>
        <p:txBody>
          <a:bodyPr wrap="none" rtlCol="0">
            <a:spAutoFit/>
          </a:bodyPr>
          <a:lstStyle/>
          <a:p>
            <a:r>
              <a:rPr lang="zh-CN" altLang="en-US" sz="2800" dirty="0"/>
              <a:t>一</a:t>
            </a:r>
          </a:p>
        </p:txBody>
      </p:sp>
      <p:sp>
        <p:nvSpPr>
          <p:cNvPr id="12" name="文本框 11"/>
          <p:cNvSpPr txBox="1"/>
          <p:nvPr/>
        </p:nvSpPr>
        <p:spPr>
          <a:xfrm>
            <a:off x="7755467" y="1756206"/>
            <a:ext cx="798693" cy="2862322"/>
          </a:xfrm>
          <a:prstGeom prst="rect">
            <a:avLst/>
          </a:prstGeom>
          <a:noFill/>
        </p:spPr>
        <p:txBody>
          <a:bodyPr wrap="square" rtlCol="0">
            <a:spAutoFit/>
          </a:bodyPr>
          <a:lstStyle/>
          <a:p>
            <a:r>
              <a:rPr lang="zh-CN" altLang="en-US" sz="3600" dirty="0">
                <a:solidFill>
                  <a:schemeClr val="tx1">
                    <a:lumMod val="95000"/>
                    <a:lumOff val="5000"/>
                  </a:schemeClr>
                </a:solidFill>
              </a:rPr>
              <a:t>地位及意义</a:t>
            </a:r>
          </a:p>
        </p:txBody>
      </p:sp>
      <p:sp>
        <p:nvSpPr>
          <p:cNvPr id="13" name="文本框 12"/>
          <p:cNvSpPr txBox="1"/>
          <p:nvPr/>
        </p:nvSpPr>
        <p:spPr>
          <a:xfrm>
            <a:off x="7298267" y="2311351"/>
            <a:ext cx="457200" cy="1323439"/>
          </a:xfrm>
          <a:prstGeom prst="rect">
            <a:avLst/>
          </a:prstGeom>
          <a:noFill/>
        </p:spPr>
        <p:txBody>
          <a:bodyPr wrap="square" rtlCol="0">
            <a:spAutoFit/>
          </a:bodyPr>
          <a:lstStyle/>
          <a:p>
            <a:r>
              <a:rPr lang="zh-CN" altLang="en-US" sz="2000" b="1" dirty="0">
                <a:solidFill>
                  <a:schemeClr val="tx1">
                    <a:lumMod val="95000"/>
                    <a:lumOff val="5000"/>
                  </a:schemeClr>
                </a:solidFill>
              </a:rPr>
              <a:t>第四部分</a:t>
            </a:r>
          </a:p>
        </p:txBody>
      </p:sp>
    </p:spTree>
    <p:extLst>
      <p:ext uri="{BB962C8B-B14F-4D97-AF65-F5344CB8AC3E}">
        <p14:creationId xmlns:p14="http://schemas.microsoft.com/office/powerpoint/2010/main" xmlns="" val="6880300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t>04</a:t>
            </a:r>
            <a:endParaRPr lang="zh-CN" altLang="en-US" sz="3200" dirty="0"/>
          </a:p>
        </p:txBody>
      </p:sp>
      <p:sp>
        <p:nvSpPr>
          <p:cNvPr id="4" name="文本框 3"/>
          <p:cNvSpPr txBox="1"/>
          <p:nvPr/>
        </p:nvSpPr>
        <p:spPr>
          <a:xfrm>
            <a:off x="620566" y="3818467"/>
            <a:ext cx="376065" cy="1477328"/>
          </a:xfrm>
          <a:prstGeom prst="rect">
            <a:avLst/>
          </a:prstGeom>
          <a:noFill/>
        </p:spPr>
        <p:txBody>
          <a:bodyPr wrap="square" rtlCol="0">
            <a:spAutoFit/>
          </a:bodyPr>
          <a:lstStyle/>
          <a:p>
            <a:r>
              <a:rPr lang="zh-CN" altLang="en-US" dirty="0">
                <a:solidFill>
                  <a:schemeClr val="tx1">
                    <a:lumMod val="95000"/>
                    <a:lumOff val="5000"/>
                  </a:schemeClr>
                </a:solidFill>
              </a:rPr>
              <a:t>地位与意义</a:t>
            </a:r>
          </a:p>
        </p:txBody>
      </p:sp>
      <p:cxnSp>
        <p:nvCxnSpPr>
          <p:cNvPr id="5" name="直接连接符 4"/>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6975820" y="730633"/>
            <a:ext cx="4268285" cy="5133713"/>
          </a:xfrm>
          <a:prstGeom prst="rect">
            <a:avLst/>
          </a:prstGeom>
        </p:spPr>
        <p:txBody>
          <a:bodyPr wrap="square">
            <a:spAutoFit/>
          </a:bodyPr>
          <a:lstStyle/>
          <a:p>
            <a:pPr>
              <a:lnSpc>
                <a:spcPct val="130000"/>
              </a:lnSpc>
            </a:pPr>
            <a:r>
              <a:rPr lang="zh-CN" altLang="en-US" dirty="0" smtClean="0">
                <a:latin typeface="+mn-ea"/>
              </a:rPr>
              <a:t>作者：</a:t>
            </a:r>
            <a:endParaRPr lang="en-US" altLang="zh-CN" dirty="0" smtClean="0">
              <a:latin typeface="+mn-ea"/>
            </a:endParaRPr>
          </a:p>
          <a:p>
            <a:pPr>
              <a:lnSpc>
                <a:spcPct val="130000"/>
              </a:lnSpc>
            </a:pPr>
            <a:r>
              <a:rPr lang="en-US" altLang="zh-CN" dirty="0" smtClean="0">
                <a:latin typeface="+mn-ea"/>
              </a:rPr>
              <a:t>	</a:t>
            </a:r>
            <a:r>
              <a:rPr lang="zh-CN" altLang="en-US" dirty="0" smtClean="0"/>
              <a:t>认识有限，比如强调“人性”，以至于将关注点从探索历史规律，变成探明“人类”的行为和动机</a:t>
            </a:r>
            <a:endParaRPr lang="en-US" altLang="zh-CN" dirty="0" smtClean="0">
              <a:latin typeface="+mn-ea"/>
            </a:endParaRPr>
          </a:p>
          <a:p>
            <a:pPr>
              <a:lnSpc>
                <a:spcPct val="130000"/>
              </a:lnSpc>
            </a:pPr>
            <a:endParaRPr lang="en-US" altLang="zh-CN" dirty="0" smtClean="0">
              <a:latin typeface="+mn-ea"/>
            </a:endParaRPr>
          </a:p>
          <a:p>
            <a:pPr>
              <a:lnSpc>
                <a:spcPct val="130000"/>
              </a:lnSpc>
            </a:pPr>
            <a:endParaRPr lang="en-US" altLang="zh-CN" dirty="0" smtClean="0">
              <a:latin typeface="+mn-ea"/>
            </a:endParaRPr>
          </a:p>
          <a:p>
            <a:pPr>
              <a:lnSpc>
                <a:spcPct val="130000"/>
              </a:lnSpc>
            </a:pPr>
            <a:r>
              <a:rPr lang="zh-CN" altLang="en-US" dirty="0" smtClean="0">
                <a:latin typeface="+mn-ea"/>
              </a:rPr>
              <a:t>作品：</a:t>
            </a:r>
            <a:endParaRPr lang="en-US" altLang="zh-CN" dirty="0" smtClean="0">
              <a:latin typeface="+mn-ea"/>
            </a:endParaRPr>
          </a:p>
          <a:p>
            <a:pPr>
              <a:lnSpc>
                <a:spcPct val="130000"/>
              </a:lnSpc>
            </a:pPr>
            <a:r>
              <a:rPr lang="en-US" altLang="zh-CN" dirty="0" smtClean="0">
                <a:latin typeface="+mn-ea"/>
              </a:rPr>
              <a:t>	</a:t>
            </a:r>
            <a:r>
              <a:rPr lang="zh-CN" altLang="en-US" dirty="0" smtClean="0"/>
              <a:t>本身是一部巨著，对它的探讨必然涉及史学自身的性质问题</a:t>
            </a:r>
            <a:endParaRPr lang="en-US" altLang="zh-CN" dirty="0" smtClean="0">
              <a:latin typeface="+mn-ea"/>
            </a:endParaRPr>
          </a:p>
          <a:p>
            <a:pPr>
              <a:lnSpc>
                <a:spcPct val="130000"/>
              </a:lnSpc>
            </a:pPr>
            <a:endParaRPr lang="en-US" altLang="zh-CN" dirty="0" smtClean="0">
              <a:latin typeface="+mn-ea"/>
            </a:endParaRPr>
          </a:p>
          <a:p>
            <a:pPr>
              <a:lnSpc>
                <a:spcPct val="130000"/>
              </a:lnSpc>
            </a:pPr>
            <a:endParaRPr lang="en-US" altLang="zh-CN" dirty="0" smtClean="0">
              <a:latin typeface="+mn-ea"/>
            </a:endParaRPr>
          </a:p>
          <a:p>
            <a:pPr>
              <a:lnSpc>
                <a:spcPct val="130000"/>
              </a:lnSpc>
            </a:pPr>
            <a:r>
              <a:rPr lang="zh-CN" altLang="en-US" dirty="0" smtClean="0">
                <a:latin typeface="+mn-ea"/>
              </a:rPr>
              <a:t>学术思潮：</a:t>
            </a:r>
            <a:endParaRPr lang="en-US" altLang="zh-CN" dirty="0" smtClean="0">
              <a:latin typeface="+mn-ea"/>
            </a:endParaRPr>
          </a:p>
          <a:p>
            <a:pPr>
              <a:lnSpc>
                <a:spcPct val="130000"/>
              </a:lnSpc>
            </a:pPr>
            <a:r>
              <a:rPr lang="en-US" altLang="zh-CN" dirty="0" smtClean="0">
                <a:latin typeface="+mn-ea"/>
              </a:rPr>
              <a:t>	</a:t>
            </a:r>
            <a:r>
              <a:rPr lang="zh-CN" altLang="en-US" dirty="0" smtClean="0"/>
              <a:t>在两次大的转向背景下，学术研究的取向呈现不断递嬗之势</a:t>
            </a:r>
            <a:endParaRPr lang="zh-CN" altLang="zh-CN" dirty="0">
              <a:latin typeface="+mn-ea"/>
            </a:endParaRPr>
          </a:p>
        </p:txBody>
      </p:sp>
      <p:pic>
        <p:nvPicPr>
          <p:cNvPr id="7" name="图片 6">
            <a:extLst>
              <a:ext uri="{FF2B5EF4-FFF2-40B4-BE49-F238E27FC236}">
                <a16:creationId xmlns:a16="http://schemas.microsoft.com/office/drawing/2014/main" xmlns="" id="{95ADD567-0A29-40D1-8B61-3F1E36E8E099}"/>
              </a:ext>
            </a:extLst>
          </p:cNvPr>
          <p:cNvPicPr>
            <a:picLocks noChangeAspect="1"/>
          </p:cNvPicPr>
          <p:nvPr/>
        </p:nvPicPr>
        <p:blipFill>
          <a:blip r:embed="rId2"/>
          <a:stretch>
            <a:fillRect/>
          </a:stretch>
        </p:blipFill>
        <p:spPr>
          <a:xfrm>
            <a:off x="1584883" y="633555"/>
            <a:ext cx="4361858" cy="5590890"/>
          </a:xfrm>
          <a:prstGeom prst="rect">
            <a:avLst/>
          </a:prstGeom>
        </p:spPr>
      </p:pic>
    </p:spTree>
    <p:extLst>
      <p:ext uri="{BB962C8B-B14F-4D97-AF65-F5344CB8AC3E}">
        <p14:creationId xmlns:p14="http://schemas.microsoft.com/office/powerpoint/2010/main" xmlns="" val="21025376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t>04</a:t>
            </a:r>
            <a:endParaRPr lang="zh-CN" altLang="en-US" sz="3200" dirty="0"/>
          </a:p>
        </p:txBody>
      </p:sp>
      <p:sp>
        <p:nvSpPr>
          <p:cNvPr id="4" name="文本框 3"/>
          <p:cNvSpPr txBox="1"/>
          <p:nvPr/>
        </p:nvSpPr>
        <p:spPr>
          <a:xfrm>
            <a:off x="620566" y="3818467"/>
            <a:ext cx="376065" cy="1477328"/>
          </a:xfrm>
          <a:prstGeom prst="rect">
            <a:avLst/>
          </a:prstGeom>
          <a:noFill/>
        </p:spPr>
        <p:txBody>
          <a:bodyPr wrap="square" rtlCol="0">
            <a:spAutoFit/>
          </a:bodyPr>
          <a:lstStyle/>
          <a:p>
            <a:r>
              <a:rPr lang="zh-CN" altLang="en-US" dirty="0">
                <a:solidFill>
                  <a:schemeClr val="tx1">
                    <a:lumMod val="95000"/>
                    <a:lumOff val="5000"/>
                  </a:schemeClr>
                </a:solidFill>
              </a:rPr>
              <a:t>地位与意义</a:t>
            </a:r>
          </a:p>
        </p:txBody>
      </p:sp>
      <p:cxnSp>
        <p:nvCxnSpPr>
          <p:cNvPr id="5" name="直接连接符 4"/>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a:xfrm>
            <a:off x="2755515" y="1364188"/>
            <a:ext cx="6277954" cy="1497654"/>
          </a:xfrm>
          <a:prstGeom prst="rect">
            <a:avLst/>
          </a:prstGeom>
        </p:spPr>
        <p:txBody>
          <a:bodyPr wrap="square">
            <a:spAutoFit/>
          </a:bodyPr>
          <a:lstStyle/>
          <a:p>
            <a:pPr>
              <a:lnSpc>
                <a:spcPct val="130000"/>
              </a:lnSpc>
            </a:pPr>
            <a:r>
              <a:rPr lang="zh-CN" altLang="zh-CN" dirty="0">
                <a:latin typeface="+mn-ea"/>
              </a:rPr>
              <a:t>倘若单纯从现代的“历史观念”出发去进行评判，</a:t>
            </a:r>
            <a:r>
              <a:rPr lang="zh-CN" altLang="en-US" dirty="0">
                <a:latin typeface="+mn-ea"/>
              </a:rPr>
              <a:t>修昔底德</a:t>
            </a:r>
            <a:r>
              <a:rPr lang="zh-CN" altLang="zh-CN" dirty="0">
                <a:latin typeface="+mn-ea"/>
              </a:rPr>
              <a:t>并非是现代学科意义下的</a:t>
            </a:r>
            <a:r>
              <a:rPr lang="zh-CN" altLang="zh-CN" dirty="0" smtClean="0">
                <a:latin typeface="+mn-ea"/>
              </a:rPr>
              <a:t>历史学家</a:t>
            </a:r>
            <a:endParaRPr lang="en-US" altLang="zh-CN" dirty="0" smtClean="0">
              <a:latin typeface="+mn-ea"/>
            </a:endParaRPr>
          </a:p>
          <a:p>
            <a:pPr>
              <a:lnSpc>
                <a:spcPct val="130000"/>
              </a:lnSpc>
            </a:pPr>
            <a:endParaRPr lang="en-US" altLang="zh-CN" dirty="0" smtClean="0">
              <a:latin typeface="+mn-ea"/>
            </a:endParaRPr>
          </a:p>
          <a:p>
            <a:pPr>
              <a:lnSpc>
                <a:spcPct val="130000"/>
              </a:lnSpc>
            </a:pPr>
            <a:r>
              <a:rPr lang="zh-CN" altLang="zh-CN" dirty="0" smtClean="0">
                <a:latin typeface="+mn-ea"/>
              </a:rPr>
              <a:t>他</a:t>
            </a:r>
            <a:r>
              <a:rPr lang="zh-CN" altLang="zh-CN" dirty="0">
                <a:latin typeface="+mn-ea"/>
              </a:rPr>
              <a:t>的写作是其智慧活动的一种表现方式</a:t>
            </a:r>
            <a:r>
              <a:rPr lang="zh-CN" altLang="zh-CN" dirty="0" smtClean="0">
                <a:latin typeface="+mn-ea"/>
              </a:rPr>
              <a:t>。</a:t>
            </a:r>
            <a:endParaRPr lang="en-US" altLang="zh-CN" dirty="0" smtClean="0">
              <a:latin typeface="+mn-ea"/>
            </a:endParaRPr>
          </a:p>
        </p:txBody>
      </p:sp>
      <p:sp>
        <p:nvSpPr>
          <p:cNvPr id="3" name="文本框 2">
            <a:extLst>
              <a:ext uri="{FF2B5EF4-FFF2-40B4-BE49-F238E27FC236}">
                <a16:creationId xmlns:a16="http://schemas.microsoft.com/office/drawing/2014/main" xmlns="" id="{D9D0703F-50E0-4068-A49D-A5AE33FFFB03}"/>
              </a:ext>
            </a:extLst>
          </p:cNvPr>
          <p:cNvSpPr txBox="1"/>
          <p:nvPr/>
        </p:nvSpPr>
        <p:spPr>
          <a:xfrm>
            <a:off x="4407624" y="657880"/>
            <a:ext cx="3088730" cy="523220"/>
          </a:xfrm>
          <a:prstGeom prst="rect">
            <a:avLst/>
          </a:prstGeom>
          <a:noFill/>
        </p:spPr>
        <p:txBody>
          <a:bodyPr wrap="square" rtlCol="0">
            <a:spAutoFit/>
          </a:bodyPr>
          <a:lstStyle/>
          <a:p>
            <a:pPr algn="ctr"/>
            <a:r>
              <a:rPr lang="zh-CN" altLang="en-US" sz="2800" dirty="0">
                <a:latin typeface="黑体" panose="02010609060101010101" pitchFamily="49" charset="-122"/>
                <a:ea typeface="黑体" panose="02010609060101010101" pitchFamily="49" charset="-122"/>
              </a:rPr>
              <a:t>不一样的历史学家</a:t>
            </a:r>
          </a:p>
        </p:txBody>
      </p:sp>
      <p:sp>
        <p:nvSpPr>
          <p:cNvPr id="8" name="TextBox 7"/>
          <p:cNvSpPr txBox="1"/>
          <p:nvPr/>
        </p:nvSpPr>
        <p:spPr>
          <a:xfrm>
            <a:off x="3406391" y="3486778"/>
            <a:ext cx="4903596" cy="2613023"/>
          </a:xfrm>
          <a:prstGeom prst="rect">
            <a:avLst/>
          </a:prstGeom>
          <a:noFill/>
        </p:spPr>
        <p:txBody>
          <a:bodyPr wrap="square" rtlCol="0">
            <a:spAutoFit/>
          </a:bodyPr>
          <a:lstStyle/>
          <a:p>
            <a:pPr>
              <a:lnSpc>
                <a:spcPct val="130000"/>
              </a:lnSpc>
            </a:pPr>
            <a:r>
              <a:rPr lang="en-US" altLang="zh-CN" dirty="0" smtClean="0">
                <a:latin typeface="+mn-ea"/>
              </a:rPr>
              <a:t>1</a:t>
            </a:r>
            <a:r>
              <a:rPr lang="zh-CN" altLang="en-US" dirty="0" smtClean="0">
                <a:latin typeface="+mn-ea"/>
              </a:rPr>
              <a:t>、</a:t>
            </a:r>
            <a:r>
              <a:rPr lang="zh-CN" altLang="zh-CN" dirty="0" smtClean="0">
                <a:latin typeface="+mn-ea"/>
              </a:rPr>
              <a:t> 只有到亚里士多德时，才有对</a:t>
            </a:r>
            <a:r>
              <a:rPr lang="en-US" altLang="zh-CN" dirty="0" err="1" smtClean="0">
                <a:latin typeface="+mn-ea"/>
              </a:rPr>
              <a:t>historia</a:t>
            </a:r>
            <a:r>
              <a:rPr lang="zh-CN" altLang="zh-CN" dirty="0" smtClean="0">
                <a:latin typeface="+mn-ea"/>
              </a:rPr>
              <a:t>概念的使用专门化和技术化的趋向</a:t>
            </a:r>
            <a:endParaRPr lang="en-US" altLang="zh-CN" dirty="0" smtClean="0">
              <a:latin typeface="+mn-ea"/>
            </a:endParaRPr>
          </a:p>
          <a:p>
            <a:pPr>
              <a:lnSpc>
                <a:spcPct val="130000"/>
              </a:lnSpc>
            </a:pPr>
            <a:endParaRPr lang="en-US" altLang="zh-CN" dirty="0" smtClean="0">
              <a:latin typeface="+mn-ea"/>
            </a:endParaRPr>
          </a:p>
          <a:p>
            <a:pPr>
              <a:lnSpc>
                <a:spcPct val="130000"/>
              </a:lnSpc>
            </a:pPr>
            <a:r>
              <a:rPr lang="en-US" altLang="zh-CN" dirty="0" smtClean="0">
                <a:latin typeface="+mn-ea"/>
              </a:rPr>
              <a:t>2</a:t>
            </a:r>
            <a:r>
              <a:rPr lang="zh-CN" altLang="en-US" dirty="0" smtClean="0">
                <a:latin typeface="+mn-ea"/>
              </a:rPr>
              <a:t>、</a:t>
            </a:r>
            <a:r>
              <a:rPr lang="zh-CN" altLang="zh-CN" dirty="0" smtClean="0">
                <a:latin typeface="+mn-ea"/>
              </a:rPr>
              <a:t>现代历史学主要研究的是人类以往发生的事件及其规律，而他的叙事目的不仅包括让读者了解过去发生的事情，而且还确知将来也会发生类似的事情</a:t>
            </a:r>
          </a:p>
        </p:txBody>
      </p:sp>
    </p:spTree>
    <p:extLst>
      <p:ext uri="{BB962C8B-B14F-4D97-AF65-F5344CB8AC3E}">
        <p14:creationId xmlns:p14="http://schemas.microsoft.com/office/powerpoint/2010/main" xmlns="" val="21025376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t>04</a:t>
            </a:r>
            <a:endParaRPr lang="zh-CN" altLang="en-US" sz="3200" dirty="0"/>
          </a:p>
        </p:txBody>
      </p:sp>
      <p:cxnSp>
        <p:nvCxnSpPr>
          <p:cNvPr id="3" name="直接连接符 2"/>
          <p:cNvCxnSpPr/>
          <p:nvPr/>
        </p:nvCxnSpPr>
        <p:spPr>
          <a:xfrm>
            <a:off x="808598" y="1859008"/>
            <a:ext cx="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20566" y="3818467"/>
            <a:ext cx="376065" cy="1477328"/>
          </a:xfrm>
          <a:prstGeom prst="rect">
            <a:avLst/>
          </a:prstGeom>
          <a:noFill/>
        </p:spPr>
        <p:txBody>
          <a:bodyPr wrap="square" rtlCol="0">
            <a:spAutoFit/>
          </a:bodyPr>
          <a:lstStyle/>
          <a:p>
            <a:r>
              <a:rPr lang="zh-CN" altLang="en-US" dirty="0">
                <a:solidFill>
                  <a:schemeClr val="tx1">
                    <a:lumMod val="95000"/>
                    <a:lumOff val="5000"/>
                  </a:schemeClr>
                </a:solidFill>
              </a:rPr>
              <a:t>评价与意义</a:t>
            </a:r>
          </a:p>
        </p:txBody>
      </p:sp>
      <p:cxnSp>
        <p:nvCxnSpPr>
          <p:cNvPr id="5" name="直接连接符 4"/>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5095233" y="324567"/>
            <a:ext cx="2166109" cy="3255148"/>
          </a:xfrm>
          <a:prstGeom prst="ellipse">
            <a:avLst/>
          </a:prstGeom>
        </p:spPr>
      </p:pic>
      <p:sp>
        <p:nvSpPr>
          <p:cNvPr id="11" name="矩形 10"/>
          <p:cNvSpPr/>
          <p:nvPr/>
        </p:nvSpPr>
        <p:spPr>
          <a:xfrm>
            <a:off x="2666181" y="3818467"/>
            <a:ext cx="7462558" cy="2031325"/>
          </a:xfrm>
          <a:prstGeom prst="rect">
            <a:avLst/>
          </a:prstGeom>
        </p:spPr>
        <p:txBody>
          <a:bodyPr wrap="square">
            <a:spAutoFit/>
          </a:bodyPr>
          <a:lstStyle/>
          <a:p>
            <a:r>
              <a:rPr lang="zh-CN" altLang="zh-CN" dirty="0"/>
              <a:t>在考虑了文化环境的影响后，我们认为，对他的评价，应当从“历史”的概念出发</a:t>
            </a:r>
            <a:r>
              <a:rPr lang="zh-CN" altLang="zh-CN" dirty="0" smtClean="0"/>
              <a:t>。</a:t>
            </a:r>
            <a:endParaRPr lang="en-US" altLang="zh-CN" dirty="0" smtClean="0"/>
          </a:p>
          <a:p>
            <a:r>
              <a:rPr lang="zh-CN" altLang="zh-CN" dirty="0" smtClean="0"/>
              <a:t>而</a:t>
            </a:r>
            <a:r>
              <a:rPr lang="zh-CN" altLang="zh-CN" dirty="0"/>
              <a:t>所谓“历史”，是指对过去的一些重大史实所提出的批判性的、无偏无私的询问，是对史实所进行的理性的、客观的诠释</a:t>
            </a:r>
            <a:r>
              <a:rPr lang="zh-CN" altLang="zh-CN" dirty="0" smtClean="0"/>
              <a:t>。</a:t>
            </a:r>
            <a:endParaRPr lang="en-US" altLang="zh-CN" dirty="0" smtClean="0"/>
          </a:p>
          <a:p>
            <a:r>
              <a:rPr lang="zh-CN" altLang="en-US" dirty="0" smtClean="0"/>
              <a:t>如此，我们就可以理解</a:t>
            </a:r>
            <a:r>
              <a:rPr lang="zh-CN" altLang="zh-CN" dirty="0" smtClean="0"/>
              <a:t>《</a:t>
            </a:r>
            <a:r>
              <a:rPr lang="zh-CN" altLang="en-US" dirty="0" smtClean="0"/>
              <a:t>剑桥</a:t>
            </a:r>
            <a:r>
              <a:rPr lang="zh-CN" altLang="zh-CN" dirty="0" smtClean="0"/>
              <a:t>古代希腊史》</a:t>
            </a:r>
            <a:r>
              <a:rPr lang="zh-CN" altLang="zh-CN" dirty="0"/>
              <a:t>的作者</a:t>
            </a:r>
            <a:r>
              <a:rPr lang="zh-CN" altLang="zh-CN" dirty="0" smtClean="0"/>
              <a:t>所</a:t>
            </a:r>
            <a:r>
              <a:rPr lang="zh-CN" altLang="en-US" dirty="0" smtClean="0"/>
              <a:t>做出的论断</a:t>
            </a:r>
            <a:r>
              <a:rPr lang="zh-CN" altLang="zh-CN" dirty="0" smtClean="0"/>
              <a:t>：</a:t>
            </a:r>
            <a:r>
              <a:rPr lang="zh-CN" altLang="zh-CN" dirty="0"/>
              <a:t>“现代历史的概念，是希罗多德和修昔底德留下的遗产，经文艺复兴和启蒙运动传给了我们”。</a:t>
            </a:r>
          </a:p>
        </p:txBody>
      </p:sp>
    </p:spTree>
    <p:extLst>
      <p:ext uri="{BB962C8B-B14F-4D97-AF65-F5344CB8AC3E}">
        <p14:creationId xmlns:p14="http://schemas.microsoft.com/office/powerpoint/2010/main" xmlns="" val="26978078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750734" y="3966648"/>
            <a:ext cx="543739" cy="523220"/>
          </a:xfrm>
          <a:prstGeom prst="rect">
            <a:avLst/>
          </a:prstGeom>
          <a:noFill/>
        </p:spPr>
        <p:txBody>
          <a:bodyPr wrap="none" rtlCol="0">
            <a:spAutoFit/>
          </a:bodyPr>
          <a:lstStyle/>
          <a:p>
            <a:r>
              <a:rPr lang="zh-CN" altLang="en-US" sz="2800" dirty="0"/>
              <a:t>六</a:t>
            </a:r>
          </a:p>
        </p:txBody>
      </p:sp>
      <p:sp>
        <p:nvSpPr>
          <p:cNvPr id="7" name="文本框 6"/>
          <p:cNvSpPr txBox="1"/>
          <p:nvPr/>
        </p:nvSpPr>
        <p:spPr>
          <a:xfrm>
            <a:off x="3750734" y="488214"/>
            <a:ext cx="543739" cy="523220"/>
          </a:xfrm>
          <a:prstGeom prst="rect">
            <a:avLst/>
          </a:prstGeom>
          <a:noFill/>
        </p:spPr>
        <p:txBody>
          <a:bodyPr wrap="none" rtlCol="0">
            <a:spAutoFit/>
          </a:bodyPr>
          <a:lstStyle/>
          <a:p>
            <a:r>
              <a:rPr lang="zh-CN" altLang="en-US" sz="2800" dirty="0"/>
              <a:t>三</a:t>
            </a:r>
          </a:p>
        </p:txBody>
      </p:sp>
      <p:sp>
        <p:nvSpPr>
          <p:cNvPr id="8" name="文本框 7"/>
          <p:cNvSpPr txBox="1"/>
          <p:nvPr/>
        </p:nvSpPr>
        <p:spPr>
          <a:xfrm>
            <a:off x="3750734" y="1368747"/>
            <a:ext cx="543739" cy="523220"/>
          </a:xfrm>
          <a:prstGeom prst="rect">
            <a:avLst/>
          </a:prstGeom>
          <a:noFill/>
        </p:spPr>
        <p:txBody>
          <a:bodyPr wrap="none" rtlCol="0">
            <a:spAutoFit/>
          </a:bodyPr>
          <a:lstStyle/>
          <a:p>
            <a:r>
              <a:rPr lang="zh-CN" altLang="en-US" sz="2800" dirty="0"/>
              <a:t>四</a:t>
            </a:r>
          </a:p>
        </p:txBody>
      </p:sp>
      <p:sp>
        <p:nvSpPr>
          <p:cNvPr id="9" name="文本框 8"/>
          <p:cNvSpPr txBox="1"/>
          <p:nvPr/>
        </p:nvSpPr>
        <p:spPr>
          <a:xfrm>
            <a:off x="3750734" y="2630279"/>
            <a:ext cx="543739" cy="523220"/>
          </a:xfrm>
          <a:prstGeom prst="rect">
            <a:avLst/>
          </a:prstGeom>
          <a:noFill/>
        </p:spPr>
        <p:txBody>
          <a:bodyPr wrap="none" rtlCol="0">
            <a:spAutoFit/>
          </a:bodyPr>
          <a:lstStyle/>
          <a:p>
            <a:r>
              <a:rPr lang="zh-CN" altLang="en-US" sz="2800" dirty="0"/>
              <a:t>五</a:t>
            </a:r>
          </a:p>
        </p:txBody>
      </p:sp>
      <p:sp>
        <p:nvSpPr>
          <p:cNvPr id="10" name="文本框 9"/>
          <p:cNvSpPr txBox="1"/>
          <p:nvPr/>
        </p:nvSpPr>
        <p:spPr>
          <a:xfrm>
            <a:off x="3750734" y="4864114"/>
            <a:ext cx="543739" cy="523220"/>
          </a:xfrm>
          <a:prstGeom prst="rect">
            <a:avLst/>
          </a:prstGeom>
          <a:noFill/>
        </p:spPr>
        <p:txBody>
          <a:bodyPr wrap="none" rtlCol="0">
            <a:spAutoFit/>
          </a:bodyPr>
          <a:lstStyle/>
          <a:p>
            <a:r>
              <a:rPr lang="zh-CN" altLang="en-US" sz="2800" dirty="0"/>
              <a:t>一</a:t>
            </a:r>
          </a:p>
        </p:txBody>
      </p:sp>
      <p:sp>
        <p:nvSpPr>
          <p:cNvPr id="11" name="文本框 10"/>
          <p:cNvSpPr txBox="1"/>
          <p:nvPr/>
        </p:nvSpPr>
        <p:spPr>
          <a:xfrm>
            <a:off x="3750734" y="5762948"/>
            <a:ext cx="543739" cy="523220"/>
          </a:xfrm>
          <a:prstGeom prst="rect">
            <a:avLst/>
          </a:prstGeom>
          <a:noFill/>
        </p:spPr>
        <p:txBody>
          <a:bodyPr wrap="none" rtlCol="0">
            <a:spAutoFit/>
          </a:bodyPr>
          <a:lstStyle/>
          <a:p>
            <a:r>
              <a:rPr lang="zh-CN" altLang="en-US" sz="2800" dirty="0"/>
              <a:t>二</a:t>
            </a:r>
          </a:p>
        </p:txBody>
      </p:sp>
      <p:sp>
        <p:nvSpPr>
          <p:cNvPr id="12" name="文本框 11"/>
          <p:cNvSpPr txBox="1"/>
          <p:nvPr/>
        </p:nvSpPr>
        <p:spPr>
          <a:xfrm>
            <a:off x="7642573" y="2311351"/>
            <a:ext cx="798693" cy="1200329"/>
          </a:xfrm>
          <a:prstGeom prst="rect">
            <a:avLst/>
          </a:prstGeom>
          <a:noFill/>
        </p:spPr>
        <p:txBody>
          <a:bodyPr wrap="square" rtlCol="0">
            <a:spAutoFit/>
          </a:bodyPr>
          <a:lstStyle/>
          <a:p>
            <a:r>
              <a:rPr lang="zh-CN" altLang="en-US" sz="3600" dirty="0">
                <a:solidFill>
                  <a:schemeClr val="tx1">
                    <a:lumMod val="95000"/>
                    <a:lumOff val="5000"/>
                  </a:schemeClr>
                </a:solidFill>
              </a:rPr>
              <a:t>结论</a:t>
            </a:r>
          </a:p>
        </p:txBody>
      </p:sp>
      <p:sp>
        <p:nvSpPr>
          <p:cNvPr id="13" name="文本框 12"/>
          <p:cNvSpPr txBox="1"/>
          <p:nvPr/>
        </p:nvSpPr>
        <p:spPr>
          <a:xfrm>
            <a:off x="7298267" y="2311351"/>
            <a:ext cx="457200" cy="1323439"/>
          </a:xfrm>
          <a:prstGeom prst="rect">
            <a:avLst/>
          </a:prstGeom>
          <a:noFill/>
        </p:spPr>
        <p:txBody>
          <a:bodyPr wrap="square" rtlCol="0">
            <a:spAutoFit/>
          </a:bodyPr>
          <a:lstStyle/>
          <a:p>
            <a:r>
              <a:rPr lang="zh-CN" altLang="en-US" sz="2000" b="1" dirty="0">
                <a:solidFill>
                  <a:schemeClr val="tx1">
                    <a:lumMod val="95000"/>
                    <a:lumOff val="5000"/>
                  </a:schemeClr>
                </a:solidFill>
              </a:rPr>
              <a:t>第五部分</a:t>
            </a:r>
          </a:p>
        </p:txBody>
      </p:sp>
    </p:spTree>
    <p:extLst>
      <p:ext uri="{BB962C8B-B14F-4D97-AF65-F5344CB8AC3E}">
        <p14:creationId xmlns:p14="http://schemas.microsoft.com/office/powerpoint/2010/main" xmlns="" val="40746049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3750734" y="2630279"/>
            <a:ext cx="543739" cy="523220"/>
          </a:xfrm>
          <a:prstGeom prst="rect">
            <a:avLst/>
          </a:prstGeom>
          <a:noFill/>
        </p:spPr>
        <p:txBody>
          <a:bodyPr wrap="none" rtlCol="0">
            <a:spAutoFit/>
          </a:bodyPr>
          <a:lstStyle/>
          <a:p>
            <a:r>
              <a:rPr lang="zh-CN" altLang="en-US" sz="2800" dirty="0"/>
              <a:t>六</a:t>
            </a:r>
          </a:p>
        </p:txBody>
      </p:sp>
      <p:sp>
        <p:nvSpPr>
          <p:cNvPr id="19" name="文本框 18"/>
          <p:cNvSpPr txBox="1"/>
          <p:nvPr/>
        </p:nvSpPr>
        <p:spPr>
          <a:xfrm>
            <a:off x="3750734" y="448414"/>
            <a:ext cx="543739" cy="523220"/>
          </a:xfrm>
          <a:prstGeom prst="rect">
            <a:avLst/>
          </a:prstGeom>
          <a:noFill/>
        </p:spPr>
        <p:txBody>
          <a:bodyPr wrap="none" rtlCol="0">
            <a:spAutoFit/>
          </a:bodyPr>
          <a:lstStyle/>
          <a:p>
            <a:r>
              <a:rPr lang="zh-CN" altLang="en-US" sz="2800" dirty="0"/>
              <a:t>四</a:t>
            </a:r>
          </a:p>
        </p:txBody>
      </p:sp>
      <p:sp>
        <p:nvSpPr>
          <p:cNvPr id="20" name="文本框 19"/>
          <p:cNvSpPr txBox="1"/>
          <p:nvPr/>
        </p:nvSpPr>
        <p:spPr>
          <a:xfrm>
            <a:off x="3750734" y="1414468"/>
            <a:ext cx="543739" cy="523220"/>
          </a:xfrm>
          <a:prstGeom prst="rect">
            <a:avLst/>
          </a:prstGeom>
          <a:noFill/>
        </p:spPr>
        <p:txBody>
          <a:bodyPr wrap="none" rtlCol="0">
            <a:spAutoFit/>
          </a:bodyPr>
          <a:lstStyle/>
          <a:p>
            <a:r>
              <a:rPr lang="zh-CN" altLang="en-US" sz="2800" dirty="0"/>
              <a:t>五</a:t>
            </a:r>
          </a:p>
        </p:txBody>
      </p:sp>
      <p:sp>
        <p:nvSpPr>
          <p:cNvPr id="21" name="文本框 20"/>
          <p:cNvSpPr txBox="1"/>
          <p:nvPr/>
        </p:nvSpPr>
        <p:spPr>
          <a:xfrm>
            <a:off x="3750734" y="3943781"/>
            <a:ext cx="543739" cy="523220"/>
          </a:xfrm>
          <a:prstGeom prst="rect">
            <a:avLst/>
          </a:prstGeom>
          <a:noFill/>
        </p:spPr>
        <p:txBody>
          <a:bodyPr wrap="none" rtlCol="0">
            <a:spAutoFit/>
          </a:bodyPr>
          <a:lstStyle/>
          <a:p>
            <a:r>
              <a:rPr lang="zh-CN" altLang="en-US" sz="2800" dirty="0"/>
              <a:t>一</a:t>
            </a:r>
          </a:p>
        </p:txBody>
      </p:sp>
      <p:sp>
        <p:nvSpPr>
          <p:cNvPr id="22" name="文本框 21"/>
          <p:cNvSpPr txBox="1"/>
          <p:nvPr/>
        </p:nvSpPr>
        <p:spPr>
          <a:xfrm>
            <a:off x="3750734" y="4842615"/>
            <a:ext cx="543739" cy="523220"/>
          </a:xfrm>
          <a:prstGeom prst="rect">
            <a:avLst/>
          </a:prstGeom>
          <a:noFill/>
        </p:spPr>
        <p:txBody>
          <a:bodyPr wrap="none" rtlCol="0">
            <a:spAutoFit/>
          </a:bodyPr>
          <a:lstStyle/>
          <a:p>
            <a:r>
              <a:rPr lang="zh-CN" altLang="en-US" sz="2800" dirty="0"/>
              <a:t>二</a:t>
            </a:r>
          </a:p>
        </p:txBody>
      </p:sp>
      <p:sp>
        <p:nvSpPr>
          <p:cNvPr id="23" name="文本框 22"/>
          <p:cNvSpPr txBox="1"/>
          <p:nvPr/>
        </p:nvSpPr>
        <p:spPr>
          <a:xfrm>
            <a:off x="3750734" y="5757015"/>
            <a:ext cx="543739" cy="523220"/>
          </a:xfrm>
          <a:prstGeom prst="rect">
            <a:avLst/>
          </a:prstGeom>
          <a:noFill/>
        </p:spPr>
        <p:txBody>
          <a:bodyPr wrap="none" rtlCol="0">
            <a:spAutoFit/>
          </a:bodyPr>
          <a:lstStyle/>
          <a:p>
            <a:r>
              <a:rPr lang="zh-CN" altLang="en-US" sz="2800" dirty="0"/>
              <a:t>三</a:t>
            </a:r>
          </a:p>
        </p:txBody>
      </p:sp>
      <p:sp>
        <p:nvSpPr>
          <p:cNvPr id="24" name="文本框 23"/>
          <p:cNvSpPr txBox="1"/>
          <p:nvPr/>
        </p:nvSpPr>
        <p:spPr>
          <a:xfrm>
            <a:off x="7642573" y="2311351"/>
            <a:ext cx="798693" cy="2308324"/>
          </a:xfrm>
          <a:prstGeom prst="rect">
            <a:avLst/>
          </a:prstGeom>
          <a:noFill/>
        </p:spPr>
        <p:txBody>
          <a:bodyPr wrap="square" rtlCol="0">
            <a:spAutoFit/>
          </a:bodyPr>
          <a:lstStyle/>
          <a:p>
            <a:r>
              <a:rPr lang="zh-CN" altLang="en-US" sz="3600" dirty="0">
                <a:solidFill>
                  <a:schemeClr val="tx1">
                    <a:lumMod val="95000"/>
                    <a:lumOff val="5000"/>
                  </a:schemeClr>
                </a:solidFill>
              </a:rPr>
              <a:t>参考文献</a:t>
            </a:r>
          </a:p>
        </p:txBody>
      </p:sp>
      <p:sp>
        <p:nvSpPr>
          <p:cNvPr id="25" name="文本框 24"/>
          <p:cNvSpPr txBox="1"/>
          <p:nvPr/>
        </p:nvSpPr>
        <p:spPr>
          <a:xfrm>
            <a:off x="7298267" y="2311351"/>
            <a:ext cx="457200" cy="1323439"/>
          </a:xfrm>
          <a:prstGeom prst="rect">
            <a:avLst/>
          </a:prstGeom>
          <a:noFill/>
        </p:spPr>
        <p:txBody>
          <a:bodyPr wrap="square" rtlCol="0">
            <a:spAutoFit/>
          </a:bodyPr>
          <a:lstStyle/>
          <a:p>
            <a:r>
              <a:rPr lang="zh-CN" altLang="en-US" sz="2000" b="1" dirty="0">
                <a:solidFill>
                  <a:schemeClr val="tx1">
                    <a:lumMod val="95000"/>
                    <a:lumOff val="5000"/>
                  </a:schemeClr>
                </a:solidFill>
              </a:rPr>
              <a:t>第六部分</a:t>
            </a:r>
          </a:p>
        </p:txBody>
      </p:sp>
    </p:spTree>
    <p:extLst>
      <p:ext uri="{BB962C8B-B14F-4D97-AF65-F5344CB8AC3E}">
        <p14:creationId xmlns:p14="http://schemas.microsoft.com/office/powerpoint/2010/main" xmlns="" val="158767811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45624" y="534384"/>
            <a:ext cx="2046907" cy="1754326"/>
          </a:xfrm>
          <a:prstGeom prst="rect">
            <a:avLst/>
          </a:prstGeom>
        </p:spPr>
        <p:txBody>
          <a:bodyPr wrap="none">
            <a:spAutoFit/>
          </a:bodyPr>
          <a:lstStyle/>
          <a:p>
            <a:pPr algn="ctr"/>
            <a:r>
              <a:rPr lang="zh-CN" altLang="en-US" sz="7200" b="1" dirty="0">
                <a:solidFill>
                  <a:schemeClr val="tx1">
                    <a:lumMod val="85000"/>
                    <a:lumOff val="15000"/>
                  </a:schemeClr>
                </a:solidFill>
              </a:rPr>
              <a:t>目录</a:t>
            </a:r>
            <a:endParaRPr lang="en-US" altLang="zh-CN" sz="7200" b="1" dirty="0">
              <a:solidFill>
                <a:schemeClr val="tx1">
                  <a:lumMod val="85000"/>
                  <a:lumOff val="15000"/>
                </a:schemeClr>
              </a:solidFill>
            </a:endParaRPr>
          </a:p>
          <a:p>
            <a:pPr algn="ctr"/>
            <a:r>
              <a:rPr lang="en-US" altLang="zh-CN" sz="3600" b="1" dirty="0">
                <a:solidFill>
                  <a:schemeClr val="tx1">
                    <a:lumMod val="85000"/>
                    <a:lumOff val="15000"/>
                  </a:schemeClr>
                </a:solidFill>
              </a:rPr>
              <a:t>Content</a:t>
            </a:r>
            <a:endParaRPr lang="zh-CN" altLang="en-US" sz="3600" b="1" dirty="0">
              <a:solidFill>
                <a:schemeClr val="tx1">
                  <a:lumMod val="85000"/>
                  <a:lumOff val="15000"/>
                </a:schemeClr>
              </a:solidFill>
            </a:endParaRPr>
          </a:p>
        </p:txBody>
      </p:sp>
      <p:sp>
        <p:nvSpPr>
          <p:cNvPr id="23" name="文本框 22"/>
          <p:cNvSpPr txBox="1"/>
          <p:nvPr/>
        </p:nvSpPr>
        <p:spPr>
          <a:xfrm flipH="1">
            <a:off x="4271168" y="2157129"/>
            <a:ext cx="500457" cy="707886"/>
          </a:xfrm>
          <a:prstGeom prst="rect">
            <a:avLst/>
          </a:prstGeom>
          <a:noFill/>
        </p:spPr>
        <p:txBody>
          <a:bodyPr wrap="none" rtlCol="0">
            <a:spAutoFit/>
          </a:bodyPr>
          <a:lstStyle/>
          <a:p>
            <a:pPr algn="ctr"/>
            <a:r>
              <a:rPr lang="en-US" altLang="zh-CN" sz="4000" b="1" dirty="0">
                <a:solidFill>
                  <a:schemeClr val="tx1">
                    <a:lumMod val="95000"/>
                    <a:lumOff val="5000"/>
                  </a:schemeClr>
                </a:solidFill>
              </a:rPr>
              <a:t>1</a:t>
            </a:r>
            <a:endParaRPr lang="zh-CN" altLang="en-US" sz="4000" b="1" dirty="0">
              <a:solidFill>
                <a:schemeClr val="tx1">
                  <a:lumMod val="95000"/>
                  <a:lumOff val="5000"/>
                </a:schemeClr>
              </a:solidFill>
            </a:endParaRPr>
          </a:p>
        </p:txBody>
      </p:sp>
      <p:sp>
        <p:nvSpPr>
          <p:cNvPr id="24" name="文本框 23"/>
          <p:cNvSpPr txBox="1"/>
          <p:nvPr/>
        </p:nvSpPr>
        <p:spPr>
          <a:xfrm flipH="1">
            <a:off x="5347094" y="2663061"/>
            <a:ext cx="500457" cy="707886"/>
          </a:xfrm>
          <a:prstGeom prst="rect">
            <a:avLst/>
          </a:prstGeom>
          <a:noFill/>
        </p:spPr>
        <p:txBody>
          <a:bodyPr wrap="none" rtlCol="0">
            <a:spAutoFit/>
          </a:bodyPr>
          <a:lstStyle/>
          <a:p>
            <a:pPr algn="ctr"/>
            <a:r>
              <a:rPr lang="en-US" altLang="zh-CN" sz="4000" b="1" dirty="0">
                <a:solidFill>
                  <a:schemeClr val="tx1">
                    <a:lumMod val="85000"/>
                    <a:lumOff val="15000"/>
                  </a:schemeClr>
                </a:solidFill>
              </a:rPr>
              <a:t>2</a:t>
            </a:r>
            <a:endParaRPr lang="zh-CN" altLang="en-US" sz="4000" b="1" dirty="0">
              <a:solidFill>
                <a:schemeClr val="tx1">
                  <a:lumMod val="85000"/>
                  <a:lumOff val="15000"/>
                </a:schemeClr>
              </a:solidFill>
            </a:endParaRPr>
          </a:p>
        </p:txBody>
      </p:sp>
      <p:sp>
        <p:nvSpPr>
          <p:cNvPr id="25" name="文本框 24"/>
          <p:cNvSpPr txBox="1"/>
          <p:nvPr/>
        </p:nvSpPr>
        <p:spPr>
          <a:xfrm flipH="1">
            <a:off x="6423020" y="3168993"/>
            <a:ext cx="500457" cy="707886"/>
          </a:xfrm>
          <a:prstGeom prst="rect">
            <a:avLst/>
          </a:prstGeom>
          <a:noFill/>
        </p:spPr>
        <p:txBody>
          <a:bodyPr wrap="none" rtlCol="0">
            <a:spAutoFit/>
          </a:bodyPr>
          <a:lstStyle/>
          <a:p>
            <a:pPr algn="ctr"/>
            <a:r>
              <a:rPr lang="en-US" altLang="zh-CN" sz="4000" b="1" dirty="0">
                <a:solidFill>
                  <a:schemeClr val="tx1">
                    <a:lumMod val="75000"/>
                    <a:lumOff val="25000"/>
                  </a:schemeClr>
                </a:solidFill>
              </a:rPr>
              <a:t>3</a:t>
            </a:r>
            <a:endParaRPr lang="zh-CN" altLang="en-US" sz="4000" b="1" dirty="0">
              <a:solidFill>
                <a:schemeClr val="tx1">
                  <a:lumMod val="75000"/>
                  <a:lumOff val="25000"/>
                </a:schemeClr>
              </a:solidFill>
            </a:endParaRPr>
          </a:p>
        </p:txBody>
      </p:sp>
      <p:sp>
        <p:nvSpPr>
          <p:cNvPr id="26" name="文本框 25"/>
          <p:cNvSpPr txBox="1"/>
          <p:nvPr/>
        </p:nvSpPr>
        <p:spPr>
          <a:xfrm flipH="1">
            <a:off x="7498946" y="3674925"/>
            <a:ext cx="500457" cy="707886"/>
          </a:xfrm>
          <a:prstGeom prst="rect">
            <a:avLst/>
          </a:prstGeom>
          <a:noFill/>
        </p:spPr>
        <p:txBody>
          <a:bodyPr wrap="none" rtlCol="0">
            <a:spAutoFit/>
          </a:bodyPr>
          <a:lstStyle/>
          <a:p>
            <a:pPr algn="ctr"/>
            <a:r>
              <a:rPr lang="en-US" altLang="zh-CN" sz="4000" b="1" dirty="0">
                <a:solidFill>
                  <a:schemeClr val="tx1">
                    <a:lumMod val="65000"/>
                    <a:lumOff val="35000"/>
                  </a:schemeClr>
                </a:solidFill>
              </a:rPr>
              <a:t>4</a:t>
            </a:r>
            <a:endParaRPr lang="zh-CN" altLang="en-US" sz="4000" b="1" dirty="0">
              <a:solidFill>
                <a:schemeClr val="tx1">
                  <a:lumMod val="65000"/>
                  <a:lumOff val="35000"/>
                </a:schemeClr>
              </a:solidFill>
            </a:endParaRPr>
          </a:p>
        </p:txBody>
      </p:sp>
      <p:sp>
        <p:nvSpPr>
          <p:cNvPr id="27" name="文本框 26"/>
          <p:cNvSpPr txBox="1"/>
          <p:nvPr/>
        </p:nvSpPr>
        <p:spPr>
          <a:xfrm flipH="1">
            <a:off x="8574872" y="4180857"/>
            <a:ext cx="500457" cy="707886"/>
          </a:xfrm>
          <a:prstGeom prst="rect">
            <a:avLst/>
          </a:prstGeom>
          <a:noFill/>
        </p:spPr>
        <p:txBody>
          <a:bodyPr wrap="none" rtlCol="0">
            <a:spAutoFit/>
          </a:bodyPr>
          <a:lstStyle/>
          <a:p>
            <a:pPr algn="ctr"/>
            <a:r>
              <a:rPr lang="en-US" altLang="zh-CN" sz="4000" b="1" dirty="0">
                <a:solidFill>
                  <a:schemeClr val="tx1">
                    <a:lumMod val="50000"/>
                    <a:lumOff val="50000"/>
                  </a:schemeClr>
                </a:solidFill>
              </a:rPr>
              <a:t>5</a:t>
            </a:r>
            <a:endParaRPr lang="zh-CN" altLang="en-US" sz="4000" b="1" dirty="0">
              <a:solidFill>
                <a:schemeClr val="tx1">
                  <a:lumMod val="50000"/>
                  <a:lumOff val="50000"/>
                </a:schemeClr>
              </a:solidFill>
            </a:endParaRPr>
          </a:p>
        </p:txBody>
      </p:sp>
      <p:sp>
        <p:nvSpPr>
          <p:cNvPr id="28" name="文本框 27"/>
          <p:cNvSpPr txBox="1"/>
          <p:nvPr/>
        </p:nvSpPr>
        <p:spPr>
          <a:xfrm flipH="1">
            <a:off x="9650799" y="4686790"/>
            <a:ext cx="500457" cy="707886"/>
          </a:xfrm>
          <a:prstGeom prst="rect">
            <a:avLst/>
          </a:prstGeom>
          <a:noFill/>
        </p:spPr>
        <p:txBody>
          <a:bodyPr wrap="none" rtlCol="0">
            <a:spAutoFit/>
          </a:bodyPr>
          <a:lstStyle/>
          <a:p>
            <a:pPr algn="ctr"/>
            <a:r>
              <a:rPr lang="en-US" altLang="zh-CN" sz="4000" b="1" dirty="0">
                <a:solidFill>
                  <a:schemeClr val="bg1">
                    <a:lumMod val="50000"/>
                  </a:schemeClr>
                </a:solidFill>
              </a:rPr>
              <a:t>6</a:t>
            </a:r>
            <a:endParaRPr lang="zh-CN" altLang="en-US" sz="4000" b="1" dirty="0">
              <a:solidFill>
                <a:schemeClr val="bg1">
                  <a:lumMod val="50000"/>
                </a:schemeClr>
              </a:solidFill>
            </a:endParaRPr>
          </a:p>
        </p:txBody>
      </p:sp>
      <p:sp>
        <p:nvSpPr>
          <p:cNvPr id="30" name="文本框 29"/>
          <p:cNvSpPr txBox="1"/>
          <p:nvPr/>
        </p:nvSpPr>
        <p:spPr>
          <a:xfrm>
            <a:off x="4879872" y="2253156"/>
            <a:ext cx="2869302" cy="523220"/>
          </a:xfrm>
          <a:prstGeom prst="rect">
            <a:avLst/>
          </a:prstGeom>
          <a:noFill/>
        </p:spPr>
        <p:txBody>
          <a:bodyPr wrap="square" rtlCol="0">
            <a:spAutoFit/>
          </a:bodyPr>
          <a:lstStyle/>
          <a:p>
            <a:r>
              <a:rPr lang="zh-CN" altLang="en-US" sz="2800" b="1" dirty="0">
                <a:solidFill>
                  <a:schemeClr val="tx1">
                    <a:lumMod val="95000"/>
                    <a:lumOff val="5000"/>
                  </a:schemeClr>
                </a:solidFill>
              </a:rPr>
              <a:t>关于其书其人</a:t>
            </a:r>
          </a:p>
        </p:txBody>
      </p:sp>
      <p:sp>
        <p:nvSpPr>
          <p:cNvPr id="31" name="文本框 30"/>
          <p:cNvSpPr txBox="1"/>
          <p:nvPr/>
        </p:nvSpPr>
        <p:spPr>
          <a:xfrm>
            <a:off x="5958479" y="2756529"/>
            <a:ext cx="3001540" cy="523220"/>
          </a:xfrm>
          <a:prstGeom prst="rect">
            <a:avLst/>
          </a:prstGeom>
          <a:noFill/>
        </p:spPr>
        <p:txBody>
          <a:bodyPr wrap="square" rtlCol="0">
            <a:spAutoFit/>
          </a:bodyPr>
          <a:lstStyle/>
          <a:p>
            <a:r>
              <a:rPr lang="zh-CN" altLang="en-US" sz="2800" b="1" dirty="0">
                <a:solidFill>
                  <a:schemeClr val="tx1">
                    <a:lumMod val="85000"/>
                    <a:lumOff val="15000"/>
                  </a:schemeClr>
                </a:solidFill>
              </a:rPr>
              <a:t>不同时期的评价</a:t>
            </a:r>
          </a:p>
        </p:txBody>
      </p:sp>
      <p:sp>
        <p:nvSpPr>
          <p:cNvPr id="32" name="文本框 31"/>
          <p:cNvSpPr txBox="1"/>
          <p:nvPr/>
        </p:nvSpPr>
        <p:spPr>
          <a:xfrm>
            <a:off x="6880693" y="3242294"/>
            <a:ext cx="3471607" cy="523220"/>
          </a:xfrm>
          <a:prstGeom prst="rect">
            <a:avLst/>
          </a:prstGeom>
          <a:noFill/>
        </p:spPr>
        <p:txBody>
          <a:bodyPr wrap="square" rtlCol="0">
            <a:spAutoFit/>
          </a:bodyPr>
          <a:lstStyle/>
          <a:p>
            <a:r>
              <a:rPr lang="zh-CN" altLang="en-US" sz="2800" b="1" dirty="0">
                <a:solidFill>
                  <a:schemeClr val="tx1">
                    <a:lumMod val="75000"/>
                    <a:lumOff val="25000"/>
                  </a:schemeClr>
                </a:solidFill>
              </a:rPr>
              <a:t>修昔底德与希罗多德</a:t>
            </a:r>
          </a:p>
        </p:txBody>
      </p:sp>
      <p:sp>
        <p:nvSpPr>
          <p:cNvPr id="33" name="文本框 32"/>
          <p:cNvSpPr txBox="1"/>
          <p:nvPr/>
        </p:nvSpPr>
        <p:spPr>
          <a:xfrm>
            <a:off x="8030572" y="3810827"/>
            <a:ext cx="3054400" cy="523220"/>
          </a:xfrm>
          <a:prstGeom prst="rect">
            <a:avLst/>
          </a:prstGeom>
          <a:noFill/>
        </p:spPr>
        <p:txBody>
          <a:bodyPr wrap="square" rtlCol="0">
            <a:spAutoFit/>
          </a:bodyPr>
          <a:lstStyle/>
          <a:p>
            <a:r>
              <a:rPr lang="zh-CN" altLang="en-US" sz="2800" b="1" dirty="0">
                <a:solidFill>
                  <a:schemeClr val="tx1">
                    <a:lumMod val="65000"/>
                    <a:lumOff val="35000"/>
                  </a:schemeClr>
                </a:solidFill>
              </a:rPr>
              <a:t>地位与意义</a:t>
            </a:r>
          </a:p>
        </p:txBody>
      </p:sp>
      <p:sp>
        <p:nvSpPr>
          <p:cNvPr id="34" name="文本框 33"/>
          <p:cNvSpPr txBox="1"/>
          <p:nvPr/>
        </p:nvSpPr>
        <p:spPr>
          <a:xfrm>
            <a:off x="9075329" y="4281062"/>
            <a:ext cx="1862259" cy="523220"/>
          </a:xfrm>
          <a:prstGeom prst="rect">
            <a:avLst/>
          </a:prstGeom>
          <a:noFill/>
        </p:spPr>
        <p:txBody>
          <a:bodyPr wrap="square" rtlCol="0">
            <a:spAutoFit/>
          </a:bodyPr>
          <a:lstStyle/>
          <a:p>
            <a:r>
              <a:rPr lang="zh-CN" altLang="en-US" sz="2800" b="1" dirty="0">
                <a:solidFill>
                  <a:schemeClr val="tx1">
                    <a:lumMod val="50000"/>
                    <a:lumOff val="50000"/>
                  </a:schemeClr>
                </a:solidFill>
              </a:rPr>
              <a:t>结论</a:t>
            </a:r>
          </a:p>
        </p:txBody>
      </p:sp>
      <p:sp>
        <p:nvSpPr>
          <p:cNvPr id="35" name="文本框 34"/>
          <p:cNvSpPr txBox="1"/>
          <p:nvPr/>
        </p:nvSpPr>
        <p:spPr>
          <a:xfrm>
            <a:off x="10151256" y="4779123"/>
            <a:ext cx="1862259" cy="523220"/>
          </a:xfrm>
          <a:prstGeom prst="rect">
            <a:avLst/>
          </a:prstGeom>
          <a:noFill/>
        </p:spPr>
        <p:txBody>
          <a:bodyPr wrap="square" rtlCol="0">
            <a:spAutoFit/>
          </a:bodyPr>
          <a:lstStyle/>
          <a:p>
            <a:r>
              <a:rPr lang="zh-CN" altLang="en-US" sz="2800" b="1" dirty="0">
                <a:solidFill>
                  <a:schemeClr val="bg1">
                    <a:lumMod val="50000"/>
                  </a:schemeClr>
                </a:solidFill>
              </a:rPr>
              <a:t>参考文献</a:t>
            </a:r>
          </a:p>
        </p:txBody>
      </p:sp>
    </p:spTree>
    <p:extLst>
      <p:ext uri="{BB962C8B-B14F-4D97-AF65-F5344CB8AC3E}">
        <p14:creationId xmlns:p14="http://schemas.microsoft.com/office/powerpoint/2010/main" xmlns="" val="232781498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t>06</a:t>
            </a:r>
            <a:endParaRPr lang="zh-CN" altLang="en-US" sz="3200" dirty="0"/>
          </a:p>
        </p:txBody>
      </p:sp>
      <p:cxnSp>
        <p:nvCxnSpPr>
          <p:cNvPr id="3" name="直接连接符 2"/>
          <p:cNvCxnSpPr/>
          <p:nvPr/>
        </p:nvCxnSpPr>
        <p:spPr>
          <a:xfrm>
            <a:off x="808598" y="1859008"/>
            <a:ext cx="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20566" y="3818467"/>
            <a:ext cx="376065" cy="1200329"/>
          </a:xfrm>
          <a:prstGeom prst="rect">
            <a:avLst/>
          </a:prstGeom>
          <a:noFill/>
        </p:spPr>
        <p:txBody>
          <a:bodyPr wrap="square" rtlCol="0">
            <a:spAutoFit/>
          </a:bodyPr>
          <a:lstStyle/>
          <a:p>
            <a:r>
              <a:rPr lang="zh-CN" altLang="en-US" dirty="0">
                <a:solidFill>
                  <a:schemeClr val="tx1">
                    <a:lumMod val="95000"/>
                    <a:lumOff val="5000"/>
                  </a:schemeClr>
                </a:solidFill>
              </a:rPr>
              <a:t>参考文献</a:t>
            </a:r>
          </a:p>
        </p:txBody>
      </p:sp>
      <p:cxnSp>
        <p:nvCxnSpPr>
          <p:cNvPr id="5" name="直接连接符 4"/>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80577" y="2436935"/>
            <a:ext cx="9902825" cy="1981696"/>
          </a:xfrm>
          <a:prstGeom prst="rect">
            <a:avLst/>
          </a:prstGeom>
        </p:spPr>
        <p:txBody>
          <a:bodyPr wrap="square">
            <a:spAutoFit/>
          </a:bodyPr>
          <a:lstStyle/>
          <a:p>
            <a:pPr>
              <a:lnSpc>
                <a:spcPct val="130000"/>
              </a:lnSpc>
            </a:pPr>
            <a:r>
              <a:rPr lang="en-US" altLang="zh-CN" sz="1600" dirty="0">
                <a:solidFill>
                  <a:schemeClr val="tx1">
                    <a:lumMod val="75000"/>
                    <a:lumOff val="25000"/>
                  </a:schemeClr>
                </a:solidFill>
                <a:latin typeface="+mn-ea"/>
              </a:rPr>
              <a:t>1.《</a:t>
            </a:r>
            <a:r>
              <a:rPr lang="zh-CN" altLang="en-US" sz="1600" dirty="0">
                <a:solidFill>
                  <a:schemeClr val="tx1">
                    <a:lumMod val="75000"/>
                    <a:lumOff val="25000"/>
                  </a:schemeClr>
                </a:solidFill>
                <a:latin typeface="+mn-ea"/>
              </a:rPr>
              <a:t>希罗多德与修昔底德著作分析比较</a:t>
            </a:r>
            <a:r>
              <a:rPr lang="en-US" altLang="zh-CN" sz="1600" dirty="0">
                <a:solidFill>
                  <a:schemeClr val="tx1">
                    <a:lumMod val="75000"/>
                    <a:lumOff val="25000"/>
                  </a:schemeClr>
                </a:solidFill>
                <a:latin typeface="+mn-ea"/>
              </a:rPr>
              <a:t>》</a:t>
            </a:r>
            <a:r>
              <a:rPr lang="zh-CN" altLang="en-US" sz="1600" dirty="0">
                <a:solidFill>
                  <a:schemeClr val="tx1">
                    <a:lumMod val="75000"/>
                    <a:lumOff val="25000"/>
                  </a:schemeClr>
                </a:solidFill>
                <a:latin typeface="+mn-ea"/>
              </a:rPr>
              <a:t>，刘骥宇</a:t>
            </a:r>
            <a:endParaRPr lang="en-US" altLang="zh-CN" sz="1600" dirty="0">
              <a:solidFill>
                <a:schemeClr val="tx1">
                  <a:lumMod val="75000"/>
                  <a:lumOff val="25000"/>
                </a:schemeClr>
              </a:solidFill>
              <a:latin typeface="+mn-ea"/>
            </a:endParaRPr>
          </a:p>
          <a:p>
            <a:pPr>
              <a:lnSpc>
                <a:spcPct val="130000"/>
              </a:lnSpc>
            </a:pPr>
            <a:r>
              <a:rPr lang="en-US" altLang="zh-CN" sz="1600" dirty="0">
                <a:solidFill>
                  <a:schemeClr val="tx1">
                    <a:lumMod val="75000"/>
                    <a:lumOff val="25000"/>
                  </a:schemeClr>
                </a:solidFill>
                <a:latin typeface="+mn-ea"/>
              </a:rPr>
              <a:t>2.《</a:t>
            </a:r>
            <a:r>
              <a:rPr lang="zh-CN" altLang="en-US" sz="1600" dirty="0">
                <a:solidFill>
                  <a:schemeClr val="tx1">
                    <a:lumMod val="75000"/>
                    <a:lumOff val="25000"/>
                  </a:schemeClr>
                </a:solidFill>
                <a:latin typeface="+mn-ea"/>
              </a:rPr>
              <a:t>科学的、客观的、超然的？</a:t>
            </a:r>
            <a:r>
              <a:rPr lang="en-US" altLang="zh-CN" sz="1600" dirty="0">
                <a:solidFill>
                  <a:schemeClr val="tx1">
                    <a:lumMod val="75000"/>
                    <a:lumOff val="25000"/>
                  </a:schemeClr>
                </a:solidFill>
                <a:latin typeface="+mn-ea"/>
              </a:rPr>
              <a:t>——</a:t>
            </a:r>
            <a:r>
              <a:rPr lang="zh-CN" altLang="en-US" sz="1600" dirty="0">
                <a:solidFill>
                  <a:schemeClr val="tx1">
                    <a:lumMod val="75000"/>
                    <a:lumOff val="25000"/>
                  </a:schemeClr>
                </a:solidFill>
                <a:latin typeface="+mn-ea"/>
              </a:rPr>
              <a:t>二十世纪以来修昔底德史家形象之嬗变</a:t>
            </a:r>
            <a:r>
              <a:rPr lang="en-US" altLang="zh-CN" sz="1600" dirty="0">
                <a:solidFill>
                  <a:schemeClr val="tx1">
                    <a:lumMod val="75000"/>
                    <a:lumOff val="25000"/>
                  </a:schemeClr>
                </a:solidFill>
                <a:latin typeface="+mn-ea"/>
              </a:rPr>
              <a:t>》</a:t>
            </a:r>
            <a:r>
              <a:rPr lang="zh-CN" altLang="en-US" sz="1600" dirty="0">
                <a:solidFill>
                  <a:schemeClr val="tx1">
                    <a:lumMod val="75000"/>
                    <a:lumOff val="25000"/>
                  </a:schemeClr>
                </a:solidFill>
                <a:latin typeface="+mn-ea"/>
              </a:rPr>
              <a:t>，何元国</a:t>
            </a:r>
            <a:endParaRPr lang="en-US" altLang="zh-CN" sz="1600" dirty="0">
              <a:solidFill>
                <a:schemeClr val="tx1">
                  <a:lumMod val="75000"/>
                  <a:lumOff val="25000"/>
                </a:schemeClr>
              </a:solidFill>
              <a:latin typeface="+mn-ea"/>
            </a:endParaRPr>
          </a:p>
          <a:p>
            <a:pPr>
              <a:lnSpc>
                <a:spcPct val="130000"/>
              </a:lnSpc>
            </a:pPr>
            <a:r>
              <a:rPr lang="en-US" altLang="zh-CN" sz="1600" dirty="0">
                <a:solidFill>
                  <a:schemeClr val="tx1">
                    <a:lumMod val="75000"/>
                    <a:lumOff val="25000"/>
                  </a:schemeClr>
                </a:solidFill>
                <a:latin typeface="+mn-ea"/>
              </a:rPr>
              <a:t>3.《</a:t>
            </a:r>
            <a:r>
              <a:rPr lang="zh-CN" altLang="en-US" sz="1600" dirty="0">
                <a:solidFill>
                  <a:schemeClr val="tx1">
                    <a:lumMod val="75000"/>
                    <a:lumOff val="25000"/>
                  </a:schemeClr>
                </a:solidFill>
                <a:latin typeface="+mn-ea"/>
              </a:rPr>
              <a:t>关于修昔底德历史观评价的两个问题</a:t>
            </a:r>
            <a:r>
              <a:rPr lang="en-US" altLang="zh-CN" sz="1600" dirty="0">
                <a:solidFill>
                  <a:schemeClr val="tx1">
                    <a:lumMod val="75000"/>
                    <a:lumOff val="25000"/>
                  </a:schemeClr>
                </a:solidFill>
                <a:latin typeface="+mn-ea"/>
              </a:rPr>
              <a:t>》</a:t>
            </a:r>
            <a:r>
              <a:rPr lang="zh-CN" altLang="en-US" sz="1600" dirty="0">
                <a:solidFill>
                  <a:schemeClr val="tx1">
                    <a:lumMod val="75000"/>
                    <a:lumOff val="25000"/>
                  </a:schemeClr>
                </a:solidFill>
                <a:latin typeface="+mn-ea"/>
              </a:rPr>
              <a:t>，李长林</a:t>
            </a:r>
            <a:endParaRPr lang="en-US" altLang="zh-CN" sz="1600" dirty="0">
              <a:solidFill>
                <a:schemeClr val="tx1">
                  <a:lumMod val="75000"/>
                  <a:lumOff val="25000"/>
                </a:schemeClr>
              </a:solidFill>
              <a:latin typeface="+mn-ea"/>
            </a:endParaRPr>
          </a:p>
          <a:p>
            <a:pPr>
              <a:lnSpc>
                <a:spcPct val="130000"/>
              </a:lnSpc>
            </a:pPr>
            <a:r>
              <a:rPr lang="en-US" altLang="zh-CN" sz="1600" dirty="0">
                <a:solidFill>
                  <a:schemeClr val="tx1">
                    <a:lumMod val="75000"/>
                    <a:lumOff val="25000"/>
                  </a:schemeClr>
                </a:solidFill>
                <a:latin typeface="+mn-ea"/>
              </a:rPr>
              <a:t>4.《</a:t>
            </a:r>
            <a:r>
              <a:rPr lang="zh-CN" altLang="en-US" sz="1600" dirty="0">
                <a:solidFill>
                  <a:schemeClr val="tx1">
                    <a:lumMod val="75000"/>
                    <a:lumOff val="25000"/>
                  </a:schemeClr>
                </a:solidFill>
                <a:latin typeface="+mn-ea"/>
              </a:rPr>
              <a:t>超越时空的对话</a:t>
            </a:r>
            <a:r>
              <a:rPr lang="en-US" altLang="zh-CN" sz="1600" dirty="0">
                <a:solidFill>
                  <a:schemeClr val="tx1">
                    <a:lumMod val="75000"/>
                    <a:lumOff val="25000"/>
                  </a:schemeClr>
                </a:solidFill>
                <a:latin typeface="+mn-ea"/>
              </a:rPr>
              <a:t>》161</a:t>
            </a:r>
            <a:r>
              <a:rPr lang="zh-CN" altLang="en-US" sz="1600" dirty="0">
                <a:solidFill>
                  <a:schemeClr val="tx1">
                    <a:lumMod val="75000"/>
                    <a:lumOff val="25000"/>
                  </a:schemeClr>
                </a:solidFill>
                <a:latin typeface="+mn-ea"/>
              </a:rPr>
              <a:t>页，张广智，北京师范大学出版社，</a:t>
            </a:r>
            <a:r>
              <a:rPr lang="en-US" altLang="zh-CN" sz="1600" dirty="0">
                <a:solidFill>
                  <a:schemeClr val="tx1">
                    <a:lumMod val="75000"/>
                    <a:lumOff val="25000"/>
                  </a:schemeClr>
                </a:solidFill>
                <a:latin typeface="+mn-ea"/>
              </a:rPr>
              <a:t>2008</a:t>
            </a:r>
          </a:p>
          <a:p>
            <a:pPr>
              <a:lnSpc>
                <a:spcPct val="130000"/>
              </a:lnSpc>
            </a:pPr>
            <a:r>
              <a:rPr lang="en-US" altLang="zh-CN" sz="1600" dirty="0">
                <a:solidFill>
                  <a:schemeClr val="tx1">
                    <a:lumMod val="75000"/>
                    <a:lumOff val="25000"/>
                  </a:schemeClr>
                </a:solidFill>
                <a:latin typeface="+mn-ea"/>
              </a:rPr>
              <a:t>5.《</a:t>
            </a:r>
            <a:r>
              <a:rPr lang="zh-CN" altLang="en-US" sz="1600" dirty="0">
                <a:solidFill>
                  <a:schemeClr val="tx1">
                    <a:lumMod val="75000"/>
                    <a:lumOff val="25000"/>
                  </a:schemeClr>
                </a:solidFill>
                <a:latin typeface="+mn-ea"/>
              </a:rPr>
              <a:t>修昔底德</a:t>
            </a:r>
            <a:r>
              <a:rPr lang="en-US" altLang="zh-CN" sz="1600" dirty="0">
                <a:solidFill>
                  <a:schemeClr val="tx1">
                    <a:lumMod val="75000"/>
                    <a:lumOff val="25000"/>
                  </a:schemeClr>
                </a:solidFill>
                <a:latin typeface="+mn-ea"/>
              </a:rPr>
              <a:t>&lt;</a:t>
            </a:r>
            <a:r>
              <a:rPr lang="zh-CN" altLang="en-US" sz="1600" dirty="0">
                <a:solidFill>
                  <a:schemeClr val="tx1">
                    <a:lumMod val="75000"/>
                    <a:lumOff val="25000"/>
                  </a:schemeClr>
                </a:solidFill>
                <a:latin typeface="+mn-ea"/>
              </a:rPr>
              <a:t>伯罗奔尼撒战争史</a:t>
            </a:r>
            <a:r>
              <a:rPr lang="en-US" altLang="zh-CN" sz="1600" dirty="0">
                <a:solidFill>
                  <a:schemeClr val="tx1">
                    <a:lumMod val="75000"/>
                    <a:lumOff val="25000"/>
                  </a:schemeClr>
                </a:solidFill>
                <a:latin typeface="+mn-ea"/>
              </a:rPr>
              <a:t>&gt;</a:t>
            </a:r>
            <a:r>
              <a:rPr lang="zh-CN" altLang="en-US" sz="1600" dirty="0">
                <a:solidFill>
                  <a:schemeClr val="tx1">
                    <a:lumMod val="75000"/>
                    <a:lumOff val="25000"/>
                  </a:schemeClr>
                </a:solidFill>
                <a:latin typeface="+mn-ea"/>
              </a:rPr>
              <a:t>选</a:t>
            </a:r>
            <a:r>
              <a:rPr lang="en-US" altLang="zh-CN" sz="1600" dirty="0">
                <a:solidFill>
                  <a:schemeClr val="tx1">
                    <a:lumMod val="75000"/>
                    <a:lumOff val="25000"/>
                  </a:schemeClr>
                </a:solidFill>
                <a:latin typeface="+mn-ea"/>
              </a:rPr>
              <a:t>》</a:t>
            </a:r>
            <a:r>
              <a:rPr lang="zh-CN" altLang="en-US" sz="1600" dirty="0">
                <a:solidFill>
                  <a:schemeClr val="tx1">
                    <a:lumMod val="75000"/>
                    <a:lumOff val="25000"/>
                  </a:schemeClr>
                </a:solidFill>
                <a:latin typeface="+mn-ea"/>
              </a:rPr>
              <a:t>前言，吴广廑，商务印书馆，</a:t>
            </a:r>
            <a:r>
              <a:rPr lang="en-US" altLang="zh-CN" sz="1600" dirty="0">
                <a:solidFill>
                  <a:schemeClr val="tx1">
                    <a:lumMod val="75000"/>
                    <a:lumOff val="25000"/>
                  </a:schemeClr>
                </a:solidFill>
                <a:latin typeface="+mn-ea"/>
              </a:rPr>
              <a:t>1986</a:t>
            </a:r>
          </a:p>
          <a:p>
            <a:pPr>
              <a:lnSpc>
                <a:spcPct val="130000"/>
              </a:lnSpc>
            </a:pPr>
            <a:r>
              <a:rPr lang="en-US" altLang="zh-CN" sz="1600" dirty="0">
                <a:solidFill>
                  <a:schemeClr val="tx1">
                    <a:lumMod val="75000"/>
                    <a:lumOff val="25000"/>
                  </a:schemeClr>
                </a:solidFill>
                <a:latin typeface="+mn-ea"/>
              </a:rPr>
              <a:t>6.《</a:t>
            </a:r>
            <a:r>
              <a:rPr lang="zh-CN" altLang="en-US" sz="1600" dirty="0">
                <a:solidFill>
                  <a:schemeClr val="tx1">
                    <a:lumMod val="75000"/>
                    <a:lumOff val="25000"/>
                  </a:schemeClr>
                </a:solidFill>
                <a:latin typeface="+mn-ea"/>
              </a:rPr>
              <a:t>浅谈修昔底德与</a:t>
            </a:r>
            <a:r>
              <a:rPr lang="en-US" altLang="zh-CN" sz="1600" dirty="0">
                <a:solidFill>
                  <a:schemeClr val="tx1">
                    <a:lumMod val="75000"/>
                    <a:lumOff val="25000"/>
                  </a:schemeClr>
                </a:solidFill>
                <a:latin typeface="+mn-ea"/>
              </a:rPr>
              <a:t>&lt;</a:t>
            </a:r>
            <a:r>
              <a:rPr lang="zh-CN" altLang="en-US" sz="1600" dirty="0">
                <a:solidFill>
                  <a:schemeClr val="tx1">
                    <a:lumMod val="75000"/>
                    <a:lumOff val="25000"/>
                  </a:schemeClr>
                </a:solidFill>
                <a:latin typeface="+mn-ea"/>
              </a:rPr>
              <a:t>伯罗奔尼撒战争史</a:t>
            </a:r>
            <a:r>
              <a:rPr lang="en-US" altLang="zh-CN" sz="1600" dirty="0">
                <a:solidFill>
                  <a:schemeClr val="tx1">
                    <a:lumMod val="75000"/>
                    <a:lumOff val="25000"/>
                  </a:schemeClr>
                </a:solidFill>
                <a:latin typeface="+mn-ea"/>
              </a:rPr>
              <a:t>&gt;》</a:t>
            </a:r>
            <a:r>
              <a:rPr lang="zh-CN" altLang="en-US" sz="1600" dirty="0">
                <a:solidFill>
                  <a:schemeClr val="tx1">
                    <a:lumMod val="75000"/>
                    <a:lumOff val="25000"/>
                  </a:schemeClr>
                </a:solidFill>
                <a:latin typeface="+mn-ea"/>
              </a:rPr>
              <a:t>，百度文库</a:t>
            </a:r>
            <a:endParaRPr lang="en-US" altLang="zh-CN" sz="1600" dirty="0">
              <a:solidFill>
                <a:schemeClr val="tx1">
                  <a:lumMod val="75000"/>
                  <a:lumOff val="25000"/>
                </a:schemeClr>
              </a:solidFill>
              <a:latin typeface="+mn-ea"/>
            </a:endParaRPr>
          </a:p>
        </p:txBody>
      </p:sp>
    </p:spTree>
    <p:extLst>
      <p:ext uri="{BB962C8B-B14F-4D97-AF65-F5344CB8AC3E}">
        <p14:creationId xmlns:p14="http://schemas.microsoft.com/office/powerpoint/2010/main" xmlns="" val="13236067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68208" y="2403684"/>
            <a:ext cx="7055586" cy="2123658"/>
          </a:xfrm>
          <a:prstGeom prst="rect">
            <a:avLst/>
          </a:prstGeom>
        </p:spPr>
        <p:txBody>
          <a:bodyPr wrap="none">
            <a:spAutoFit/>
          </a:bodyPr>
          <a:lstStyle/>
          <a:p>
            <a:pPr algn="ctr"/>
            <a:r>
              <a:rPr lang="en-US" altLang="zh-CN" sz="6600" b="1" dirty="0">
                <a:solidFill>
                  <a:schemeClr val="tx1">
                    <a:lumMod val="85000"/>
                    <a:lumOff val="15000"/>
                  </a:schemeClr>
                </a:solidFill>
              </a:rPr>
              <a:t>THANK YOU </a:t>
            </a:r>
          </a:p>
          <a:p>
            <a:pPr algn="ctr"/>
            <a:r>
              <a:rPr lang="en-US" altLang="zh-CN" sz="6600" b="1" dirty="0">
                <a:solidFill>
                  <a:schemeClr val="tx1">
                    <a:lumMod val="85000"/>
                    <a:lumOff val="15000"/>
                  </a:schemeClr>
                </a:solidFill>
              </a:rPr>
              <a:t>FOR WATCHING</a:t>
            </a:r>
          </a:p>
        </p:txBody>
      </p:sp>
      <p:sp>
        <p:nvSpPr>
          <p:cNvPr id="4" name="矩形 3"/>
          <p:cNvSpPr/>
          <p:nvPr/>
        </p:nvSpPr>
        <p:spPr>
          <a:xfrm>
            <a:off x="194043" y="5702754"/>
            <a:ext cx="4488715" cy="369332"/>
          </a:xfrm>
          <a:prstGeom prst="rect">
            <a:avLst/>
          </a:prstGeom>
        </p:spPr>
        <p:txBody>
          <a:bodyPr wrap="square">
            <a:spAutoFit/>
          </a:bodyPr>
          <a:lstStyle/>
          <a:p>
            <a:r>
              <a:rPr lang="zh-CN" altLang="en-US" dirty="0"/>
              <a:t>报告人：徐翊萌</a:t>
            </a:r>
            <a:endParaRPr lang="en-US" altLang="zh-CN" dirty="0"/>
          </a:p>
        </p:txBody>
      </p:sp>
    </p:spTree>
    <p:extLst>
      <p:ext uri="{BB962C8B-B14F-4D97-AF65-F5344CB8AC3E}">
        <p14:creationId xmlns:p14="http://schemas.microsoft.com/office/powerpoint/2010/main" xmlns="" val="17133728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7642573" y="1568450"/>
            <a:ext cx="798693" cy="3416320"/>
          </a:xfrm>
          <a:prstGeom prst="rect">
            <a:avLst/>
          </a:prstGeom>
          <a:noFill/>
        </p:spPr>
        <p:txBody>
          <a:bodyPr wrap="square" rtlCol="0">
            <a:spAutoFit/>
          </a:bodyPr>
          <a:lstStyle/>
          <a:p>
            <a:r>
              <a:rPr lang="zh-CN" altLang="en-US" sz="3600" b="1" dirty="0">
                <a:solidFill>
                  <a:schemeClr val="tx1">
                    <a:lumMod val="95000"/>
                    <a:lumOff val="5000"/>
                  </a:schemeClr>
                </a:solidFill>
              </a:rPr>
              <a:t>关于其书其人</a:t>
            </a:r>
          </a:p>
        </p:txBody>
      </p:sp>
      <p:sp>
        <p:nvSpPr>
          <p:cNvPr id="46" name="文本框 45"/>
          <p:cNvSpPr txBox="1"/>
          <p:nvPr/>
        </p:nvSpPr>
        <p:spPr>
          <a:xfrm>
            <a:off x="7298267" y="1568450"/>
            <a:ext cx="457200" cy="1323439"/>
          </a:xfrm>
          <a:prstGeom prst="rect">
            <a:avLst/>
          </a:prstGeom>
          <a:noFill/>
        </p:spPr>
        <p:txBody>
          <a:bodyPr wrap="square" rtlCol="0">
            <a:spAutoFit/>
          </a:bodyPr>
          <a:lstStyle/>
          <a:p>
            <a:r>
              <a:rPr lang="zh-CN" altLang="en-US" sz="2000" b="1" dirty="0">
                <a:solidFill>
                  <a:schemeClr val="tx1">
                    <a:lumMod val="95000"/>
                    <a:lumOff val="5000"/>
                  </a:schemeClr>
                </a:solidFill>
              </a:rPr>
              <a:t>第一部分</a:t>
            </a:r>
          </a:p>
        </p:txBody>
      </p:sp>
      <p:sp>
        <p:nvSpPr>
          <p:cNvPr id="48" name="文本框 47"/>
          <p:cNvSpPr txBox="1"/>
          <p:nvPr/>
        </p:nvSpPr>
        <p:spPr>
          <a:xfrm>
            <a:off x="3750734" y="2705113"/>
            <a:ext cx="543739" cy="523220"/>
          </a:xfrm>
          <a:prstGeom prst="rect">
            <a:avLst/>
          </a:prstGeom>
          <a:noFill/>
        </p:spPr>
        <p:txBody>
          <a:bodyPr wrap="none" rtlCol="0">
            <a:spAutoFit/>
          </a:bodyPr>
          <a:lstStyle/>
          <a:p>
            <a:r>
              <a:rPr lang="zh-CN" altLang="en-US" sz="2800" dirty="0"/>
              <a:t>一</a:t>
            </a:r>
          </a:p>
        </p:txBody>
      </p:sp>
      <p:sp>
        <p:nvSpPr>
          <p:cNvPr id="49" name="文本框 48"/>
          <p:cNvSpPr txBox="1"/>
          <p:nvPr/>
        </p:nvSpPr>
        <p:spPr>
          <a:xfrm>
            <a:off x="3750734" y="1384313"/>
            <a:ext cx="543739" cy="523220"/>
          </a:xfrm>
          <a:prstGeom prst="rect">
            <a:avLst/>
          </a:prstGeom>
          <a:noFill/>
        </p:spPr>
        <p:txBody>
          <a:bodyPr wrap="none" rtlCol="0">
            <a:spAutoFit/>
          </a:bodyPr>
          <a:lstStyle/>
          <a:p>
            <a:r>
              <a:rPr lang="zh-CN" altLang="en-US" sz="2800" dirty="0"/>
              <a:t>六</a:t>
            </a:r>
          </a:p>
        </p:txBody>
      </p:sp>
      <p:sp>
        <p:nvSpPr>
          <p:cNvPr id="50" name="文本框 49"/>
          <p:cNvSpPr txBox="1"/>
          <p:nvPr/>
        </p:nvSpPr>
        <p:spPr>
          <a:xfrm>
            <a:off x="3750734" y="452980"/>
            <a:ext cx="543739" cy="523220"/>
          </a:xfrm>
          <a:prstGeom prst="rect">
            <a:avLst/>
          </a:prstGeom>
          <a:noFill/>
        </p:spPr>
        <p:txBody>
          <a:bodyPr wrap="none" rtlCol="0">
            <a:spAutoFit/>
          </a:bodyPr>
          <a:lstStyle/>
          <a:p>
            <a:r>
              <a:rPr lang="zh-CN" altLang="en-US" sz="2800" dirty="0"/>
              <a:t>五</a:t>
            </a:r>
          </a:p>
        </p:txBody>
      </p:sp>
      <p:sp>
        <p:nvSpPr>
          <p:cNvPr id="51" name="文本框 50"/>
          <p:cNvSpPr txBox="1"/>
          <p:nvPr/>
        </p:nvSpPr>
        <p:spPr>
          <a:xfrm>
            <a:off x="3750734" y="3975113"/>
            <a:ext cx="543739" cy="523220"/>
          </a:xfrm>
          <a:prstGeom prst="rect">
            <a:avLst/>
          </a:prstGeom>
          <a:noFill/>
        </p:spPr>
        <p:txBody>
          <a:bodyPr wrap="none" rtlCol="0">
            <a:spAutoFit/>
          </a:bodyPr>
          <a:lstStyle/>
          <a:p>
            <a:r>
              <a:rPr lang="zh-CN" altLang="en-US" sz="2800" dirty="0"/>
              <a:t>二</a:t>
            </a:r>
          </a:p>
        </p:txBody>
      </p:sp>
      <p:sp>
        <p:nvSpPr>
          <p:cNvPr id="52" name="文本框 51"/>
          <p:cNvSpPr txBox="1"/>
          <p:nvPr/>
        </p:nvSpPr>
        <p:spPr>
          <a:xfrm>
            <a:off x="3750734" y="4864113"/>
            <a:ext cx="543739" cy="523220"/>
          </a:xfrm>
          <a:prstGeom prst="rect">
            <a:avLst/>
          </a:prstGeom>
          <a:noFill/>
        </p:spPr>
        <p:txBody>
          <a:bodyPr wrap="none" rtlCol="0">
            <a:spAutoFit/>
          </a:bodyPr>
          <a:lstStyle/>
          <a:p>
            <a:r>
              <a:rPr lang="zh-CN" altLang="en-US" sz="2800" dirty="0"/>
              <a:t>三</a:t>
            </a:r>
          </a:p>
        </p:txBody>
      </p:sp>
      <p:sp>
        <p:nvSpPr>
          <p:cNvPr id="53" name="文本框 52"/>
          <p:cNvSpPr txBox="1"/>
          <p:nvPr/>
        </p:nvSpPr>
        <p:spPr>
          <a:xfrm>
            <a:off x="3750734" y="5753113"/>
            <a:ext cx="543739" cy="523220"/>
          </a:xfrm>
          <a:prstGeom prst="rect">
            <a:avLst/>
          </a:prstGeom>
          <a:noFill/>
        </p:spPr>
        <p:txBody>
          <a:bodyPr wrap="none" rtlCol="0">
            <a:spAutoFit/>
          </a:bodyPr>
          <a:lstStyle/>
          <a:p>
            <a:r>
              <a:rPr lang="zh-CN" altLang="en-US" sz="2800" dirty="0"/>
              <a:t>四</a:t>
            </a:r>
          </a:p>
        </p:txBody>
      </p:sp>
    </p:spTree>
    <p:extLst>
      <p:ext uri="{BB962C8B-B14F-4D97-AF65-F5344CB8AC3E}">
        <p14:creationId xmlns:p14="http://schemas.microsoft.com/office/powerpoint/2010/main" xmlns="" val="281110272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t>01</a:t>
            </a:r>
            <a:endParaRPr lang="zh-CN" altLang="en-US" sz="3200" dirty="0"/>
          </a:p>
        </p:txBody>
      </p:sp>
      <p:cxnSp>
        <p:nvCxnSpPr>
          <p:cNvPr id="3" name="直接连接符 2"/>
          <p:cNvCxnSpPr/>
          <p:nvPr/>
        </p:nvCxnSpPr>
        <p:spPr>
          <a:xfrm>
            <a:off x="808598" y="1859008"/>
            <a:ext cx="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20566" y="3818467"/>
            <a:ext cx="376065" cy="1754326"/>
          </a:xfrm>
          <a:prstGeom prst="rect">
            <a:avLst/>
          </a:prstGeom>
          <a:noFill/>
        </p:spPr>
        <p:txBody>
          <a:bodyPr wrap="square" rtlCol="0">
            <a:spAutoFit/>
          </a:bodyPr>
          <a:lstStyle/>
          <a:p>
            <a:r>
              <a:rPr lang="zh-CN" altLang="en-US" dirty="0">
                <a:solidFill>
                  <a:schemeClr val="tx1">
                    <a:lumMod val="95000"/>
                    <a:lumOff val="5000"/>
                  </a:schemeClr>
                </a:solidFill>
              </a:rPr>
              <a:t>关于其书其人</a:t>
            </a:r>
          </a:p>
        </p:txBody>
      </p:sp>
      <p:cxnSp>
        <p:nvCxnSpPr>
          <p:cNvPr id="5" name="直接连接符 4"/>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流程图: 对照 7"/>
          <p:cNvSpPr/>
          <p:nvPr/>
        </p:nvSpPr>
        <p:spPr>
          <a:xfrm>
            <a:off x="3417886" y="1304154"/>
            <a:ext cx="5952066" cy="3837696"/>
          </a:xfrm>
          <a:prstGeom prst="flowChartCollat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p:cNvSpPr/>
          <p:nvPr/>
        </p:nvSpPr>
        <p:spPr>
          <a:xfrm>
            <a:off x="1288042" y="2822635"/>
            <a:ext cx="4145509" cy="769441"/>
          </a:xfrm>
          <a:prstGeom prst="rect">
            <a:avLst/>
          </a:prstGeom>
        </p:spPr>
        <p:txBody>
          <a:bodyPr wrap="square">
            <a:spAutoFit/>
          </a:bodyPr>
          <a:lstStyle/>
          <a:p>
            <a:pPr algn="ctr"/>
            <a:r>
              <a:rPr lang="zh-CN" altLang="en-US" sz="4400" b="1" dirty="0">
                <a:latin typeface="+mn-ea"/>
              </a:rPr>
              <a:t>「科学的」</a:t>
            </a:r>
          </a:p>
        </p:txBody>
      </p:sp>
      <p:sp>
        <p:nvSpPr>
          <p:cNvPr id="11" name="矩形 10"/>
          <p:cNvSpPr/>
          <p:nvPr/>
        </p:nvSpPr>
        <p:spPr>
          <a:xfrm>
            <a:off x="8046491" y="2816261"/>
            <a:ext cx="4145509" cy="769441"/>
          </a:xfrm>
          <a:prstGeom prst="rect">
            <a:avLst/>
          </a:prstGeom>
        </p:spPr>
        <p:txBody>
          <a:bodyPr wrap="square">
            <a:spAutoFit/>
          </a:bodyPr>
          <a:lstStyle/>
          <a:p>
            <a:pPr algn="ctr"/>
            <a:r>
              <a:rPr lang="zh-CN" altLang="en-US" sz="4400" b="1" dirty="0">
                <a:latin typeface="+mn-ea"/>
              </a:rPr>
              <a:t>「修辞的」</a:t>
            </a:r>
          </a:p>
        </p:txBody>
      </p:sp>
    </p:spTree>
    <p:extLst>
      <p:ext uri="{BB962C8B-B14F-4D97-AF65-F5344CB8AC3E}">
        <p14:creationId xmlns:p14="http://schemas.microsoft.com/office/powerpoint/2010/main" xmlns="" val="27855742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solidFill>
                  <a:schemeClr val="bg1"/>
                </a:solidFill>
              </a:rPr>
              <a:t>01</a:t>
            </a:r>
            <a:endParaRPr lang="zh-CN" altLang="en-US" sz="3200" dirty="0">
              <a:solidFill>
                <a:schemeClr val="bg1"/>
              </a:solidFill>
            </a:endParaRPr>
          </a:p>
        </p:txBody>
      </p:sp>
      <p:cxnSp>
        <p:nvCxnSpPr>
          <p:cNvPr id="3" name="直接连接符 2"/>
          <p:cNvCxnSpPr/>
          <p:nvPr/>
        </p:nvCxnSpPr>
        <p:spPr>
          <a:xfrm>
            <a:off x="808598" y="1859008"/>
            <a:ext cx="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20566" y="3818467"/>
            <a:ext cx="376065" cy="1754326"/>
          </a:xfrm>
          <a:prstGeom prst="rect">
            <a:avLst/>
          </a:prstGeom>
          <a:noFill/>
        </p:spPr>
        <p:txBody>
          <a:bodyPr wrap="square" rtlCol="0">
            <a:spAutoFit/>
          </a:bodyPr>
          <a:lstStyle/>
          <a:p>
            <a:r>
              <a:rPr lang="zh-CN" altLang="en-US" dirty="0">
                <a:solidFill>
                  <a:schemeClr val="bg1"/>
                </a:solidFill>
              </a:rPr>
              <a:t>关于其书其人</a:t>
            </a:r>
          </a:p>
        </p:txBody>
      </p:sp>
      <p:cxnSp>
        <p:nvCxnSpPr>
          <p:cNvPr id="5" name="直接连接符 4"/>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71815" y="1181100"/>
            <a:ext cx="1569660" cy="646331"/>
          </a:xfrm>
          <a:prstGeom prst="rect">
            <a:avLst/>
          </a:prstGeom>
        </p:spPr>
        <p:txBody>
          <a:bodyPr wrap="none">
            <a:spAutoFit/>
          </a:bodyPr>
          <a:lstStyle/>
          <a:p>
            <a:r>
              <a:rPr lang="zh-CN" altLang="en-US" sz="3600" b="1" dirty="0" smtClean="0">
                <a:solidFill>
                  <a:schemeClr val="bg1">
                    <a:lumMod val="95000"/>
                  </a:schemeClr>
                </a:solidFill>
              </a:rPr>
              <a:t>历史观</a:t>
            </a:r>
            <a:endParaRPr lang="zh-CN" altLang="en-US" sz="3600" b="1" dirty="0">
              <a:solidFill>
                <a:schemeClr val="bg1">
                  <a:lumMod val="95000"/>
                </a:schemeClr>
              </a:solidFill>
            </a:endParaRPr>
          </a:p>
        </p:txBody>
      </p:sp>
      <p:sp>
        <p:nvSpPr>
          <p:cNvPr id="9" name="矩形 8"/>
          <p:cNvSpPr/>
          <p:nvPr/>
        </p:nvSpPr>
        <p:spPr>
          <a:xfrm>
            <a:off x="2897185" y="1961805"/>
            <a:ext cx="6877369" cy="3933384"/>
          </a:xfrm>
          <a:prstGeom prst="rect">
            <a:avLst/>
          </a:prstGeom>
        </p:spPr>
        <p:txBody>
          <a:bodyPr wrap="square">
            <a:spAutoFit/>
          </a:bodyPr>
          <a:lstStyle/>
          <a:p>
            <a:pPr indent="457200">
              <a:lnSpc>
                <a:spcPct val="130000"/>
              </a:lnSpc>
            </a:pPr>
            <a:r>
              <a:rPr lang="zh-CN" altLang="en-US" sz="1600" dirty="0">
                <a:solidFill>
                  <a:schemeClr val="bg1"/>
                </a:solidFill>
                <a:latin typeface="宋体" panose="02010600030101010101" pitchFamily="2" charset="-122"/>
                <a:ea typeface="宋体" panose="02010600030101010101" pitchFamily="2" charset="-122"/>
              </a:rPr>
              <a:t>在这本著作中，修昔底德以人性作为历史的基本动因，并以此来构建自己的历史观。</a:t>
            </a:r>
          </a:p>
          <a:p>
            <a:pPr indent="457200">
              <a:lnSpc>
                <a:spcPct val="130000"/>
              </a:lnSpc>
            </a:pPr>
            <a:r>
              <a:rPr lang="zh-CN" altLang="en-US" sz="1600" dirty="0">
                <a:solidFill>
                  <a:schemeClr val="bg1"/>
                </a:solidFill>
                <a:latin typeface="宋体" panose="02010600030101010101" pitchFamily="2" charset="-122"/>
                <a:ea typeface="宋体" panose="02010600030101010101" pitchFamily="2" charset="-122"/>
              </a:rPr>
              <a:t>他认为，这场战争的真正起因是人性中的贪婪和占有欲，也就是对权力和财富的迷恋，而且他相信“将来也会发生类似的事件</a:t>
            </a:r>
            <a:r>
              <a:rPr lang="en-US" altLang="zh-CN" sz="1600" dirty="0">
                <a:solidFill>
                  <a:schemeClr val="bg1"/>
                </a:solidFill>
                <a:latin typeface="宋体" panose="02010600030101010101" pitchFamily="2" charset="-122"/>
                <a:ea typeface="宋体" panose="02010600030101010101" pitchFamily="2" charset="-122"/>
              </a:rPr>
              <a:t>……</a:t>
            </a:r>
            <a:r>
              <a:rPr lang="zh-CN" altLang="en-US" sz="1600" dirty="0">
                <a:solidFill>
                  <a:schemeClr val="bg1"/>
                </a:solidFill>
                <a:latin typeface="宋体" panose="02010600030101010101" pitchFamily="2" charset="-122"/>
                <a:ea typeface="宋体" panose="02010600030101010101" pitchFamily="2" charset="-122"/>
              </a:rPr>
              <a:t>人性总是人性”。</a:t>
            </a:r>
          </a:p>
          <a:p>
            <a:pPr indent="457200">
              <a:lnSpc>
                <a:spcPct val="130000"/>
              </a:lnSpc>
            </a:pPr>
            <a:r>
              <a:rPr lang="zh-CN" altLang="en-US" sz="1600" dirty="0">
                <a:solidFill>
                  <a:schemeClr val="bg1"/>
                </a:solidFill>
                <a:latin typeface="宋体" panose="02010600030101010101" pitchFamily="2" charset="-122"/>
                <a:ea typeface="宋体" panose="02010600030101010101" pitchFamily="2" charset="-122"/>
              </a:rPr>
              <a:t>通过具体的事件来表达其对人性的关怀和思考的话语，在书中多次出现。由此可以推知，他之所以“相信这次战争是一个伟大的战争”，原因之一就是这场战争所揭示的“人性”是在日常生活中不易看到的，它所产生的作用不仅对当世的人，甚至对于后世人在面临类似的情况时，是有教育意义的。</a:t>
            </a:r>
          </a:p>
          <a:p>
            <a:pPr indent="457200">
              <a:lnSpc>
                <a:spcPct val="130000"/>
              </a:lnSpc>
            </a:pPr>
            <a:r>
              <a:rPr lang="zh-CN" altLang="en-US" sz="1600" dirty="0">
                <a:solidFill>
                  <a:schemeClr val="bg1"/>
                </a:solidFill>
                <a:latin typeface="宋体" panose="02010600030101010101" pitchFamily="2" charset="-122"/>
                <a:ea typeface="宋体" panose="02010600030101010101" pitchFamily="2" charset="-122"/>
              </a:rPr>
              <a:t>因此，他希望</a:t>
            </a:r>
            <a:r>
              <a:rPr lang="zh-CN" altLang="en-US" sz="1600" dirty="0" smtClean="0">
                <a:solidFill>
                  <a:schemeClr val="bg1"/>
                </a:solidFill>
                <a:latin typeface="宋体" panose="02010600030101010101" pitchFamily="2" charset="-122"/>
                <a:ea typeface="宋体" panose="02010600030101010101" pitchFamily="2" charset="-122"/>
              </a:rPr>
              <a:t>，将</a:t>
            </a:r>
            <a:r>
              <a:rPr lang="zh-CN" altLang="en-US" sz="1600" dirty="0">
                <a:solidFill>
                  <a:schemeClr val="bg1"/>
                </a:solidFill>
                <a:latin typeface="宋体" panose="02010600030101010101" pitchFamily="2" charset="-122"/>
                <a:ea typeface="宋体" panose="02010600030101010101" pitchFamily="2" charset="-122"/>
              </a:rPr>
              <a:t>目光聚焦到</a:t>
            </a:r>
            <a:r>
              <a:rPr lang="zh-CN" altLang="en-US" sz="1600" dirty="0" smtClean="0">
                <a:solidFill>
                  <a:schemeClr val="bg1"/>
                </a:solidFill>
                <a:latin typeface="宋体" panose="02010600030101010101" pitchFamily="2" charset="-122"/>
                <a:ea typeface="宋体" panose="02010600030101010101" pitchFamily="2" charset="-122"/>
              </a:rPr>
              <a:t>由战争体现</a:t>
            </a:r>
            <a:r>
              <a:rPr lang="zh-CN" altLang="en-US" sz="1600" dirty="0">
                <a:solidFill>
                  <a:schemeClr val="bg1"/>
                </a:solidFill>
                <a:latin typeface="宋体" panose="02010600030101010101" pitchFamily="2" charset="-122"/>
                <a:ea typeface="宋体" panose="02010600030101010101" pitchFamily="2" charset="-122"/>
              </a:rPr>
              <a:t>出的“人性”的各个方面，可以使他的著作能够用以“垂训将来”</a:t>
            </a:r>
          </a:p>
        </p:txBody>
      </p:sp>
    </p:spTree>
    <p:extLst>
      <p:ext uri="{BB962C8B-B14F-4D97-AF65-F5344CB8AC3E}">
        <p14:creationId xmlns:p14="http://schemas.microsoft.com/office/powerpoint/2010/main" xmlns="" val="33756725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solidFill>
                  <a:schemeClr val="bg1"/>
                </a:solidFill>
              </a:rPr>
              <a:t>01</a:t>
            </a:r>
            <a:endParaRPr lang="zh-CN" altLang="en-US" sz="3200" dirty="0">
              <a:solidFill>
                <a:schemeClr val="bg1"/>
              </a:solidFill>
            </a:endParaRPr>
          </a:p>
        </p:txBody>
      </p:sp>
      <p:cxnSp>
        <p:nvCxnSpPr>
          <p:cNvPr id="3" name="直接连接符 2"/>
          <p:cNvCxnSpPr/>
          <p:nvPr/>
        </p:nvCxnSpPr>
        <p:spPr>
          <a:xfrm>
            <a:off x="808598" y="1859008"/>
            <a:ext cx="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20566" y="3818467"/>
            <a:ext cx="376065" cy="1754326"/>
          </a:xfrm>
          <a:prstGeom prst="rect">
            <a:avLst/>
          </a:prstGeom>
          <a:noFill/>
        </p:spPr>
        <p:txBody>
          <a:bodyPr wrap="square" rtlCol="0">
            <a:spAutoFit/>
          </a:bodyPr>
          <a:lstStyle/>
          <a:p>
            <a:r>
              <a:rPr lang="zh-CN" altLang="en-US" dirty="0">
                <a:solidFill>
                  <a:schemeClr val="bg1"/>
                </a:solidFill>
              </a:rPr>
              <a:t>关于其书其人</a:t>
            </a:r>
          </a:p>
        </p:txBody>
      </p:sp>
      <p:cxnSp>
        <p:nvCxnSpPr>
          <p:cNvPr id="5" name="直接连接符 4"/>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312006" y="1181100"/>
            <a:ext cx="1569660" cy="646331"/>
          </a:xfrm>
          <a:prstGeom prst="rect">
            <a:avLst/>
          </a:prstGeom>
        </p:spPr>
        <p:txBody>
          <a:bodyPr wrap="none">
            <a:spAutoFit/>
          </a:bodyPr>
          <a:lstStyle/>
          <a:p>
            <a:r>
              <a:rPr lang="zh-CN" altLang="en-US" sz="3600" b="1" dirty="0" smtClean="0">
                <a:solidFill>
                  <a:schemeClr val="bg1">
                    <a:lumMod val="95000"/>
                  </a:schemeClr>
                </a:solidFill>
              </a:rPr>
              <a:t>方法论</a:t>
            </a:r>
            <a:endParaRPr lang="zh-CN" altLang="en-US" sz="3600" b="1" dirty="0">
              <a:solidFill>
                <a:schemeClr val="bg1">
                  <a:lumMod val="95000"/>
                </a:schemeClr>
              </a:solidFill>
            </a:endParaRPr>
          </a:p>
        </p:txBody>
      </p:sp>
      <p:sp>
        <p:nvSpPr>
          <p:cNvPr id="9" name="矩形 8"/>
          <p:cNvSpPr/>
          <p:nvPr/>
        </p:nvSpPr>
        <p:spPr>
          <a:xfrm>
            <a:off x="2657315" y="2256179"/>
            <a:ext cx="6877369" cy="2613023"/>
          </a:xfrm>
          <a:prstGeom prst="rect">
            <a:avLst/>
          </a:prstGeom>
        </p:spPr>
        <p:txBody>
          <a:bodyPr wrap="square">
            <a:spAutoFit/>
          </a:bodyPr>
          <a:lstStyle/>
          <a:p>
            <a:pPr indent="457200">
              <a:lnSpc>
                <a:spcPct val="130000"/>
              </a:lnSpc>
            </a:pPr>
            <a:r>
              <a:rPr lang="zh-CN" altLang="en-US" dirty="0">
                <a:solidFill>
                  <a:schemeClr val="bg1"/>
                </a:solidFill>
                <a:latin typeface="宋体" panose="02010600030101010101" pitchFamily="2" charset="-122"/>
                <a:ea typeface="宋体" panose="02010600030101010101" pitchFamily="2" charset="-122"/>
              </a:rPr>
              <a:t>关于他的方法论，修昔底德是如此表述的：“在研究过去的历史而得到我的结论时，我认为我们不能相信传说中的每个细节。普通人常常容易不用批判的方式去接受所有古代的故事。”</a:t>
            </a:r>
          </a:p>
          <a:p>
            <a:pPr indent="457200">
              <a:lnSpc>
                <a:spcPct val="130000"/>
              </a:lnSpc>
            </a:pPr>
            <a:r>
              <a:rPr lang="zh-CN" altLang="en-US" dirty="0">
                <a:solidFill>
                  <a:schemeClr val="bg1"/>
                </a:solidFill>
                <a:latin typeface="宋体" panose="02010600030101010101" pitchFamily="2" charset="-122"/>
                <a:ea typeface="宋体" panose="02010600030101010101" pitchFamily="2" charset="-122"/>
              </a:rPr>
              <a:t>遵循着这一方法，修昔底德准确、真实、客观地记载了伯罗奔尼撒战争</a:t>
            </a:r>
            <a:r>
              <a:rPr lang="zh-CN" altLang="en-US" dirty="0" smtClean="0">
                <a:solidFill>
                  <a:schemeClr val="bg1"/>
                </a:solidFill>
                <a:latin typeface="宋体" panose="02010600030101010101" pitchFamily="2" charset="-122"/>
                <a:ea typeface="宋体" panose="02010600030101010101" pitchFamily="2" charset="-122"/>
              </a:rPr>
              <a:t>。在记录历史事件时，他仔细考核了不同目击者的不同说法；在</a:t>
            </a:r>
            <a:r>
              <a:rPr lang="zh-CN" altLang="en-US" dirty="0">
                <a:solidFill>
                  <a:schemeClr val="bg1"/>
                </a:solidFill>
                <a:latin typeface="宋体" panose="02010600030101010101" pitchFamily="2" charset="-122"/>
                <a:ea typeface="宋体" panose="02010600030101010101" pitchFamily="2" charset="-122"/>
              </a:rPr>
              <a:t>解释历史事件时，他没有归之于简单的偶然因素或神秘因素，而致力于从经济、政治和文化等角度探索历史事件之间的因果关系。</a:t>
            </a:r>
          </a:p>
        </p:txBody>
      </p:sp>
    </p:spTree>
    <p:extLst>
      <p:ext uri="{BB962C8B-B14F-4D97-AF65-F5344CB8AC3E}">
        <p14:creationId xmlns:p14="http://schemas.microsoft.com/office/powerpoint/2010/main" xmlns="" val="40869726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stretch>
            <a:fillRect/>
          </a:stretch>
        </p:blipFill>
        <p:spPr>
          <a:xfrm>
            <a:off x="6618291" y="0"/>
            <a:ext cx="4602684" cy="6858000"/>
          </a:xfrm>
          <a:prstGeom prst="rect">
            <a:avLst/>
          </a:prstGeom>
        </p:spPr>
      </p:pic>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t>01</a:t>
            </a:r>
            <a:endParaRPr lang="zh-CN" altLang="en-US" sz="3200" dirty="0"/>
          </a:p>
        </p:txBody>
      </p:sp>
      <p:cxnSp>
        <p:nvCxnSpPr>
          <p:cNvPr id="4" name="直接连接符 3"/>
          <p:cNvCxnSpPr/>
          <p:nvPr/>
        </p:nvCxnSpPr>
        <p:spPr>
          <a:xfrm>
            <a:off x="808598" y="1859008"/>
            <a:ext cx="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20566" y="3818467"/>
            <a:ext cx="376065" cy="1754326"/>
          </a:xfrm>
          <a:prstGeom prst="rect">
            <a:avLst/>
          </a:prstGeom>
          <a:noFill/>
        </p:spPr>
        <p:txBody>
          <a:bodyPr wrap="square" rtlCol="0">
            <a:spAutoFit/>
          </a:bodyPr>
          <a:lstStyle/>
          <a:p>
            <a:r>
              <a:rPr lang="zh-CN" altLang="en-US" dirty="0">
                <a:solidFill>
                  <a:schemeClr val="tx1">
                    <a:lumMod val="95000"/>
                    <a:lumOff val="5000"/>
                  </a:schemeClr>
                </a:solidFill>
              </a:rPr>
              <a:t>关于其书其人</a:t>
            </a:r>
          </a:p>
        </p:txBody>
      </p:sp>
      <p:cxnSp>
        <p:nvCxnSpPr>
          <p:cNvPr id="10" name="直接连接符 9"/>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72108" y="534769"/>
            <a:ext cx="1569660" cy="646331"/>
          </a:xfrm>
          <a:prstGeom prst="rect">
            <a:avLst/>
          </a:prstGeom>
        </p:spPr>
        <p:txBody>
          <a:bodyPr wrap="none">
            <a:spAutoFit/>
          </a:bodyPr>
          <a:lstStyle/>
          <a:p>
            <a:r>
              <a:rPr lang="zh-CN" altLang="en-US" sz="3600" b="1" dirty="0">
                <a:solidFill>
                  <a:schemeClr val="tx1">
                    <a:lumMod val="85000"/>
                    <a:lumOff val="15000"/>
                  </a:schemeClr>
                </a:solidFill>
              </a:rPr>
              <a:t>修辞的</a:t>
            </a:r>
          </a:p>
        </p:txBody>
      </p:sp>
      <p:sp>
        <p:nvSpPr>
          <p:cNvPr id="15" name="矩形 14"/>
          <p:cNvSpPr/>
          <p:nvPr/>
        </p:nvSpPr>
        <p:spPr>
          <a:xfrm>
            <a:off x="1372108" y="1765875"/>
            <a:ext cx="5088981" cy="4862485"/>
          </a:xfrm>
          <a:prstGeom prst="rect">
            <a:avLst/>
          </a:prstGeom>
        </p:spPr>
        <p:txBody>
          <a:bodyPr wrap="square">
            <a:spAutoFit/>
          </a:bodyPr>
          <a:lstStyle/>
          <a:p>
            <a:pPr>
              <a:lnSpc>
                <a:spcPct val="130000"/>
              </a:lnSpc>
            </a:pPr>
            <a:r>
              <a:rPr lang="en-US" altLang="zh-CN" sz="1400" dirty="0">
                <a:latin typeface="微软雅黑" charset="0"/>
                <a:ea typeface="微软雅黑" charset="0"/>
              </a:rPr>
              <a:t>       </a:t>
            </a:r>
            <a:r>
              <a:rPr lang="zh-CN" altLang="en-US" sz="1600" dirty="0">
                <a:latin typeface="微软雅黑" charset="0"/>
                <a:ea typeface="微软雅黑" charset="0"/>
              </a:rPr>
              <a:t>在</a:t>
            </a:r>
            <a:r>
              <a:rPr lang="en-US" altLang="zh-CN" sz="1600" dirty="0">
                <a:latin typeface="微软雅黑" charset="0"/>
                <a:ea typeface="微软雅黑" charset="0"/>
              </a:rPr>
              <a:t>20</a:t>
            </a:r>
            <a:r>
              <a:rPr lang="zh-CN" altLang="en-US" sz="1600" dirty="0">
                <a:latin typeface="微软雅黑" charset="0"/>
                <a:ea typeface="微软雅黑" charset="0"/>
              </a:rPr>
              <a:t>世纪后半叶，一些西方学者提出了和以往截然相反的看法</a:t>
            </a:r>
            <a:r>
              <a:rPr lang="en-US" altLang="zh-CN" sz="1600" dirty="0">
                <a:latin typeface="微软雅黑" charset="0"/>
                <a:ea typeface="微软雅黑" charset="0"/>
              </a:rPr>
              <a:t>——</a:t>
            </a:r>
            <a:r>
              <a:rPr lang="zh-CN" altLang="en-US" sz="1600" dirty="0">
                <a:latin typeface="微软雅黑" charset="0"/>
                <a:ea typeface="微软雅黑" charset="0"/>
              </a:rPr>
              <a:t>认为修昔底德的写作实际上是一种文学创作，更多的是带有修辞的成分在其中，而非“理性的”或“科学的”。更进一步的，康福德有着这样的结论：修昔底德所主要描绘的几个历史人物的性格和命运，都带有戏剧中才有的典型化特征。</a:t>
            </a:r>
          </a:p>
          <a:p>
            <a:pPr>
              <a:lnSpc>
                <a:spcPct val="130000"/>
              </a:lnSpc>
            </a:pPr>
            <a:r>
              <a:rPr lang="zh-CN" altLang="en-US" sz="1600" dirty="0">
                <a:latin typeface="微软雅黑" charset="0"/>
                <a:ea typeface="微软雅黑" charset="0"/>
              </a:rPr>
              <a:t>        他们的依据，是对其著作中大量演说辞以及戏剧性情节的分析。</a:t>
            </a:r>
          </a:p>
          <a:p>
            <a:pPr>
              <a:lnSpc>
                <a:spcPct val="130000"/>
              </a:lnSpc>
            </a:pPr>
            <a:r>
              <a:rPr lang="zh-CN" altLang="en-US" sz="1600" dirty="0">
                <a:latin typeface="微软雅黑" charset="0"/>
                <a:ea typeface="微软雅黑" charset="0"/>
              </a:rPr>
              <a:t>        关于演说辞，修昔底德自己在书中的交代是“尽量保持实际上所讲的话的大意，同时使演说者说出我认为每个场合所要求他们说出的话语来”。</a:t>
            </a:r>
          </a:p>
          <a:p>
            <a:pPr>
              <a:lnSpc>
                <a:spcPct val="130000"/>
              </a:lnSpc>
            </a:pPr>
            <a:r>
              <a:rPr lang="zh-CN" altLang="en-US" sz="1600" dirty="0">
                <a:latin typeface="微软雅黑" charset="0"/>
                <a:ea typeface="微软雅黑" charset="0"/>
              </a:rPr>
              <a:t>        然而，书中的演说辞除说理精辟外，还十分讲究辞藻，反复铺陈。可以想见，他是花费了大量精力来写作那些不同人物在各种场合使用的演说辞的。因此，这些演说辞确实更多的具有文学创作的意义。</a:t>
            </a:r>
          </a:p>
        </p:txBody>
      </p:sp>
      <p:sp>
        <p:nvSpPr>
          <p:cNvPr id="16" name="圆角矩形 15"/>
          <p:cNvSpPr/>
          <p:nvPr/>
        </p:nvSpPr>
        <p:spPr>
          <a:xfrm>
            <a:off x="1532466" y="1416818"/>
            <a:ext cx="956733" cy="84667"/>
          </a:xfrm>
          <a:prstGeom prst="roundRect">
            <a:avLst>
              <a:gd name="adj" fmla="val 44166"/>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hlinkClick r:id="rId3"/>
          </p:cNvPr>
          <p:cNvPicPr>
            <a:picLocks noChangeAspect="1"/>
          </p:cNvPicPr>
          <p:nvPr/>
        </p:nvPicPr>
        <p:blipFill>
          <a:blip r:embed="rId4">
            <a:extLst>
              <a:ext uri="{BEBA8EAE-BF5A-486C-A8C5-ECC9F3942E4B}">
                <a14:imgProps xmlns:a14="http://schemas.microsoft.com/office/drawing/2010/main" xmlns="">
                  <a14:imgLayer r:embed="rId5">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10267945" y="6528587"/>
            <a:ext cx="1498452" cy="199794"/>
          </a:xfrm>
          <a:prstGeom prst="rect">
            <a:avLst/>
          </a:prstGeom>
        </p:spPr>
      </p:pic>
    </p:spTree>
    <p:extLst>
      <p:ext uri="{BB962C8B-B14F-4D97-AF65-F5344CB8AC3E}">
        <p14:creationId xmlns:p14="http://schemas.microsoft.com/office/powerpoint/2010/main" xmlns="" val="28334087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7642573" y="987911"/>
            <a:ext cx="798693" cy="3970318"/>
          </a:xfrm>
          <a:prstGeom prst="rect">
            <a:avLst/>
          </a:prstGeom>
          <a:noFill/>
        </p:spPr>
        <p:txBody>
          <a:bodyPr wrap="square" rtlCol="0">
            <a:spAutoFit/>
          </a:bodyPr>
          <a:lstStyle/>
          <a:p>
            <a:r>
              <a:rPr lang="zh-CN" altLang="en-US" sz="3600" dirty="0">
                <a:solidFill>
                  <a:schemeClr val="tx1">
                    <a:lumMod val="95000"/>
                    <a:lumOff val="5000"/>
                  </a:schemeClr>
                </a:solidFill>
              </a:rPr>
              <a:t>不同时期的评价</a:t>
            </a:r>
          </a:p>
        </p:txBody>
      </p:sp>
      <p:sp>
        <p:nvSpPr>
          <p:cNvPr id="46" name="文本框 45"/>
          <p:cNvSpPr txBox="1"/>
          <p:nvPr/>
        </p:nvSpPr>
        <p:spPr>
          <a:xfrm>
            <a:off x="7298267" y="2311351"/>
            <a:ext cx="457200" cy="1323439"/>
          </a:xfrm>
          <a:prstGeom prst="rect">
            <a:avLst/>
          </a:prstGeom>
          <a:noFill/>
        </p:spPr>
        <p:txBody>
          <a:bodyPr wrap="square" rtlCol="0">
            <a:spAutoFit/>
          </a:bodyPr>
          <a:lstStyle/>
          <a:p>
            <a:r>
              <a:rPr lang="zh-CN" altLang="en-US" sz="2000" b="1" dirty="0">
                <a:solidFill>
                  <a:schemeClr val="tx1">
                    <a:lumMod val="95000"/>
                    <a:lumOff val="5000"/>
                  </a:schemeClr>
                </a:solidFill>
              </a:rPr>
              <a:t>第二部分</a:t>
            </a:r>
          </a:p>
        </p:txBody>
      </p:sp>
      <p:sp>
        <p:nvSpPr>
          <p:cNvPr id="6" name="文本框 5"/>
          <p:cNvSpPr txBox="1"/>
          <p:nvPr/>
        </p:nvSpPr>
        <p:spPr>
          <a:xfrm>
            <a:off x="3750734" y="436046"/>
            <a:ext cx="543739" cy="523220"/>
          </a:xfrm>
          <a:prstGeom prst="rect">
            <a:avLst/>
          </a:prstGeom>
          <a:noFill/>
        </p:spPr>
        <p:txBody>
          <a:bodyPr wrap="none" rtlCol="0">
            <a:spAutoFit/>
          </a:bodyPr>
          <a:lstStyle/>
          <a:p>
            <a:r>
              <a:rPr lang="zh-CN" altLang="en-US" sz="2800" dirty="0"/>
              <a:t>六</a:t>
            </a:r>
          </a:p>
        </p:txBody>
      </p:sp>
      <p:sp>
        <p:nvSpPr>
          <p:cNvPr id="8" name="文本框 7"/>
          <p:cNvSpPr txBox="1"/>
          <p:nvPr/>
        </p:nvSpPr>
        <p:spPr>
          <a:xfrm>
            <a:off x="3750734" y="2630279"/>
            <a:ext cx="543739" cy="523220"/>
          </a:xfrm>
          <a:prstGeom prst="rect">
            <a:avLst/>
          </a:prstGeom>
          <a:noFill/>
        </p:spPr>
        <p:txBody>
          <a:bodyPr wrap="none" rtlCol="0">
            <a:spAutoFit/>
          </a:bodyPr>
          <a:lstStyle/>
          <a:p>
            <a:r>
              <a:rPr lang="zh-CN" altLang="en-US" sz="2800" dirty="0"/>
              <a:t>二</a:t>
            </a:r>
          </a:p>
        </p:txBody>
      </p:sp>
      <p:sp>
        <p:nvSpPr>
          <p:cNvPr id="9" name="文本框 8"/>
          <p:cNvSpPr txBox="1"/>
          <p:nvPr/>
        </p:nvSpPr>
        <p:spPr>
          <a:xfrm>
            <a:off x="3750734" y="3996293"/>
            <a:ext cx="543739" cy="523220"/>
          </a:xfrm>
          <a:prstGeom prst="rect">
            <a:avLst/>
          </a:prstGeom>
          <a:noFill/>
        </p:spPr>
        <p:txBody>
          <a:bodyPr wrap="none" rtlCol="0">
            <a:spAutoFit/>
          </a:bodyPr>
          <a:lstStyle/>
          <a:p>
            <a:r>
              <a:rPr lang="zh-CN" altLang="en-US" sz="2800" dirty="0"/>
              <a:t>三</a:t>
            </a:r>
          </a:p>
        </p:txBody>
      </p:sp>
      <p:sp>
        <p:nvSpPr>
          <p:cNvPr id="10" name="文本框 9"/>
          <p:cNvSpPr txBox="1"/>
          <p:nvPr/>
        </p:nvSpPr>
        <p:spPr>
          <a:xfrm>
            <a:off x="3750734" y="4885293"/>
            <a:ext cx="543739" cy="523220"/>
          </a:xfrm>
          <a:prstGeom prst="rect">
            <a:avLst/>
          </a:prstGeom>
          <a:noFill/>
        </p:spPr>
        <p:txBody>
          <a:bodyPr wrap="none" rtlCol="0">
            <a:spAutoFit/>
          </a:bodyPr>
          <a:lstStyle/>
          <a:p>
            <a:r>
              <a:rPr lang="zh-CN" altLang="en-US" sz="2800" dirty="0"/>
              <a:t>四</a:t>
            </a:r>
          </a:p>
        </p:txBody>
      </p:sp>
      <p:sp>
        <p:nvSpPr>
          <p:cNvPr id="11" name="文本框 10"/>
          <p:cNvSpPr txBox="1"/>
          <p:nvPr/>
        </p:nvSpPr>
        <p:spPr>
          <a:xfrm>
            <a:off x="3750734" y="5761580"/>
            <a:ext cx="543739" cy="523220"/>
          </a:xfrm>
          <a:prstGeom prst="rect">
            <a:avLst/>
          </a:prstGeom>
          <a:noFill/>
        </p:spPr>
        <p:txBody>
          <a:bodyPr wrap="none" rtlCol="0">
            <a:spAutoFit/>
          </a:bodyPr>
          <a:lstStyle/>
          <a:p>
            <a:r>
              <a:rPr lang="zh-CN" altLang="en-US" sz="2800" dirty="0"/>
              <a:t>五</a:t>
            </a:r>
          </a:p>
        </p:txBody>
      </p:sp>
      <p:sp>
        <p:nvSpPr>
          <p:cNvPr id="12" name="文本框 11"/>
          <p:cNvSpPr txBox="1"/>
          <p:nvPr/>
        </p:nvSpPr>
        <p:spPr>
          <a:xfrm>
            <a:off x="3750734" y="1367380"/>
            <a:ext cx="543739" cy="523220"/>
          </a:xfrm>
          <a:prstGeom prst="rect">
            <a:avLst/>
          </a:prstGeom>
          <a:noFill/>
        </p:spPr>
        <p:txBody>
          <a:bodyPr wrap="none" rtlCol="0">
            <a:spAutoFit/>
          </a:bodyPr>
          <a:lstStyle/>
          <a:p>
            <a:r>
              <a:rPr lang="zh-CN" altLang="en-US" sz="2800" dirty="0"/>
              <a:t>一</a:t>
            </a:r>
          </a:p>
        </p:txBody>
      </p:sp>
    </p:spTree>
    <p:extLst>
      <p:ext uri="{BB962C8B-B14F-4D97-AF65-F5344CB8AC3E}">
        <p14:creationId xmlns:p14="http://schemas.microsoft.com/office/powerpoint/2010/main" xmlns="" val="316754856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639" y="1181100"/>
            <a:ext cx="639919" cy="584775"/>
          </a:xfrm>
          <a:prstGeom prst="rect">
            <a:avLst/>
          </a:prstGeom>
          <a:noFill/>
        </p:spPr>
        <p:txBody>
          <a:bodyPr wrap="none" rtlCol="0">
            <a:spAutoFit/>
          </a:bodyPr>
          <a:lstStyle/>
          <a:p>
            <a:pPr algn="ctr"/>
            <a:r>
              <a:rPr lang="en-US" altLang="zh-CN" sz="3200" dirty="0"/>
              <a:t>02</a:t>
            </a:r>
            <a:endParaRPr lang="zh-CN" altLang="en-US" sz="3200" dirty="0"/>
          </a:p>
        </p:txBody>
      </p:sp>
      <p:cxnSp>
        <p:nvCxnSpPr>
          <p:cNvPr id="3" name="直接连接符 2"/>
          <p:cNvCxnSpPr/>
          <p:nvPr/>
        </p:nvCxnSpPr>
        <p:spPr>
          <a:xfrm>
            <a:off x="808598" y="1859008"/>
            <a:ext cx="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20566" y="3818467"/>
            <a:ext cx="376065" cy="2031325"/>
          </a:xfrm>
          <a:prstGeom prst="rect">
            <a:avLst/>
          </a:prstGeom>
          <a:noFill/>
        </p:spPr>
        <p:txBody>
          <a:bodyPr wrap="square" rtlCol="0">
            <a:spAutoFit/>
          </a:bodyPr>
          <a:lstStyle/>
          <a:p>
            <a:r>
              <a:rPr lang="zh-CN" altLang="en-US" dirty="0">
                <a:solidFill>
                  <a:schemeClr val="tx1">
                    <a:lumMod val="95000"/>
                    <a:lumOff val="5000"/>
                  </a:schemeClr>
                </a:solidFill>
              </a:rPr>
              <a:t>不同时期的评价</a:t>
            </a:r>
            <a:endParaRPr lang="en-US" altLang="zh-CN" dirty="0">
              <a:solidFill>
                <a:schemeClr val="tx1">
                  <a:lumMod val="95000"/>
                  <a:lumOff val="5000"/>
                </a:schemeClr>
              </a:solidFill>
            </a:endParaRPr>
          </a:p>
        </p:txBody>
      </p:sp>
      <p:cxnSp>
        <p:nvCxnSpPr>
          <p:cNvPr id="5" name="直接连接符 4"/>
          <p:cNvCxnSpPr/>
          <p:nvPr/>
        </p:nvCxnSpPr>
        <p:spPr>
          <a:xfrm>
            <a:off x="808598" y="1952141"/>
            <a:ext cx="0" cy="177319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197F6765-D052-4E5F-A323-845A5654CA5D}"/>
              </a:ext>
            </a:extLst>
          </p:cNvPr>
          <p:cNvSpPr txBox="1"/>
          <p:nvPr/>
        </p:nvSpPr>
        <p:spPr>
          <a:xfrm>
            <a:off x="9718815" y="806349"/>
            <a:ext cx="553998" cy="2599362"/>
          </a:xfrm>
          <a:prstGeom prst="rect">
            <a:avLst/>
          </a:prstGeom>
          <a:noFill/>
        </p:spPr>
        <p:txBody>
          <a:bodyPr vert="eaVert" wrap="square" rtlCol="0">
            <a:spAutoFit/>
          </a:bodyPr>
          <a:lstStyle/>
          <a:p>
            <a:r>
              <a:rPr lang="zh-CN" altLang="en-US" sz="2400" b="1" dirty="0"/>
              <a:t>希腊化时代</a:t>
            </a:r>
          </a:p>
        </p:txBody>
      </p:sp>
      <p:sp>
        <p:nvSpPr>
          <p:cNvPr id="10" name="文本框 9">
            <a:extLst>
              <a:ext uri="{FF2B5EF4-FFF2-40B4-BE49-F238E27FC236}">
                <a16:creationId xmlns:a16="http://schemas.microsoft.com/office/drawing/2014/main" xmlns="" id="{A51D045C-C936-4F73-A3CE-ADA47F34433A}"/>
              </a:ext>
            </a:extLst>
          </p:cNvPr>
          <p:cNvSpPr txBox="1"/>
          <p:nvPr/>
        </p:nvSpPr>
        <p:spPr>
          <a:xfrm>
            <a:off x="1924055" y="2248005"/>
            <a:ext cx="7065070" cy="1477328"/>
          </a:xfrm>
          <a:prstGeom prst="rect">
            <a:avLst/>
          </a:prstGeom>
          <a:noFill/>
        </p:spPr>
        <p:txBody>
          <a:bodyPr wrap="square" rtlCol="0">
            <a:spAutoFit/>
          </a:bodyPr>
          <a:lstStyle/>
          <a:p>
            <a:pPr algn="just"/>
            <a:r>
              <a:rPr lang="en-US" altLang="zh-CN" dirty="0">
                <a:solidFill>
                  <a:schemeClr val="bg2">
                    <a:lumMod val="25000"/>
                  </a:schemeClr>
                </a:solidFill>
              </a:rPr>
              <a:t>        </a:t>
            </a:r>
            <a:r>
              <a:rPr lang="zh-CN" altLang="zh-CN" dirty="0">
                <a:solidFill>
                  <a:schemeClr val="bg2">
                    <a:lumMod val="25000"/>
                  </a:schemeClr>
                </a:solidFill>
              </a:rPr>
              <a:t>狄奥尼修斯认为：对所有史学家来说，首要和最基本的任务是为他们的读者选择一个美好和令人高兴的主题。即史家应该对公众的记忆和价值取向表示尊重和服从。他认为希罗多德的选择比修昔底德要好。并且，有学者认为，可以相信狄奥尼修斯的观点代表了当时的古代批评家们的普遍看法</a:t>
            </a:r>
            <a:r>
              <a:rPr lang="zh-CN" altLang="zh-CN" sz="1600" dirty="0">
                <a:solidFill>
                  <a:schemeClr val="bg2">
                    <a:lumMod val="25000"/>
                  </a:schemeClr>
                </a:solidFill>
              </a:rPr>
              <a:t>。</a:t>
            </a:r>
            <a:endParaRPr lang="zh-CN" altLang="en-US" sz="1600" dirty="0">
              <a:solidFill>
                <a:schemeClr val="bg2">
                  <a:lumMod val="25000"/>
                </a:schemeClr>
              </a:solidFill>
            </a:endParaRPr>
          </a:p>
        </p:txBody>
      </p:sp>
      <p:cxnSp>
        <p:nvCxnSpPr>
          <p:cNvPr id="12" name="直接连接符 11">
            <a:extLst>
              <a:ext uri="{FF2B5EF4-FFF2-40B4-BE49-F238E27FC236}">
                <a16:creationId xmlns:a16="http://schemas.microsoft.com/office/drawing/2014/main" xmlns="" id="{B7D43B79-089A-4E21-9224-59401DD63307}"/>
              </a:ext>
            </a:extLst>
          </p:cNvPr>
          <p:cNvCxnSpPr>
            <a:cxnSpLocks/>
          </p:cNvCxnSpPr>
          <p:nvPr/>
        </p:nvCxnSpPr>
        <p:spPr>
          <a:xfrm>
            <a:off x="2311685" y="4458982"/>
            <a:ext cx="8825502" cy="0"/>
          </a:xfrm>
          <a:prstGeom prst="line">
            <a:avLst/>
          </a:prstGeom>
          <a:ln>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xmlns="" id="{50BFB0C3-9B73-4B87-B759-795BB0D92EDA}"/>
              </a:ext>
            </a:extLst>
          </p:cNvPr>
          <p:cNvSpPr txBox="1"/>
          <p:nvPr/>
        </p:nvSpPr>
        <p:spPr>
          <a:xfrm>
            <a:off x="2311685" y="4762210"/>
            <a:ext cx="7130266" cy="1600438"/>
          </a:xfrm>
          <a:prstGeom prst="rect">
            <a:avLst/>
          </a:prstGeom>
          <a:noFill/>
        </p:spPr>
        <p:txBody>
          <a:bodyPr wrap="square" rtlCol="0">
            <a:spAutoFit/>
          </a:bodyPr>
          <a:lstStyle/>
          <a:p>
            <a:r>
              <a:rPr lang="zh-CN" altLang="en-US" dirty="0"/>
              <a:t>社会背景：</a:t>
            </a:r>
            <a:r>
              <a:rPr lang="zh-CN" altLang="zh-CN" sz="1600" dirty="0">
                <a:solidFill>
                  <a:schemeClr val="bg2">
                    <a:lumMod val="75000"/>
                  </a:schemeClr>
                </a:solidFill>
              </a:rPr>
              <a:t>希腊世界的社会经济起了重大的变化。作为奴隶主民主政治基础的</a:t>
            </a:r>
            <a:r>
              <a:rPr lang="en-US" altLang="zh-CN" sz="1600" dirty="0">
                <a:solidFill>
                  <a:schemeClr val="bg2">
                    <a:lumMod val="75000"/>
                  </a:schemeClr>
                </a:solidFill>
              </a:rPr>
              <a:t>        </a:t>
            </a:r>
            <a:r>
              <a:rPr lang="zh-CN" altLang="zh-CN" sz="1600" dirty="0">
                <a:solidFill>
                  <a:schemeClr val="bg2">
                    <a:lumMod val="75000"/>
                  </a:schemeClr>
                </a:solidFill>
              </a:rPr>
              <a:t>自由民大都破产，无产者人数增加，他们的出路不是变为奴隶，就是去当雇佣兵。</a:t>
            </a:r>
            <a:r>
              <a:rPr lang="zh-CN" altLang="en-US" sz="1600" dirty="0">
                <a:solidFill>
                  <a:schemeClr val="bg2">
                    <a:lumMod val="75000"/>
                  </a:schemeClr>
                </a:solidFill>
              </a:rPr>
              <a:t>政治上，奴隶主民主政治的衰落，走向君主政治的道路。哲学上，唯物论哲学衰落、唯心论哲学抬头，宗教迷信普遍流行，奴隶主追求耳目之愉，不喜欢需要深思熟虑的作品。文艺上缺少和现实作斗争的内容，只满足奴隶主阶级厌恶现实斗争与享乐生活的需要。</a:t>
            </a:r>
            <a:endParaRPr lang="zh-CN" altLang="en-US" dirty="0">
              <a:solidFill>
                <a:schemeClr val="bg2">
                  <a:lumMod val="75000"/>
                </a:schemeClr>
              </a:solidFill>
            </a:endParaRPr>
          </a:p>
        </p:txBody>
      </p:sp>
    </p:spTree>
    <p:extLst>
      <p:ext uri="{BB962C8B-B14F-4D97-AF65-F5344CB8AC3E}">
        <p14:creationId xmlns:p14="http://schemas.microsoft.com/office/powerpoint/2010/main" xmlns="" val="18422993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1470</Words>
  <Application>Microsoft Office PowerPoint</Application>
  <PresentationFormat>自定义</PresentationFormat>
  <Paragraphs>150</Paragraphs>
  <Slides>21</Slides>
  <Notes>6</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华硕</cp:lastModifiedBy>
  <cp:revision>80</cp:revision>
  <dcterms:created xsi:type="dcterms:W3CDTF">2015-08-18T02:51:41Z</dcterms:created>
  <dcterms:modified xsi:type="dcterms:W3CDTF">2018-06-14T08:51:51Z</dcterms:modified>
  <cp:category/>
</cp:coreProperties>
</file>