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59" r:id="rId8"/>
    <p:sldId id="263" r:id="rId9"/>
    <p:sldId id="264" r:id="rId10"/>
    <p:sldId id="271" r:id="rId11"/>
    <p:sldId id="272" r:id="rId12"/>
    <p:sldId id="273" r:id="rId13"/>
    <p:sldId id="265" r:id="rId14"/>
    <p:sldId id="266" r:id="rId15"/>
    <p:sldId id="267" r:id="rId16"/>
    <p:sldId id="268" r:id="rId17"/>
    <p:sldId id="269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5EB0-AEBF-455C-A485-6625C3BFE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1DFD-DD7B-4C37-9E36-BD71378A7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5EB0-AEBF-455C-A485-6625C3BFE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1DFD-DD7B-4C37-9E36-BD71378A7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5EB0-AEBF-455C-A485-6625C3BFE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1DFD-DD7B-4C37-9E36-BD71378A7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5EB0-AEBF-455C-A485-6625C3BFE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1DFD-DD7B-4C37-9E36-BD71378A7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5EB0-AEBF-455C-A485-6625C3BFE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1DFD-DD7B-4C37-9E36-BD71378A7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5EB0-AEBF-455C-A485-6625C3BFE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1DFD-DD7B-4C37-9E36-BD71378A7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5EB0-AEBF-455C-A485-6625C3BFE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1DFD-DD7B-4C37-9E36-BD71378A7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5EB0-AEBF-455C-A485-6625C3BFE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1DFD-DD7B-4C37-9E36-BD71378A7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5EB0-AEBF-455C-A485-6625C3BFE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1DFD-DD7B-4C37-9E36-BD71378A7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5EB0-AEBF-455C-A485-6625C3BFE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1DFD-DD7B-4C37-9E36-BD71378A7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5EB0-AEBF-455C-A485-6625C3BFE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1DFD-DD7B-4C37-9E36-BD71378A7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3000"/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5EB0-AEBF-455C-A485-6625C3BFE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81DFD-DD7B-4C37-9E36-BD71378A7F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修昔底德陷阱及其现实意义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第四组</a:t>
            </a:r>
            <a:endParaRPr lang="en-US" altLang="zh-CN" dirty="0"/>
          </a:p>
          <a:p>
            <a:r>
              <a:rPr lang="zh-CN" altLang="en-US" dirty="0"/>
              <a:t>报告人：王帅洲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文化差异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斯巴达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雅典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求安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求富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好静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好动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散漫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团结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防御型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侵略性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3914775"/>
            <a:ext cx="609600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文化本质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zh-CN" dirty="0"/>
              <a:t>农业文化塑造的斯巴达具有一种保守和平的文化特征，而商业文化塑造的雅典则具有一种冲动侵略的文化特征。</a:t>
            </a:r>
            <a:endParaRPr lang="zh-CN" altLang="zh-CN" dirty="0"/>
          </a:p>
          <a:p>
            <a:pPr lvl="0">
              <a:lnSpc>
                <a:spcPct val="160000"/>
              </a:lnSpc>
            </a:pPr>
            <a:r>
              <a:rPr lang="zh-CN" altLang="zh-CN" dirty="0"/>
              <a:t>两者冲突的根源在雅典，雅典处于主动的一方。</a:t>
            </a:r>
            <a:endParaRPr lang="zh-CN" altLang="zh-CN" dirty="0"/>
          </a:p>
          <a:p>
            <a:pPr lvl="0">
              <a:lnSpc>
                <a:spcPct val="160000"/>
              </a:lnSpc>
            </a:pPr>
            <a:r>
              <a:rPr lang="zh-CN" altLang="zh-CN" dirty="0"/>
              <a:t>雅典文化是帝国主义文化，在这一文化下形成的雅典国家战略就是帝国主义的 侵略和征服。斯巴达则不然，斯巴达自居住范围大概形成后，则不再主动发起战争，甚至防御也是在极为被动的 情况下进行。</a:t>
            </a:r>
            <a:endParaRPr lang="zh-CN" altLang="zh-CN" dirty="0"/>
          </a:p>
          <a:p>
            <a:pPr>
              <a:lnSpc>
                <a:spcPct val="160000"/>
              </a:lnSpc>
            </a:pPr>
            <a:r>
              <a:rPr lang="zh-CN" altLang="zh-CN" dirty="0"/>
              <a:t>修昔底德陷阱的本质是文化的冲突，是雅典商业文化对斯巴达农业文化的挑战，正是雅典文化的帝国主义特质 “不让自己享受安宁的生活，也不让别人享受安宁的生活”，才导致斯巴达对雅典“势力增长”感到“恐惧”， 进而陷入修昔底德陷阱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如何应对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中国的应对</a:t>
            </a:r>
            <a:r>
              <a:rPr lang="en-US" altLang="zh-CN" dirty="0"/>
              <a:t>——</a:t>
            </a:r>
            <a:r>
              <a:rPr lang="zh-CN" altLang="en-US" dirty="0"/>
              <a:t>如何避免掉入修昔底德陷阱</a:t>
            </a:r>
            <a:endParaRPr lang="en-US" altLang="zh-CN" dirty="0"/>
          </a:p>
          <a:p>
            <a:r>
              <a:rPr lang="zh-CN" altLang="zh-CN" dirty="0"/>
              <a:t>正如习近平在美国的演讲中所言，世界上本无“修昔底德陷阱”，但大国之间一再发生战略误判，就可能自己给自己造成“修昔底德陷阱”。</a:t>
            </a:r>
            <a:endParaRPr lang="zh-CN" altLang="zh-CN" dirty="0"/>
          </a:p>
          <a:p>
            <a:r>
              <a:rPr lang="zh-CN" altLang="zh-CN" dirty="0"/>
              <a:t>如果讲天时、地利、人和，这三个条件都能具备，陈旧的历史逻辑是可以打破的。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天时：来而不可失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56037" cy="477048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sz="4500" b="1" dirty="0"/>
              <a:t>和平世纪</a:t>
            </a:r>
            <a:endParaRPr lang="zh-CN" altLang="zh-CN" sz="4500" dirty="0"/>
          </a:p>
          <a:p>
            <a:pPr>
              <a:lnSpc>
                <a:spcPct val="170000"/>
              </a:lnSpc>
            </a:pPr>
            <a:r>
              <a:rPr lang="zh-CN" altLang="zh-CN" sz="4500" dirty="0"/>
              <a:t>和平、发展、合作、共赢已成为时代潮流</a:t>
            </a:r>
            <a:r>
              <a:rPr lang="zh-CN" altLang="en-US" sz="4500" dirty="0"/>
              <a:t>。</a:t>
            </a:r>
            <a:r>
              <a:rPr lang="zh-CN" altLang="zh-CN" sz="4500" dirty="0"/>
              <a:t>作为当今世界第一和第二大经济体，两国关系关乎世界命运。“不冲突、不对抗”将是中美关系的底线。</a:t>
            </a:r>
            <a:endParaRPr lang="zh-CN" altLang="zh-CN" sz="4500" dirty="0"/>
          </a:p>
          <a:p>
            <a:pPr>
              <a:lnSpc>
                <a:spcPct val="170000"/>
              </a:lnSpc>
            </a:pPr>
            <a:r>
              <a:rPr lang="zh-CN" altLang="zh-CN" sz="4500" b="1" dirty="0"/>
              <a:t>历史教训</a:t>
            </a:r>
            <a:endParaRPr lang="zh-CN" altLang="zh-CN" sz="4500" dirty="0"/>
          </a:p>
          <a:p>
            <a:pPr>
              <a:lnSpc>
                <a:spcPct val="170000"/>
              </a:lnSpc>
            </a:pPr>
            <a:r>
              <a:rPr lang="zh-CN" altLang="en-US" sz="4500" dirty="0"/>
              <a:t>两次世界大战</a:t>
            </a:r>
            <a:r>
              <a:rPr lang="zh-CN" altLang="zh-CN" sz="4500" dirty="0"/>
              <a:t>足以告诫人类：偏见和歧视、仇恨和战争，只会带来灾难和痛苦。中美是二战盟国，共同捍卫了世界和平正义，如今更有责任捍卫和平发展的人间正道，防止历史悲剧再现。</a:t>
            </a:r>
            <a:endParaRPr lang="zh-CN" altLang="zh-CN" sz="4500" dirty="0"/>
          </a:p>
          <a:p>
            <a:pPr>
              <a:lnSpc>
                <a:spcPct val="170000"/>
              </a:lnSpc>
            </a:pPr>
            <a:r>
              <a:rPr lang="zh-CN" altLang="zh-CN" sz="4500" b="1" dirty="0"/>
              <a:t>中国道路</a:t>
            </a:r>
            <a:endParaRPr lang="zh-CN" altLang="zh-CN" sz="4500" dirty="0"/>
          </a:p>
          <a:p>
            <a:pPr>
              <a:lnSpc>
                <a:spcPct val="170000"/>
              </a:lnSpc>
            </a:pPr>
            <a:r>
              <a:rPr lang="zh-CN" altLang="en-US" sz="4500" dirty="0"/>
              <a:t>中国的崛起并不意味着其他国家力量的削弱，而是建立在双方利益基础上实现的共赢。</a:t>
            </a:r>
            <a:r>
              <a:rPr lang="zh-CN" altLang="zh-CN" sz="4500" dirty="0"/>
              <a:t>中国不是雅典，美国也不是斯巴达。中美都面临时代赋予的机遇，中国的崛起不意味着美国的终结。</a:t>
            </a:r>
            <a:endParaRPr lang="zh-CN" altLang="zh-CN" sz="45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地利：潮平两岸阔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zh-CN" b="1" dirty="0"/>
              <a:t>宽阔的太平洋</a:t>
            </a:r>
            <a:endParaRPr lang="zh-CN" altLang="zh-CN" dirty="0"/>
          </a:p>
          <a:p>
            <a:pPr>
              <a:lnSpc>
                <a:spcPct val="160000"/>
              </a:lnSpc>
            </a:pPr>
            <a:r>
              <a:rPr lang="zh-CN" altLang="zh-CN" dirty="0"/>
              <a:t>合作是实现利益唯一正确选择。亚太不应成为中美互相角力的角斗场，而应成为中美加强协调配合的合作社，这符合两国和地区国家的共同利益。</a:t>
            </a:r>
            <a:endParaRPr lang="zh-CN" altLang="zh-CN" dirty="0"/>
          </a:p>
          <a:p>
            <a:pPr>
              <a:lnSpc>
                <a:spcPct val="160000"/>
              </a:lnSpc>
            </a:pPr>
            <a:r>
              <a:rPr lang="zh-CN" altLang="zh-CN" b="1" dirty="0"/>
              <a:t>经济相依</a:t>
            </a:r>
            <a:endParaRPr lang="zh-CN" altLang="zh-CN" dirty="0"/>
          </a:p>
          <a:p>
            <a:pPr>
              <a:lnSpc>
                <a:spcPct val="160000"/>
              </a:lnSpc>
            </a:pPr>
            <a:r>
              <a:rPr lang="zh-CN" altLang="zh-CN" dirty="0"/>
              <a:t>经济上相互依赖是阻止冲突的重要力量。中国的发展离不开美国，而美国走出经济危机也需要依靠中国巨大的市场。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zh-CN" b="1" dirty="0"/>
              <a:t>全球治理</a:t>
            </a:r>
            <a:endParaRPr lang="zh-CN" altLang="zh-CN" dirty="0"/>
          </a:p>
          <a:p>
            <a:pPr>
              <a:lnSpc>
                <a:spcPct val="160000"/>
              </a:lnSpc>
            </a:pPr>
            <a:r>
              <a:rPr lang="zh-CN" altLang="zh-CN" dirty="0"/>
              <a:t>两国都是当今国际秩序和国际体系重要参与者和支持者</a:t>
            </a:r>
            <a:endParaRPr lang="zh-CN" altLang="zh-CN" dirty="0"/>
          </a:p>
          <a:p>
            <a:pPr>
              <a:lnSpc>
                <a:spcPct val="160000"/>
              </a:lnSpc>
            </a:pPr>
            <a:r>
              <a:rPr lang="zh-CN" altLang="zh-CN" dirty="0"/>
              <a:t>中美之间全方位和战略性合作，既说明双方利益共存，也为两国关系发展提供了正能量和新动力。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人和：不以山海为远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1346" cy="482375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b="1" dirty="0"/>
              <a:t>元首互动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zh-CN" altLang="zh-CN" dirty="0"/>
              <a:t>正是在两国元首重要共识的指引下，两年多来“跨越太平洋的合作”取得了丰硕成果。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zh-CN" altLang="zh-CN" b="1" dirty="0"/>
              <a:t>民意基础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zh-CN" altLang="zh-CN" dirty="0"/>
              <a:t>中美友好的动力和根基在人民。</a:t>
            </a:r>
            <a:r>
              <a:rPr lang="zh-CN" altLang="en-US" dirty="0"/>
              <a:t>两国领导人在访问期间都积极融入当地社会、民间活动，给当地人民留下了良好印象，种种因素作用下两国人民能相互理解，形成良好的氛围。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zh-CN" b="1" dirty="0"/>
              <a:t>分歧管控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zh-CN" altLang="zh-CN" dirty="0"/>
              <a:t>近年来，中美双方意识到彼此承担的重大责任，持续开展高层交往，不断拓宽沟通渠道，对于消除战略疑虑具有重要意义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zh-CN" altLang="zh-CN" b="1" dirty="0"/>
              <a:t>相互尊重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zh-CN" altLang="zh-CN" dirty="0"/>
              <a:t>发展新型大国关系，必须平等互谅，学会相互尊重。只有相互尊重彼此的主权</a:t>
            </a:r>
            <a:r>
              <a:rPr lang="zh-CN" altLang="en-US" dirty="0"/>
              <a:t>、社会制度、发展道路与核心利益</a:t>
            </a:r>
            <a:r>
              <a:rPr lang="zh-CN" altLang="zh-CN" dirty="0"/>
              <a:t>，中美关系才能抵御风吹雨打。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如何应对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“人但有追求，世界亦会让路。”中美再次来到了关键的历史当口，没有理由不抓住天时、地利、人和三重有利因素，携手打破历史怪圈。用新型大国关系终结“修昔底德陷阱”，将是中美携手献给世界未来和人类智慧的最好礼物。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6334" y="4001294"/>
            <a:ext cx="332422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昔底德陷阱尽管可能不适用于中美局势，但是，“防患于未然”，修昔底德陷阱应成为我们中国走向世界的一块警示牌，中国不能成为第二个伯罗奔尼撒战争前的雅典，富有侵略性与攻击性，实现帝国主义式的崛起。如何在中国崛起的同时又能维持与世界上其他国家的良好关系，还需中国谨慎考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伯罗奔尼撒战争史 第四小组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来源</a:t>
            </a:r>
            <a:endParaRPr lang="en-US" altLang="zh-CN" dirty="0"/>
          </a:p>
          <a:p>
            <a:r>
              <a:rPr lang="zh-CN" altLang="en-US" dirty="0"/>
              <a:t>历史案例</a:t>
            </a:r>
            <a:endParaRPr lang="en-US" altLang="zh-CN" dirty="0"/>
          </a:p>
          <a:p>
            <a:r>
              <a:rPr lang="zh-CN" altLang="en-US" dirty="0"/>
              <a:t>现实意义</a:t>
            </a:r>
            <a:endParaRPr lang="en-US" altLang="zh-CN" dirty="0"/>
          </a:p>
          <a:p>
            <a:r>
              <a:rPr lang="zh-CN" altLang="en-US" dirty="0"/>
              <a:t>文化阐释</a:t>
            </a:r>
            <a:endParaRPr lang="en-US" altLang="zh-CN" dirty="0"/>
          </a:p>
          <a:p>
            <a:r>
              <a:rPr lang="zh-CN" altLang="en-US" dirty="0"/>
              <a:t>总结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3327" y="1825625"/>
            <a:ext cx="5715000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修昔底德：“</a:t>
            </a:r>
            <a:r>
              <a:rPr lang="zh-CN" altLang="zh-CN" dirty="0"/>
              <a:t>使得战争无可避免的原因是雅典日益壮大的力量，还有这种力量在斯巴达造成的恐惧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修昔底德陷阱，是指一个新崛起的大国必然要挑战现存大国，而现存大国也必然会回应这种威胁，这样战争变得不可避免。修昔底德认为，当一个崛起的大国与既有的统治霸主竞争时，双方面临的危险多数以战争告终。修昔底德陷阱几乎已经被视为国际关系的“铁律”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历史案例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03128" cy="4351338"/>
          </a:xfrm>
        </p:spPr>
        <p:txBody>
          <a:bodyPr/>
          <a:lstStyle/>
          <a:p>
            <a:r>
              <a:rPr lang="zh-CN" altLang="zh-CN" b="1" dirty="0"/>
              <a:t>德国与世界大战</a:t>
            </a:r>
            <a:endParaRPr lang="zh-CN" altLang="zh-CN" dirty="0"/>
          </a:p>
          <a:p>
            <a:r>
              <a:rPr lang="zh-CN" altLang="zh-CN" dirty="0"/>
              <a:t>人们发现，自</a:t>
            </a:r>
            <a:r>
              <a:rPr lang="en-US" altLang="zh-CN" dirty="0"/>
              <a:t>1500</a:t>
            </a:r>
            <a:r>
              <a:rPr lang="zh-CN" altLang="zh-CN" dirty="0"/>
              <a:t>年以来，一个新崛起的大国挑战现存大国的案例一共有</a:t>
            </a:r>
            <a:r>
              <a:rPr lang="en-US" altLang="zh-CN" dirty="0"/>
              <a:t>15</a:t>
            </a:r>
            <a:r>
              <a:rPr lang="zh-CN" altLang="zh-CN" dirty="0"/>
              <a:t>例，其中发生战争的就有</a:t>
            </a:r>
            <a:r>
              <a:rPr lang="en-US" altLang="zh-CN" dirty="0"/>
              <a:t>11</a:t>
            </a:r>
            <a:r>
              <a:rPr lang="zh-CN" altLang="zh-CN" dirty="0"/>
              <a:t>例。最显著的就是德国。德国统一之后，取代了英国成为欧洲最大的经济体。在</a:t>
            </a:r>
            <a:r>
              <a:rPr lang="en-US" altLang="zh-CN" dirty="0"/>
              <a:t>1914</a:t>
            </a:r>
            <a:r>
              <a:rPr lang="zh-CN" altLang="zh-CN" dirty="0"/>
              <a:t>年和</a:t>
            </a:r>
            <a:r>
              <a:rPr lang="en-US" altLang="zh-CN" dirty="0"/>
              <a:t>1939</a:t>
            </a:r>
            <a:r>
              <a:rPr lang="zh-CN" altLang="zh-CN" dirty="0"/>
              <a:t>年，德国的侵略行为和英国的反应导致了两次世界大战。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1739" y="311282"/>
            <a:ext cx="2552700" cy="3686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637" y="4305301"/>
            <a:ext cx="2552699" cy="25526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历史案例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885373" cy="4351338"/>
          </a:xfrm>
        </p:spPr>
        <p:txBody>
          <a:bodyPr/>
          <a:lstStyle/>
          <a:p>
            <a:r>
              <a:rPr lang="zh-CN" altLang="zh-CN" b="1" dirty="0"/>
              <a:t>日本与侵略战争</a:t>
            </a:r>
            <a:endParaRPr lang="zh-CN" altLang="zh-CN" dirty="0"/>
          </a:p>
          <a:p>
            <a:r>
              <a:rPr lang="zh-CN" altLang="zh-CN" dirty="0"/>
              <a:t>在亚洲也有类似的经历。日本崛起之后，就想挑战欧洲殖民者</a:t>
            </a:r>
            <a:r>
              <a:rPr lang="zh-CN" altLang="zh-CN" dirty="0"/>
              <a:t>在亚洲建立起来的或者正在建立的秩序，确立以日本为中心的亚洲秩序，最终爆发了日本以反对西方列强为名而侵略亚洲其它国家的战争。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1100" y="38100"/>
            <a:ext cx="2552700" cy="3305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436" y="4175834"/>
            <a:ext cx="3232027" cy="24609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05344" y="3488824"/>
            <a:ext cx="194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东条英机</a:t>
            </a:r>
            <a:endParaRPr lang="en-US" altLang="zh-CN" dirty="0"/>
          </a:p>
          <a:p>
            <a:pPr algn="ctr"/>
            <a:r>
              <a:rPr lang="zh-CN" altLang="en-US" dirty="0"/>
              <a:t>大东亚共荣圈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历史案例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63105" cy="3616387"/>
          </a:xfrm>
        </p:spPr>
        <p:txBody>
          <a:bodyPr/>
          <a:lstStyle/>
          <a:p>
            <a:r>
              <a:rPr lang="zh-CN" altLang="zh-CN" b="1" dirty="0"/>
              <a:t>古雅典</a:t>
            </a:r>
            <a:r>
              <a:rPr lang="zh-CN" altLang="zh-CN" b="1" dirty="0"/>
              <a:t>与斯巴达</a:t>
            </a:r>
            <a:endParaRPr lang="zh-CN" altLang="zh-CN" dirty="0"/>
          </a:p>
          <a:p>
            <a:r>
              <a:rPr lang="zh-CN" altLang="zh-CN" dirty="0"/>
              <a:t>古雅典的迅速崛起震动了伯罗奔尼撒半岛的老牌陆地强权斯巴达。恐惧迫使斯巴达人做出反应。威胁和反威胁催生了竞争，接着是对抗，最终酿成冲突。长达</a:t>
            </a:r>
            <a:r>
              <a:rPr lang="en-US" altLang="zh-CN" dirty="0"/>
              <a:t>30</a:t>
            </a:r>
            <a:r>
              <a:rPr lang="zh-CN" altLang="zh-CN" dirty="0"/>
              <a:t>年的战争最终毁了这两个城邦。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1305" y="1578938"/>
            <a:ext cx="5931612" cy="4109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现实意义</a:t>
            </a:r>
            <a:r>
              <a:rPr lang="en-US" altLang="zh-CN" dirty="0"/>
              <a:t>——</a:t>
            </a:r>
            <a:r>
              <a:rPr lang="zh-CN" altLang="en-US" dirty="0"/>
              <a:t>中国崛起与中美关系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对中美现在局势的分析：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zh-CN" sz="2600" dirty="0"/>
              <a:t>“重返亚洲”表明美国的中国政策的现实主义性质，美国是出于对“中国崛起”的恐惧。亚洲的一些国家为了克服自己对“中国崛起”的恐惧，选择站在美国这一边，另一些国家则在观望。这种情形，又和修昔底德当年所观察到的希腊其它国家的行为何其相似：“双方（指雅典和斯巴达）都竭尽全力来备战；同时我看到希腊世界中其余的国家，不是参加了这一边，就是参加了那一边；即使那些目前还没有参战的国家，也正在准备参战。”</a:t>
            </a:r>
            <a:endParaRPr lang="zh-CN" altLang="zh-CN" sz="2600" dirty="0"/>
          </a:p>
          <a:p>
            <a:pPr>
              <a:lnSpc>
                <a:spcPct val="160000"/>
              </a:lnSpc>
            </a:pPr>
            <a:r>
              <a:rPr lang="zh-CN" altLang="zh-CN" sz="2600" dirty="0"/>
              <a:t>美国和亚洲一些国家对中国的恐惧已经成为事实，其行为已经陷入了“修昔底德陷阱”。中国如何反应，就在很大程度上决定了亚太地区的和平与战争。中国如果也陷入这个陷阱，战争不可避免，只是时间的迟早问题。</a:t>
            </a:r>
            <a:endParaRPr lang="zh-CN" altLang="zh-CN" sz="26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6197" y="833715"/>
            <a:ext cx="7425153" cy="549461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中美关系陷入这种陷阱的危害：</a:t>
            </a:r>
            <a:br>
              <a:rPr lang="en-US" altLang="zh-CN" dirty="0"/>
            </a:br>
            <a:r>
              <a:rPr lang="zh-CN" altLang="en-US" dirty="0"/>
              <a:t>正如当年的雅典与斯巴达，斯巴达对雅典的崛起充满了恐惧，因此在几次小小的冲突作为导火索后，两国及其同盟的战争即刻打响。现在美国及其同盟国正如当年的斯巴达，对中国崛起充满恐惧，如果中国不能较好地处理目前的局势，那么将不可避免的掉入修昔底德陷阱，甚至演变成两大国之间的战争，这样对双方大国都将造成毁灭性的打击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对修昔底德陷阱的文化阐释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618" y="2465202"/>
            <a:ext cx="11646763" cy="15123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CN" sz="6000" dirty="0"/>
              <a:t>大国的战略体现的正是大国的文化</a:t>
            </a:r>
            <a:endParaRPr lang="en-US" altLang="zh-CN" sz="6000" dirty="0"/>
          </a:p>
          <a:p>
            <a:pPr marL="0" indent="0" algn="ctr">
              <a:buNone/>
            </a:pPr>
            <a:r>
              <a:rPr lang="zh-CN" altLang="zh-CN" sz="6000" dirty="0"/>
              <a:t>文化才是冲突的根源</a:t>
            </a:r>
            <a:endParaRPr lang="zh-CN" altLang="en-US"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2456</Words>
  <Application>WPS 演示</Application>
  <PresentationFormat>宽屏</PresentationFormat>
  <Paragraphs>135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修昔底德陷阱及其现实意义</vt:lpstr>
      <vt:lpstr>目录</vt:lpstr>
      <vt:lpstr>来源</vt:lpstr>
      <vt:lpstr>历史案例1</vt:lpstr>
      <vt:lpstr>历史案例2</vt:lpstr>
      <vt:lpstr>历史案例3</vt:lpstr>
      <vt:lpstr>现实意义——中国崛起与中美关系</vt:lpstr>
      <vt:lpstr>现实意义</vt:lpstr>
      <vt:lpstr>对修昔底德陷阱的文化阐释</vt:lpstr>
      <vt:lpstr>文化差异</vt:lpstr>
      <vt:lpstr>文化本质</vt:lpstr>
      <vt:lpstr>如何应对</vt:lpstr>
      <vt:lpstr>天时：来而不可失</vt:lpstr>
      <vt:lpstr>地利：潮平两岸阔</vt:lpstr>
      <vt:lpstr>人和：不以山海为远</vt:lpstr>
      <vt:lpstr>如何应对</vt:lpstr>
      <vt:lpstr>总结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修昔底德陷阱及其现实意义</dc:title>
  <dc:creator>1298230451@qq.com</dc:creator>
  <cp:lastModifiedBy>帅帅帅粥</cp:lastModifiedBy>
  <cp:revision>11</cp:revision>
  <dcterms:created xsi:type="dcterms:W3CDTF">2018-06-10T05:57:00Z</dcterms:created>
  <dcterms:modified xsi:type="dcterms:W3CDTF">2018-06-14T14:34:49Z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