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17" r:id="rId3"/>
    <p:sldId id="314" r:id="rId4"/>
    <p:sldId id="305" r:id="rId5"/>
    <p:sldId id="301" r:id="rId6"/>
    <p:sldId id="299" r:id="rId7"/>
    <p:sldId id="312" r:id="rId8"/>
    <p:sldId id="270" r:id="rId9"/>
    <p:sldId id="302" r:id="rId10"/>
    <p:sldId id="271" r:id="rId11"/>
    <p:sldId id="315" r:id="rId12"/>
    <p:sldId id="300" r:id="rId13"/>
    <p:sldId id="257" r:id="rId14"/>
    <p:sldId id="313" r:id="rId15"/>
    <p:sldId id="307" r:id="rId16"/>
    <p:sldId id="303" r:id="rId17"/>
    <p:sldId id="292" r:id="rId18"/>
    <p:sldId id="287" r:id="rId19"/>
    <p:sldId id="265" r:id="rId20"/>
    <p:sldId id="297" r:id="rId21"/>
    <p:sldId id="304" r:id="rId22"/>
    <p:sldId id="291" r:id="rId23"/>
    <p:sldId id="316" r:id="rId24"/>
    <p:sldId id="2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103" autoAdjust="0"/>
  </p:normalViewPr>
  <p:slideViewPr>
    <p:cSldViewPr snapToGrid="0" showGuides="1">
      <p:cViewPr varScale="1">
        <p:scale>
          <a:sx n="114" d="100"/>
          <a:sy n="114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595-4A3F-A1F5-C8F2763EB7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595-4A3F-A1F5-C8F2763EB7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595-4A3F-A1F5-C8F2763EB7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595-4A3F-A1F5-C8F2763EB76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95-4A3F-A1F5-C8F2763EB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53-4015-A815-D13E9B9C7C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53-4015-A815-D13E9B9C7C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53-4015-A815-D13E9B9C7C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53-4015-A815-D13E9B9C7C9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3.2</c:v>
                </c:pt>
                <c:pt idx="1">
                  <c:v>6.2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53-4015-A815-D13E9B9C7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1E6-47B4-805D-81B5F3CE8A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1E6-47B4-805D-81B5F3CE8A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1E6-47B4-805D-81B5F3CE8A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1E6-47B4-805D-81B5F3CE8A3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3.2</c:v>
                </c:pt>
                <c:pt idx="2">
                  <c:v>6.4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E6-47B4-805D-81B5F3CE8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44942">
              <a:srgbClr val="00B0F0"/>
            </a:gs>
            <a:gs pos="23000">
              <a:srgbClr val="00B0F0"/>
            </a:gs>
            <a:gs pos="69000">
              <a:srgbClr val="00B0F0"/>
            </a:gs>
            <a:gs pos="97000">
              <a:srgbClr val="00B0F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265040" y="1946886"/>
            <a:ext cx="1661920" cy="2214981"/>
            <a:chOff x="4954772" y="1818167"/>
            <a:chExt cx="2349796" cy="31317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 descr="만화 영화, 장난감, 눈사람이(가) 표시된 사진&#10;&#10;자동 생성된 설명">
            <a:extLst>
              <a:ext uri="{FF2B5EF4-FFF2-40B4-BE49-F238E27FC236}">
                <a16:creationId xmlns:a16="http://schemas.microsoft.com/office/drawing/2014/main" id="{14EF80E9-3966-0EBB-2D37-BF07237C4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26" y="1359017"/>
            <a:ext cx="8459974" cy="54989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28923" y="4219427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그거 그렇게 </a:t>
            </a:r>
            <a:r>
              <a:rPr lang="ko-KR" altLang="en-US" sz="4000" b="1" spc="-150" dirty="0" err="1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먹는거</a:t>
            </a:r>
            <a:r>
              <a:rPr lang="ko-KR" altLang="en-US" sz="4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아닌데</a:t>
            </a:r>
            <a:r>
              <a:rPr lang="en-US" altLang="ko-KR" sz="4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…</a:t>
            </a:r>
            <a:endParaRPr lang="ko-KR" altLang="en-US" sz="4000" b="1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6067" y="4908237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팀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AAA BBB CCC DDD</a:t>
            </a:r>
          </a:p>
        </p:txBody>
      </p:sp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인기요인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사회 및 경제적 배경</a:t>
            </a:r>
          </a:p>
        </p:txBody>
      </p:sp>
      <p:sp>
        <p:nvSpPr>
          <p:cNvPr id="9" name="타원 8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13" y="2443570"/>
            <a:ext cx="1855568" cy="193793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2476500"/>
            <a:ext cx="1847850" cy="19050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맛있는 음식을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보는 즐거움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2517" y="5060255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바쁜 현대인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대리만족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9674" y="5060255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유일한 선택의 자유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!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뭐 먹지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000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오각형 26"/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05" y="2618785"/>
            <a:ext cx="1638427" cy="16891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24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 </a:t>
            </a:r>
            <a:r>
              <a:rPr lang="ko-KR" altLang="en-US" dirty="0">
                <a:solidFill>
                  <a:schemeClr val="bg1"/>
                </a:solidFill>
              </a:rPr>
              <a:t>인기요인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사회 및 경제적 배경</a:t>
            </a:r>
          </a:p>
        </p:txBody>
      </p:sp>
      <p:sp>
        <p:nvSpPr>
          <p:cNvPr id="9" name="타원 8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618297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13" y="2443570"/>
            <a:ext cx="1855568" cy="193793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2476500"/>
            <a:ext cx="1847850" cy="19050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맛있는 음식을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보는 즐거움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2517" y="5060255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바쁜 현대인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대리만족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9674" y="5060255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유일한 선택의 자유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!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뭐 먹지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20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1" name="그룹 2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</p:grpSpPr>
        <p:grpSp>
          <p:nvGrpSpPr>
            <p:cNvPr id="22" name="그룹 2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27" name="오각형 26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05" y="2618785"/>
            <a:ext cx="1638427" cy="16891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15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인기요인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사회 및 경제적 배경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4355383" y="179953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0236" y="2957496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71451" y="3673576"/>
            <a:ext cx="6517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sp>
        <p:nvSpPr>
          <p:cNvPr id="20" name="타원 19"/>
          <p:cNvSpPr/>
          <p:nvPr/>
        </p:nvSpPr>
        <p:spPr>
          <a:xfrm>
            <a:off x="703503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98332" y="506025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맛있는 음식을</a:t>
            </a:r>
            <a:r>
              <a:rPr lang="en-US" altLang="ko-KR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보는 즐거움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05" y="2618785"/>
            <a:ext cx="1638427" cy="16891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2234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55065" y="1889074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Delicious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90" y="2150684"/>
            <a:ext cx="2558619" cy="2665228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3944583" y="2113692"/>
            <a:ext cx="4280033" cy="2215992"/>
            <a:chOff x="3969983" y="2113692"/>
            <a:chExt cx="4280033" cy="2215992"/>
          </a:xfrm>
        </p:grpSpPr>
        <p:sp>
          <p:nvSpPr>
            <p:cNvPr id="12" name="TextBox 11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35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44583" y="2230649"/>
            <a:ext cx="4280033" cy="2215992"/>
            <a:chOff x="3969983" y="2113692"/>
            <a:chExt cx="4280033" cy="2215992"/>
          </a:xfrm>
        </p:grpSpPr>
        <p:sp>
          <p:nvSpPr>
            <p:cNvPr id="8" name="TextBox 7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75878" y="2967335"/>
            <a:ext cx="141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집중</a:t>
            </a:r>
            <a:endParaRPr lang="en-US" altLang="ko-KR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770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660900" y="1993900"/>
            <a:ext cx="2870200" cy="287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62517" y="5060255"/>
            <a:ext cx="2266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바쁜 현대인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대리만족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2476500"/>
            <a:ext cx="1847850" cy="1905000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701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4" b="76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448004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파급효과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1403470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2180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파급효과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경제적 효과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1" y="2028818"/>
            <a:ext cx="5041343" cy="35210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81775" y="2390775"/>
            <a:ext cx="154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accent2">
                    <a:lumMod val="75000"/>
                  </a:schemeClr>
                </a:solidFill>
              </a:rPr>
              <a:t>82%</a:t>
            </a:r>
            <a:endParaRPr lang="ko-KR" alt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83" y="3198167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2400" dirty="0">
              <a:solidFill>
                <a:schemeClr val="accent4">
                  <a:lumMod val="2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022258" y="2028818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81775" y="3750862"/>
            <a:ext cx="5014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sp>
        <p:nvSpPr>
          <p:cNvPr id="4" name="위쪽 화살표 3"/>
          <p:cNvSpPr/>
          <p:nvPr/>
        </p:nvSpPr>
        <p:spPr>
          <a:xfrm>
            <a:off x="8082321" y="2266770"/>
            <a:ext cx="526782" cy="840367"/>
          </a:xfrm>
          <a:prstGeom prst="upArrow">
            <a:avLst>
              <a:gd name="adj1" fmla="val 50000"/>
              <a:gd name="adj2" fmla="val 989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6" name="그룹 25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32561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파급효과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사회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·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문화적 효과</a:t>
            </a:r>
          </a:p>
        </p:txBody>
      </p:sp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1562188959"/>
              </p:ext>
            </p:extLst>
          </p:nvPr>
        </p:nvGraphicFramePr>
        <p:xfrm>
          <a:off x="-239179" y="1970432"/>
          <a:ext cx="4375703" cy="291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1169281792"/>
              </p:ext>
            </p:extLst>
          </p:nvPr>
        </p:nvGraphicFramePr>
        <p:xfrm>
          <a:off x="3879573" y="1970432"/>
          <a:ext cx="4375703" cy="291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105360422"/>
              </p:ext>
            </p:extLst>
          </p:nvPr>
        </p:nvGraphicFramePr>
        <p:xfrm>
          <a:off x="8063947" y="1970432"/>
          <a:ext cx="4375703" cy="291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99144" y="3155765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XX%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5105" y="3155765"/>
            <a:ext cx="1024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YY%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2287" y="3155764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ZZ%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72781" y="5717002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CCC 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384715" y="5013140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</a:rPr>
              <a:t>13,258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5066" y="501314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</a:rPr>
              <a:t>14,253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71791" y="5013140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</a:rPr>
              <a:t>15,629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16" name="그룹 15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25" name="오각형 24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8" name="직선 연결선 27"/>
          <p:cNvCxnSpPr/>
          <p:nvPr/>
        </p:nvCxnSpPr>
        <p:spPr>
          <a:xfrm>
            <a:off x="1029115" y="5573701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188157" y="5584802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347199" y="5595903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5597" y="573370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BBB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431421" y="567259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AAA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813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66216" y="-1"/>
            <a:ext cx="2336201" cy="6028661"/>
            <a:chOff x="1066216" y="-1"/>
            <a:chExt cx="2336201" cy="6028661"/>
          </a:xfrm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11" name="그룹 10"/>
            <p:cNvGrpSpPr/>
            <p:nvPr/>
          </p:nvGrpSpPr>
          <p:grpSpPr>
            <a:xfrm>
              <a:off x="1066216" y="-1"/>
              <a:ext cx="2336201" cy="6028661"/>
              <a:chOff x="662180" y="-1"/>
              <a:chExt cx="1884872" cy="5162554"/>
            </a:xfrm>
            <a:solidFill>
              <a:schemeClr val="accent2"/>
            </a:solidFill>
          </p:grpSpPr>
          <p:sp>
            <p:nvSpPr>
              <p:cNvPr id="20" name="오각형 19"/>
              <p:cNvSpPr/>
              <p:nvPr/>
            </p:nvSpPr>
            <p:spPr>
              <a:xfrm rot="5400000">
                <a:off x="-976661" y="1638840"/>
                <a:ext cx="5162554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783180" y="3190875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783180" y="78991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216189" y="2448004"/>
              <a:ext cx="9172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004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709" y="3034877"/>
              <a:ext cx="18036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</a:rPr>
                <a:t>향후 전망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194709" y="1403470"/>
              <a:ext cx="879456" cy="1172125"/>
              <a:chOff x="4954772" y="1818167"/>
              <a:chExt cx="2349796" cy="3131772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4954772" y="1818167"/>
                <a:ext cx="2349796" cy="2775098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5296786" y="4593265"/>
                <a:ext cx="1598428" cy="3566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7086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265040" y="1946886"/>
            <a:ext cx="1661920" cy="2214981"/>
            <a:chOff x="4954772" y="1818167"/>
            <a:chExt cx="2349796" cy="31317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936067" y="4908237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XXX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팀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AAA BBB CCC DDD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28923" y="4219427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그거 그렇게 </a:t>
            </a:r>
            <a:r>
              <a:rPr lang="ko-KR" altLang="en-US" sz="4000" b="1" spc="-150" dirty="0" err="1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먹는거</a:t>
            </a:r>
            <a:r>
              <a:rPr lang="ko-KR" altLang="en-US" sz="4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아닌데</a:t>
            </a:r>
            <a:r>
              <a:rPr lang="en-US" altLang="ko-KR" sz="4000" b="1" spc="-15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…</a:t>
            </a:r>
            <a:endParaRPr lang="ko-KR" altLang="en-US" sz="4000" b="1" spc="-15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865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향후 전망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보완점</a:t>
            </a:r>
          </a:p>
        </p:txBody>
      </p:sp>
      <p:sp>
        <p:nvSpPr>
          <p:cNvPr id="40" name="타원 39"/>
          <p:cNvSpPr/>
          <p:nvPr/>
        </p:nvSpPr>
        <p:spPr>
          <a:xfrm>
            <a:off x="7315200" y="1952625"/>
            <a:ext cx="3514725" cy="3514725"/>
          </a:xfrm>
          <a:prstGeom prst="ellipse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62074" y="1943097"/>
            <a:ext cx="3514725" cy="3514725"/>
          </a:xfrm>
          <a:prstGeom prst="ellipse">
            <a:avLst/>
          </a:prstGeom>
          <a:pattFill prst="lt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564814" y="3479153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2400" dirty="0">
              <a:solidFill>
                <a:schemeClr val="accent4">
                  <a:lumMod val="25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120259" y="1730371"/>
            <a:ext cx="3940176" cy="3940176"/>
            <a:chOff x="4338637" y="1952624"/>
            <a:chExt cx="3514725" cy="3514725"/>
          </a:xfrm>
        </p:grpSpPr>
        <p:sp>
          <p:nvSpPr>
            <p:cNvPr id="42" name="타원 41"/>
            <p:cNvSpPr/>
            <p:nvPr/>
          </p:nvSpPr>
          <p:spPr>
            <a:xfrm>
              <a:off x="4338637" y="1952624"/>
              <a:ext cx="3514725" cy="351472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32021" y="3512577"/>
              <a:ext cx="2160888" cy="41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Insert Title Here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276430" y="3522012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2400" dirty="0">
              <a:solidFill>
                <a:schemeClr val="accent4">
                  <a:lumMod val="2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95303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464" y="34734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향후 전망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464" y="67514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grpSp>
        <p:nvGrpSpPr>
          <p:cNvPr id="20" name="그룹 19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1" name="그룹 20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0" name="오각형 2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0" y="1861645"/>
            <a:ext cx="3429000" cy="3429000"/>
          </a:xfrm>
          <a:prstGeom prst="rect">
            <a:avLst/>
          </a:prstGeom>
          <a:effectLst>
            <a:reflection blurRad="12700" stA="20000" endPos="1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1368625" y="553895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r="28254"/>
          <a:stretch/>
        </p:blipFill>
        <p:spPr>
          <a:xfrm>
            <a:off x="4380600" y="1861645"/>
            <a:ext cx="3430800" cy="3430800"/>
          </a:xfrm>
          <a:prstGeom prst="rect">
            <a:avLst/>
          </a:prstGeom>
          <a:effectLst>
            <a:reflection blurRad="12700" stA="20000" endPos="1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5021827" y="553895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r="30509"/>
          <a:stretch/>
        </p:blipFill>
        <p:spPr>
          <a:xfrm>
            <a:off x="8080460" y="1859845"/>
            <a:ext cx="3430800" cy="3430800"/>
          </a:xfrm>
          <a:prstGeom prst="rect">
            <a:avLst/>
          </a:prstGeom>
          <a:effectLst>
            <a:reflection blurRad="12700" stA="20000" endPos="15000" dir="5400000" sy="-100000" algn="bl" rotWithShape="0"/>
          </a:effectLst>
        </p:spPr>
      </p:pic>
      <p:sp>
        <p:nvSpPr>
          <p:cNvPr id="23" name="TextBox 22"/>
          <p:cNvSpPr txBox="1"/>
          <p:nvPr/>
        </p:nvSpPr>
        <p:spPr>
          <a:xfrm>
            <a:off x="8675029" y="553895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612442" y="6057140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226257" y="6057140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858103" y="6022761"/>
            <a:ext cx="17394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34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0"/>
            <a:ext cx="12192000" cy="73152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167711" y="2720317"/>
            <a:ext cx="18578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20015" y="1790700"/>
            <a:ext cx="4951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PowerPoint Cooking</a:t>
            </a:r>
            <a:endParaRPr lang="ko-KR" alt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7008463" y="1445615"/>
            <a:ext cx="419859" cy="93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0" name="그룹 39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44" name="오각형 4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85663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116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167711" y="2720317"/>
            <a:ext cx="18578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69421" y="1790700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Coming Soon!</a:t>
            </a:r>
            <a:endParaRPr lang="ko-KR" altLang="en-US" sz="4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7008463" y="1445615"/>
            <a:ext cx="419859" cy="93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855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75274" y="4479852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7721" r="14157" b="19442"/>
          <a:stretch/>
        </p:blipFill>
        <p:spPr>
          <a:xfrm>
            <a:off x="5265040" y="1946886"/>
            <a:ext cx="1661920" cy="1962719"/>
          </a:xfrm>
          <a:prstGeom prst="rect">
            <a:avLst/>
          </a:prstGeom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6" t="85302" r="14157" b="-2883"/>
          <a:stretch/>
        </p:blipFill>
        <p:spPr>
          <a:xfrm>
            <a:off x="5506933" y="3909605"/>
            <a:ext cx="1130506" cy="252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42732" y="4219427"/>
            <a:ext cx="6306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요리 프로그램</a:t>
            </a:r>
            <a:r>
              <a:rPr lang="en-US" altLang="ko-KR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spc="-3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인기요인 분석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265040" y="1946886"/>
            <a:ext cx="1661920" cy="2214981"/>
            <a:chOff x="4954772" y="1818167"/>
            <a:chExt cx="2349796" cy="313177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936067" y="4908237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XXX</a:t>
            </a:r>
            <a:r>
              <a:rPr lang="ko-KR" altLang="en-US" sz="1400" dirty="0">
                <a:solidFill>
                  <a:schemeClr val="accent2"/>
                </a:solidFill>
              </a:rPr>
              <a:t>팀</a:t>
            </a:r>
            <a:r>
              <a:rPr lang="en-US" altLang="ko-KR" sz="1400" dirty="0">
                <a:solidFill>
                  <a:schemeClr val="accent2"/>
                </a:solidFill>
              </a:rPr>
              <a:t> AAA BBB CCC DDD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54950" y="1659089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202674" y="1458663"/>
            <a:ext cx="4181252" cy="4937698"/>
            <a:chOff x="1525076" y="629591"/>
            <a:chExt cx="4181252" cy="4937698"/>
          </a:xfrm>
        </p:grpSpPr>
        <p:sp>
          <p:nvSpPr>
            <p:cNvPr id="18" name="TextBox 17"/>
            <p:cNvSpPr txBox="1"/>
            <p:nvPr/>
          </p:nvSpPr>
          <p:spPr>
            <a:xfrm>
              <a:off x="1525076" y="629591"/>
              <a:ext cx="588624" cy="49376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360000"/>
                </a:lnSpc>
              </a:pPr>
              <a:r>
                <a:rPr lang="en-US" altLang="ko-KR" sz="2300" b="1" spc="300" dirty="0">
                  <a:solidFill>
                    <a:schemeClr val="bg1"/>
                  </a:solidFill>
                </a:rPr>
                <a:t>01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02</a:t>
              </a:r>
            </a:p>
            <a:p>
              <a:pPr algn="r">
                <a:lnSpc>
                  <a:spcPct val="360000"/>
                </a:lnSpc>
              </a:pPr>
              <a:r>
                <a:rPr lang="en-US" altLang="ko-KR" sz="2300" b="1" dirty="0">
                  <a:solidFill>
                    <a:schemeClr val="bg1"/>
                  </a:solidFill>
                </a:rPr>
                <a:t>03</a:t>
              </a:r>
            </a:p>
            <a:p>
              <a:pPr algn="r">
                <a:lnSpc>
                  <a:spcPct val="360000"/>
                </a:lnSpc>
              </a:pPr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49518" y="1236517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주제선정이유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9518" y="2505336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디자인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49518" y="3768930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  <a:latin typeface="+mj-ea"/>
                  <a:ea typeface="+mj-ea"/>
                </a:rPr>
                <a:t>기대효과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9518" y="1656531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어쩌구어쩌구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어쩌구어쩌구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07226" y="2921283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어쩌구어쩌구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어쩌구어쩌구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4934" y="4186035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어쩌구어쩌구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어쩌구어쩌구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817846" y="122783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오각형 7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시장분석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1403470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4735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시장분석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SWOT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분석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7474" y="2044801"/>
            <a:ext cx="5728526" cy="3529010"/>
            <a:chOff x="642777" y="2143125"/>
            <a:chExt cx="5453224" cy="3529010"/>
          </a:xfrm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857500" y="3257550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</a:t>
                </a:r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2777" y="3967160"/>
              <a:ext cx="2657475" cy="1704975"/>
              <a:chOff x="642777" y="3795710"/>
              <a:chExt cx="2657475" cy="1704975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42777" y="3795710"/>
                <a:ext cx="2657475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862102" y="3867143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O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429000" y="3967159"/>
              <a:ext cx="2657475" cy="1704975"/>
              <a:chOff x="3429000" y="3795709"/>
              <a:chExt cx="2657475" cy="170497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429000" y="3795709"/>
                <a:ext cx="2657475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05200" y="3867143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</a:t>
                </a:r>
                <a:endParaRPr lang="ko-KR" altLang="en-US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57269" y="2297247"/>
              <a:ext cx="1482017" cy="1337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06011" y="2297247"/>
              <a:ext cx="1482017" cy="1337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7269" y="4249771"/>
              <a:ext cx="1482017" cy="1337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15538" y="4249770"/>
              <a:ext cx="1482017" cy="1337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5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05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613996" y="2957496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15211" y="3673576"/>
            <a:ext cx="5014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6454058" y="210433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30646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시장분석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</a:rPr>
              <a:t>SWOT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분석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415341" y="1927843"/>
            <a:ext cx="9361317" cy="3529010"/>
            <a:chOff x="642777" y="2143125"/>
            <a:chExt cx="5453224" cy="3529010"/>
          </a:xfrm>
        </p:grpSpPr>
        <p:grpSp>
          <p:nvGrpSpPr>
            <p:cNvPr id="36" name="그룹 35"/>
            <p:cNvGrpSpPr/>
            <p:nvPr/>
          </p:nvGrpSpPr>
          <p:grpSpPr>
            <a:xfrm>
              <a:off x="642778" y="2143125"/>
              <a:ext cx="2657474" cy="1704975"/>
              <a:chOff x="642778" y="1971675"/>
              <a:chExt cx="2657474" cy="170497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857500" y="3257550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S</a:t>
                </a:r>
                <a:endParaRPr lang="ko-KR" altLang="en-US" sz="200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29001" y="2143125"/>
              <a:ext cx="2667000" cy="1704975"/>
              <a:chOff x="3429001" y="1971675"/>
              <a:chExt cx="2667000" cy="170497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W</a:t>
                </a:r>
                <a:endParaRPr lang="ko-KR" altLang="en-US" sz="20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42777" y="3967160"/>
              <a:ext cx="2657475" cy="1704975"/>
              <a:chOff x="642777" y="3795710"/>
              <a:chExt cx="2657475" cy="1704975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42777" y="3795710"/>
                <a:ext cx="2657475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862102" y="3867143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O</a:t>
                </a:r>
                <a:endParaRPr lang="ko-KR" altLang="en-US" sz="2000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429000" y="3967159"/>
              <a:ext cx="2657475" cy="1704975"/>
              <a:chOff x="3429000" y="3795709"/>
              <a:chExt cx="2657475" cy="1704975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3429000" y="3795709"/>
                <a:ext cx="2657475" cy="17049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05200" y="3867143"/>
                <a:ext cx="361950" cy="3429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T</a:t>
                </a:r>
                <a:endParaRPr lang="ko-KR" altLang="en-US" sz="2000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57269" y="2440827"/>
              <a:ext cx="11179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0094" y="2440827"/>
              <a:ext cx="11179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7269" y="4249771"/>
              <a:ext cx="11179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9617" y="4249770"/>
              <a:ext cx="11179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accent4">
                      <a:lumMod val="25000"/>
                    </a:schemeClr>
                  </a:solidFill>
                  <a:ea typeface="+mj-ea"/>
                </a:rPr>
                <a:t>Insert Text Here</a:t>
              </a:r>
              <a:endPara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78373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시장분석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</a:rPr>
              <a:t>STP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분석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698606" y="1433581"/>
            <a:ext cx="4704047" cy="4704047"/>
            <a:chOff x="6505575" y="944363"/>
            <a:chExt cx="5460283" cy="5460283"/>
          </a:xfrm>
        </p:grpSpPr>
        <p:sp>
          <p:nvSpPr>
            <p:cNvPr id="9" name="직사각형 8"/>
            <p:cNvSpPr/>
            <p:nvPr/>
          </p:nvSpPr>
          <p:spPr>
            <a:xfrm>
              <a:off x="6753882" y="1311494"/>
              <a:ext cx="4860000" cy="4860000"/>
            </a:xfrm>
            <a:prstGeom prst="rect">
              <a:avLst/>
            </a:prstGeom>
            <a:pattFill prst="pct25">
              <a:fgClr>
                <a:schemeClr val="accent3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0161096" y="1719552"/>
              <a:ext cx="1085850" cy="1085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A</a:t>
              </a:r>
              <a:endParaRPr lang="ko-KR" altLang="en-US" sz="2800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9183882" y="944363"/>
              <a:ext cx="0" cy="546028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rot="5400000" flipV="1">
              <a:off x="9235717" y="1111968"/>
              <a:ext cx="0" cy="546028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9342444" y="2959546"/>
              <a:ext cx="714959" cy="7149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C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7919649" y="4244217"/>
              <a:ext cx="908375" cy="9083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B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7289431" y="2535330"/>
              <a:ext cx="420553" cy="42055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D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9427881" y="4087891"/>
              <a:ext cx="312652" cy="31265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E</a:t>
              </a:r>
              <a:endParaRPr lang="ko-KR" altLang="en-US" b="1" dirty="0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01709" y="2957496"/>
            <a:ext cx="3417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25000"/>
                  </a:schemeClr>
                </a:solidFill>
              </a:rPr>
              <a:t>Insert Title Here</a:t>
            </a:r>
            <a:endParaRPr lang="ko-KR" altLang="en-US" sz="36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924" y="3673576"/>
            <a:ext cx="5014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200" dirty="0" err="1"/>
              <a:t>popularised</a:t>
            </a:r>
            <a:r>
              <a:rPr lang="en-US" altLang="ko-KR" sz="1200" dirty="0"/>
              <a:t> in the 1960s with the release of </a:t>
            </a:r>
            <a:r>
              <a:rPr lang="en-US" altLang="ko-KR" sz="1200" dirty="0" err="1"/>
              <a:t>Letraset</a:t>
            </a:r>
            <a:r>
              <a:rPr lang="en-US" altLang="ko-KR" sz="1200" dirty="0"/>
              <a:t> sheets containing Lorem Ipsum passages, and more recently with desktop publishing software like Aldus PageMaker including versions of Lorem Ipsum.</a:t>
            </a:r>
            <a:endParaRPr lang="ko-KR" altLang="en-US" sz="1200" dirty="0"/>
          </a:p>
        </p:txBody>
      </p:sp>
      <p:grpSp>
        <p:nvGrpSpPr>
          <p:cNvPr id="28" name="그룹 27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4" name="오각형 3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4" name="직선 연결선 23"/>
          <p:cNvCxnSpPr/>
          <p:nvPr/>
        </p:nvCxnSpPr>
        <p:spPr>
          <a:xfrm>
            <a:off x="6096000" y="2021100"/>
            <a:ext cx="0" cy="352900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 b="116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66216" y="-1"/>
            <a:ext cx="2336201" cy="6028661"/>
            <a:chOff x="662180" y="-1"/>
            <a:chExt cx="1884872" cy="5162554"/>
          </a:xfrm>
          <a:solidFill>
            <a:schemeClr val="accent2"/>
          </a:solidFill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sp>
          <p:nvSpPr>
            <p:cNvPr id="8" name="오각형 7"/>
            <p:cNvSpPr/>
            <p:nvPr/>
          </p:nvSpPr>
          <p:spPr>
            <a:xfrm rot="5400000">
              <a:off x="-976661" y="1638840"/>
              <a:ext cx="5162554" cy="18848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83180" y="3190875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83180" y="789917"/>
              <a:ext cx="1661920" cy="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16189" y="2448004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002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인기요인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94709" y="1403470"/>
            <a:ext cx="879456" cy="1172125"/>
            <a:chOff x="4954772" y="1818167"/>
            <a:chExt cx="2349796" cy="31317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4954772" y="1818167"/>
              <a:ext cx="2349796" cy="2775098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5296786" y="4593265"/>
              <a:ext cx="1598428" cy="3566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5048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705</Words>
  <Application>Microsoft Office PowerPoint</Application>
  <PresentationFormat>와이드스크린</PresentationFormat>
  <Paragraphs>133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Noto Sans CJK KR Thin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선재 김</cp:lastModifiedBy>
  <cp:revision>119</cp:revision>
  <dcterms:created xsi:type="dcterms:W3CDTF">2015-04-14T11:49:33Z</dcterms:created>
  <dcterms:modified xsi:type="dcterms:W3CDTF">2023-08-09T16:37:00Z</dcterms:modified>
</cp:coreProperties>
</file>