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0"/>
  </p:notesMasterIdLst>
  <p:sldIdLst>
    <p:sldId id="256" r:id="rId2"/>
    <p:sldId id="269" r:id="rId3"/>
    <p:sldId id="268" r:id="rId4"/>
    <p:sldId id="257" r:id="rId5"/>
    <p:sldId id="258" r:id="rId6"/>
    <p:sldId id="270" r:id="rId7"/>
    <p:sldId id="260" r:id="rId8"/>
    <p:sldId id="262" r:id="rId9"/>
    <p:sldId id="263" r:id="rId10"/>
    <p:sldId id="478" r:id="rId11"/>
    <p:sldId id="274" r:id="rId12"/>
    <p:sldId id="273" r:id="rId13"/>
    <p:sldId id="266" r:id="rId14"/>
    <p:sldId id="267" r:id="rId15"/>
    <p:sldId id="276" r:id="rId16"/>
    <p:sldId id="410" r:id="rId17"/>
    <p:sldId id="409" r:id="rId18"/>
    <p:sldId id="279" r:id="rId19"/>
    <p:sldId id="280" r:id="rId20"/>
    <p:sldId id="281" r:id="rId21"/>
    <p:sldId id="282" r:id="rId22"/>
    <p:sldId id="285" r:id="rId23"/>
    <p:sldId id="286" r:id="rId24"/>
    <p:sldId id="289" r:id="rId25"/>
    <p:sldId id="290" r:id="rId26"/>
    <p:sldId id="287" r:id="rId27"/>
    <p:sldId id="288" r:id="rId28"/>
    <p:sldId id="291" r:id="rId29"/>
    <p:sldId id="479" r:id="rId30"/>
    <p:sldId id="297" r:id="rId31"/>
    <p:sldId id="315" r:id="rId32"/>
    <p:sldId id="301" r:id="rId33"/>
    <p:sldId id="302" r:id="rId34"/>
    <p:sldId id="304" r:id="rId35"/>
    <p:sldId id="316" r:id="rId36"/>
    <p:sldId id="308" r:id="rId37"/>
    <p:sldId id="310" r:id="rId38"/>
    <p:sldId id="311" r:id="rId39"/>
    <p:sldId id="312" r:id="rId40"/>
    <p:sldId id="313" r:id="rId41"/>
    <p:sldId id="321" r:id="rId42"/>
    <p:sldId id="296" r:id="rId43"/>
    <p:sldId id="328" r:id="rId44"/>
    <p:sldId id="329" r:id="rId45"/>
    <p:sldId id="417" r:id="rId46"/>
    <p:sldId id="342" r:id="rId47"/>
    <p:sldId id="413" r:id="rId48"/>
    <p:sldId id="343" r:id="rId49"/>
    <p:sldId id="345" r:id="rId50"/>
    <p:sldId id="365" r:id="rId51"/>
    <p:sldId id="414"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3" r:id="rId69"/>
    <p:sldId id="382" r:id="rId70"/>
    <p:sldId id="384" r:id="rId71"/>
    <p:sldId id="385" r:id="rId72"/>
    <p:sldId id="386" r:id="rId73"/>
    <p:sldId id="387" r:id="rId74"/>
    <p:sldId id="388" r:id="rId75"/>
    <p:sldId id="389" r:id="rId76"/>
    <p:sldId id="390" r:id="rId77"/>
    <p:sldId id="391" r:id="rId78"/>
    <p:sldId id="392" r:id="rId79"/>
    <p:sldId id="393" r:id="rId80"/>
    <p:sldId id="394" r:id="rId81"/>
    <p:sldId id="397" r:id="rId82"/>
    <p:sldId id="395" r:id="rId83"/>
    <p:sldId id="398" r:id="rId84"/>
    <p:sldId id="400" r:id="rId85"/>
    <p:sldId id="401" r:id="rId86"/>
    <p:sldId id="402" r:id="rId87"/>
    <p:sldId id="403" r:id="rId88"/>
    <p:sldId id="399" r:id="rId89"/>
    <p:sldId id="404" r:id="rId90"/>
    <p:sldId id="408" r:id="rId91"/>
    <p:sldId id="406" r:id="rId92"/>
    <p:sldId id="418" r:id="rId93"/>
    <p:sldId id="419" r:id="rId94"/>
    <p:sldId id="462" r:id="rId95"/>
    <p:sldId id="420" r:id="rId96"/>
    <p:sldId id="421" r:id="rId97"/>
    <p:sldId id="422" r:id="rId98"/>
    <p:sldId id="480" r:id="rId99"/>
    <p:sldId id="423" r:id="rId100"/>
    <p:sldId id="424" r:id="rId101"/>
    <p:sldId id="425" r:id="rId102"/>
    <p:sldId id="439" r:id="rId103"/>
    <p:sldId id="440" r:id="rId104"/>
    <p:sldId id="426" r:id="rId105"/>
    <p:sldId id="463" r:id="rId106"/>
    <p:sldId id="427" r:id="rId107"/>
    <p:sldId id="428" r:id="rId108"/>
    <p:sldId id="429" r:id="rId109"/>
    <p:sldId id="430" r:id="rId110"/>
    <p:sldId id="431" r:id="rId111"/>
    <p:sldId id="432" r:id="rId112"/>
    <p:sldId id="433" r:id="rId113"/>
    <p:sldId id="434" r:id="rId114"/>
    <p:sldId id="435" r:id="rId115"/>
    <p:sldId id="436" r:id="rId116"/>
    <p:sldId id="437" r:id="rId117"/>
    <p:sldId id="464" r:id="rId118"/>
    <p:sldId id="481" r:id="rId119"/>
    <p:sldId id="324" r:id="rId120"/>
    <p:sldId id="325" r:id="rId121"/>
    <p:sldId id="331" r:id="rId122"/>
    <p:sldId id="446" r:id="rId123"/>
    <p:sldId id="477" r:id="rId124"/>
    <p:sldId id="482" r:id="rId125"/>
    <p:sldId id="483" r:id="rId126"/>
    <p:sldId id="471" r:id="rId127"/>
    <p:sldId id="472" r:id="rId128"/>
    <p:sldId id="473" r:id="rId129"/>
    <p:sldId id="475" r:id="rId130"/>
    <p:sldId id="474" r:id="rId131"/>
    <p:sldId id="450" r:id="rId132"/>
    <p:sldId id="465" r:id="rId133"/>
    <p:sldId id="451" r:id="rId134"/>
    <p:sldId id="452" r:id="rId135"/>
    <p:sldId id="453" r:id="rId136"/>
    <p:sldId id="454" r:id="rId137"/>
    <p:sldId id="455" r:id="rId138"/>
    <p:sldId id="456" r:id="rId139"/>
    <p:sldId id="457" r:id="rId140"/>
    <p:sldId id="458" r:id="rId141"/>
    <p:sldId id="459" r:id="rId142"/>
    <p:sldId id="461" r:id="rId143"/>
    <p:sldId id="460" r:id="rId144"/>
    <p:sldId id="469" r:id="rId145"/>
    <p:sldId id="466" r:id="rId146"/>
    <p:sldId id="467" r:id="rId147"/>
    <p:sldId id="468" r:id="rId148"/>
    <p:sldId id="470" r:id="rId1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7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notesMaster" Target="notesMasters/notesMaster1.xml"/><Relationship Id="rId151" Type="http://schemas.openxmlformats.org/officeDocument/2006/relationships/printerSettings" Target="printerSettings/printerSettings1.bin"/><Relationship Id="rId152" Type="http://schemas.openxmlformats.org/officeDocument/2006/relationships/presProps" Target="presProps.xml"/><Relationship Id="rId153" Type="http://schemas.openxmlformats.org/officeDocument/2006/relationships/viewProps" Target="viewProps.xml"/><Relationship Id="rId154" Type="http://schemas.openxmlformats.org/officeDocument/2006/relationships/theme" Target="theme/theme1.xml"/><Relationship Id="rId15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B2E01-EAB1-684B-BFF4-91CC41F01489}" type="doc">
      <dgm:prSet loTypeId="urn:microsoft.com/office/officeart/2005/8/layout/venn2" loCatId="relationship" qsTypeId="urn:microsoft.com/office/officeart/2005/8/quickstyle/3D2" qsCatId="3D" csTypeId="urn:microsoft.com/office/officeart/2005/8/colors/accent1_2" csCatId="accent1" phldr="1"/>
      <dgm:spPr/>
      <dgm:t>
        <a:bodyPr/>
        <a:lstStyle/>
        <a:p>
          <a:endParaRPr lang="en-US"/>
        </a:p>
      </dgm:t>
    </dgm:pt>
    <dgm:pt modelId="{E006E47D-C807-8947-AF1A-59F566BAF2E2}">
      <dgm:prSet phldrT="[Text]"/>
      <dgm:spPr/>
      <dgm:t>
        <a:bodyPr/>
        <a:lstStyle/>
        <a:p>
          <a:r>
            <a:rPr lang="en-US" dirty="0" smtClean="0"/>
            <a:t>Broad definition</a:t>
          </a:r>
          <a:endParaRPr lang="en-US" dirty="0"/>
        </a:p>
      </dgm:t>
    </dgm:pt>
    <dgm:pt modelId="{E340119C-D51D-9643-8FD0-18314E6D7120}" type="parTrans" cxnId="{B57FB06E-7942-0C4F-82D0-2585DED5779B}">
      <dgm:prSet/>
      <dgm:spPr/>
      <dgm:t>
        <a:bodyPr/>
        <a:lstStyle/>
        <a:p>
          <a:endParaRPr lang="en-US"/>
        </a:p>
      </dgm:t>
    </dgm:pt>
    <dgm:pt modelId="{42E15094-5389-9A4F-B186-AE3D4AE3130F}" type="sibTrans" cxnId="{B57FB06E-7942-0C4F-82D0-2585DED5779B}">
      <dgm:prSet/>
      <dgm:spPr/>
      <dgm:t>
        <a:bodyPr/>
        <a:lstStyle/>
        <a:p>
          <a:endParaRPr lang="en-US"/>
        </a:p>
      </dgm:t>
    </dgm:pt>
    <dgm:pt modelId="{2BD2A56F-A292-BF40-90E8-CD0989F9BEE9}">
      <dgm:prSet phldrT="[Text]"/>
      <dgm:spPr/>
      <dgm:t>
        <a:bodyPr/>
        <a:lstStyle/>
        <a:p>
          <a:r>
            <a:rPr lang="en-US" dirty="0" smtClean="0"/>
            <a:t>Narrow definition</a:t>
          </a:r>
          <a:endParaRPr lang="en-US" dirty="0"/>
        </a:p>
      </dgm:t>
    </dgm:pt>
    <dgm:pt modelId="{7C6F079B-FD6C-7E4D-B932-DB5C1FCE5F99}" type="parTrans" cxnId="{183941F4-EBA6-4F48-B5BF-32E89E1E5CB2}">
      <dgm:prSet/>
      <dgm:spPr/>
      <dgm:t>
        <a:bodyPr/>
        <a:lstStyle/>
        <a:p>
          <a:endParaRPr lang="en-US"/>
        </a:p>
      </dgm:t>
    </dgm:pt>
    <dgm:pt modelId="{D74C2503-EAA5-9A4E-A4A2-422B8B468C77}" type="sibTrans" cxnId="{183941F4-EBA6-4F48-B5BF-32E89E1E5CB2}">
      <dgm:prSet/>
      <dgm:spPr/>
      <dgm:t>
        <a:bodyPr/>
        <a:lstStyle/>
        <a:p>
          <a:endParaRPr lang="en-US"/>
        </a:p>
      </dgm:t>
    </dgm:pt>
    <dgm:pt modelId="{6B599553-BC83-3B4D-BC87-B22DBB4B6E43}" type="pres">
      <dgm:prSet presAssocID="{154B2E01-EAB1-684B-BFF4-91CC41F01489}" presName="Name0" presStyleCnt="0">
        <dgm:presLayoutVars>
          <dgm:chMax val="7"/>
          <dgm:resizeHandles val="exact"/>
        </dgm:presLayoutVars>
      </dgm:prSet>
      <dgm:spPr/>
      <dgm:t>
        <a:bodyPr/>
        <a:lstStyle/>
        <a:p>
          <a:endParaRPr lang="en-US"/>
        </a:p>
      </dgm:t>
    </dgm:pt>
    <dgm:pt modelId="{F9487C6F-DE65-6948-ACDE-78EA2320CA85}" type="pres">
      <dgm:prSet presAssocID="{154B2E01-EAB1-684B-BFF4-91CC41F01489}" presName="comp1" presStyleCnt="0"/>
      <dgm:spPr/>
    </dgm:pt>
    <dgm:pt modelId="{E13D94AF-172B-E646-866C-3E8C9D5F7146}" type="pres">
      <dgm:prSet presAssocID="{154B2E01-EAB1-684B-BFF4-91CC41F01489}" presName="circle1" presStyleLbl="node1" presStyleIdx="0" presStyleCnt="2"/>
      <dgm:spPr/>
      <dgm:t>
        <a:bodyPr/>
        <a:lstStyle/>
        <a:p>
          <a:endParaRPr lang="en-US"/>
        </a:p>
      </dgm:t>
    </dgm:pt>
    <dgm:pt modelId="{85B265CB-6188-AA4C-BDFA-E2BB8DC987F9}" type="pres">
      <dgm:prSet presAssocID="{154B2E01-EAB1-684B-BFF4-91CC41F01489}" presName="c1text" presStyleLbl="node1" presStyleIdx="0" presStyleCnt="2">
        <dgm:presLayoutVars>
          <dgm:bulletEnabled val="1"/>
        </dgm:presLayoutVars>
      </dgm:prSet>
      <dgm:spPr/>
      <dgm:t>
        <a:bodyPr/>
        <a:lstStyle/>
        <a:p>
          <a:endParaRPr lang="en-US"/>
        </a:p>
      </dgm:t>
    </dgm:pt>
    <dgm:pt modelId="{1A6F52EF-DA32-B942-83EA-9BAF17F27B29}" type="pres">
      <dgm:prSet presAssocID="{154B2E01-EAB1-684B-BFF4-91CC41F01489}" presName="comp2" presStyleCnt="0"/>
      <dgm:spPr/>
    </dgm:pt>
    <dgm:pt modelId="{3D4CDCE5-B004-D540-AE5A-D8DC45CAD845}" type="pres">
      <dgm:prSet presAssocID="{154B2E01-EAB1-684B-BFF4-91CC41F01489}" presName="circle2" presStyleLbl="node1" presStyleIdx="1" presStyleCnt="2"/>
      <dgm:spPr/>
      <dgm:t>
        <a:bodyPr/>
        <a:lstStyle/>
        <a:p>
          <a:endParaRPr lang="en-US"/>
        </a:p>
      </dgm:t>
    </dgm:pt>
    <dgm:pt modelId="{84D77E03-4C2C-E24E-AE78-EB81455D4698}" type="pres">
      <dgm:prSet presAssocID="{154B2E01-EAB1-684B-BFF4-91CC41F01489}" presName="c2text" presStyleLbl="node1" presStyleIdx="1" presStyleCnt="2">
        <dgm:presLayoutVars>
          <dgm:bulletEnabled val="1"/>
        </dgm:presLayoutVars>
      </dgm:prSet>
      <dgm:spPr/>
      <dgm:t>
        <a:bodyPr/>
        <a:lstStyle/>
        <a:p>
          <a:endParaRPr lang="en-US"/>
        </a:p>
      </dgm:t>
    </dgm:pt>
  </dgm:ptLst>
  <dgm:cxnLst>
    <dgm:cxn modelId="{1CB0E619-2090-AC47-87CE-87861B94FEB1}" type="presOf" srcId="{2BD2A56F-A292-BF40-90E8-CD0989F9BEE9}" destId="{84D77E03-4C2C-E24E-AE78-EB81455D4698}" srcOrd="1" destOrd="0" presId="urn:microsoft.com/office/officeart/2005/8/layout/venn2"/>
    <dgm:cxn modelId="{1A014A62-6EAF-8F46-A490-55526D285264}" type="presOf" srcId="{154B2E01-EAB1-684B-BFF4-91CC41F01489}" destId="{6B599553-BC83-3B4D-BC87-B22DBB4B6E43}" srcOrd="0" destOrd="0" presId="urn:microsoft.com/office/officeart/2005/8/layout/venn2"/>
    <dgm:cxn modelId="{66F80936-1C22-6544-B3B4-DB76761BAA9C}" type="presOf" srcId="{2BD2A56F-A292-BF40-90E8-CD0989F9BEE9}" destId="{3D4CDCE5-B004-D540-AE5A-D8DC45CAD845}" srcOrd="0" destOrd="0" presId="urn:microsoft.com/office/officeart/2005/8/layout/venn2"/>
    <dgm:cxn modelId="{FA88D21F-42CE-E94A-A65D-219EC6D852CD}" type="presOf" srcId="{E006E47D-C807-8947-AF1A-59F566BAF2E2}" destId="{E13D94AF-172B-E646-866C-3E8C9D5F7146}" srcOrd="0" destOrd="0" presId="urn:microsoft.com/office/officeart/2005/8/layout/venn2"/>
    <dgm:cxn modelId="{0305E519-9ACD-7B45-B91A-AF58BD36C8FA}" type="presOf" srcId="{E006E47D-C807-8947-AF1A-59F566BAF2E2}" destId="{85B265CB-6188-AA4C-BDFA-E2BB8DC987F9}" srcOrd="1" destOrd="0" presId="urn:microsoft.com/office/officeart/2005/8/layout/venn2"/>
    <dgm:cxn modelId="{B57FB06E-7942-0C4F-82D0-2585DED5779B}" srcId="{154B2E01-EAB1-684B-BFF4-91CC41F01489}" destId="{E006E47D-C807-8947-AF1A-59F566BAF2E2}" srcOrd="0" destOrd="0" parTransId="{E340119C-D51D-9643-8FD0-18314E6D7120}" sibTransId="{42E15094-5389-9A4F-B186-AE3D4AE3130F}"/>
    <dgm:cxn modelId="{183941F4-EBA6-4F48-B5BF-32E89E1E5CB2}" srcId="{154B2E01-EAB1-684B-BFF4-91CC41F01489}" destId="{2BD2A56F-A292-BF40-90E8-CD0989F9BEE9}" srcOrd="1" destOrd="0" parTransId="{7C6F079B-FD6C-7E4D-B932-DB5C1FCE5F99}" sibTransId="{D74C2503-EAA5-9A4E-A4A2-422B8B468C77}"/>
    <dgm:cxn modelId="{6A6751C8-1551-EF4E-B223-063E9EC45CF0}" type="presParOf" srcId="{6B599553-BC83-3B4D-BC87-B22DBB4B6E43}" destId="{F9487C6F-DE65-6948-ACDE-78EA2320CA85}" srcOrd="0" destOrd="0" presId="urn:microsoft.com/office/officeart/2005/8/layout/venn2"/>
    <dgm:cxn modelId="{D0FBEC7D-6569-1A4C-999D-93DAF6823D12}" type="presParOf" srcId="{F9487C6F-DE65-6948-ACDE-78EA2320CA85}" destId="{E13D94AF-172B-E646-866C-3E8C9D5F7146}" srcOrd="0" destOrd="0" presId="urn:microsoft.com/office/officeart/2005/8/layout/venn2"/>
    <dgm:cxn modelId="{66955FB2-D41D-4E43-AC2A-5EE1DEE49D64}" type="presParOf" srcId="{F9487C6F-DE65-6948-ACDE-78EA2320CA85}" destId="{85B265CB-6188-AA4C-BDFA-E2BB8DC987F9}" srcOrd="1" destOrd="0" presId="urn:microsoft.com/office/officeart/2005/8/layout/venn2"/>
    <dgm:cxn modelId="{E2E4DB64-20F9-104C-B56C-B90BD4C80185}" type="presParOf" srcId="{6B599553-BC83-3B4D-BC87-B22DBB4B6E43}" destId="{1A6F52EF-DA32-B942-83EA-9BAF17F27B29}" srcOrd="1" destOrd="0" presId="urn:microsoft.com/office/officeart/2005/8/layout/venn2"/>
    <dgm:cxn modelId="{DEE3C577-9DE8-7D4E-B757-356A9227C8BC}" type="presParOf" srcId="{1A6F52EF-DA32-B942-83EA-9BAF17F27B29}" destId="{3D4CDCE5-B004-D540-AE5A-D8DC45CAD845}" srcOrd="0" destOrd="0" presId="urn:microsoft.com/office/officeart/2005/8/layout/venn2"/>
    <dgm:cxn modelId="{F5C71F3D-6EC7-4548-83F5-1A72D1EFCAB5}" type="presParOf" srcId="{1A6F52EF-DA32-B942-83EA-9BAF17F27B29}" destId="{84D77E03-4C2C-E24E-AE78-EB81455D469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D99910-14A8-694B-B5E1-06F0FFEE193E}"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441B1A2F-F527-F54F-9B73-C018997FEEB1}">
      <dgm:prSet phldrT="[Text]"/>
      <dgm:spPr/>
      <dgm:t>
        <a:bodyPr/>
        <a:lstStyle/>
        <a:p>
          <a:r>
            <a:rPr lang="en-US" dirty="0" smtClean="0"/>
            <a:t>Course y</a:t>
          </a:r>
          <a:endParaRPr lang="en-US" dirty="0"/>
        </a:p>
      </dgm:t>
    </dgm:pt>
    <dgm:pt modelId="{37A0B54B-0A99-5E43-BDE9-0E440FB49131}" type="parTrans" cxnId="{9557F8C1-C7BA-FD42-8659-F58159E09104}">
      <dgm:prSet/>
      <dgm:spPr/>
      <dgm:t>
        <a:bodyPr/>
        <a:lstStyle/>
        <a:p>
          <a:endParaRPr lang="en-US"/>
        </a:p>
      </dgm:t>
    </dgm:pt>
    <dgm:pt modelId="{8812AD72-DAAD-584B-B8F8-3AFA8A1CDE44}" type="sibTrans" cxnId="{9557F8C1-C7BA-FD42-8659-F58159E09104}">
      <dgm:prSet/>
      <dgm:spPr/>
      <dgm:t>
        <a:bodyPr/>
        <a:lstStyle/>
        <a:p>
          <a:endParaRPr lang="en-US"/>
        </a:p>
      </dgm:t>
    </dgm:pt>
    <dgm:pt modelId="{349C0CE5-C2B6-2B43-82C6-9256748BC53C}">
      <dgm:prSet phldrT="[Text]"/>
      <dgm:spPr/>
      <dgm:t>
        <a:bodyPr/>
        <a:lstStyle/>
        <a:p>
          <a:r>
            <a:rPr lang="en-US" dirty="0" smtClean="0"/>
            <a:t>HLL</a:t>
          </a:r>
        </a:p>
        <a:p>
          <a:r>
            <a:rPr lang="en-US" dirty="0" smtClean="0"/>
            <a:t>(intermediate+)</a:t>
          </a:r>
          <a:endParaRPr lang="en-US" dirty="0"/>
        </a:p>
      </dgm:t>
    </dgm:pt>
    <dgm:pt modelId="{1C21ED35-ED58-084E-A474-46BBE474A800}" type="parTrans" cxnId="{FFE1DF64-1422-2A4F-A717-F0D6EE257C25}">
      <dgm:prSet/>
      <dgm:spPr/>
      <dgm:t>
        <a:bodyPr/>
        <a:lstStyle/>
        <a:p>
          <a:endParaRPr lang="en-US"/>
        </a:p>
      </dgm:t>
    </dgm:pt>
    <dgm:pt modelId="{0330184E-900F-FC47-8081-66949DECDC15}" type="sibTrans" cxnId="{FFE1DF64-1422-2A4F-A717-F0D6EE257C25}">
      <dgm:prSet/>
      <dgm:spPr/>
      <dgm:t>
        <a:bodyPr/>
        <a:lstStyle/>
        <a:p>
          <a:endParaRPr lang="en-US"/>
        </a:p>
      </dgm:t>
    </dgm:pt>
    <dgm:pt modelId="{1CA3D99D-DCC3-6749-8169-06AFD675930C}">
      <dgm:prSet phldrT="[Text]"/>
      <dgm:spPr/>
      <dgm:t>
        <a:bodyPr/>
        <a:lstStyle/>
        <a:p>
          <a:r>
            <a:rPr lang="en-US" dirty="0" smtClean="0"/>
            <a:t>HLL </a:t>
          </a:r>
        </a:p>
        <a:p>
          <a:r>
            <a:rPr lang="en-US" dirty="0" smtClean="0"/>
            <a:t>(novice+)</a:t>
          </a:r>
          <a:endParaRPr lang="en-US" dirty="0"/>
        </a:p>
      </dgm:t>
    </dgm:pt>
    <dgm:pt modelId="{E097EA2D-A6C1-ED4F-83D3-C95F9C5189E2}" type="parTrans" cxnId="{17532BC1-8B58-E943-9055-B97FE33BB04C}">
      <dgm:prSet/>
      <dgm:spPr/>
      <dgm:t>
        <a:bodyPr/>
        <a:lstStyle/>
        <a:p>
          <a:endParaRPr lang="en-US"/>
        </a:p>
      </dgm:t>
    </dgm:pt>
    <dgm:pt modelId="{20811F3A-2872-294E-93B4-76662C1E008C}" type="sibTrans" cxnId="{17532BC1-8B58-E943-9055-B97FE33BB04C}">
      <dgm:prSet/>
      <dgm:spPr/>
      <dgm:t>
        <a:bodyPr/>
        <a:lstStyle/>
        <a:p>
          <a:endParaRPr lang="en-US"/>
        </a:p>
      </dgm:t>
    </dgm:pt>
    <dgm:pt modelId="{FCD13AB4-C5F2-D043-B913-F99193F7FC4F}">
      <dgm:prSet phldrT="[Text]"/>
      <dgm:spPr/>
      <dgm:t>
        <a:bodyPr/>
        <a:lstStyle/>
        <a:p>
          <a:r>
            <a:rPr lang="en-US" dirty="0" smtClean="0"/>
            <a:t>HLL</a:t>
          </a:r>
        </a:p>
        <a:p>
          <a:r>
            <a:rPr lang="en-US" dirty="0" smtClean="0"/>
            <a:t>(intermediate-)</a:t>
          </a:r>
          <a:endParaRPr lang="en-US" dirty="0"/>
        </a:p>
      </dgm:t>
    </dgm:pt>
    <dgm:pt modelId="{4FB2D40B-0512-3349-8EAB-5EEEA05B5E19}" type="parTrans" cxnId="{D4DCE885-6310-D74D-A8AF-15A6E9DDCDEB}">
      <dgm:prSet/>
      <dgm:spPr/>
      <dgm:t>
        <a:bodyPr/>
        <a:lstStyle/>
        <a:p>
          <a:endParaRPr lang="en-US"/>
        </a:p>
      </dgm:t>
    </dgm:pt>
    <dgm:pt modelId="{F9D6FC4F-4AA8-6E4B-B7F1-4EF2AA77F29F}" type="sibTrans" cxnId="{D4DCE885-6310-D74D-A8AF-15A6E9DDCDEB}">
      <dgm:prSet/>
      <dgm:spPr/>
      <dgm:t>
        <a:bodyPr/>
        <a:lstStyle/>
        <a:p>
          <a:endParaRPr lang="en-US"/>
        </a:p>
      </dgm:t>
    </dgm:pt>
    <dgm:pt modelId="{B725FE2F-6F20-F842-A5EF-AFE67463FF88}">
      <dgm:prSet/>
      <dgm:spPr/>
      <dgm:t>
        <a:bodyPr/>
        <a:lstStyle/>
        <a:p>
          <a:r>
            <a:rPr lang="en-US" dirty="0" smtClean="0"/>
            <a:t>HLL (novice)</a:t>
          </a:r>
          <a:endParaRPr lang="en-US" dirty="0"/>
        </a:p>
      </dgm:t>
    </dgm:pt>
    <dgm:pt modelId="{A9775D1C-5519-0F45-BA82-D5956DBECF96}" type="parTrans" cxnId="{C01B654F-5656-3E43-8F62-32F2A2CB41D8}">
      <dgm:prSet/>
      <dgm:spPr/>
      <dgm:t>
        <a:bodyPr/>
        <a:lstStyle/>
        <a:p>
          <a:endParaRPr lang="en-US"/>
        </a:p>
      </dgm:t>
    </dgm:pt>
    <dgm:pt modelId="{926E34CD-06D7-4A46-90B3-074BE27A87FE}" type="sibTrans" cxnId="{C01B654F-5656-3E43-8F62-32F2A2CB41D8}">
      <dgm:prSet/>
      <dgm:spPr/>
      <dgm:t>
        <a:bodyPr/>
        <a:lstStyle/>
        <a:p>
          <a:endParaRPr lang="en-US"/>
        </a:p>
      </dgm:t>
    </dgm:pt>
    <dgm:pt modelId="{2B817A57-DC18-6E40-82BD-57CC9E3BC380}" type="pres">
      <dgm:prSet presAssocID="{C6D99910-14A8-694B-B5E1-06F0FFEE193E}" presName="cycle" presStyleCnt="0">
        <dgm:presLayoutVars>
          <dgm:chMax val="1"/>
          <dgm:dir/>
          <dgm:animLvl val="ctr"/>
          <dgm:resizeHandles val="exact"/>
        </dgm:presLayoutVars>
      </dgm:prSet>
      <dgm:spPr/>
      <dgm:t>
        <a:bodyPr/>
        <a:lstStyle/>
        <a:p>
          <a:endParaRPr lang="en-US"/>
        </a:p>
      </dgm:t>
    </dgm:pt>
    <dgm:pt modelId="{4C8C0A35-23C7-5841-8CD4-27A09ACE9CC7}" type="pres">
      <dgm:prSet presAssocID="{441B1A2F-F527-F54F-9B73-C018997FEEB1}" presName="centerShape" presStyleLbl="node0" presStyleIdx="0" presStyleCnt="1"/>
      <dgm:spPr/>
      <dgm:t>
        <a:bodyPr/>
        <a:lstStyle/>
        <a:p>
          <a:endParaRPr lang="en-US"/>
        </a:p>
      </dgm:t>
    </dgm:pt>
    <dgm:pt modelId="{BE11EE94-71A1-3646-A9D6-9A8A9D7052EB}" type="pres">
      <dgm:prSet presAssocID="{1C21ED35-ED58-084E-A474-46BBE474A800}" presName="parTrans" presStyleLbl="bgSibTrans2D1" presStyleIdx="0" presStyleCnt="4"/>
      <dgm:spPr/>
      <dgm:t>
        <a:bodyPr/>
        <a:lstStyle/>
        <a:p>
          <a:endParaRPr lang="en-US"/>
        </a:p>
      </dgm:t>
    </dgm:pt>
    <dgm:pt modelId="{5547D3EA-B21B-D946-B74B-943A5323403A}" type="pres">
      <dgm:prSet presAssocID="{349C0CE5-C2B6-2B43-82C6-9256748BC53C}" presName="node" presStyleLbl="node1" presStyleIdx="0" presStyleCnt="4">
        <dgm:presLayoutVars>
          <dgm:bulletEnabled val="1"/>
        </dgm:presLayoutVars>
      </dgm:prSet>
      <dgm:spPr/>
      <dgm:t>
        <a:bodyPr/>
        <a:lstStyle/>
        <a:p>
          <a:endParaRPr lang="en-US"/>
        </a:p>
      </dgm:t>
    </dgm:pt>
    <dgm:pt modelId="{83D42472-1021-3649-8B34-898B3EF10CC5}" type="pres">
      <dgm:prSet presAssocID="{A9775D1C-5519-0F45-BA82-D5956DBECF96}" presName="parTrans" presStyleLbl="bgSibTrans2D1" presStyleIdx="1" presStyleCnt="4"/>
      <dgm:spPr/>
      <dgm:t>
        <a:bodyPr/>
        <a:lstStyle/>
        <a:p>
          <a:endParaRPr lang="en-US"/>
        </a:p>
      </dgm:t>
    </dgm:pt>
    <dgm:pt modelId="{2B6E0829-6DEB-694E-B8C1-2B956904E5C2}" type="pres">
      <dgm:prSet presAssocID="{B725FE2F-6F20-F842-A5EF-AFE67463FF88}" presName="node" presStyleLbl="node1" presStyleIdx="1" presStyleCnt="4">
        <dgm:presLayoutVars>
          <dgm:bulletEnabled val="1"/>
        </dgm:presLayoutVars>
      </dgm:prSet>
      <dgm:spPr/>
      <dgm:t>
        <a:bodyPr/>
        <a:lstStyle/>
        <a:p>
          <a:endParaRPr lang="en-US"/>
        </a:p>
      </dgm:t>
    </dgm:pt>
    <dgm:pt modelId="{CA6CF2FC-8267-4D44-9418-924D154342C2}" type="pres">
      <dgm:prSet presAssocID="{E097EA2D-A6C1-ED4F-83D3-C95F9C5189E2}" presName="parTrans" presStyleLbl="bgSibTrans2D1" presStyleIdx="2" presStyleCnt="4"/>
      <dgm:spPr/>
      <dgm:t>
        <a:bodyPr/>
        <a:lstStyle/>
        <a:p>
          <a:endParaRPr lang="en-US"/>
        </a:p>
      </dgm:t>
    </dgm:pt>
    <dgm:pt modelId="{EE5D8091-AF12-A84C-A9F6-01A6D0E5D382}" type="pres">
      <dgm:prSet presAssocID="{1CA3D99D-DCC3-6749-8169-06AFD675930C}" presName="node" presStyleLbl="node1" presStyleIdx="2" presStyleCnt="4">
        <dgm:presLayoutVars>
          <dgm:bulletEnabled val="1"/>
        </dgm:presLayoutVars>
      </dgm:prSet>
      <dgm:spPr/>
      <dgm:t>
        <a:bodyPr/>
        <a:lstStyle/>
        <a:p>
          <a:endParaRPr lang="en-US"/>
        </a:p>
      </dgm:t>
    </dgm:pt>
    <dgm:pt modelId="{8AFB863E-B15D-8F46-A283-37578BBEBFBC}" type="pres">
      <dgm:prSet presAssocID="{4FB2D40B-0512-3349-8EAB-5EEEA05B5E19}" presName="parTrans" presStyleLbl="bgSibTrans2D1" presStyleIdx="3" presStyleCnt="4"/>
      <dgm:spPr/>
      <dgm:t>
        <a:bodyPr/>
        <a:lstStyle/>
        <a:p>
          <a:endParaRPr lang="en-US"/>
        </a:p>
      </dgm:t>
    </dgm:pt>
    <dgm:pt modelId="{B5DF0A33-25D9-1F40-AED3-329B60999110}" type="pres">
      <dgm:prSet presAssocID="{FCD13AB4-C5F2-D043-B913-F99193F7FC4F}" presName="node" presStyleLbl="node1" presStyleIdx="3" presStyleCnt="4">
        <dgm:presLayoutVars>
          <dgm:bulletEnabled val="1"/>
        </dgm:presLayoutVars>
      </dgm:prSet>
      <dgm:spPr/>
      <dgm:t>
        <a:bodyPr/>
        <a:lstStyle/>
        <a:p>
          <a:endParaRPr lang="en-US"/>
        </a:p>
      </dgm:t>
    </dgm:pt>
  </dgm:ptLst>
  <dgm:cxnLst>
    <dgm:cxn modelId="{87E3292E-672A-224C-BF5A-79A52C5B74C6}" type="presOf" srcId="{4FB2D40B-0512-3349-8EAB-5EEEA05B5E19}" destId="{8AFB863E-B15D-8F46-A283-37578BBEBFBC}" srcOrd="0" destOrd="0" presId="urn:microsoft.com/office/officeart/2005/8/layout/radial4"/>
    <dgm:cxn modelId="{BBE0D1A7-D19C-E041-9895-FCEB4F12BB86}" type="presOf" srcId="{349C0CE5-C2B6-2B43-82C6-9256748BC53C}" destId="{5547D3EA-B21B-D946-B74B-943A5323403A}" srcOrd="0" destOrd="0" presId="urn:microsoft.com/office/officeart/2005/8/layout/radial4"/>
    <dgm:cxn modelId="{06C80B8F-88DA-8B40-BAF0-CE595587C202}" type="presOf" srcId="{FCD13AB4-C5F2-D043-B913-F99193F7FC4F}" destId="{B5DF0A33-25D9-1F40-AED3-329B60999110}" srcOrd="0" destOrd="0" presId="urn:microsoft.com/office/officeart/2005/8/layout/radial4"/>
    <dgm:cxn modelId="{D4DCE885-6310-D74D-A8AF-15A6E9DDCDEB}" srcId="{441B1A2F-F527-F54F-9B73-C018997FEEB1}" destId="{FCD13AB4-C5F2-D043-B913-F99193F7FC4F}" srcOrd="3" destOrd="0" parTransId="{4FB2D40B-0512-3349-8EAB-5EEEA05B5E19}" sibTransId="{F9D6FC4F-4AA8-6E4B-B7F1-4EF2AA77F29F}"/>
    <dgm:cxn modelId="{9557F8C1-C7BA-FD42-8659-F58159E09104}" srcId="{C6D99910-14A8-694B-B5E1-06F0FFEE193E}" destId="{441B1A2F-F527-F54F-9B73-C018997FEEB1}" srcOrd="0" destOrd="0" parTransId="{37A0B54B-0A99-5E43-BDE9-0E440FB49131}" sibTransId="{8812AD72-DAAD-584B-B8F8-3AFA8A1CDE44}"/>
    <dgm:cxn modelId="{FFE1DF64-1422-2A4F-A717-F0D6EE257C25}" srcId="{441B1A2F-F527-F54F-9B73-C018997FEEB1}" destId="{349C0CE5-C2B6-2B43-82C6-9256748BC53C}" srcOrd="0" destOrd="0" parTransId="{1C21ED35-ED58-084E-A474-46BBE474A800}" sibTransId="{0330184E-900F-FC47-8081-66949DECDC15}"/>
    <dgm:cxn modelId="{D0FFE2AA-C96B-9C44-989B-0A4F1DD2BF88}" type="presOf" srcId="{1C21ED35-ED58-084E-A474-46BBE474A800}" destId="{BE11EE94-71A1-3646-A9D6-9A8A9D7052EB}" srcOrd="0" destOrd="0" presId="urn:microsoft.com/office/officeart/2005/8/layout/radial4"/>
    <dgm:cxn modelId="{2C0F8B29-3807-2D46-8EF6-3AFBE8A3FA80}" type="presOf" srcId="{A9775D1C-5519-0F45-BA82-D5956DBECF96}" destId="{83D42472-1021-3649-8B34-898B3EF10CC5}" srcOrd="0" destOrd="0" presId="urn:microsoft.com/office/officeart/2005/8/layout/radial4"/>
    <dgm:cxn modelId="{C3E8BCDE-8F52-F54D-B9DE-B29335383EBB}" type="presOf" srcId="{1CA3D99D-DCC3-6749-8169-06AFD675930C}" destId="{EE5D8091-AF12-A84C-A9F6-01A6D0E5D382}" srcOrd="0" destOrd="0" presId="urn:microsoft.com/office/officeart/2005/8/layout/radial4"/>
    <dgm:cxn modelId="{59BD51EC-F28C-A348-9787-AF236F3D1043}" type="presOf" srcId="{441B1A2F-F527-F54F-9B73-C018997FEEB1}" destId="{4C8C0A35-23C7-5841-8CD4-27A09ACE9CC7}" srcOrd="0" destOrd="0" presId="urn:microsoft.com/office/officeart/2005/8/layout/radial4"/>
    <dgm:cxn modelId="{6687D78C-116F-E349-8024-29F801294FD6}" type="presOf" srcId="{B725FE2F-6F20-F842-A5EF-AFE67463FF88}" destId="{2B6E0829-6DEB-694E-B8C1-2B956904E5C2}" srcOrd="0" destOrd="0" presId="urn:microsoft.com/office/officeart/2005/8/layout/radial4"/>
    <dgm:cxn modelId="{6AABCDB7-46DA-B44C-AC13-7A5CF0067C2D}" type="presOf" srcId="{E097EA2D-A6C1-ED4F-83D3-C95F9C5189E2}" destId="{CA6CF2FC-8267-4D44-9418-924D154342C2}" srcOrd="0" destOrd="0" presId="urn:microsoft.com/office/officeart/2005/8/layout/radial4"/>
    <dgm:cxn modelId="{C01B654F-5656-3E43-8F62-32F2A2CB41D8}" srcId="{441B1A2F-F527-F54F-9B73-C018997FEEB1}" destId="{B725FE2F-6F20-F842-A5EF-AFE67463FF88}" srcOrd="1" destOrd="0" parTransId="{A9775D1C-5519-0F45-BA82-D5956DBECF96}" sibTransId="{926E34CD-06D7-4A46-90B3-074BE27A87FE}"/>
    <dgm:cxn modelId="{17532BC1-8B58-E943-9055-B97FE33BB04C}" srcId="{441B1A2F-F527-F54F-9B73-C018997FEEB1}" destId="{1CA3D99D-DCC3-6749-8169-06AFD675930C}" srcOrd="2" destOrd="0" parTransId="{E097EA2D-A6C1-ED4F-83D3-C95F9C5189E2}" sibTransId="{20811F3A-2872-294E-93B4-76662C1E008C}"/>
    <dgm:cxn modelId="{BCE62893-6328-4846-9684-E14F94B87ABB}" type="presOf" srcId="{C6D99910-14A8-694B-B5E1-06F0FFEE193E}" destId="{2B817A57-DC18-6E40-82BD-57CC9E3BC380}" srcOrd="0" destOrd="0" presId="urn:microsoft.com/office/officeart/2005/8/layout/radial4"/>
    <dgm:cxn modelId="{A5943B6F-3872-544B-9623-5DADFF49F747}" type="presParOf" srcId="{2B817A57-DC18-6E40-82BD-57CC9E3BC380}" destId="{4C8C0A35-23C7-5841-8CD4-27A09ACE9CC7}" srcOrd="0" destOrd="0" presId="urn:microsoft.com/office/officeart/2005/8/layout/radial4"/>
    <dgm:cxn modelId="{50F3C6F0-6121-B844-B180-35CF3CEB566C}" type="presParOf" srcId="{2B817A57-DC18-6E40-82BD-57CC9E3BC380}" destId="{BE11EE94-71A1-3646-A9D6-9A8A9D7052EB}" srcOrd="1" destOrd="0" presId="urn:microsoft.com/office/officeart/2005/8/layout/radial4"/>
    <dgm:cxn modelId="{1A82E493-F599-0645-AA73-0EF286399965}" type="presParOf" srcId="{2B817A57-DC18-6E40-82BD-57CC9E3BC380}" destId="{5547D3EA-B21B-D946-B74B-943A5323403A}" srcOrd="2" destOrd="0" presId="urn:microsoft.com/office/officeart/2005/8/layout/radial4"/>
    <dgm:cxn modelId="{12E0CF3F-8F42-2646-A8FC-77FD53B60266}" type="presParOf" srcId="{2B817A57-DC18-6E40-82BD-57CC9E3BC380}" destId="{83D42472-1021-3649-8B34-898B3EF10CC5}" srcOrd="3" destOrd="0" presId="urn:microsoft.com/office/officeart/2005/8/layout/radial4"/>
    <dgm:cxn modelId="{D0C7436B-6C56-C848-AE50-ABE4AFD6F813}" type="presParOf" srcId="{2B817A57-DC18-6E40-82BD-57CC9E3BC380}" destId="{2B6E0829-6DEB-694E-B8C1-2B956904E5C2}" srcOrd="4" destOrd="0" presId="urn:microsoft.com/office/officeart/2005/8/layout/radial4"/>
    <dgm:cxn modelId="{965F8F09-C109-FB43-8888-2555F6352B10}" type="presParOf" srcId="{2B817A57-DC18-6E40-82BD-57CC9E3BC380}" destId="{CA6CF2FC-8267-4D44-9418-924D154342C2}" srcOrd="5" destOrd="0" presId="urn:microsoft.com/office/officeart/2005/8/layout/radial4"/>
    <dgm:cxn modelId="{A3D9278A-21FE-D94A-9D02-20325A2634E6}" type="presParOf" srcId="{2B817A57-DC18-6E40-82BD-57CC9E3BC380}" destId="{EE5D8091-AF12-A84C-A9F6-01A6D0E5D382}" srcOrd="6" destOrd="0" presId="urn:microsoft.com/office/officeart/2005/8/layout/radial4"/>
    <dgm:cxn modelId="{257E308D-3842-6640-944A-32C6E235DA43}" type="presParOf" srcId="{2B817A57-DC18-6E40-82BD-57CC9E3BC380}" destId="{8AFB863E-B15D-8F46-A283-37578BBEBFBC}" srcOrd="7" destOrd="0" presId="urn:microsoft.com/office/officeart/2005/8/layout/radial4"/>
    <dgm:cxn modelId="{09D96167-6F10-E84F-BDAF-829A8A925BF2}" type="presParOf" srcId="{2B817A57-DC18-6E40-82BD-57CC9E3BC380}" destId="{B5DF0A33-25D9-1F40-AED3-329B60999110}"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99910-14A8-694B-B5E1-06F0FFEE193E}"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441B1A2F-F527-F54F-9B73-C018997FEEB1}">
      <dgm:prSet phldrT="[Text]"/>
      <dgm:spPr/>
      <dgm:t>
        <a:bodyPr/>
        <a:lstStyle/>
        <a:p>
          <a:r>
            <a:rPr lang="en-US" dirty="0" smtClean="0"/>
            <a:t>Course Y</a:t>
          </a:r>
          <a:endParaRPr lang="en-US" dirty="0"/>
        </a:p>
      </dgm:t>
    </dgm:pt>
    <dgm:pt modelId="{37A0B54B-0A99-5E43-BDE9-0E440FB49131}" type="parTrans" cxnId="{9557F8C1-C7BA-FD42-8659-F58159E09104}">
      <dgm:prSet/>
      <dgm:spPr/>
      <dgm:t>
        <a:bodyPr/>
        <a:lstStyle/>
        <a:p>
          <a:endParaRPr lang="en-US"/>
        </a:p>
      </dgm:t>
    </dgm:pt>
    <dgm:pt modelId="{8812AD72-DAAD-584B-B8F8-3AFA8A1CDE44}" type="sibTrans" cxnId="{9557F8C1-C7BA-FD42-8659-F58159E09104}">
      <dgm:prSet/>
      <dgm:spPr/>
      <dgm:t>
        <a:bodyPr/>
        <a:lstStyle/>
        <a:p>
          <a:endParaRPr lang="en-US"/>
        </a:p>
      </dgm:t>
    </dgm:pt>
    <dgm:pt modelId="{349C0CE5-C2B6-2B43-82C6-9256748BC53C}">
      <dgm:prSet phldrT="[Text]"/>
      <dgm:spPr/>
      <dgm:t>
        <a:bodyPr/>
        <a:lstStyle/>
        <a:p>
          <a:r>
            <a:rPr lang="en-US" dirty="0" smtClean="0"/>
            <a:t>L2L</a:t>
          </a:r>
        </a:p>
        <a:p>
          <a:r>
            <a:rPr lang="en-US" dirty="0" smtClean="0"/>
            <a:t>(novice+)</a:t>
          </a:r>
          <a:endParaRPr lang="en-US" dirty="0"/>
        </a:p>
      </dgm:t>
    </dgm:pt>
    <dgm:pt modelId="{1C21ED35-ED58-084E-A474-46BBE474A800}" type="parTrans" cxnId="{FFE1DF64-1422-2A4F-A717-F0D6EE257C25}">
      <dgm:prSet/>
      <dgm:spPr/>
      <dgm:t>
        <a:bodyPr/>
        <a:lstStyle/>
        <a:p>
          <a:endParaRPr lang="en-US"/>
        </a:p>
      </dgm:t>
    </dgm:pt>
    <dgm:pt modelId="{0330184E-900F-FC47-8081-66949DECDC15}" type="sibTrans" cxnId="{FFE1DF64-1422-2A4F-A717-F0D6EE257C25}">
      <dgm:prSet/>
      <dgm:spPr/>
      <dgm:t>
        <a:bodyPr/>
        <a:lstStyle/>
        <a:p>
          <a:endParaRPr lang="en-US"/>
        </a:p>
      </dgm:t>
    </dgm:pt>
    <dgm:pt modelId="{1CA3D99D-DCC3-6749-8169-06AFD675930C}">
      <dgm:prSet phldrT="[Text]"/>
      <dgm:spPr/>
      <dgm:t>
        <a:bodyPr/>
        <a:lstStyle/>
        <a:p>
          <a:r>
            <a:rPr lang="en-US" dirty="0" smtClean="0"/>
            <a:t>HLL </a:t>
          </a:r>
        </a:p>
        <a:p>
          <a:r>
            <a:rPr lang="en-US" dirty="0" smtClean="0"/>
            <a:t>(novice+)</a:t>
          </a:r>
          <a:endParaRPr lang="en-US" dirty="0"/>
        </a:p>
      </dgm:t>
    </dgm:pt>
    <dgm:pt modelId="{E097EA2D-A6C1-ED4F-83D3-C95F9C5189E2}" type="parTrans" cxnId="{17532BC1-8B58-E943-9055-B97FE33BB04C}">
      <dgm:prSet/>
      <dgm:spPr/>
      <dgm:t>
        <a:bodyPr/>
        <a:lstStyle/>
        <a:p>
          <a:endParaRPr lang="en-US"/>
        </a:p>
      </dgm:t>
    </dgm:pt>
    <dgm:pt modelId="{20811F3A-2872-294E-93B4-76662C1E008C}" type="sibTrans" cxnId="{17532BC1-8B58-E943-9055-B97FE33BB04C}">
      <dgm:prSet/>
      <dgm:spPr/>
      <dgm:t>
        <a:bodyPr/>
        <a:lstStyle/>
        <a:p>
          <a:endParaRPr lang="en-US"/>
        </a:p>
      </dgm:t>
    </dgm:pt>
    <dgm:pt modelId="{FCD13AB4-C5F2-D043-B913-F99193F7FC4F}">
      <dgm:prSet phldrT="[Text]"/>
      <dgm:spPr/>
      <dgm:t>
        <a:bodyPr/>
        <a:lstStyle/>
        <a:p>
          <a:r>
            <a:rPr lang="en-US" dirty="0" smtClean="0"/>
            <a:t>HLL</a:t>
          </a:r>
        </a:p>
        <a:p>
          <a:r>
            <a:rPr lang="en-US" dirty="0" smtClean="0"/>
            <a:t>(intermediate-)</a:t>
          </a:r>
          <a:endParaRPr lang="en-US" dirty="0"/>
        </a:p>
      </dgm:t>
    </dgm:pt>
    <dgm:pt modelId="{4FB2D40B-0512-3349-8EAB-5EEEA05B5E19}" type="parTrans" cxnId="{D4DCE885-6310-D74D-A8AF-15A6E9DDCDEB}">
      <dgm:prSet/>
      <dgm:spPr/>
      <dgm:t>
        <a:bodyPr/>
        <a:lstStyle/>
        <a:p>
          <a:endParaRPr lang="en-US"/>
        </a:p>
      </dgm:t>
    </dgm:pt>
    <dgm:pt modelId="{F9D6FC4F-4AA8-6E4B-B7F1-4EF2AA77F29F}" type="sibTrans" cxnId="{D4DCE885-6310-D74D-A8AF-15A6E9DDCDEB}">
      <dgm:prSet/>
      <dgm:spPr/>
      <dgm:t>
        <a:bodyPr/>
        <a:lstStyle/>
        <a:p>
          <a:endParaRPr lang="en-US"/>
        </a:p>
      </dgm:t>
    </dgm:pt>
    <dgm:pt modelId="{B725FE2F-6F20-F842-A5EF-AFE67463FF88}">
      <dgm:prSet/>
      <dgm:spPr/>
      <dgm:t>
        <a:bodyPr/>
        <a:lstStyle/>
        <a:p>
          <a:r>
            <a:rPr lang="en-US" dirty="0" smtClean="0"/>
            <a:t>HLL </a:t>
          </a:r>
        </a:p>
        <a:p>
          <a:r>
            <a:rPr lang="en-US" dirty="0" smtClean="0"/>
            <a:t>(novice)</a:t>
          </a:r>
          <a:endParaRPr lang="en-US" dirty="0"/>
        </a:p>
      </dgm:t>
    </dgm:pt>
    <dgm:pt modelId="{A9775D1C-5519-0F45-BA82-D5956DBECF96}" type="parTrans" cxnId="{C01B654F-5656-3E43-8F62-32F2A2CB41D8}">
      <dgm:prSet/>
      <dgm:spPr/>
      <dgm:t>
        <a:bodyPr/>
        <a:lstStyle/>
        <a:p>
          <a:endParaRPr lang="en-US"/>
        </a:p>
      </dgm:t>
    </dgm:pt>
    <dgm:pt modelId="{926E34CD-06D7-4A46-90B3-074BE27A87FE}" type="sibTrans" cxnId="{C01B654F-5656-3E43-8F62-32F2A2CB41D8}">
      <dgm:prSet/>
      <dgm:spPr/>
      <dgm:t>
        <a:bodyPr/>
        <a:lstStyle/>
        <a:p>
          <a:endParaRPr lang="en-US"/>
        </a:p>
      </dgm:t>
    </dgm:pt>
    <dgm:pt modelId="{2B817A57-DC18-6E40-82BD-57CC9E3BC380}" type="pres">
      <dgm:prSet presAssocID="{C6D99910-14A8-694B-B5E1-06F0FFEE193E}" presName="cycle" presStyleCnt="0">
        <dgm:presLayoutVars>
          <dgm:chMax val="1"/>
          <dgm:dir/>
          <dgm:animLvl val="ctr"/>
          <dgm:resizeHandles val="exact"/>
        </dgm:presLayoutVars>
      </dgm:prSet>
      <dgm:spPr/>
      <dgm:t>
        <a:bodyPr/>
        <a:lstStyle/>
        <a:p>
          <a:endParaRPr lang="en-US"/>
        </a:p>
      </dgm:t>
    </dgm:pt>
    <dgm:pt modelId="{4C8C0A35-23C7-5841-8CD4-27A09ACE9CC7}" type="pres">
      <dgm:prSet presAssocID="{441B1A2F-F527-F54F-9B73-C018997FEEB1}" presName="centerShape" presStyleLbl="node0" presStyleIdx="0" presStyleCnt="1"/>
      <dgm:spPr/>
      <dgm:t>
        <a:bodyPr/>
        <a:lstStyle/>
        <a:p>
          <a:endParaRPr lang="en-US"/>
        </a:p>
      </dgm:t>
    </dgm:pt>
    <dgm:pt modelId="{BE11EE94-71A1-3646-A9D6-9A8A9D7052EB}" type="pres">
      <dgm:prSet presAssocID="{1C21ED35-ED58-084E-A474-46BBE474A800}" presName="parTrans" presStyleLbl="bgSibTrans2D1" presStyleIdx="0" presStyleCnt="4"/>
      <dgm:spPr/>
      <dgm:t>
        <a:bodyPr/>
        <a:lstStyle/>
        <a:p>
          <a:endParaRPr lang="en-US"/>
        </a:p>
      </dgm:t>
    </dgm:pt>
    <dgm:pt modelId="{5547D3EA-B21B-D946-B74B-943A5323403A}" type="pres">
      <dgm:prSet presAssocID="{349C0CE5-C2B6-2B43-82C6-9256748BC53C}" presName="node" presStyleLbl="node1" presStyleIdx="0" presStyleCnt="4">
        <dgm:presLayoutVars>
          <dgm:bulletEnabled val="1"/>
        </dgm:presLayoutVars>
      </dgm:prSet>
      <dgm:spPr/>
      <dgm:t>
        <a:bodyPr/>
        <a:lstStyle/>
        <a:p>
          <a:endParaRPr lang="en-US"/>
        </a:p>
      </dgm:t>
    </dgm:pt>
    <dgm:pt modelId="{83D42472-1021-3649-8B34-898B3EF10CC5}" type="pres">
      <dgm:prSet presAssocID="{A9775D1C-5519-0F45-BA82-D5956DBECF96}" presName="parTrans" presStyleLbl="bgSibTrans2D1" presStyleIdx="1" presStyleCnt="4"/>
      <dgm:spPr/>
      <dgm:t>
        <a:bodyPr/>
        <a:lstStyle/>
        <a:p>
          <a:endParaRPr lang="en-US"/>
        </a:p>
      </dgm:t>
    </dgm:pt>
    <dgm:pt modelId="{2B6E0829-6DEB-694E-B8C1-2B956904E5C2}" type="pres">
      <dgm:prSet presAssocID="{B725FE2F-6F20-F842-A5EF-AFE67463FF88}" presName="node" presStyleLbl="node1" presStyleIdx="1" presStyleCnt="4">
        <dgm:presLayoutVars>
          <dgm:bulletEnabled val="1"/>
        </dgm:presLayoutVars>
      </dgm:prSet>
      <dgm:spPr/>
      <dgm:t>
        <a:bodyPr/>
        <a:lstStyle/>
        <a:p>
          <a:endParaRPr lang="en-US"/>
        </a:p>
      </dgm:t>
    </dgm:pt>
    <dgm:pt modelId="{CA6CF2FC-8267-4D44-9418-924D154342C2}" type="pres">
      <dgm:prSet presAssocID="{E097EA2D-A6C1-ED4F-83D3-C95F9C5189E2}" presName="parTrans" presStyleLbl="bgSibTrans2D1" presStyleIdx="2" presStyleCnt="4"/>
      <dgm:spPr/>
      <dgm:t>
        <a:bodyPr/>
        <a:lstStyle/>
        <a:p>
          <a:endParaRPr lang="en-US"/>
        </a:p>
      </dgm:t>
    </dgm:pt>
    <dgm:pt modelId="{EE5D8091-AF12-A84C-A9F6-01A6D0E5D382}" type="pres">
      <dgm:prSet presAssocID="{1CA3D99D-DCC3-6749-8169-06AFD675930C}" presName="node" presStyleLbl="node1" presStyleIdx="2" presStyleCnt="4">
        <dgm:presLayoutVars>
          <dgm:bulletEnabled val="1"/>
        </dgm:presLayoutVars>
      </dgm:prSet>
      <dgm:spPr/>
      <dgm:t>
        <a:bodyPr/>
        <a:lstStyle/>
        <a:p>
          <a:endParaRPr lang="en-US"/>
        </a:p>
      </dgm:t>
    </dgm:pt>
    <dgm:pt modelId="{8AFB863E-B15D-8F46-A283-37578BBEBFBC}" type="pres">
      <dgm:prSet presAssocID="{4FB2D40B-0512-3349-8EAB-5EEEA05B5E19}" presName="parTrans" presStyleLbl="bgSibTrans2D1" presStyleIdx="3" presStyleCnt="4"/>
      <dgm:spPr/>
      <dgm:t>
        <a:bodyPr/>
        <a:lstStyle/>
        <a:p>
          <a:endParaRPr lang="en-US"/>
        </a:p>
      </dgm:t>
    </dgm:pt>
    <dgm:pt modelId="{B5DF0A33-25D9-1F40-AED3-329B60999110}" type="pres">
      <dgm:prSet presAssocID="{FCD13AB4-C5F2-D043-B913-F99193F7FC4F}" presName="node" presStyleLbl="node1" presStyleIdx="3" presStyleCnt="4" custScaleX="129807" custRadScaleRad="107201" custRadScaleInc="1111">
        <dgm:presLayoutVars>
          <dgm:bulletEnabled val="1"/>
        </dgm:presLayoutVars>
      </dgm:prSet>
      <dgm:spPr/>
      <dgm:t>
        <a:bodyPr/>
        <a:lstStyle/>
        <a:p>
          <a:endParaRPr lang="en-US"/>
        </a:p>
      </dgm:t>
    </dgm:pt>
  </dgm:ptLst>
  <dgm:cxnLst>
    <dgm:cxn modelId="{6FEE0853-23CF-A64A-BC1E-E55BFF1A2702}" type="presOf" srcId="{441B1A2F-F527-F54F-9B73-C018997FEEB1}" destId="{4C8C0A35-23C7-5841-8CD4-27A09ACE9CC7}" srcOrd="0" destOrd="0" presId="urn:microsoft.com/office/officeart/2005/8/layout/radial4"/>
    <dgm:cxn modelId="{025CC2D8-34A1-3F40-804D-08B88D698886}" type="presOf" srcId="{A9775D1C-5519-0F45-BA82-D5956DBECF96}" destId="{83D42472-1021-3649-8B34-898B3EF10CC5}" srcOrd="0" destOrd="0" presId="urn:microsoft.com/office/officeart/2005/8/layout/radial4"/>
    <dgm:cxn modelId="{D4DCE885-6310-D74D-A8AF-15A6E9DDCDEB}" srcId="{441B1A2F-F527-F54F-9B73-C018997FEEB1}" destId="{FCD13AB4-C5F2-D043-B913-F99193F7FC4F}" srcOrd="3" destOrd="0" parTransId="{4FB2D40B-0512-3349-8EAB-5EEEA05B5E19}" sibTransId="{F9D6FC4F-4AA8-6E4B-B7F1-4EF2AA77F29F}"/>
    <dgm:cxn modelId="{9557F8C1-C7BA-FD42-8659-F58159E09104}" srcId="{C6D99910-14A8-694B-B5E1-06F0FFEE193E}" destId="{441B1A2F-F527-F54F-9B73-C018997FEEB1}" srcOrd="0" destOrd="0" parTransId="{37A0B54B-0A99-5E43-BDE9-0E440FB49131}" sibTransId="{8812AD72-DAAD-584B-B8F8-3AFA8A1CDE44}"/>
    <dgm:cxn modelId="{570D4F2B-6B6D-9E44-94BF-869074875245}" type="presOf" srcId="{1C21ED35-ED58-084E-A474-46BBE474A800}" destId="{BE11EE94-71A1-3646-A9D6-9A8A9D7052EB}" srcOrd="0" destOrd="0" presId="urn:microsoft.com/office/officeart/2005/8/layout/radial4"/>
    <dgm:cxn modelId="{FB1DF577-4A6D-D446-91F4-84B4A6EBD635}" type="presOf" srcId="{4FB2D40B-0512-3349-8EAB-5EEEA05B5E19}" destId="{8AFB863E-B15D-8F46-A283-37578BBEBFBC}" srcOrd="0" destOrd="0" presId="urn:microsoft.com/office/officeart/2005/8/layout/radial4"/>
    <dgm:cxn modelId="{FFE1DF64-1422-2A4F-A717-F0D6EE257C25}" srcId="{441B1A2F-F527-F54F-9B73-C018997FEEB1}" destId="{349C0CE5-C2B6-2B43-82C6-9256748BC53C}" srcOrd="0" destOrd="0" parTransId="{1C21ED35-ED58-084E-A474-46BBE474A800}" sibTransId="{0330184E-900F-FC47-8081-66949DECDC15}"/>
    <dgm:cxn modelId="{EBDF24B3-79F8-104D-92BD-F8673CB5F450}" type="presOf" srcId="{1CA3D99D-DCC3-6749-8169-06AFD675930C}" destId="{EE5D8091-AF12-A84C-A9F6-01A6D0E5D382}" srcOrd="0" destOrd="0" presId="urn:microsoft.com/office/officeart/2005/8/layout/radial4"/>
    <dgm:cxn modelId="{174AB3E1-9362-374F-9AA4-6D03FE45D25D}" type="presOf" srcId="{349C0CE5-C2B6-2B43-82C6-9256748BC53C}" destId="{5547D3EA-B21B-D946-B74B-943A5323403A}" srcOrd="0" destOrd="0" presId="urn:microsoft.com/office/officeart/2005/8/layout/radial4"/>
    <dgm:cxn modelId="{1BF08DD5-7FDB-E64C-8570-7C44161F5EBF}" type="presOf" srcId="{E097EA2D-A6C1-ED4F-83D3-C95F9C5189E2}" destId="{CA6CF2FC-8267-4D44-9418-924D154342C2}" srcOrd="0" destOrd="0" presId="urn:microsoft.com/office/officeart/2005/8/layout/radial4"/>
    <dgm:cxn modelId="{75FC8C9D-2DF8-F24C-9E15-3C29A35BFA45}" type="presOf" srcId="{B725FE2F-6F20-F842-A5EF-AFE67463FF88}" destId="{2B6E0829-6DEB-694E-B8C1-2B956904E5C2}" srcOrd="0" destOrd="0" presId="urn:microsoft.com/office/officeart/2005/8/layout/radial4"/>
    <dgm:cxn modelId="{DE69983F-B5F6-5B48-9BD1-02B99D58ED28}" type="presOf" srcId="{FCD13AB4-C5F2-D043-B913-F99193F7FC4F}" destId="{B5DF0A33-25D9-1F40-AED3-329B60999110}" srcOrd="0" destOrd="0" presId="urn:microsoft.com/office/officeart/2005/8/layout/radial4"/>
    <dgm:cxn modelId="{C01B654F-5656-3E43-8F62-32F2A2CB41D8}" srcId="{441B1A2F-F527-F54F-9B73-C018997FEEB1}" destId="{B725FE2F-6F20-F842-A5EF-AFE67463FF88}" srcOrd="1" destOrd="0" parTransId="{A9775D1C-5519-0F45-BA82-D5956DBECF96}" sibTransId="{926E34CD-06D7-4A46-90B3-074BE27A87FE}"/>
    <dgm:cxn modelId="{951922D3-7195-D948-8DBF-C0E1D61F46D1}" type="presOf" srcId="{C6D99910-14A8-694B-B5E1-06F0FFEE193E}" destId="{2B817A57-DC18-6E40-82BD-57CC9E3BC380}" srcOrd="0" destOrd="0" presId="urn:microsoft.com/office/officeart/2005/8/layout/radial4"/>
    <dgm:cxn modelId="{17532BC1-8B58-E943-9055-B97FE33BB04C}" srcId="{441B1A2F-F527-F54F-9B73-C018997FEEB1}" destId="{1CA3D99D-DCC3-6749-8169-06AFD675930C}" srcOrd="2" destOrd="0" parTransId="{E097EA2D-A6C1-ED4F-83D3-C95F9C5189E2}" sibTransId="{20811F3A-2872-294E-93B4-76662C1E008C}"/>
    <dgm:cxn modelId="{AD29740E-2D6E-CA4F-8DBA-E6DF9D4066B3}" type="presParOf" srcId="{2B817A57-DC18-6E40-82BD-57CC9E3BC380}" destId="{4C8C0A35-23C7-5841-8CD4-27A09ACE9CC7}" srcOrd="0" destOrd="0" presId="urn:microsoft.com/office/officeart/2005/8/layout/radial4"/>
    <dgm:cxn modelId="{1F759B28-56D6-7144-AA1A-93E24F9932C9}" type="presParOf" srcId="{2B817A57-DC18-6E40-82BD-57CC9E3BC380}" destId="{BE11EE94-71A1-3646-A9D6-9A8A9D7052EB}" srcOrd="1" destOrd="0" presId="urn:microsoft.com/office/officeart/2005/8/layout/radial4"/>
    <dgm:cxn modelId="{027C4C3A-0CE4-F543-B935-0F2EB640F75D}" type="presParOf" srcId="{2B817A57-DC18-6E40-82BD-57CC9E3BC380}" destId="{5547D3EA-B21B-D946-B74B-943A5323403A}" srcOrd="2" destOrd="0" presId="urn:microsoft.com/office/officeart/2005/8/layout/radial4"/>
    <dgm:cxn modelId="{9BEC33F3-EA8E-0C45-BA18-F3CC2038CCE5}" type="presParOf" srcId="{2B817A57-DC18-6E40-82BD-57CC9E3BC380}" destId="{83D42472-1021-3649-8B34-898B3EF10CC5}" srcOrd="3" destOrd="0" presId="urn:microsoft.com/office/officeart/2005/8/layout/radial4"/>
    <dgm:cxn modelId="{2322305D-83A9-5441-B5B4-B578F536127F}" type="presParOf" srcId="{2B817A57-DC18-6E40-82BD-57CC9E3BC380}" destId="{2B6E0829-6DEB-694E-B8C1-2B956904E5C2}" srcOrd="4" destOrd="0" presId="urn:microsoft.com/office/officeart/2005/8/layout/radial4"/>
    <dgm:cxn modelId="{681DB658-6049-8243-9EAD-192E1AC93BBD}" type="presParOf" srcId="{2B817A57-DC18-6E40-82BD-57CC9E3BC380}" destId="{CA6CF2FC-8267-4D44-9418-924D154342C2}" srcOrd="5" destOrd="0" presId="urn:microsoft.com/office/officeart/2005/8/layout/radial4"/>
    <dgm:cxn modelId="{5814BCBE-D152-4045-84A8-06EBBE26397B}" type="presParOf" srcId="{2B817A57-DC18-6E40-82BD-57CC9E3BC380}" destId="{EE5D8091-AF12-A84C-A9F6-01A6D0E5D382}" srcOrd="6" destOrd="0" presId="urn:microsoft.com/office/officeart/2005/8/layout/radial4"/>
    <dgm:cxn modelId="{BE3947FF-42D7-D841-9969-B784A1A2B6A6}" type="presParOf" srcId="{2B817A57-DC18-6E40-82BD-57CC9E3BC380}" destId="{8AFB863E-B15D-8F46-A283-37578BBEBFBC}" srcOrd="7" destOrd="0" presId="urn:microsoft.com/office/officeart/2005/8/layout/radial4"/>
    <dgm:cxn modelId="{B2594008-D89A-544A-8F82-DDF5C0F791ED}" type="presParOf" srcId="{2B817A57-DC18-6E40-82BD-57CC9E3BC380}" destId="{B5DF0A33-25D9-1F40-AED3-329B60999110}"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95E89-CDBC-4847-A1A9-75D83E3AE69B}"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4D218CF3-151D-9746-AE6D-B83A6A325DE5}">
      <dgm:prSet phldrT="[Text]"/>
      <dgm:spPr/>
      <dgm:t>
        <a:bodyPr/>
        <a:lstStyle/>
        <a:p>
          <a:r>
            <a:rPr lang="en-US" dirty="0" smtClean="0"/>
            <a:t>Two</a:t>
          </a:r>
          <a:r>
            <a:rPr lang="en-US" baseline="0" dirty="0" smtClean="0"/>
            <a:t> ways of talking about the past</a:t>
          </a:r>
          <a:endParaRPr lang="en-US" dirty="0"/>
        </a:p>
      </dgm:t>
    </dgm:pt>
    <dgm:pt modelId="{FE59A0FE-BC44-CB4A-BB70-D1ABD209621E}" type="parTrans" cxnId="{460473C1-599B-454A-A860-19FFFA056432}">
      <dgm:prSet/>
      <dgm:spPr/>
      <dgm:t>
        <a:bodyPr/>
        <a:lstStyle/>
        <a:p>
          <a:endParaRPr lang="en-US"/>
        </a:p>
      </dgm:t>
    </dgm:pt>
    <dgm:pt modelId="{3630821E-4B00-2A43-B686-10F1582FF416}" type="sibTrans" cxnId="{460473C1-599B-454A-A860-19FFFA056432}">
      <dgm:prSet/>
      <dgm:spPr/>
      <dgm:t>
        <a:bodyPr/>
        <a:lstStyle/>
        <a:p>
          <a:endParaRPr lang="en-US"/>
        </a:p>
      </dgm:t>
    </dgm:pt>
    <dgm:pt modelId="{5350878C-9910-B942-A41D-D0080FE4D25E}">
      <dgm:prSet phldrT="[Text]"/>
      <dgm:spPr/>
      <dgm:t>
        <a:bodyPr/>
        <a:lstStyle/>
        <a:p>
          <a:r>
            <a:rPr lang="en-US" dirty="0" smtClean="0"/>
            <a:t>Preterit</a:t>
          </a:r>
        </a:p>
        <a:p>
          <a:r>
            <a:rPr lang="en-US" dirty="0" smtClean="0"/>
            <a:t>(</a:t>
          </a:r>
          <a:r>
            <a:rPr lang="en-US" dirty="0" err="1" smtClean="0"/>
            <a:t>comí</a:t>
          </a:r>
          <a:r>
            <a:rPr lang="en-US" dirty="0" smtClean="0"/>
            <a:t>, </a:t>
          </a:r>
          <a:r>
            <a:rPr lang="en-US" dirty="0" err="1" smtClean="0"/>
            <a:t>hablé,viví</a:t>
          </a:r>
          <a:r>
            <a:rPr lang="en-US" dirty="0" smtClean="0"/>
            <a:t>)</a:t>
          </a:r>
          <a:endParaRPr lang="en-US" dirty="0"/>
        </a:p>
      </dgm:t>
    </dgm:pt>
    <dgm:pt modelId="{229A590E-0368-6D49-B6A3-5349DAAB4492}" type="parTrans" cxnId="{33A9ADE1-0CD3-F04F-B59E-344BA4742934}">
      <dgm:prSet/>
      <dgm:spPr/>
      <dgm:t>
        <a:bodyPr/>
        <a:lstStyle/>
        <a:p>
          <a:endParaRPr lang="en-US"/>
        </a:p>
      </dgm:t>
    </dgm:pt>
    <dgm:pt modelId="{D4A53290-3B09-8C4C-83A4-8979DD65A4C1}" type="sibTrans" cxnId="{33A9ADE1-0CD3-F04F-B59E-344BA4742934}">
      <dgm:prSet/>
      <dgm:spPr/>
      <dgm:t>
        <a:bodyPr/>
        <a:lstStyle/>
        <a:p>
          <a:endParaRPr lang="en-US"/>
        </a:p>
      </dgm:t>
    </dgm:pt>
    <dgm:pt modelId="{90179873-3855-2C49-9FBA-8C8D6AF5BBEF}">
      <dgm:prSet phldrT="[Text]"/>
      <dgm:spPr/>
      <dgm:t>
        <a:bodyPr/>
        <a:lstStyle/>
        <a:p>
          <a:r>
            <a:rPr lang="en-US" dirty="0" smtClean="0"/>
            <a:t>Imperfect</a:t>
          </a:r>
        </a:p>
        <a:p>
          <a:r>
            <a:rPr lang="en-US" dirty="0" smtClean="0"/>
            <a:t>(</a:t>
          </a:r>
          <a:r>
            <a:rPr lang="en-US" dirty="0" err="1" smtClean="0"/>
            <a:t>comía</a:t>
          </a:r>
          <a:r>
            <a:rPr lang="en-US" dirty="0" smtClean="0"/>
            <a:t>, </a:t>
          </a:r>
          <a:r>
            <a:rPr lang="en-US" dirty="0" err="1" smtClean="0"/>
            <a:t>hablaba</a:t>
          </a:r>
          <a:r>
            <a:rPr lang="en-US" dirty="0" smtClean="0"/>
            <a:t>, </a:t>
          </a:r>
          <a:r>
            <a:rPr lang="en-US" dirty="0" err="1" smtClean="0"/>
            <a:t>vivía</a:t>
          </a:r>
          <a:r>
            <a:rPr lang="en-US" dirty="0" smtClean="0"/>
            <a:t>)</a:t>
          </a:r>
          <a:endParaRPr lang="en-US" dirty="0"/>
        </a:p>
      </dgm:t>
    </dgm:pt>
    <dgm:pt modelId="{33061B5D-D56E-0C47-8A43-3FDA510F133F}" type="parTrans" cxnId="{5272959F-AFE7-F646-BF84-4670780E77FB}">
      <dgm:prSet/>
      <dgm:spPr/>
      <dgm:t>
        <a:bodyPr/>
        <a:lstStyle/>
        <a:p>
          <a:endParaRPr lang="en-US"/>
        </a:p>
      </dgm:t>
    </dgm:pt>
    <dgm:pt modelId="{FFA5C87A-EC71-AC40-8702-0CB88BA28B93}" type="sibTrans" cxnId="{5272959F-AFE7-F646-BF84-4670780E77FB}">
      <dgm:prSet/>
      <dgm:spPr/>
      <dgm:t>
        <a:bodyPr/>
        <a:lstStyle/>
        <a:p>
          <a:endParaRPr lang="en-US"/>
        </a:p>
      </dgm:t>
    </dgm:pt>
    <dgm:pt modelId="{9ADBA07A-824A-0C49-A38B-D98E2D794336}" type="pres">
      <dgm:prSet presAssocID="{22295E89-CDBC-4847-A1A9-75D83E3AE69B}" presName="hierChild1" presStyleCnt="0">
        <dgm:presLayoutVars>
          <dgm:chPref val="1"/>
          <dgm:dir/>
          <dgm:animOne val="branch"/>
          <dgm:animLvl val="lvl"/>
          <dgm:resizeHandles/>
        </dgm:presLayoutVars>
      </dgm:prSet>
      <dgm:spPr/>
      <dgm:t>
        <a:bodyPr/>
        <a:lstStyle/>
        <a:p>
          <a:endParaRPr lang="en-US"/>
        </a:p>
      </dgm:t>
    </dgm:pt>
    <dgm:pt modelId="{6A8BF92B-D373-B847-8F33-EB62539B9A1A}" type="pres">
      <dgm:prSet presAssocID="{4D218CF3-151D-9746-AE6D-B83A6A325DE5}" presName="hierRoot1" presStyleCnt="0"/>
      <dgm:spPr/>
    </dgm:pt>
    <dgm:pt modelId="{4C51E83C-B7BA-C94C-B2BA-107BF08253C4}" type="pres">
      <dgm:prSet presAssocID="{4D218CF3-151D-9746-AE6D-B83A6A325DE5}" presName="composite" presStyleCnt="0"/>
      <dgm:spPr/>
    </dgm:pt>
    <dgm:pt modelId="{96685732-D9A9-2B46-B479-E2702D547AAE}" type="pres">
      <dgm:prSet presAssocID="{4D218CF3-151D-9746-AE6D-B83A6A325DE5}" presName="background" presStyleLbl="node0" presStyleIdx="0" presStyleCnt="1"/>
      <dgm:spPr/>
    </dgm:pt>
    <dgm:pt modelId="{FD94C31F-D826-D740-BB0E-6F5F1E454FD3}" type="pres">
      <dgm:prSet presAssocID="{4D218CF3-151D-9746-AE6D-B83A6A325DE5}" presName="text" presStyleLbl="fgAcc0" presStyleIdx="0" presStyleCnt="1">
        <dgm:presLayoutVars>
          <dgm:chPref val="3"/>
        </dgm:presLayoutVars>
      </dgm:prSet>
      <dgm:spPr/>
      <dgm:t>
        <a:bodyPr/>
        <a:lstStyle/>
        <a:p>
          <a:endParaRPr lang="en-US"/>
        </a:p>
      </dgm:t>
    </dgm:pt>
    <dgm:pt modelId="{F4EA1EB5-5A65-D24D-87B9-77C99E515D41}" type="pres">
      <dgm:prSet presAssocID="{4D218CF3-151D-9746-AE6D-B83A6A325DE5}" presName="hierChild2" presStyleCnt="0"/>
      <dgm:spPr/>
    </dgm:pt>
    <dgm:pt modelId="{608E00D7-F857-1B41-B68B-99411CF9552F}" type="pres">
      <dgm:prSet presAssocID="{229A590E-0368-6D49-B6A3-5349DAAB4492}" presName="Name10" presStyleLbl="parChTrans1D2" presStyleIdx="0" presStyleCnt="2"/>
      <dgm:spPr/>
      <dgm:t>
        <a:bodyPr/>
        <a:lstStyle/>
        <a:p>
          <a:endParaRPr lang="en-US"/>
        </a:p>
      </dgm:t>
    </dgm:pt>
    <dgm:pt modelId="{8814D84D-6C29-324E-AFAB-B4CF725C8E48}" type="pres">
      <dgm:prSet presAssocID="{5350878C-9910-B942-A41D-D0080FE4D25E}" presName="hierRoot2" presStyleCnt="0"/>
      <dgm:spPr/>
    </dgm:pt>
    <dgm:pt modelId="{27C4BC8C-BA15-9948-BBC0-8BAB7D71815C}" type="pres">
      <dgm:prSet presAssocID="{5350878C-9910-B942-A41D-D0080FE4D25E}" presName="composite2" presStyleCnt="0"/>
      <dgm:spPr/>
    </dgm:pt>
    <dgm:pt modelId="{9FA48F2C-48F0-4547-80B0-220C11D05828}" type="pres">
      <dgm:prSet presAssocID="{5350878C-9910-B942-A41D-D0080FE4D25E}" presName="background2" presStyleLbl="node2" presStyleIdx="0" presStyleCnt="2"/>
      <dgm:spPr/>
    </dgm:pt>
    <dgm:pt modelId="{6CD5848B-035E-D942-BA8B-95CAB78D0A30}" type="pres">
      <dgm:prSet presAssocID="{5350878C-9910-B942-A41D-D0080FE4D25E}" presName="text2" presStyleLbl="fgAcc2" presStyleIdx="0" presStyleCnt="2">
        <dgm:presLayoutVars>
          <dgm:chPref val="3"/>
        </dgm:presLayoutVars>
      </dgm:prSet>
      <dgm:spPr/>
      <dgm:t>
        <a:bodyPr/>
        <a:lstStyle/>
        <a:p>
          <a:endParaRPr lang="en-US"/>
        </a:p>
      </dgm:t>
    </dgm:pt>
    <dgm:pt modelId="{034E650E-3574-1042-88E5-6B3DCADF1DB6}" type="pres">
      <dgm:prSet presAssocID="{5350878C-9910-B942-A41D-D0080FE4D25E}" presName="hierChild3" presStyleCnt="0"/>
      <dgm:spPr/>
    </dgm:pt>
    <dgm:pt modelId="{5FB7B667-B4A7-5745-9355-08364B8FACB9}" type="pres">
      <dgm:prSet presAssocID="{33061B5D-D56E-0C47-8A43-3FDA510F133F}" presName="Name10" presStyleLbl="parChTrans1D2" presStyleIdx="1" presStyleCnt="2"/>
      <dgm:spPr/>
      <dgm:t>
        <a:bodyPr/>
        <a:lstStyle/>
        <a:p>
          <a:endParaRPr lang="en-US"/>
        </a:p>
      </dgm:t>
    </dgm:pt>
    <dgm:pt modelId="{D6B32EF3-CE6D-CB40-9C8B-95138583A83A}" type="pres">
      <dgm:prSet presAssocID="{90179873-3855-2C49-9FBA-8C8D6AF5BBEF}" presName="hierRoot2" presStyleCnt="0"/>
      <dgm:spPr/>
    </dgm:pt>
    <dgm:pt modelId="{3C58FC60-05C2-8542-BC9B-8931C5D23E4E}" type="pres">
      <dgm:prSet presAssocID="{90179873-3855-2C49-9FBA-8C8D6AF5BBEF}" presName="composite2" presStyleCnt="0"/>
      <dgm:spPr/>
    </dgm:pt>
    <dgm:pt modelId="{F44E2DC2-D574-C24E-8093-7DE0413CBA56}" type="pres">
      <dgm:prSet presAssocID="{90179873-3855-2C49-9FBA-8C8D6AF5BBEF}" presName="background2" presStyleLbl="node2" presStyleIdx="1" presStyleCnt="2"/>
      <dgm:spPr/>
    </dgm:pt>
    <dgm:pt modelId="{D080DB3F-CA46-B844-B70A-04DDF9183089}" type="pres">
      <dgm:prSet presAssocID="{90179873-3855-2C49-9FBA-8C8D6AF5BBEF}" presName="text2" presStyleLbl="fgAcc2" presStyleIdx="1" presStyleCnt="2">
        <dgm:presLayoutVars>
          <dgm:chPref val="3"/>
        </dgm:presLayoutVars>
      </dgm:prSet>
      <dgm:spPr/>
      <dgm:t>
        <a:bodyPr/>
        <a:lstStyle/>
        <a:p>
          <a:endParaRPr lang="en-US"/>
        </a:p>
      </dgm:t>
    </dgm:pt>
    <dgm:pt modelId="{A8352C38-0181-0940-A6B2-A82CC5E055E3}" type="pres">
      <dgm:prSet presAssocID="{90179873-3855-2C49-9FBA-8C8D6AF5BBEF}" presName="hierChild3" presStyleCnt="0"/>
      <dgm:spPr/>
    </dgm:pt>
  </dgm:ptLst>
  <dgm:cxnLst>
    <dgm:cxn modelId="{44811AA8-BBC5-FA48-BB83-2412C1430A5A}" type="presOf" srcId="{33061B5D-D56E-0C47-8A43-3FDA510F133F}" destId="{5FB7B667-B4A7-5745-9355-08364B8FACB9}" srcOrd="0" destOrd="0" presId="urn:microsoft.com/office/officeart/2005/8/layout/hierarchy1"/>
    <dgm:cxn modelId="{AECF907B-107A-7140-81CB-C92550C794B4}" type="presOf" srcId="{229A590E-0368-6D49-B6A3-5349DAAB4492}" destId="{608E00D7-F857-1B41-B68B-99411CF9552F}" srcOrd="0" destOrd="0" presId="urn:microsoft.com/office/officeart/2005/8/layout/hierarchy1"/>
    <dgm:cxn modelId="{5272959F-AFE7-F646-BF84-4670780E77FB}" srcId="{4D218CF3-151D-9746-AE6D-B83A6A325DE5}" destId="{90179873-3855-2C49-9FBA-8C8D6AF5BBEF}" srcOrd="1" destOrd="0" parTransId="{33061B5D-D56E-0C47-8A43-3FDA510F133F}" sibTransId="{FFA5C87A-EC71-AC40-8702-0CB88BA28B93}"/>
    <dgm:cxn modelId="{33A9ADE1-0CD3-F04F-B59E-344BA4742934}" srcId="{4D218CF3-151D-9746-AE6D-B83A6A325DE5}" destId="{5350878C-9910-B942-A41D-D0080FE4D25E}" srcOrd="0" destOrd="0" parTransId="{229A590E-0368-6D49-B6A3-5349DAAB4492}" sibTransId="{D4A53290-3B09-8C4C-83A4-8979DD65A4C1}"/>
    <dgm:cxn modelId="{460473C1-599B-454A-A860-19FFFA056432}" srcId="{22295E89-CDBC-4847-A1A9-75D83E3AE69B}" destId="{4D218CF3-151D-9746-AE6D-B83A6A325DE5}" srcOrd="0" destOrd="0" parTransId="{FE59A0FE-BC44-CB4A-BB70-D1ABD209621E}" sibTransId="{3630821E-4B00-2A43-B686-10F1582FF416}"/>
    <dgm:cxn modelId="{43BC727F-E20E-9043-8AD7-9D6F756CAC72}" type="presOf" srcId="{90179873-3855-2C49-9FBA-8C8D6AF5BBEF}" destId="{D080DB3F-CA46-B844-B70A-04DDF9183089}" srcOrd="0" destOrd="0" presId="urn:microsoft.com/office/officeart/2005/8/layout/hierarchy1"/>
    <dgm:cxn modelId="{032189EF-284C-D24D-B7E8-364985B32987}" type="presOf" srcId="{4D218CF3-151D-9746-AE6D-B83A6A325DE5}" destId="{FD94C31F-D826-D740-BB0E-6F5F1E454FD3}" srcOrd="0" destOrd="0" presId="urn:microsoft.com/office/officeart/2005/8/layout/hierarchy1"/>
    <dgm:cxn modelId="{C41BD4C2-1982-CE43-A07C-DE1325744060}" type="presOf" srcId="{22295E89-CDBC-4847-A1A9-75D83E3AE69B}" destId="{9ADBA07A-824A-0C49-A38B-D98E2D794336}" srcOrd="0" destOrd="0" presId="urn:microsoft.com/office/officeart/2005/8/layout/hierarchy1"/>
    <dgm:cxn modelId="{4D99CA38-0296-0E4F-896E-58607D1D97BB}" type="presOf" srcId="{5350878C-9910-B942-A41D-D0080FE4D25E}" destId="{6CD5848B-035E-D942-BA8B-95CAB78D0A30}" srcOrd="0" destOrd="0" presId="urn:microsoft.com/office/officeart/2005/8/layout/hierarchy1"/>
    <dgm:cxn modelId="{903D1F36-6659-214D-93E1-436A62443B4B}" type="presParOf" srcId="{9ADBA07A-824A-0C49-A38B-D98E2D794336}" destId="{6A8BF92B-D373-B847-8F33-EB62539B9A1A}" srcOrd="0" destOrd="0" presId="urn:microsoft.com/office/officeart/2005/8/layout/hierarchy1"/>
    <dgm:cxn modelId="{999597E2-A13B-F04C-AB97-373E4F085359}" type="presParOf" srcId="{6A8BF92B-D373-B847-8F33-EB62539B9A1A}" destId="{4C51E83C-B7BA-C94C-B2BA-107BF08253C4}" srcOrd="0" destOrd="0" presId="urn:microsoft.com/office/officeart/2005/8/layout/hierarchy1"/>
    <dgm:cxn modelId="{E549E70D-807F-314F-8F2F-75BC506D0A01}" type="presParOf" srcId="{4C51E83C-B7BA-C94C-B2BA-107BF08253C4}" destId="{96685732-D9A9-2B46-B479-E2702D547AAE}" srcOrd="0" destOrd="0" presId="urn:microsoft.com/office/officeart/2005/8/layout/hierarchy1"/>
    <dgm:cxn modelId="{DC23306C-74AE-154B-AA95-BB15FD1BC875}" type="presParOf" srcId="{4C51E83C-B7BA-C94C-B2BA-107BF08253C4}" destId="{FD94C31F-D826-D740-BB0E-6F5F1E454FD3}" srcOrd="1" destOrd="0" presId="urn:microsoft.com/office/officeart/2005/8/layout/hierarchy1"/>
    <dgm:cxn modelId="{3F55A99F-9CE2-1149-BDDF-39AD7BB7442E}" type="presParOf" srcId="{6A8BF92B-D373-B847-8F33-EB62539B9A1A}" destId="{F4EA1EB5-5A65-D24D-87B9-77C99E515D41}" srcOrd="1" destOrd="0" presId="urn:microsoft.com/office/officeart/2005/8/layout/hierarchy1"/>
    <dgm:cxn modelId="{3DF5FC1F-C5D1-964D-8683-33F04458118F}" type="presParOf" srcId="{F4EA1EB5-5A65-D24D-87B9-77C99E515D41}" destId="{608E00D7-F857-1B41-B68B-99411CF9552F}" srcOrd="0" destOrd="0" presId="urn:microsoft.com/office/officeart/2005/8/layout/hierarchy1"/>
    <dgm:cxn modelId="{4B66D1AA-7CD5-0842-80D7-C51ECEEF2DC0}" type="presParOf" srcId="{F4EA1EB5-5A65-D24D-87B9-77C99E515D41}" destId="{8814D84D-6C29-324E-AFAB-B4CF725C8E48}" srcOrd="1" destOrd="0" presId="urn:microsoft.com/office/officeart/2005/8/layout/hierarchy1"/>
    <dgm:cxn modelId="{AE03093C-681C-664F-9CC8-E8BAF2F76ACF}" type="presParOf" srcId="{8814D84D-6C29-324E-AFAB-B4CF725C8E48}" destId="{27C4BC8C-BA15-9948-BBC0-8BAB7D71815C}" srcOrd="0" destOrd="0" presId="urn:microsoft.com/office/officeart/2005/8/layout/hierarchy1"/>
    <dgm:cxn modelId="{B95D2E00-B1AC-3343-ABA7-2CF87BE5A4C8}" type="presParOf" srcId="{27C4BC8C-BA15-9948-BBC0-8BAB7D71815C}" destId="{9FA48F2C-48F0-4547-80B0-220C11D05828}" srcOrd="0" destOrd="0" presId="urn:microsoft.com/office/officeart/2005/8/layout/hierarchy1"/>
    <dgm:cxn modelId="{07E14899-4B48-EB40-83E8-1FD9DFD3F0C8}" type="presParOf" srcId="{27C4BC8C-BA15-9948-BBC0-8BAB7D71815C}" destId="{6CD5848B-035E-D942-BA8B-95CAB78D0A30}" srcOrd="1" destOrd="0" presId="urn:microsoft.com/office/officeart/2005/8/layout/hierarchy1"/>
    <dgm:cxn modelId="{B9EAD054-7512-C34B-860A-5A1F7ECA9A29}" type="presParOf" srcId="{8814D84D-6C29-324E-AFAB-B4CF725C8E48}" destId="{034E650E-3574-1042-88E5-6B3DCADF1DB6}" srcOrd="1" destOrd="0" presId="urn:microsoft.com/office/officeart/2005/8/layout/hierarchy1"/>
    <dgm:cxn modelId="{3BC537C5-5CB5-5445-A392-479638D8C966}" type="presParOf" srcId="{F4EA1EB5-5A65-D24D-87B9-77C99E515D41}" destId="{5FB7B667-B4A7-5745-9355-08364B8FACB9}" srcOrd="2" destOrd="0" presId="urn:microsoft.com/office/officeart/2005/8/layout/hierarchy1"/>
    <dgm:cxn modelId="{057787FC-4DA7-3D4E-8074-97553CE40782}" type="presParOf" srcId="{F4EA1EB5-5A65-D24D-87B9-77C99E515D41}" destId="{D6B32EF3-CE6D-CB40-9C8B-95138583A83A}" srcOrd="3" destOrd="0" presId="urn:microsoft.com/office/officeart/2005/8/layout/hierarchy1"/>
    <dgm:cxn modelId="{C4343DE2-D505-6D4A-AB63-11898FF185AD}" type="presParOf" srcId="{D6B32EF3-CE6D-CB40-9C8B-95138583A83A}" destId="{3C58FC60-05C2-8542-BC9B-8931C5D23E4E}" srcOrd="0" destOrd="0" presId="urn:microsoft.com/office/officeart/2005/8/layout/hierarchy1"/>
    <dgm:cxn modelId="{B242866A-896A-B64E-8AB0-EA7CBD56E913}" type="presParOf" srcId="{3C58FC60-05C2-8542-BC9B-8931C5D23E4E}" destId="{F44E2DC2-D574-C24E-8093-7DE0413CBA56}" srcOrd="0" destOrd="0" presId="urn:microsoft.com/office/officeart/2005/8/layout/hierarchy1"/>
    <dgm:cxn modelId="{BD52C3B7-92F7-2F4A-8BF9-24F496C1A743}" type="presParOf" srcId="{3C58FC60-05C2-8542-BC9B-8931C5D23E4E}" destId="{D080DB3F-CA46-B844-B70A-04DDF9183089}" srcOrd="1" destOrd="0" presId="urn:microsoft.com/office/officeart/2005/8/layout/hierarchy1"/>
    <dgm:cxn modelId="{AE45CD59-508D-3841-AE85-D6D7358C2903}" type="presParOf" srcId="{D6B32EF3-CE6D-CB40-9C8B-95138583A83A}" destId="{A8352C38-0181-0940-A6B2-A82CC5E055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D94AF-172B-E646-866C-3E8C9D5F7146}">
      <dsp:nvSpPr>
        <dsp:cNvPr id="0" name=""/>
        <dsp:cNvSpPr/>
      </dsp:nvSpPr>
      <dsp:spPr>
        <a:xfrm>
          <a:off x="1016000" y="0"/>
          <a:ext cx="4064000" cy="4064000"/>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Broad definition</a:t>
          </a:r>
          <a:endParaRPr lang="en-US" sz="2100" kern="1200" dirty="0"/>
        </a:p>
      </dsp:txBody>
      <dsp:txXfrm>
        <a:off x="1981200" y="304800"/>
        <a:ext cx="2133600" cy="690880"/>
      </dsp:txXfrm>
    </dsp:sp>
    <dsp:sp modelId="{3D4CDCE5-B004-D540-AE5A-D8DC45CAD845}">
      <dsp:nvSpPr>
        <dsp:cNvPr id="0" name=""/>
        <dsp:cNvSpPr/>
      </dsp:nvSpPr>
      <dsp:spPr>
        <a:xfrm>
          <a:off x="1524000" y="1015999"/>
          <a:ext cx="3048000" cy="3048000"/>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Narrow definition</a:t>
          </a:r>
          <a:endParaRPr lang="en-US" sz="2100" kern="1200" dirty="0"/>
        </a:p>
      </dsp:txBody>
      <dsp:txXfrm>
        <a:off x="1970369" y="1778000"/>
        <a:ext cx="2155261" cy="152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10F95-33D0-CF47-9C91-1C97BAF16741}" type="datetimeFigureOut">
              <a:rPr lang="en-US" smtClean="0"/>
              <a:t>10/18/15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BB321-F5CE-7F46-947F-A96D13F8EB4F}" type="slidenum">
              <a:rPr lang="en-US" smtClean="0"/>
              <a:t>‹#›</a:t>
            </a:fld>
            <a:endParaRPr lang="en-US"/>
          </a:p>
        </p:txBody>
      </p:sp>
    </p:spTree>
    <p:extLst>
      <p:ext uri="{BB962C8B-B14F-4D97-AF65-F5344CB8AC3E}">
        <p14:creationId xmlns:p14="http://schemas.microsoft.com/office/powerpoint/2010/main" val="32318701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F0C1E-EF99-884E-9F2B-39A20443603E}" type="slidenum">
              <a:rPr lang="en-US" smtClean="0"/>
              <a:t>45</a:t>
            </a:fld>
            <a:endParaRPr lang="en-US"/>
          </a:p>
        </p:txBody>
      </p:sp>
    </p:spTree>
    <p:extLst>
      <p:ext uri="{BB962C8B-B14F-4D97-AF65-F5344CB8AC3E}">
        <p14:creationId xmlns:p14="http://schemas.microsoft.com/office/powerpoint/2010/main" val="132417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843029-7ADA-3249-A4D1-89EC0EF09279}"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81110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43029-7ADA-3249-A4D1-89EC0EF09279}"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134918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43029-7ADA-3249-A4D1-89EC0EF09279}"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10071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897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5157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76250"/>
          </a:xfrm>
        </p:spPr>
        <p:txBody>
          <a:bodyPr/>
          <a:lstStyle>
            <a:lvl1pPr>
              <a:defRPr/>
            </a:lvl1pPr>
          </a:lstStyle>
          <a:p>
            <a:pPr>
              <a:defRPr/>
            </a:pPr>
            <a:fld id="{B563A761-BD86-A54F-9F90-B4115D6AF015}" type="slidenum">
              <a:rPr lang="en-US"/>
              <a:pPr>
                <a:defRPr/>
              </a:pPr>
              <a:t>‹#›</a:t>
            </a:fld>
            <a:endParaRPr lang="en-US"/>
          </a:p>
        </p:txBody>
      </p:sp>
    </p:spTree>
    <p:extLst>
      <p:ext uri="{BB962C8B-B14F-4D97-AF65-F5344CB8AC3E}">
        <p14:creationId xmlns:p14="http://schemas.microsoft.com/office/powerpoint/2010/main" val="353289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43029-7ADA-3249-A4D1-89EC0EF09279}"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92177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43029-7ADA-3249-A4D1-89EC0EF09279}" type="datetimeFigureOut">
              <a:rPr lang="en-US" smtClean="0"/>
              <a:t>10/18/15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325496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843029-7ADA-3249-A4D1-89EC0EF09279}"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66827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843029-7ADA-3249-A4D1-89EC0EF09279}" type="datetimeFigureOut">
              <a:rPr lang="en-US" smtClean="0"/>
              <a:t>10/18/15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424298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43029-7ADA-3249-A4D1-89EC0EF09279}" type="datetimeFigureOut">
              <a:rPr lang="en-US" smtClean="0"/>
              <a:t>10/18/15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4080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43029-7ADA-3249-A4D1-89EC0EF09279}" type="datetimeFigureOut">
              <a:rPr lang="en-US" smtClean="0"/>
              <a:t>10/18/15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329870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43029-7ADA-3249-A4D1-89EC0EF09279}"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277016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43029-7ADA-3249-A4D1-89EC0EF09279}" type="datetimeFigureOut">
              <a:rPr lang="en-US" smtClean="0"/>
              <a:t>10/18/15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940A2-E6DD-5E48-8F6C-226AD0499ED7}" type="slidenum">
              <a:rPr lang="en-US" smtClean="0"/>
              <a:t>‹#›</a:t>
            </a:fld>
            <a:endParaRPr lang="en-US"/>
          </a:p>
        </p:txBody>
      </p:sp>
    </p:spTree>
    <p:extLst>
      <p:ext uri="{BB962C8B-B14F-4D97-AF65-F5344CB8AC3E}">
        <p14:creationId xmlns:p14="http://schemas.microsoft.com/office/powerpoint/2010/main" val="2449389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43029-7ADA-3249-A4D1-89EC0EF09279}" type="datetimeFigureOut">
              <a:rPr lang="en-US" smtClean="0"/>
              <a:t>10/18/15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940A2-E6DD-5E48-8F6C-226AD0499ED7}" type="slidenum">
              <a:rPr lang="en-US" smtClean="0"/>
              <a:t>‹#›</a:t>
            </a:fld>
            <a:endParaRPr lang="en-US"/>
          </a:p>
        </p:txBody>
      </p:sp>
    </p:spTree>
    <p:extLst>
      <p:ext uri="{BB962C8B-B14F-4D97-AF65-F5344CB8AC3E}">
        <p14:creationId xmlns:p14="http://schemas.microsoft.com/office/powerpoint/2010/main" val="280726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ensus.gov"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microsoft.com/office/2007/relationships/hdphoto" Target="../media/hdphoto1.wdp"/></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youtu.be/39d6Lb2f2A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ensus.gov"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center.kidscount.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ildstats.gov"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 Id="rId3" Type="http://schemas.openxmlformats.org/officeDocument/2006/relationships/image" Target="../media/image12.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207" y="322492"/>
            <a:ext cx="8204151" cy="2741185"/>
          </a:xfrm>
        </p:spPr>
        <p:txBody>
          <a:bodyPr>
            <a:normAutofit fontScale="90000"/>
          </a:bodyPr>
          <a:lstStyle/>
          <a:p>
            <a:pPr>
              <a:lnSpc>
                <a:spcPct val="80000"/>
              </a:lnSpc>
            </a:pPr>
            <a:r>
              <a:rPr lang="en-US" dirty="0" smtClean="0"/>
              <a:t>Teaching Heritage Language Learners: Approaches and Tools for a New Age in Language Teaching</a:t>
            </a:r>
            <a:br>
              <a:rPr lang="en-US" dirty="0" smtClean="0"/>
            </a:br>
            <a:r>
              <a:rPr lang="en-US" dirty="0" smtClean="0"/>
              <a:t/>
            </a:r>
            <a:br>
              <a:rPr lang="en-US" dirty="0" smtClean="0"/>
            </a:br>
            <a:r>
              <a:rPr lang="en-US" sz="3600" u="sng" dirty="0" smtClean="0"/>
              <a:t>CCCFLC, 2015 Conference</a:t>
            </a:r>
            <a:endParaRPr lang="en-US" sz="3600" u="sng" dirty="0"/>
          </a:p>
        </p:txBody>
      </p:sp>
      <p:sp>
        <p:nvSpPr>
          <p:cNvPr id="3" name="Subtitle 2"/>
          <p:cNvSpPr>
            <a:spLocks noGrp="1"/>
          </p:cNvSpPr>
          <p:nvPr>
            <p:ph type="subTitle" idx="1"/>
          </p:nvPr>
        </p:nvSpPr>
        <p:spPr>
          <a:xfrm>
            <a:off x="1170024" y="3966822"/>
            <a:ext cx="6893024" cy="2483023"/>
          </a:xfrm>
        </p:spPr>
        <p:txBody>
          <a:bodyPr>
            <a:normAutofit fontScale="85000" lnSpcReduction="20000"/>
          </a:bodyPr>
          <a:lstStyle/>
          <a:p>
            <a:r>
              <a:rPr lang="en-US" dirty="0" smtClean="0"/>
              <a:t>Maria M. Carreira, Ph.D.</a:t>
            </a:r>
          </a:p>
          <a:p>
            <a:r>
              <a:rPr lang="en-US" dirty="0" smtClean="0"/>
              <a:t>Professor of Spanish, </a:t>
            </a:r>
          </a:p>
          <a:p>
            <a:r>
              <a:rPr lang="en-US" dirty="0" smtClean="0"/>
              <a:t>California State University, Long Beach</a:t>
            </a:r>
          </a:p>
          <a:p>
            <a:r>
              <a:rPr lang="en-US" dirty="0" smtClean="0"/>
              <a:t>Co-director,</a:t>
            </a:r>
          </a:p>
          <a:p>
            <a:r>
              <a:rPr lang="en-US" dirty="0" smtClean="0"/>
              <a:t>National Heritage Language Resource Center, UCLA</a:t>
            </a:r>
          </a:p>
          <a:p>
            <a:endParaRPr lang="en-US" dirty="0"/>
          </a:p>
        </p:txBody>
      </p:sp>
    </p:spTree>
    <p:extLst>
      <p:ext uri="{BB962C8B-B14F-4D97-AF65-F5344CB8AC3E}">
        <p14:creationId xmlns:p14="http://schemas.microsoft.com/office/powerpoint/2010/main" val="22616445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a:t>Let’s compare </a:t>
            </a:r>
            <a:r>
              <a:rPr lang="en-US" dirty="0" smtClean="0"/>
              <a:t>this information on </a:t>
            </a:r>
            <a:r>
              <a:rPr lang="en-US" smtClean="0"/>
              <a:t>institutional practices </a:t>
            </a:r>
            <a:r>
              <a:rPr lang="en-US" smtClean="0"/>
              <a:t>to </a:t>
            </a:r>
            <a:r>
              <a:rPr lang="en-US" dirty="0" smtClean="0"/>
              <a:t>the demographic data we looked at earlier…</a:t>
            </a:r>
            <a:endParaRPr lang="en-US" dirty="0"/>
          </a:p>
        </p:txBody>
      </p:sp>
    </p:spTree>
    <p:extLst>
      <p:ext uri="{BB962C8B-B14F-4D97-AF65-F5344CB8AC3E}">
        <p14:creationId xmlns:p14="http://schemas.microsoft.com/office/powerpoint/2010/main" val="2627751055"/>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207974"/>
            <a:ext cx="8229600" cy="1003017"/>
          </a:xfrm>
        </p:spPr>
        <p:txBody>
          <a:bodyPr>
            <a:normAutofit/>
          </a:bodyPr>
          <a:lstStyle/>
          <a:p>
            <a:r>
              <a:rPr lang="en-US" b="1" dirty="0" smtClean="0">
                <a:solidFill>
                  <a:schemeClr val="accent6">
                    <a:lumMod val="75000"/>
                  </a:schemeClr>
                </a:solidFill>
                <a:latin typeface="+mn-lt"/>
              </a:rPr>
              <a:t>Tips</a:t>
            </a:r>
            <a:endParaRPr lang="en-US" b="1" dirty="0">
              <a:solidFill>
                <a:schemeClr val="accent6">
                  <a:lumMod val="75000"/>
                </a:schemeClr>
              </a:solidFill>
              <a:latin typeface="+mn-lt"/>
            </a:endParaRPr>
          </a:p>
        </p:txBody>
      </p:sp>
      <p:sp>
        <p:nvSpPr>
          <p:cNvPr id="3" name="Content Placeholder 2"/>
          <p:cNvSpPr>
            <a:spLocks noGrp="1"/>
          </p:cNvSpPr>
          <p:nvPr>
            <p:ph idx="1"/>
          </p:nvPr>
        </p:nvSpPr>
        <p:spPr>
          <a:xfrm>
            <a:off x="380578" y="1219520"/>
            <a:ext cx="8229600" cy="5385996"/>
          </a:xfrm>
        </p:spPr>
        <p:txBody>
          <a:bodyPr/>
          <a:lstStyle/>
          <a:p>
            <a:pPr>
              <a:buFont typeface="Wingdings" panose="05000000000000000000" pitchFamily="2" charset="2"/>
              <a:buChar char="Ø"/>
            </a:pPr>
            <a:r>
              <a:rPr lang="en-US" dirty="0" smtClean="0"/>
              <a:t>Give students time to prepare their answer;</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On the count of three, ask them all to respond.</a:t>
            </a:r>
            <a:endParaRPr lang="en-US" dirty="0"/>
          </a:p>
        </p:txBody>
      </p:sp>
      <p:pic>
        <p:nvPicPr>
          <p:cNvPr id="5" name="Picture 2" descr="Students sitting in class raise their hands while holding green notec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835" y="3613065"/>
            <a:ext cx="3855087" cy="289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13208"/>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396"/>
            <a:ext cx="8229600" cy="765022"/>
          </a:xfrm>
        </p:spPr>
        <p:txBody>
          <a:bodyPr>
            <a:normAutofit/>
          </a:bodyPr>
          <a:lstStyle/>
          <a:p>
            <a:r>
              <a:rPr lang="en-US" b="1" dirty="0">
                <a:solidFill>
                  <a:schemeClr val="accent6">
                    <a:lumMod val="75000"/>
                  </a:schemeClr>
                </a:solidFill>
                <a:latin typeface="+mn-lt"/>
              </a:rPr>
              <a:t>C</a:t>
            </a:r>
            <a:r>
              <a:rPr lang="en-US" b="1" dirty="0" smtClean="0">
                <a:solidFill>
                  <a:schemeClr val="accent6">
                    <a:lumMod val="75000"/>
                  </a:schemeClr>
                </a:solidFill>
                <a:latin typeface="+mn-lt"/>
              </a:rPr>
              <a:t>hecks for understanding</a:t>
            </a:r>
            <a:endParaRPr lang="en-US" b="1" dirty="0">
              <a:solidFill>
                <a:schemeClr val="accent6">
                  <a:lumMod val="75000"/>
                </a:schemeClr>
              </a:solidFill>
              <a:latin typeface="+mn-lt"/>
            </a:endParaRPr>
          </a:p>
        </p:txBody>
      </p:sp>
      <p:sp>
        <p:nvSpPr>
          <p:cNvPr id="3" name="Content Placeholder 2"/>
          <p:cNvSpPr>
            <a:spLocks noGrp="1"/>
          </p:cNvSpPr>
          <p:nvPr>
            <p:ph idx="1"/>
          </p:nvPr>
        </p:nvSpPr>
        <p:spPr>
          <a:xfrm>
            <a:off x="457200" y="1372048"/>
            <a:ext cx="7725508" cy="5110618"/>
          </a:xfrm>
        </p:spPr>
        <p:txBody>
          <a:bodyPr>
            <a:normAutofit lnSpcReduction="10000"/>
          </a:bodyPr>
          <a:lstStyle/>
          <a:p>
            <a:pPr marL="0" indent="0">
              <a:buNone/>
            </a:pPr>
            <a:r>
              <a:rPr lang="en-US" dirty="0" smtClean="0"/>
              <a:t>What it is:</a:t>
            </a:r>
          </a:p>
          <a:p>
            <a:pPr marL="0" indent="0">
              <a:buNone/>
            </a:pPr>
            <a:r>
              <a:rPr lang="en-US" dirty="0" smtClean="0">
                <a:solidFill>
                  <a:schemeClr val="bg1">
                    <a:lumMod val="65000"/>
                  </a:schemeClr>
                </a:solidFill>
              </a:rPr>
              <a:t>All students respond to a prompt using hand signals (e.g., thumbs up/down) or flashing a sign (e.g., true/false; a,b,c,d).</a:t>
            </a:r>
          </a:p>
          <a:p>
            <a:pPr marL="0" indent="0">
              <a:buNone/>
            </a:pPr>
            <a:endParaRPr lang="en-US" dirty="0"/>
          </a:p>
          <a:p>
            <a:pPr marL="0" indent="0">
              <a:buNone/>
            </a:pPr>
            <a:r>
              <a:rPr lang="en-US" dirty="0" smtClean="0"/>
              <a:t>What it does:</a:t>
            </a:r>
          </a:p>
          <a:p>
            <a:pPr marL="0" indent="0">
              <a:buNone/>
            </a:pPr>
            <a:r>
              <a:rPr lang="en-US" dirty="0" smtClean="0"/>
              <a:t>Engages all learners in answering questions and provides immediate and comprehensive feedback to the instructor and individual learners.</a:t>
            </a:r>
            <a:endParaRPr lang="en-US" dirty="0"/>
          </a:p>
        </p:txBody>
      </p:sp>
    </p:spTree>
    <p:extLst>
      <p:ext uri="{BB962C8B-B14F-4D97-AF65-F5344CB8AC3E}">
        <p14:creationId xmlns:p14="http://schemas.microsoft.com/office/powerpoint/2010/main" val="2356919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KWL chart</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1678030"/>
              </p:ext>
            </p:extLst>
          </p:nvPr>
        </p:nvGraphicFramePr>
        <p:xfrm>
          <a:off x="457200" y="1600200"/>
          <a:ext cx="8229600" cy="3840479"/>
        </p:xfrm>
        <a:graphic>
          <a:graphicData uri="http://schemas.openxmlformats.org/drawingml/2006/table">
            <a:tbl>
              <a:tblPr firstRow="1" bandRow="1">
                <a:tableStyleId>{D7AC3CCA-C797-4891-BE02-D94E43425B78}</a:tableStyleId>
              </a:tblPr>
              <a:tblGrid>
                <a:gridCol w="8229600"/>
              </a:tblGrid>
              <a:tr h="370840">
                <a:tc>
                  <a:txBody>
                    <a:bodyPr/>
                    <a:lstStyle/>
                    <a:p>
                      <a:r>
                        <a:rPr lang="en-US" dirty="0" smtClean="0"/>
                        <a:t>What I </a:t>
                      </a:r>
                      <a:r>
                        <a:rPr lang="en-US" dirty="0" smtClean="0">
                          <a:solidFill>
                            <a:srgbClr val="FF0000"/>
                          </a:solidFill>
                        </a:rPr>
                        <a:t>know</a:t>
                      </a:r>
                      <a:r>
                        <a:rPr lang="en-US" dirty="0" smtClean="0"/>
                        <a:t> about the (fill in a grammar topic</a:t>
                      </a:r>
                      <a:r>
                        <a:rPr lang="en-US" baseline="0" dirty="0" smtClean="0"/>
                        <a:t>, or a chapter objective):</a:t>
                      </a:r>
                    </a:p>
                    <a:p>
                      <a:endParaRPr lang="en-US" baseline="0" dirty="0" smtClean="0"/>
                    </a:p>
                    <a:p>
                      <a:endParaRPr lang="en-US" baseline="0" dirty="0" smtClean="0"/>
                    </a:p>
                    <a:p>
                      <a:endParaRPr lang="en-US" dirty="0"/>
                    </a:p>
                  </a:txBody>
                  <a:tcPr/>
                </a:tc>
              </a:tr>
              <a:tr h="370840">
                <a:tc>
                  <a:txBody>
                    <a:bodyPr/>
                    <a:lstStyle/>
                    <a:p>
                      <a:r>
                        <a:rPr lang="en-US" dirty="0" smtClean="0"/>
                        <a:t>What I want to </a:t>
                      </a:r>
                      <a:r>
                        <a:rPr lang="en-US" dirty="0" smtClean="0">
                          <a:solidFill>
                            <a:srgbClr val="FF0000"/>
                          </a:solidFill>
                        </a:rPr>
                        <a:t>learn</a:t>
                      </a:r>
                      <a:r>
                        <a:rPr lang="en-US" dirty="0" smtClean="0"/>
                        <a:t> about (the</a:t>
                      </a:r>
                      <a:r>
                        <a:rPr lang="en-US" baseline="0" dirty="0" smtClean="0"/>
                        <a:t> above grammar topic or chapter or chapter objective):</a:t>
                      </a:r>
                    </a:p>
                    <a:p>
                      <a:endParaRPr lang="en-US" baseline="0" dirty="0" smtClean="0"/>
                    </a:p>
                    <a:p>
                      <a:endParaRPr lang="en-US" baseline="0" dirty="0" smtClean="0"/>
                    </a:p>
                    <a:p>
                      <a:endParaRPr lang="en-US" dirty="0"/>
                    </a:p>
                  </a:txBody>
                  <a:tcPr/>
                </a:tc>
              </a:tr>
              <a:tr h="370840">
                <a:tc>
                  <a:txBody>
                    <a:bodyPr/>
                    <a:lstStyle/>
                    <a:p>
                      <a:r>
                        <a:rPr lang="en-US" dirty="0" smtClean="0"/>
                        <a:t>What I have </a:t>
                      </a:r>
                      <a:r>
                        <a:rPr lang="en-US" dirty="0" smtClean="0">
                          <a:solidFill>
                            <a:srgbClr val="FF0000"/>
                          </a:solidFill>
                        </a:rPr>
                        <a:t>learned</a:t>
                      </a:r>
                      <a:r>
                        <a:rPr lang="en-US" dirty="0" smtClean="0"/>
                        <a:t> about (the</a:t>
                      </a:r>
                      <a:r>
                        <a:rPr lang="en-US" baseline="0" dirty="0" smtClean="0"/>
                        <a:t> above grammar topic or chapter or chapter objective)</a:t>
                      </a:r>
                      <a:r>
                        <a:rPr lang="en-US" dirty="0" smtClean="0"/>
                        <a:t>: </a:t>
                      </a:r>
                    </a:p>
                    <a:p>
                      <a:endParaRPr lang="en-US" dirty="0" smtClean="0"/>
                    </a:p>
                    <a:p>
                      <a:endParaRPr lang="en-US" dirty="0" smtClean="0"/>
                    </a:p>
                    <a:p>
                      <a:endParaRPr lang="en-US" dirty="0"/>
                    </a:p>
                  </a:txBody>
                  <a:tcPr/>
                </a:tc>
              </a:tr>
            </a:tbl>
          </a:graphicData>
        </a:graphic>
      </p:graphicFrame>
    </p:spTree>
    <p:extLst>
      <p:ext uri="{BB962C8B-B14F-4D97-AF65-F5344CB8AC3E}">
        <p14:creationId xmlns:p14="http://schemas.microsoft.com/office/powerpoint/2010/main" val="393719713"/>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KWL chart</a:t>
            </a:r>
            <a:endParaRPr lang="en-US"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0000"/>
                </a:solidFill>
              </a:rPr>
              <a:t>What it does:</a:t>
            </a:r>
            <a:endParaRPr lang="en-US" b="1" dirty="0">
              <a:solidFill>
                <a:srgbClr val="FF0000"/>
              </a:solidFill>
            </a:endParaRPr>
          </a:p>
          <a:p>
            <a:pPr marL="0" indent="0">
              <a:buNone/>
            </a:pPr>
            <a:endParaRPr lang="en-US" dirty="0" smtClean="0"/>
          </a:p>
          <a:p>
            <a:pPr marL="0" indent="0">
              <a:buNone/>
            </a:pPr>
            <a:endParaRPr lang="en-US" dirty="0"/>
          </a:p>
          <a:p>
            <a:pPr>
              <a:buFont typeface="Wingdings" charset="2"/>
              <a:buChar char="Ø"/>
            </a:pPr>
            <a:r>
              <a:rPr lang="en-US" dirty="0"/>
              <a:t> </a:t>
            </a:r>
            <a:r>
              <a:rPr lang="en-US" dirty="0" smtClean="0"/>
              <a:t>For the instructor:</a:t>
            </a:r>
          </a:p>
          <a:p>
            <a:pPr marL="0" indent="0">
              <a:buNone/>
            </a:pPr>
            <a:r>
              <a:rPr lang="en-US" dirty="0"/>
              <a:t>	</a:t>
            </a:r>
            <a:r>
              <a:rPr lang="en-US" dirty="0" smtClean="0">
                <a:solidFill>
                  <a:srgbClr val="0000FF"/>
                </a:solidFill>
              </a:rPr>
              <a:t>Functions as a </a:t>
            </a:r>
            <a:r>
              <a:rPr lang="en-US" i="1" dirty="0" smtClean="0">
                <a:solidFill>
                  <a:srgbClr val="0000FF"/>
                </a:solidFill>
              </a:rPr>
              <a:t>diagnostic</a:t>
            </a:r>
            <a:r>
              <a:rPr lang="en-US" dirty="0" smtClean="0">
                <a:solidFill>
                  <a:srgbClr val="0000FF"/>
                </a:solidFill>
              </a:rPr>
              <a:t> tool to guide instruction;</a:t>
            </a:r>
          </a:p>
          <a:p>
            <a:pPr>
              <a:buFont typeface="Wingdings" charset="2"/>
              <a:buChar char="Ø"/>
            </a:pPr>
            <a:r>
              <a:rPr lang="en-US" dirty="0" smtClean="0"/>
              <a:t>For the students: </a:t>
            </a:r>
          </a:p>
          <a:p>
            <a:pPr marL="0" indent="0">
              <a:buNone/>
            </a:pPr>
            <a:r>
              <a:rPr lang="en-US" dirty="0"/>
              <a:t>	</a:t>
            </a:r>
            <a:r>
              <a:rPr lang="en-US" dirty="0" smtClean="0">
                <a:solidFill>
                  <a:srgbClr val="0000FF"/>
                </a:solidFill>
              </a:rPr>
              <a:t>Helps them reflect </a:t>
            </a:r>
            <a:r>
              <a:rPr lang="en-US" dirty="0">
                <a:solidFill>
                  <a:srgbClr val="0000FF"/>
                </a:solidFill>
              </a:rPr>
              <a:t>on their own learning </a:t>
            </a:r>
            <a:r>
              <a:rPr lang="en-US" dirty="0" smtClean="0">
                <a:solidFill>
                  <a:srgbClr val="0000FF"/>
                </a:solidFill>
              </a:rPr>
              <a:t>needs </a:t>
            </a:r>
            <a:r>
              <a:rPr lang="en-US" dirty="0">
                <a:solidFill>
                  <a:srgbClr val="0000FF"/>
                </a:solidFill>
              </a:rPr>
              <a:t>and </a:t>
            </a:r>
            <a:r>
              <a:rPr lang="en-US" dirty="0" smtClean="0">
                <a:solidFill>
                  <a:srgbClr val="0000FF"/>
                </a:solidFill>
              </a:rPr>
              <a:t>goals 	for </a:t>
            </a:r>
            <a:r>
              <a:rPr lang="en-US" dirty="0">
                <a:solidFill>
                  <a:srgbClr val="0000FF"/>
                </a:solidFill>
              </a:rPr>
              <a:t>a given instructional </a:t>
            </a:r>
            <a:r>
              <a:rPr lang="en-US" dirty="0" smtClean="0">
                <a:solidFill>
                  <a:srgbClr val="0000FF"/>
                </a:solidFill>
              </a:rPr>
              <a:t>topic;</a:t>
            </a:r>
          </a:p>
          <a:p>
            <a:pPr>
              <a:buFont typeface="Wingdings" charset="2"/>
              <a:buChar char="Ø"/>
            </a:pPr>
            <a:r>
              <a:rPr lang="en-US" dirty="0" smtClean="0"/>
              <a:t>	For the class: </a:t>
            </a:r>
          </a:p>
          <a:p>
            <a:pPr marL="0" indent="0">
              <a:buNone/>
            </a:pPr>
            <a:r>
              <a:rPr lang="en-US" dirty="0"/>
              <a:t>	</a:t>
            </a:r>
            <a:r>
              <a:rPr lang="en-US" dirty="0" smtClean="0">
                <a:solidFill>
                  <a:srgbClr val="0000FF"/>
                </a:solidFill>
              </a:rPr>
              <a:t>Fosters </a:t>
            </a:r>
            <a:r>
              <a:rPr lang="en-US" dirty="0">
                <a:solidFill>
                  <a:srgbClr val="0000FF"/>
                </a:solidFill>
              </a:rPr>
              <a:t>learner </a:t>
            </a:r>
            <a:r>
              <a:rPr lang="en-US" dirty="0" smtClean="0">
                <a:solidFill>
                  <a:srgbClr val="0000FF"/>
                </a:solidFill>
              </a:rPr>
              <a:t>independence </a:t>
            </a:r>
            <a:r>
              <a:rPr lang="en-US" i="1" dirty="0" smtClean="0">
                <a:solidFill>
                  <a:srgbClr val="0000FF"/>
                </a:solidFill>
              </a:rPr>
              <a:t>and inter-dependence;</a:t>
            </a:r>
          </a:p>
          <a:p>
            <a:pPr marL="0" indent="0">
              <a:buNone/>
            </a:pPr>
            <a:endParaRPr lang="en-US" i="1" dirty="0" smtClean="0"/>
          </a:p>
          <a:p>
            <a:pPr marL="0" indent="0">
              <a:buNone/>
            </a:pPr>
            <a:r>
              <a:rPr lang="en-US" dirty="0"/>
              <a:t>	</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82456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360" y="2594098"/>
            <a:ext cx="7772400" cy="1871960"/>
          </a:xfrm>
        </p:spPr>
        <p:txBody>
          <a:bodyPr>
            <a:normAutofit fontScale="90000"/>
          </a:bodyPr>
          <a:lstStyle/>
          <a:p>
            <a:pPr algn="ctr">
              <a:defRPr/>
            </a:pPr>
            <a:r>
              <a:rPr lang="en-US" dirty="0" smtClean="0"/>
              <a:t>checks For understanding and the KWL Chart are </a:t>
            </a:r>
            <a:r>
              <a:rPr lang="en-US" dirty="0"/>
              <a:t>a </a:t>
            </a:r>
            <a:r>
              <a:rPr lang="en-US" dirty="0" smtClean="0"/>
              <a:t>FORM of </a:t>
            </a:r>
            <a:r>
              <a:rPr lang="en-US" dirty="0">
                <a:solidFill>
                  <a:srgbClr val="FF0000"/>
                </a:solidFill>
              </a:rPr>
              <a:t>formative assessment </a:t>
            </a:r>
          </a:p>
        </p:txBody>
      </p:sp>
    </p:spTree>
    <p:extLst>
      <p:ext uri="{BB962C8B-B14F-4D97-AF65-F5344CB8AC3E}">
        <p14:creationId xmlns:p14="http://schemas.microsoft.com/office/powerpoint/2010/main" val="1830596159"/>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workshop</a:t>
            </a:r>
            <a:endParaRPr lang="en-US" dirty="0"/>
          </a:p>
        </p:txBody>
      </p:sp>
      <p:sp>
        <p:nvSpPr>
          <p:cNvPr id="3" name="Content Placeholder 2"/>
          <p:cNvSpPr>
            <a:spLocks noGrp="1"/>
          </p:cNvSpPr>
          <p:nvPr>
            <p:ph idx="1"/>
          </p:nvPr>
        </p:nvSpPr>
        <p:spPr/>
        <p:txBody>
          <a:bodyPr/>
          <a:lstStyle/>
          <a:p>
            <a:r>
              <a:rPr lang="en-US" dirty="0" smtClean="0"/>
              <a:t>Managing learner diversity;</a:t>
            </a:r>
          </a:p>
          <a:p>
            <a:r>
              <a:rPr lang="en-US" dirty="0" smtClean="0">
                <a:solidFill>
                  <a:srgbClr val="FF0000"/>
                </a:solidFill>
              </a:rPr>
              <a:t>Formative assessment;</a:t>
            </a:r>
          </a:p>
          <a:p>
            <a:r>
              <a:rPr lang="en-US" dirty="0" smtClean="0"/>
              <a:t>Curriculum and syllabus design; sequencing instruction;</a:t>
            </a:r>
          </a:p>
          <a:p>
            <a:r>
              <a:rPr lang="en-US" dirty="0" smtClean="0"/>
              <a:t>Scaffolding</a:t>
            </a:r>
          </a:p>
          <a:p>
            <a:endParaRPr lang="en-US" dirty="0"/>
          </a:p>
        </p:txBody>
      </p:sp>
    </p:spTree>
    <p:extLst>
      <p:ext uri="{BB962C8B-B14F-4D97-AF65-F5344CB8AC3E}">
        <p14:creationId xmlns:p14="http://schemas.microsoft.com/office/powerpoint/2010/main" val="3760262229"/>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63819" y="308610"/>
            <a:ext cx="7886700" cy="1325563"/>
          </a:xfrm>
        </p:spPr>
        <p:txBody>
          <a:bodyPr>
            <a:normAutofit fontScale="90000"/>
          </a:bodyPr>
          <a:lstStyle/>
          <a:p>
            <a:r>
              <a:rPr lang="en-US" sz="4800" dirty="0">
                <a:solidFill>
                  <a:srgbClr val="0070C0"/>
                </a:solidFill>
                <a:latin typeface="Calibri" charset="0"/>
                <a:ea typeface="ＭＳ Ｐゴシック" charset="0"/>
                <a:cs typeface="ＭＳ Ｐゴシック" charset="0"/>
              </a:rPr>
              <a:t>Assessment</a:t>
            </a:r>
            <a:r>
              <a:rPr lang="en-US" dirty="0">
                <a:latin typeface="Calibri" charset="0"/>
                <a:ea typeface="ＭＳ Ｐゴシック" charset="0"/>
                <a:cs typeface="ＭＳ Ｐゴシック" charset="0"/>
              </a:rPr>
              <a:t/>
            </a:r>
            <a:br>
              <a:rPr lang="en-US" dirty="0">
                <a:latin typeface="Calibri" charset="0"/>
                <a:ea typeface="ＭＳ Ｐゴシック" charset="0"/>
                <a:cs typeface="ＭＳ Ｐゴシック" charset="0"/>
              </a:rPr>
            </a:br>
            <a:endParaRPr lang="en-US" dirty="0">
              <a:latin typeface="Calibri" charset="0"/>
              <a:ea typeface="ＭＳ Ｐゴシック" charset="0"/>
              <a:cs typeface="ＭＳ Ｐゴシック" charset="0"/>
            </a:endParaRPr>
          </a:p>
        </p:txBody>
      </p:sp>
      <p:sp>
        <p:nvSpPr>
          <p:cNvPr id="66562" name="Content Placeholder 3"/>
          <p:cNvSpPr>
            <a:spLocks noGrp="1"/>
          </p:cNvSpPr>
          <p:nvPr>
            <p:ph idx="1"/>
          </p:nvPr>
        </p:nvSpPr>
        <p:spPr>
          <a:xfrm>
            <a:off x="663819" y="1634173"/>
            <a:ext cx="8229600" cy="4708525"/>
          </a:xfrm>
        </p:spPr>
        <p:txBody>
          <a:bodyPr/>
          <a:lstStyle/>
          <a:p>
            <a:pPr>
              <a:buFont typeface="Wingdings" panose="05000000000000000000" pitchFamily="2" charset="2"/>
              <a:buChar char="Ø"/>
            </a:pPr>
            <a:r>
              <a:rPr lang="en-US" dirty="0">
                <a:latin typeface="Calibri" charset="0"/>
                <a:ea typeface="ＭＳ Ｐゴシック" charset="0"/>
                <a:cs typeface="ＭＳ Ｐゴシック" charset="0"/>
              </a:rPr>
              <a:t>Diagnostic (pre-instruction) </a:t>
            </a:r>
            <a:endParaRPr lang="en-US" dirty="0" smtClean="0">
              <a:latin typeface="Calibri" charset="0"/>
              <a:ea typeface="ＭＳ Ｐゴシック" charset="0"/>
              <a:cs typeface="ＭＳ Ｐゴシック" charset="0"/>
            </a:endParaRPr>
          </a:p>
          <a:p>
            <a:pPr marL="0" indent="0">
              <a:buNone/>
            </a:pP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P</a:t>
            </a:r>
            <a:r>
              <a:rPr lang="en-US" dirty="0" smtClean="0">
                <a:latin typeface="Calibri" charset="0"/>
                <a:ea typeface="ＭＳ Ｐゴシック" charset="0"/>
                <a:cs typeface="ＭＳ Ｐゴシック" charset="0"/>
              </a:rPr>
              <a:t>lacement tests</a:t>
            </a:r>
          </a:p>
          <a:p>
            <a:pPr marL="0" indent="0">
              <a:buNone/>
            </a:pPr>
            <a:endParaRPr lang="en-US" sz="2000" dirty="0">
              <a:latin typeface="Calibri" charset="0"/>
              <a:ea typeface="ＭＳ Ｐゴシック" charset="0"/>
              <a:cs typeface="ＭＳ Ｐゴシック" charset="0"/>
            </a:endParaRPr>
          </a:p>
          <a:p>
            <a:pPr>
              <a:buFont typeface="Wingdings" panose="05000000000000000000" pitchFamily="2" charset="2"/>
              <a:buChar char="Ø"/>
            </a:pPr>
            <a:r>
              <a:rPr lang="en-US" dirty="0">
                <a:solidFill>
                  <a:srgbClr val="FF0000"/>
                </a:solidFill>
                <a:latin typeface="Calibri" charset="0"/>
                <a:ea typeface="ＭＳ Ｐゴシック" charset="0"/>
                <a:cs typeface="ＭＳ Ｐゴシック" charset="0"/>
              </a:rPr>
              <a:t>Formative (during instruction</a:t>
            </a:r>
            <a:r>
              <a:rPr lang="en-US" dirty="0" smtClean="0">
                <a:solidFill>
                  <a:srgbClr val="FF0000"/>
                </a:solidFill>
                <a:latin typeface="Calibri" charset="0"/>
                <a:ea typeface="ＭＳ Ｐゴシック" charset="0"/>
                <a:cs typeface="ＭＳ Ｐゴシック" charset="0"/>
              </a:rPr>
              <a:t>)</a:t>
            </a:r>
          </a:p>
          <a:p>
            <a:pPr marL="0" indent="0">
              <a:buNone/>
            </a:pPr>
            <a:r>
              <a:rPr lang="en-US" dirty="0">
                <a:latin typeface="Calibri" charset="0"/>
                <a:ea typeface="ＭＳ Ｐゴシック" charset="0"/>
                <a:cs typeface="ＭＳ Ｐゴシック" charset="0"/>
              </a:rPr>
              <a:t>	</a:t>
            </a:r>
            <a:r>
              <a:rPr lang="en-US" dirty="0" smtClean="0">
                <a:solidFill>
                  <a:srgbClr val="FF0000"/>
                </a:solidFill>
                <a:latin typeface="Calibri" charset="0"/>
                <a:ea typeface="ＭＳ Ｐゴシック" charset="0"/>
                <a:cs typeface="ＭＳ Ｐゴシック" charset="0"/>
              </a:rPr>
              <a:t>Assessment </a:t>
            </a:r>
            <a:r>
              <a:rPr lang="en-US" i="1" dirty="0" smtClean="0">
                <a:solidFill>
                  <a:srgbClr val="FF0000"/>
                </a:solidFill>
                <a:latin typeface="Calibri" charset="0"/>
                <a:ea typeface="ＭＳ Ｐゴシック" charset="0"/>
                <a:cs typeface="ＭＳ Ｐゴシック" charset="0"/>
              </a:rPr>
              <a:t>for</a:t>
            </a:r>
            <a:r>
              <a:rPr lang="en-US" dirty="0" smtClean="0">
                <a:solidFill>
                  <a:srgbClr val="FF0000"/>
                </a:solidFill>
                <a:latin typeface="Calibri" charset="0"/>
                <a:ea typeface="ＭＳ Ｐゴシック" charset="0"/>
                <a:cs typeface="ＭＳ Ｐゴシック" charset="0"/>
              </a:rPr>
              <a:t> learning</a:t>
            </a:r>
          </a:p>
          <a:p>
            <a:pPr marL="0" indent="0">
              <a:buNone/>
            </a:pPr>
            <a:endParaRPr lang="en-US" sz="2000" dirty="0">
              <a:solidFill>
                <a:srgbClr val="FF0000"/>
              </a:solidFill>
              <a:latin typeface="Calibri" charset="0"/>
              <a:ea typeface="ＭＳ Ｐゴシック" charset="0"/>
              <a:cs typeface="ＭＳ Ｐゴシック" charset="0"/>
            </a:endParaRPr>
          </a:p>
          <a:p>
            <a:pPr>
              <a:buFont typeface="Wingdings" panose="05000000000000000000" pitchFamily="2" charset="2"/>
              <a:buChar char="Ø"/>
            </a:pPr>
            <a:r>
              <a:rPr lang="en-US" dirty="0">
                <a:latin typeface="Calibri" charset="0"/>
                <a:ea typeface="ＭＳ Ｐゴシック" charset="0"/>
                <a:cs typeface="ＭＳ Ｐゴシック" charset="0"/>
              </a:rPr>
              <a:t>Summative (post instruction</a:t>
            </a:r>
            <a:r>
              <a:rPr lang="en-US" dirty="0" smtClean="0">
                <a:latin typeface="Calibri" charset="0"/>
                <a:ea typeface="ＭＳ Ｐゴシック" charset="0"/>
                <a:cs typeface="ＭＳ Ｐゴシック" charset="0"/>
              </a:rPr>
              <a:t>)</a:t>
            </a:r>
          </a:p>
          <a:p>
            <a:pPr marL="0" indent="0">
              <a:buNone/>
            </a:pPr>
            <a:r>
              <a:rPr lang="en-US" dirty="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Assessment </a:t>
            </a:r>
            <a:r>
              <a:rPr lang="en-US" i="1" dirty="0" smtClean="0">
                <a:latin typeface="Calibri" charset="0"/>
                <a:ea typeface="ＭＳ Ｐゴシック" charset="0"/>
                <a:cs typeface="ＭＳ Ｐゴシック" charset="0"/>
              </a:rPr>
              <a:t>of</a:t>
            </a:r>
            <a:r>
              <a:rPr lang="en-US" dirty="0" smtClean="0">
                <a:latin typeface="Calibri" charset="0"/>
                <a:ea typeface="ＭＳ Ｐゴシック" charset="0"/>
                <a:cs typeface="ＭＳ Ｐゴシック" charset="0"/>
              </a:rPr>
              <a:t> learning</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120105860"/>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881551" y="509099"/>
            <a:ext cx="5457092" cy="827652"/>
          </a:xfrm>
        </p:spPr>
        <p:txBody>
          <a:bodyPr>
            <a:normAutofit/>
          </a:bodyPr>
          <a:lstStyle/>
          <a:p>
            <a:r>
              <a:rPr lang="en-US" sz="3200" dirty="0">
                <a:solidFill>
                  <a:schemeClr val="bg1"/>
                </a:solidFill>
                <a:latin typeface="Calibri" charset="0"/>
                <a:ea typeface="ＭＳ Ｐゴシック" charset="0"/>
                <a:cs typeface="ＭＳ Ｐゴシック" charset="0"/>
              </a:rPr>
              <a:t>What is formative assessment? </a:t>
            </a:r>
          </a:p>
        </p:txBody>
      </p:sp>
      <p:graphicFrame>
        <p:nvGraphicFramePr>
          <p:cNvPr id="6" name="Content Placeholder 5"/>
          <p:cNvGraphicFramePr>
            <a:graphicFrameLocks noGrp="1"/>
          </p:cNvGraphicFramePr>
          <p:nvPr>
            <p:ph idx="1"/>
            <p:extLst/>
          </p:nvPr>
        </p:nvGraphicFramePr>
        <p:xfrm>
          <a:off x="341193" y="109183"/>
          <a:ext cx="8345607" cy="6073643"/>
        </p:xfrm>
        <a:graphic>
          <a:graphicData uri="http://schemas.openxmlformats.org/drawingml/2006/table">
            <a:tbl>
              <a:tblPr/>
              <a:tblGrid>
                <a:gridCol w="2197291"/>
                <a:gridCol w="3074158"/>
                <a:gridCol w="3074158"/>
              </a:tblGrid>
              <a:tr h="68117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FFFF"/>
                          </a:solidFill>
                          <a:effectLst/>
                          <a:latin typeface="Calibri" charset="0"/>
                          <a:ea typeface="ＭＳ Ｐゴシック" charset="0"/>
                          <a:cs typeface="ＭＳ Ｐゴシック" charset="0"/>
                        </a:rPr>
                        <a:t>Formative assessment</a:t>
                      </a:r>
                    </a:p>
                  </a:txBody>
                  <a:tcPr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FFFF"/>
                          </a:solidFill>
                          <a:effectLst/>
                          <a:latin typeface="Calibri" charset="0"/>
                          <a:ea typeface="ＭＳ Ｐゴシック" charset="0"/>
                          <a:cs typeface="ＭＳ Ｐゴシック" charset="0"/>
                        </a:rPr>
                        <a:t>Summative assessment</a:t>
                      </a:r>
                    </a:p>
                  </a:txBody>
                  <a:tcPr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r>
              <a:tr h="97393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alibri" charset="0"/>
                          <a:ea typeface="ＭＳ Ｐゴシック" charset="0"/>
                          <a:cs typeface="ＭＳ Ｐゴシック" charset="0"/>
                        </a:rPr>
                        <a:t>Purpose</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To improve instruction and provide feedback to students</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To measure student competency</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68117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alibri" charset="0"/>
                          <a:ea typeface="ＭＳ Ｐゴシック" charset="0"/>
                          <a:cs typeface="ＭＳ Ｐゴシック" charset="0"/>
                        </a:rPr>
                        <a:t>When administered</a:t>
                      </a: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Ongoing, throughout unit</a:t>
                      </a: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End of unit or course</a:t>
                      </a:r>
                    </a:p>
                  </a:txBody>
                  <a:tcPr anchor="ctr" horzOverflow="overflow">
                    <a:lnL>
                      <a:noFill/>
                    </a:lnL>
                    <a:lnR>
                      <a:noFill/>
                    </a:lnR>
                    <a:lnT>
                      <a:noFill/>
                    </a:lnT>
                    <a:lnB>
                      <a:noFill/>
                    </a:lnB>
                    <a:lnTlToBr>
                      <a:noFill/>
                    </a:lnTlToBr>
                    <a:lnBlToTr>
                      <a:noFill/>
                    </a:lnBlToTr>
                    <a:solidFill>
                      <a:schemeClr val="bg1"/>
                    </a:solidFill>
                  </a:tcPr>
                </a:tc>
              </a:tr>
              <a:tr h="1283197">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cap="none" normalizeH="0" baseline="0" dirty="0" smtClean="0">
                          <a:ln>
                            <a:noFill/>
                          </a:ln>
                          <a:solidFill>
                            <a:srgbClr val="000000"/>
                          </a:solidFill>
                          <a:effectLst/>
                          <a:latin typeface="Calibri" charset="0"/>
                          <a:ea typeface="ＭＳ Ｐゴシック" charset="0"/>
                          <a:cs typeface="ＭＳ Ｐゴシック" charset="0"/>
                        </a:rPr>
                        <a:t>How teachers use results</a:t>
                      </a:r>
                    </a:p>
                  </a:txBody>
                  <a:tcPr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ea typeface="ＭＳ Ｐゴシック" charset="0"/>
                          <a:cs typeface="ＭＳ Ｐゴシック" charset="0"/>
                        </a:rPr>
                        <a:t>To check for understanding, modify their own teaching to enhance learning </a:t>
                      </a:r>
                      <a:endPar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smtClean="0">
                          <a:ln>
                            <a:noFill/>
                          </a:ln>
                          <a:solidFill>
                            <a:srgbClr val="000000"/>
                          </a:solidFill>
                          <a:effectLst/>
                          <a:latin typeface="Calibri" charset="0"/>
                          <a:ea typeface="ＭＳ Ｐゴシック" charset="0"/>
                          <a:cs typeface="ＭＳ Ｐゴシック" charset="0"/>
                        </a:rPr>
                        <a:t>For grades, promotion</a:t>
                      </a:r>
                    </a:p>
                  </a:txBody>
                  <a:tcPr anchor="ctr" horzOverflow="overflow">
                    <a:lnL>
                      <a:noFill/>
                    </a:lnL>
                    <a:lnR>
                      <a:noFill/>
                    </a:lnR>
                    <a:lnT>
                      <a:noFill/>
                    </a:lnT>
                    <a:lnB>
                      <a:noFill/>
                    </a:lnB>
                    <a:lnTlToBr>
                      <a:noFill/>
                    </a:lnTlToBr>
                    <a:lnBlToTr>
                      <a:noFill/>
                    </a:lnBlToTr>
                    <a:solidFill>
                      <a:srgbClr val="E7E7E7"/>
                    </a:solidFill>
                  </a:tcPr>
                </a:tc>
              </a:tr>
              <a:tr h="1266703">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cap="none" normalizeH="0" baseline="0" dirty="0" smtClean="0">
                          <a:ln>
                            <a:noFill/>
                          </a:ln>
                          <a:solidFill>
                            <a:srgbClr val="000000"/>
                          </a:solidFill>
                          <a:effectLst/>
                          <a:latin typeface="Calibri" charset="0"/>
                          <a:ea typeface="ＭＳ Ｐゴシック" charset="0"/>
                          <a:cs typeface="ＭＳ Ｐゴシック" charset="0"/>
                        </a:rPr>
                        <a:t>How students use results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00"/>
                        </a:solidFill>
                        <a:effectLst/>
                        <a:latin typeface="Calibri" charset="0"/>
                        <a:ea typeface="ＭＳ Ｐゴシック" charset="0"/>
                        <a:cs typeface="ＭＳ Ｐゴシック" charset="0"/>
                      </a:endParaRP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ea typeface="ＭＳ Ｐゴシック" charset="0"/>
                          <a:cs typeface="ＭＳ Ｐゴシック" charset="0"/>
                        </a:rPr>
                        <a:t>To self-monitor understanding;</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charset="0"/>
                          <a:ea typeface="ＭＳ Ｐゴシック" charset="0"/>
                          <a:cs typeface="ＭＳ Ｐゴシック" charset="0"/>
                        </a:rPr>
                        <a:t>Identify gaps in understanding and strengths</a:t>
                      </a: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cap="none" normalizeH="0" baseline="0" dirty="0" smtClean="0">
                          <a:ln>
                            <a:noFill/>
                          </a:ln>
                          <a:solidFill>
                            <a:srgbClr val="000000"/>
                          </a:solidFill>
                          <a:effectLst/>
                          <a:latin typeface="Calibri" charset="0"/>
                          <a:ea typeface="ＭＳ Ｐゴシック" charset="0"/>
                          <a:cs typeface="ＭＳ Ｐゴシック" charset="0"/>
                        </a:rPr>
                        <a:t>To monitor grades and progress toward benchmarks</a:t>
                      </a:r>
                    </a:p>
                  </a:txBody>
                  <a:tcPr anchor="ctr" horzOverflow="overflow">
                    <a:lnL>
                      <a:noFill/>
                    </a:lnL>
                    <a:lnR>
                      <a:noFill/>
                    </a:lnR>
                    <a:lnT>
                      <a:noFill/>
                    </a:lnT>
                    <a:lnB>
                      <a:noFill/>
                    </a:lnB>
                    <a:lnTlToBr>
                      <a:noFill/>
                    </a:lnTlToBr>
                    <a:lnBlToTr>
                      <a:noFill/>
                    </a:lnBlToTr>
                    <a:solidFill>
                      <a:schemeClr val="bg1"/>
                    </a:solidFill>
                  </a:tcPr>
                </a:tc>
              </a:tr>
              <a:tr h="78695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alibri" charset="0"/>
                          <a:ea typeface="ＭＳ Ｐゴシック" charset="0"/>
                          <a:cs typeface="ＭＳ Ｐゴシック" charset="0"/>
                        </a:rPr>
                        <a:t>How programs use results</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To modify the curriculum and program</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charset="0"/>
                          <a:ea typeface="ＭＳ Ｐゴシック" charset="0"/>
                          <a:cs typeface="ＭＳ Ｐゴシック" charset="0"/>
                        </a:rPr>
                        <a:t>To report to external entities</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67608" name="TextBox 6"/>
          <p:cNvSpPr txBox="1">
            <a:spLocks noChangeArrowheads="1"/>
          </p:cNvSpPr>
          <p:nvPr/>
        </p:nvSpPr>
        <p:spPr bwMode="auto">
          <a:xfrm>
            <a:off x="533400" y="6170613"/>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Adapted from </a:t>
            </a:r>
            <a:r>
              <a:rPr lang="en-US" sz="1200" i="1" dirty="0"/>
              <a:t>Checking for Understanding. Formative Assessment Techniques for Your Classroom </a:t>
            </a:r>
            <a:r>
              <a:rPr lang="en-US" sz="1200" dirty="0"/>
              <a:t>by Douglas Fisher and Nancy Frey, ASCD, 2007 </a:t>
            </a:r>
          </a:p>
        </p:txBody>
      </p:sp>
    </p:spTree>
    <p:extLst>
      <p:ext uri="{BB962C8B-B14F-4D97-AF65-F5344CB8AC3E}">
        <p14:creationId xmlns:p14="http://schemas.microsoft.com/office/powerpoint/2010/main" val="2135145802"/>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b="1" dirty="0">
                <a:solidFill>
                  <a:srgbClr val="FF0000"/>
                </a:solidFill>
                <a:latin typeface="Calibri" charset="0"/>
                <a:ea typeface="ＭＳ Ｐゴシック" charset="0"/>
                <a:cs typeface="ＭＳ Ｐゴシック" charset="0"/>
              </a:rPr>
              <a:t>How to do formative assessment</a:t>
            </a:r>
          </a:p>
        </p:txBody>
      </p:sp>
      <p:sp>
        <p:nvSpPr>
          <p:cNvPr id="68610" name="Content Placeholder 2"/>
          <p:cNvSpPr>
            <a:spLocks noGrp="1"/>
          </p:cNvSpPr>
          <p:nvPr>
            <p:ph idx="1"/>
          </p:nvPr>
        </p:nvSpPr>
        <p:spPr>
          <a:xfrm>
            <a:off x="272955" y="1828800"/>
            <a:ext cx="8666329" cy="4724400"/>
          </a:xfrm>
        </p:spPr>
        <p:txBody>
          <a:bodyPr>
            <a:normAutofit/>
          </a:bodyPr>
          <a:lstStyle/>
          <a:p>
            <a:pPr>
              <a:buFont typeface="Arial" charset="0"/>
              <a:buNone/>
            </a:pPr>
            <a:r>
              <a:rPr lang="en-US" dirty="0">
                <a:ea typeface="ＭＳ Ｐゴシック" charset="0"/>
                <a:cs typeface="ＭＳ Ｐゴシック" charset="0"/>
              </a:rPr>
              <a:t>Almost any pedagogical activity can </a:t>
            </a:r>
            <a:r>
              <a:rPr lang="en-US" dirty="0" smtClean="0">
                <a:ea typeface="ＭＳ Ｐゴシック" charset="0"/>
                <a:cs typeface="ＭＳ Ｐゴシック" charset="0"/>
              </a:rPr>
              <a:t>function as</a:t>
            </a:r>
          </a:p>
          <a:p>
            <a:pPr>
              <a:buFont typeface="Arial" charset="0"/>
              <a:buNone/>
            </a:pPr>
            <a:r>
              <a:rPr lang="en-US" dirty="0">
                <a:ea typeface="ＭＳ Ｐゴシック" charset="0"/>
                <a:cs typeface="ＭＳ Ｐゴシック" charset="0"/>
              </a:rPr>
              <a:t>f</a:t>
            </a:r>
            <a:r>
              <a:rPr lang="en-US" dirty="0" smtClean="0">
                <a:ea typeface="ＭＳ Ｐゴシック" charset="0"/>
                <a:cs typeface="ＭＳ Ｐゴシック" charset="0"/>
              </a:rPr>
              <a:t>ormative assessment… What makes it formative is </a:t>
            </a:r>
            <a:r>
              <a:rPr lang="en-US" dirty="0" smtClean="0">
                <a:solidFill>
                  <a:srgbClr val="FF0000"/>
                </a:solidFill>
                <a:ea typeface="ＭＳ Ｐゴシック" charset="0"/>
                <a:cs typeface="ＭＳ Ｐゴシック" charset="0"/>
              </a:rPr>
              <a:t>HOW</a:t>
            </a:r>
            <a:r>
              <a:rPr lang="en-US" dirty="0" smtClean="0">
                <a:ea typeface="ＭＳ Ｐゴシック" charset="0"/>
                <a:cs typeface="ＭＳ Ｐゴシック" charset="0"/>
              </a:rPr>
              <a:t> you use it.</a:t>
            </a:r>
          </a:p>
          <a:p>
            <a:pPr>
              <a:buFont typeface="Arial" charset="0"/>
              <a:buNone/>
            </a:pPr>
            <a:endParaRPr lang="en-US" sz="2000" dirty="0" smtClean="0">
              <a:ea typeface="ＭＳ Ｐゴシック" charset="0"/>
              <a:cs typeface="ＭＳ Ｐゴシック" charset="0"/>
            </a:endParaRPr>
          </a:p>
          <a:p>
            <a:r>
              <a:rPr lang="en-US" dirty="0">
                <a:latin typeface="Calibri" charset="0"/>
                <a:ea typeface="ＭＳ Ｐゴシック" charset="0"/>
                <a:cs typeface="ＭＳ Ｐゴシック" charset="0"/>
              </a:rPr>
              <a:t>E</a:t>
            </a:r>
            <a:r>
              <a:rPr lang="en-US" altLang="ja-JP" dirty="0">
                <a:latin typeface="Calibri" charset="0"/>
                <a:ea typeface="ＭＳ Ｐゴシック" charset="0"/>
                <a:cs typeface="ＭＳ Ｐゴシック" charset="0"/>
              </a:rPr>
              <a:t>xit cards </a:t>
            </a:r>
          </a:p>
          <a:p>
            <a:pPr>
              <a:buFont typeface="Arial" charset="0"/>
              <a:buNone/>
            </a:pPr>
            <a:r>
              <a:rPr lang="en-US" altLang="ja-JP" dirty="0">
                <a:latin typeface="Calibri" charset="0"/>
                <a:ea typeface="ＭＳ Ｐゴシック" charset="0"/>
                <a:cs typeface="ＭＳ Ｐゴシック" charset="0"/>
              </a:rPr>
              <a:t>	e.g. Use the information obtained from exit cards to group students by </a:t>
            </a:r>
            <a:r>
              <a:rPr lang="en-US" altLang="ja-JP" dirty="0" smtClean="0">
                <a:latin typeface="Calibri" charset="0"/>
                <a:ea typeface="ＭＳ Ｐゴシック" charset="0"/>
                <a:cs typeface="ＭＳ Ｐゴシック" charset="0"/>
              </a:rPr>
              <a:t>needs/review a point </a:t>
            </a:r>
            <a:endParaRPr lang="en-US" dirty="0">
              <a:ea typeface="ＭＳ Ｐゴシック" charset="0"/>
              <a:cs typeface="ＭＳ Ｐゴシック" charset="0"/>
            </a:endParaRPr>
          </a:p>
          <a:p>
            <a:pPr lvl="2">
              <a:buFont typeface="Arial" charset="0"/>
              <a:buNone/>
            </a:pPr>
            <a:endParaRPr lang="en-US" dirty="0">
              <a:latin typeface="Calibri" charset="0"/>
              <a:ea typeface="ＭＳ Ｐゴシック" charset="0"/>
            </a:endParaRPr>
          </a:p>
          <a:p>
            <a:pPr>
              <a:buFont typeface="Arial" charset="0"/>
              <a:buNone/>
            </a:pPr>
            <a:endParaRPr lang="en-US" sz="2400"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13387920"/>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rgbClr val="FF0000"/>
                </a:solidFill>
                <a:latin typeface="Calibri" charset="0"/>
                <a:ea typeface="ＭＳ Ｐゴシック" charset="0"/>
                <a:cs typeface="ＭＳ Ｐゴシック" charset="0"/>
              </a:rPr>
              <a:t>How to do formative assessment </a:t>
            </a:r>
            <a:r>
              <a:rPr lang="en-US" b="1" dirty="0" smtClean="0">
                <a:solidFill>
                  <a:srgbClr val="FF0000"/>
                </a:solidFill>
                <a:latin typeface="Calibri" charset="0"/>
                <a:ea typeface="ＭＳ Ｐゴシック" charset="0"/>
                <a:cs typeface="ＭＳ Ｐゴシック" charset="0"/>
              </a:rPr>
              <a:t>(cont.)</a:t>
            </a:r>
            <a:endParaRPr lang="en-US" b="1" dirty="0">
              <a:solidFill>
                <a:srgbClr val="FF0000"/>
              </a:solidFill>
            </a:endParaRPr>
          </a:p>
        </p:txBody>
      </p:sp>
      <p:sp>
        <p:nvSpPr>
          <p:cNvPr id="3" name="Content Placeholder 2"/>
          <p:cNvSpPr>
            <a:spLocks noGrp="1"/>
          </p:cNvSpPr>
          <p:nvPr>
            <p:ph idx="1"/>
          </p:nvPr>
        </p:nvSpPr>
        <p:spPr>
          <a:xfrm>
            <a:off x="457200" y="1600200"/>
            <a:ext cx="8229600" cy="4814248"/>
          </a:xfrm>
        </p:spPr>
        <p:txBody>
          <a:bodyPr>
            <a:normAutofit lnSpcReduction="10000"/>
          </a:bodyPr>
          <a:lstStyle/>
          <a:p>
            <a:r>
              <a:rPr lang="en-US" dirty="0" smtClean="0">
                <a:latin typeface="Calibri" charset="0"/>
                <a:ea typeface="ＭＳ Ｐゴシック" charset="0"/>
                <a:cs typeface="ＭＳ Ｐゴシック" charset="0"/>
              </a:rPr>
              <a:t>Checks for understanding</a:t>
            </a:r>
          </a:p>
          <a:p>
            <a:pPr>
              <a:buFont typeface="Arial" charset="0"/>
              <a:buNone/>
            </a:pPr>
            <a:r>
              <a:rPr lang="en-US" dirty="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   e.g. Use the information obtained to adjust the pacing of instruction.</a:t>
            </a:r>
          </a:p>
          <a:p>
            <a:pPr>
              <a:buFont typeface="Arial" charset="0"/>
              <a:buNone/>
            </a:pPr>
            <a:endParaRPr lang="en-US" sz="1100" dirty="0" smtClean="0">
              <a:latin typeface="Calibri" charset="0"/>
              <a:ea typeface="ＭＳ Ｐゴシック" charset="0"/>
            </a:endParaRPr>
          </a:p>
          <a:p>
            <a:r>
              <a:rPr lang="en-US" dirty="0">
                <a:ea typeface="ＭＳ Ｐゴシック" charset="0"/>
                <a:cs typeface="ＭＳ Ｐゴシック" charset="0"/>
              </a:rPr>
              <a:t>Quizzes, Homework</a:t>
            </a:r>
          </a:p>
          <a:p>
            <a:pPr>
              <a:buFont typeface="Arial" charset="0"/>
              <a:buNone/>
            </a:pPr>
            <a:r>
              <a:rPr lang="en-US" dirty="0"/>
              <a:t>	Debriefing: reviewing tests and quizzes in class to identify effective study strategies, debating the merits of different answers, or making specific connections between the material and the larger goals of instruction. </a:t>
            </a:r>
          </a:p>
          <a:p>
            <a:pPr marL="0" indent="0">
              <a:buNone/>
            </a:pPr>
            <a:endParaRPr lang="en-US" dirty="0"/>
          </a:p>
        </p:txBody>
      </p:sp>
    </p:spTree>
    <p:extLst>
      <p:ext uri="{BB962C8B-B14F-4D97-AF65-F5344CB8AC3E}">
        <p14:creationId xmlns:p14="http://schemas.microsoft.com/office/powerpoint/2010/main" val="1546863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Demographics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4368895"/>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Language</a:t>
                      </a:r>
                      <a:endParaRPr lang="en-US" dirty="0"/>
                    </a:p>
                  </a:txBody>
                  <a:tcPr/>
                </a:tc>
                <a:tc>
                  <a:txBody>
                    <a:bodyPr/>
                    <a:lstStyle/>
                    <a:p>
                      <a:r>
                        <a:rPr lang="en-US" dirty="0" smtClean="0"/>
                        <a:t>1980</a:t>
                      </a:r>
                      <a:endParaRPr lang="en-US" dirty="0"/>
                    </a:p>
                  </a:txBody>
                  <a:tcPr/>
                </a:tc>
                <a:tc>
                  <a:txBody>
                    <a:bodyPr/>
                    <a:lstStyle/>
                    <a:p>
                      <a:r>
                        <a:rPr lang="en-US" dirty="0" smtClean="0"/>
                        <a:t>2010</a:t>
                      </a:r>
                      <a:endParaRPr lang="en-US" dirty="0"/>
                    </a:p>
                  </a:txBody>
                  <a:tcPr/>
                </a:tc>
                <a:tc>
                  <a:txBody>
                    <a:bodyPr/>
                    <a:lstStyle/>
                    <a:p>
                      <a:r>
                        <a:rPr lang="en-US" dirty="0" smtClean="0"/>
                        <a:t>Percent change</a:t>
                      </a:r>
                      <a:endParaRPr lang="en-US" dirty="0"/>
                    </a:p>
                  </a:txBody>
                  <a:tcPr/>
                </a:tc>
              </a:tr>
              <a:tr h="370840">
                <a:tc>
                  <a:txBody>
                    <a:bodyPr/>
                    <a:lstStyle/>
                    <a:p>
                      <a:r>
                        <a:rPr lang="en-US" dirty="0" smtClean="0"/>
                        <a:t>Spanish</a:t>
                      </a:r>
                      <a:endParaRPr lang="en-US" dirty="0"/>
                    </a:p>
                  </a:txBody>
                  <a:tcPr/>
                </a:tc>
                <a:tc>
                  <a:txBody>
                    <a:bodyPr/>
                    <a:lstStyle/>
                    <a:p>
                      <a:r>
                        <a:rPr lang="en-US" dirty="0" smtClean="0"/>
                        <a:t>11,116,194</a:t>
                      </a:r>
                      <a:endParaRPr lang="en-US" dirty="0"/>
                    </a:p>
                  </a:txBody>
                  <a:tcPr/>
                </a:tc>
                <a:tc>
                  <a:txBody>
                    <a:bodyPr/>
                    <a:lstStyle/>
                    <a:p>
                      <a:r>
                        <a:rPr lang="en-US" dirty="0" smtClean="0"/>
                        <a:t>36,995,602</a:t>
                      </a:r>
                      <a:endParaRPr lang="en-US" dirty="0"/>
                    </a:p>
                  </a:txBody>
                  <a:tcPr/>
                </a:tc>
                <a:tc>
                  <a:txBody>
                    <a:bodyPr/>
                    <a:lstStyle/>
                    <a:p>
                      <a:r>
                        <a:rPr lang="en-US" dirty="0" smtClean="0"/>
                        <a:t>232.8</a:t>
                      </a:r>
                      <a:endParaRPr lang="en-US" dirty="0"/>
                    </a:p>
                  </a:txBody>
                  <a:tcPr/>
                </a:tc>
              </a:tr>
              <a:tr h="370840">
                <a:tc>
                  <a:txBody>
                    <a:bodyPr/>
                    <a:lstStyle/>
                    <a:p>
                      <a:r>
                        <a:rPr lang="en-US" dirty="0" smtClean="0"/>
                        <a:t>Chinese</a:t>
                      </a:r>
                      <a:endParaRPr lang="en-US" dirty="0"/>
                    </a:p>
                  </a:txBody>
                  <a:tcPr/>
                </a:tc>
                <a:tc>
                  <a:txBody>
                    <a:bodyPr/>
                    <a:lstStyle/>
                    <a:p>
                      <a:r>
                        <a:rPr lang="en-US" dirty="0" smtClean="0"/>
                        <a:t>630,806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2,808,692</a:t>
                      </a:r>
                    </a:p>
                  </a:txBody>
                  <a:tcPr/>
                </a:tc>
                <a:tc>
                  <a:txBody>
                    <a:bodyPr/>
                    <a:lstStyle/>
                    <a:p>
                      <a:r>
                        <a:rPr lang="en-US" dirty="0" smtClean="0"/>
                        <a:t>345.3</a:t>
                      </a:r>
                      <a:endParaRPr lang="en-US" dirty="0"/>
                    </a:p>
                  </a:txBody>
                  <a:tcPr/>
                </a:tc>
              </a:tr>
              <a:tr h="370840">
                <a:tc>
                  <a:txBody>
                    <a:bodyPr/>
                    <a:lstStyle/>
                    <a:p>
                      <a:r>
                        <a:rPr lang="en-US" dirty="0" smtClean="0"/>
                        <a:t>French</a:t>
                      </a:r>
                      <a:endParaRPr lang="en-US" dirty="0"/>
                    </a:p>
                  </a:txBody>
                  <a:tcPr/>
                </a:tc>
                <a:tc>
                  <a:txBody>
                    <a:bodyPr/>
                    <a:lstStyle/>
                    <a:p>
                      <a:r>
                        <a:rPr lang="en-US" dirty="0" smtClean="0"/>
                        <a:t>1,550,751</a:t>
                      </a:r>
                      <a:endParaRPr lang="en-US" dirty="0"/>
                    </a:p>
                  </a:txBody>
                  <a:tcPr/>
                </a:tc>
                <a:tc>
                  <a:txBody>
                    <a:bodyPr/>
                    <a:lstStyle/>
                    <a:p>
                      <a:r>
                        <a:rPr lang="en-US" dirty="0" smtClean="0"/>
                        <a:t>2,069,352</a:t>
                      </a:r>
                      <a:endParaRPr lang="en-US" dirty="0"/>
                    </a:p>
                  </a:txBody>
                  <a:tcPr/>
                </a:tc>
                <a:tc>
                  <a:txBody>
                    <a:bodyPr/>
                    <a:lstStyle/>
                    <a:p>
                      <a:r>
                        <a:rPr lang="en-US" dirty="0" smtClean="0"/>
                        <a:t>33.4</a:t>
                      </a:r>
                      <a:endParaRPr lang="en-US" dirty="0"/>
                    </a:p>
                  </a:txBody>
                  <a:tcPr/>
                </a:tc>
              </a:tr>
              <a:tr h="370840">
                <a:tc>
                  <a:txBody>
                    <a:bodyPr/>
                    <a:lstStyle/>
                    <a:p>
                      <a:r>
                        <a:rPr lang="en-US" dirty="0" smtClean="0"/>
                        <a:t>Tagalog</a:t>
                      </a:r>
                      <a:endParaRPr lang="en-US" dirty="0"/>
                    </a:p>
                  </a:txBody>
                  <a:tcPr/>
                </a:tc>
                <a:tc>
                  <a:txBody>
                    <a:bodyPr/>
                    <a:lstStyle/>
                    <a:p>
                      <a:r>
                        <a:rPr lang="en-US" dirty="0" smtClean="0"/>
                        <a:t>474,150</a:t>
                      </a:r>
                      <a:endParaRPr lang="en-US" dirty="0"/>
                    </a:p>
                  </a:txBody>
                  <a:tcPr/>
                </a:tc>
                <a:tc>
                  <a:txBody>
                    <a:bodyPr/>
                    <a:lstStyle/>
                    <a:p>
                      <a:r>
                        <a:rPr lang="en-US" dirty="0" smtClean="0"/>
                        <a:t>1,573,720</a:t>
                      </a:r>
                      <a:endParaRPr lang="en-US" dirty="0"/>
                    </a:p>
                  </a:txBody>
                  <a:tcPr/>
                </a:tc>
                <a:tc>
                  <a:txBody>
                    <a:bodyPr/>
                    <a:lstStyle/>
                    <a:p>
                      <a:r>
                        <a:rPr lang="en-US" dirty="0" smtClean="0"/>
                        <a:t>231.9</a:t>
                      </a:r>
                      <a:endParaRPr lang="en-US" dirty="0"/>
                    </a:p>
                  </a:txBody>
                  <a:tcPr/>
                </a:tc>
              </a:tr>
              <a:tr h="370840">
                <a:tc>
                  <a:txBody>
                    <a:bodyPr/>
                    <a:lstStyle/>
                    <a:p>
                      <a:r>
                        <a:rPr lang="en-US" dirty="0" smtClean="0"/>
                        <a:t>Vietnamese</a:t>
                      </a:r>
                      <a:endParaRPr lang="en-US" dirty="0"/>
                    </a:p>
                  </a:txBody>
                  <a:tcPr/>
                </a:tc>
                <a:tc>
                  <a:txBody>
                    <a:bodyPr/>
                    <a:lstStyle/>
                    <a:p>
                      <a:r>
                        <a:rPr lang="en-US" dirty="0" smtClean="0"/>
                        <a:t>197,588</a:t>
                      </a:r>
                      <a:endParaRPr lang="en-US" dirty="0"/>
                    </a:p>
                  </a:txBody>
                  <a:tcPr/>
                </a:tc>
                <a:tc>
                  <a:txBody>
                    <a:bodyPr/>
                    <a:lstStyle/>
                    <a:p>
                      <a:r>
                        <a:rPr lang="en-US" dirty="0" smtClean="0"/>
                        <a:t>1,381,488</a:t>
                      </a:r>
                      <a:endParaRPr lang="en-US" dirty="0"/>
                    </a:p>
                  </a:txBody>
                  <a:tcPr/>
                </a:tc>
                <a:tc>
                  <a:txBody>
                    <a:bodyPr/>
                    <a:lstStyle/>
                    <a:p>
                      <a:r>
                        <a:rPr lang="en-US" dirty="0" smtClean="0"/>
                        <a:t>599.2</a:t>
                      </a:r>
                      <a:endParaRPr lang="en-US" dirty="0"/>
                    </a:p>
                  </a:txBody>
                  <a:tcPr/>
                </a:tc>
              </a:tr>
              <a:tr h="370840">
                <a:tc>
                  <a:txBody>
                    <a:bodyPr/>
                    <a:lstStyle/>
                    <a:p>
                      <a:r>
                        <a:rPr lang="en-US" dirty="0" smtClean="0"/>
                        <a:t>Korean</a:t>
                      </a:r>
                      <a:endParaRPr lang="en-US" dirty="0"/>
                    </a:p>
                  </a:txBody>
                  <a:tcPr/>
                </a:tc>
                <a:tc>
                  <a:txBody>
                    <a:bodyPr/>
                    <a:lstStyle/>
                    <a:p>
                      <a:r>
                        <a:rPr lang="en-US" dirty="0" smtClean="0"/>
                        <a:t>266,280</a:t>
                      </a:r>
                      <a:endParaRPr lang="en-US" dirty="0"/>
                    </a:p>
                  </a:txBody>
                  <a:tcPr/>
                </a:tc>
                <a:tc>
                  <a:txBody>
                    <a:bodyPr/>
                    <a:lstStyle/>
                    <a:p>
                      <a:r>
                        <a:rPr lang="en-US" dirty="0" smtClean="0"/>
                        <a:t>1,137,325</a:t>
                      </a:r>
                      <a:endParaRPr lang="en-US" dirty="0"/>
                    </a:p>
                  </a:txBody>
                  <a:tcPr/>
                </a:tc>
                <a:tc>
                  <a:txBody>
                    <a:bodyPr/>
                    <a:lstStyle/>
                    <a:p>
                      <a:r>
                        <a:rPr lang="en-US" dirty="0" smtClean="0"/>
                        <a:t>327.1</a:t>
                      </a:r>
                      <a:endParaRPr lang="en-US" dirty="0"/>
                    </a:p>
                  </a:txBody>
                  <a:tcPr/>
                </a:tc>
              </a:tr>
              <a:tr h="370840">
                <a:tc>
                  <a:txBody>
                    <a:bodyPr/>
                    <a:lstStyle/>
                    <a:p>
                      <a:r>
                        <a:rPr lang="en-US" dirty="0" smtClean="0"/>
                        <a:t>German</a:t>
                      </a:r>
                      <a:endParaRPr lang="en-US" dirty="0"/>
                    </a:p>
                  </a:txBody>
                  <a:tcPr/>
                </a:tc>
                <a:tc>
                  <a:txBody>
                    <a:bodyPr/>
                    <a:lstStyle/>
                    <a:p>
                      <a:r>
                        <a:rPr lang="en-US" dirty="0" smtClean="0"/>
                        <a:t>1,586,593</a:t>
                      </a:r>
                      <a:endParaRPr lang="en-US" dirty="0"/>
                    </a:p>
                  </a:txBody>
                  <a:tcPr/>
                </a:tc>
                <a:tc>
                  <a:txBody>
                    <a:bodyPr/>
                    <a:lstStyle/>
                    <a:p>
                      <a:r>
                        <a:rPr lang="en-US" dirty="0" smtClean="0"/>
                        <a:t>1,067,651</a:t>
                      </a:r>
                      <a:endParaRPr lang="en-US" dirty="0"/>
                    </a:p>
                  </a:txBody>
                  <a:tcPr/>
                </a:tc>
                <a:tc>
                  <a:txBody>
                    <a:bodyPr/>
                    <a:lstStyle/>
                    <a:p>
                      <a:r>
                        <a:rPr lang="en-US" dirty="0" smtClean="0"/>
                        <a:t>-32.7</a:t>
                      </a:r>
                      <a:endParaRPr lang="en-US" dirty="0"/>
                    </a:p>
                  </a:txBody>
                  <a:tcPr/>
                </a:tc>
              </a:tr>
              <a:tr h="370840">
                <a:tc>
                  <a:txBody>
                    <a:bodyPr/>
                    <a:lstStyle/>
                    <a:p>
                      <a:r>
                        <a:rPr lang="en-US" dirty="0" smtClean="0"/>
                        <a:t>Russian</a:t>
                      </a:r>
                      <a:endParaRPr lang="en-US" dirty="0"/>
                    </a:p>
                  </a:txBody>
                  <a:tcPr/>
                </a:tc>
                <a:tc>
                  <a:txBody>
                    <a:bodyPr/>
                    <a:lstStyle/>
                    <a:p>
                      <a:r>
                        <a:rPr lang="en-US" dirty="0" smtClean="0"/>
                        <a:t>173,226</a:t>
                      </a:r>
                      <a:endParaRPr lang="en-US" dirty="0"/>
                    </a:p>
                  </a:txBody>
                  <a:tcPr/>
                </a:tc>
                <a:tc>
                  <a:txBody>
                    <a:bodyPr/>
                    <a:lstStyle/>
                    <a:p>
                      <a:r>
                        <a:rPr lang="en-US" dirty="0" smtClean="0"/>
                        <a:t>854,955</a:t>
                      </a:r>
                      <a:endParaRPr lang="en-US" dirty="0"/>
                    </a:p>
                  </a:txBody>
                  <a:tcPr/>
                </a:tc>
                <a:tc>
                  <a:txBody>
                    <a:bodyPr/>
                    <a:lstStyle/>
                    <a:p>
                      <a:r>
                        <a:rPr lang="en-US" dirty="0" smtClean="0"/>
                        <a:t>393.5</a:t>
                      </a:r>
                      <a:endParaRPr lang="en-US" dirty="0"/>
                    </a:p>
                  </a:txBody>
                  <a:tcPr/>
                </a:tc>
              </a:tr>
              <a:tr h="370840">
                <a:tc>
                  <a:txBody>
                    <a:bodyPr/>
                    <a:lstStyle/>
                    <a:p>
                      <a:r>
                        <a:rPr lang="en-US" dirty="0" smtClean="0"/>
                        <a:t>Italian</a:t>
                      </a:r>
                      <a:endParaRPr lang="en-US" dirty="0"/>
                    </a:p>
                  </a:txBody>
                  <a:tcPr/>
                </a:tc>
                <a:tc>
                  <a:txBody>
                    <a:bodyPr/>
                    <a:lstStyle/>
                    <a:p>
                      <a:r>
                        <a:rPr lang="en-US" dirty="0" smtClean="0"/>
                        <a:t>1,618,344</a:t>
                      </a:r>
                      <a:endParaRPr lang="en-US" dirty="0"/>
                    </a:p>
                  </a:txBody>
                  <a:tcPr/>
                </a:tc>
                <a:tc>
                  <a:txBody>
                    <a:bodyPr/>
                    <a:lstStyle/>
                    <a:p>
                      <a:r>
                        <a:rPr lang="en-US" dirty="0" smtClean="0"/>
                        <a:t>725,223</a:t>
                      </a:r>
                      <a:endParaRPr lang="en-US" dirty="0"/>
                    </a:p>
                  </a:txBody>
                  <a:tcPr/>
                </a:tc>
                <a:tc>
                  <a:txBody>
                    <a:bodyPr/>
                    <a:lstStyle/>
                    <a:p>
                      <a:r>
                        <a:rPr lang="en-US" dirty="0" smtClean="0"/>
                        <a:t>-55.2</a:t>
                      </a:r>
                      <a:endParaRPr lang="en-US" dirty="0"/>
                    </a:p>
                  </a:txBody>
                  <a:tcPr/>
                </a:tc>
              </a:tr>
              <a:tr h="370840">
                <a:tc>
                  <a:txBody>
                    <a:bodyPr/>
                    <a:lstStyle/>
                    <a:p>
                      <a:r>
                        <a:rPr lang="en-US" dirty="0" smtClean="0"/>
                        <a:t>Portuguese</a:t>
                      </a:r>
                      <a:endParaRPr lang="en-US" dirty="0"/>
                    </a:p>
                  </a:txBody>
                  <a:tcPr/>
                </a:tc>
                <a:tc>
                  <a:txBody>
                    <a:bodyPr/>
                    <a:lstStyle/>
                    <a:p>
                      <a:r>
                        <a:rPr lang="en-US" dirty="0" smtClean="0"/>
                        <a:t>351,875</a:t>
                      </a:r>
                      <a:endParaRPr lang="en-US" dirty="0"/>
                    </a:p>
                  </a:txBody>
                  <a:tcPr/>
                </a:tc>
                <a:tc>
                  <a:txBody>
                    <a:bodyPr/>
                    <a:lstStyle/>
                    <a:p>
                      <a:r>
                        <a:rPr lang="en-US" dirty="0" smtClean="0"/>
                        <a:t>688,326</a:t>
                      </a:r>
                      <a:endParaRPr lang="en-US" dirty="0"/>
                    </a:p>
                  </a:txBody>
                  <a:tcPr/>
                </a:tc>
                <a:tc>
                  <a:txBody>
                    <a:bodyPr/>
                    <a:lstStyle/>
                    <a:p>
                      <a:r>
                        <a:rPr lang="en-US" dirty="0" smtClean="0"/>
                        <a:t>95.6</a:t>
                      </a:r>
                      <a:endParaRPr lang="en-US" dirty="0"/>
                    </a:p>
                  </a:txBody>
                  <a:tcPr/>
                </a:tc>
              </a:tr>
            </a:tbl>
          </a:graphicData>
        </a:graphic>
      </p:graphicFrame>
      <p:sp>
        <p:nvSpPr>
          <p:cNvPr id="5" name="TextBox 4"/>
          <p:cNvSpPr txBox="1"/>
          <p:nvPr/>
        </p:nvSpPr>
        <p:spPr>
          <a:xfrm>
            <a:off x="457200" y="5877467"/>
            <a:ext cx="4036795" cy="369332"/>
          </a:xfrm>
          <a:prstGeom prst="rect">
            <a:avLst/>
          </a:prstGeom>
          <a:noFill/>
        </p:spPr>
        <p:txBody>
          <a:bodyPr wrap="none" rtlCol="0">
            <a:spAutoFit/>
          </a:bodyPr>
          <a:lstStyle/>
          <a:p>
            <a:r>
              <a:rPr lang="en-US" dirty="0" smtClean="0"/>
              <a:t>Ryan, C. 2013. </a:t>
            </a:r>
            <a:r>
              <a:rPr lang="en-US" dirty="0" smtClean="0">
                <a:hlinkClick r:id="rId2"/>
              </a:rPr>
              <a:t>www.census.gov</a:t>
            </a:r>
            <a:r>
              <a:rPr lang="en-US" dirty="0" smtClean="0"/>
              <a:t>, </a:t>
            </a:r>
            <a:r>
              <a:rPr lang="en-US" dirty="0"/>
              <a:t>ACS -</a:t>
            </a:r>
            <a:r>
              <a:rPr lang="en-US" dirty="0" smtClean="0"/>
              <a:t>22</a:t>
            </a:r>
            <a:endParaRPr lang="en-US" dirty="0"/>
          </a:p>
        </p:txBody>
      </p:sp>
    </p:spTree>
    <p:extLst>
      <p:ext uri="{BB962C8B-B14F-4D97-AF65-F5344CB8AC3E}">
        <p14:creationId xmlns:p14="http://schemas.microsoft.com/office/powerpoint/2010/main" val="2729431996"/>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Formative Assessment enhances the potential for learning</a:t>
            </a:r>
            <a:endParaRPr lang="en-US" dirty="0"/>
          </a:p>
        </p:txBody>
      </p:sp>
    </p:spTree>
    <p:extLst>
      <p:ext uri="{BB962C8B-B14F-4D97-AF65-F5344CB8AC3E}">
        <p14:creationId xmlns:p14="http://schemas.microsoft.com/office/powerpoint/2010/main" val="2084673062"/>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08" y="127544"/>
            <a:ext cx="8229600" cy="1209937"/>
          </a:xfrm>
        </p:spPr>
        <p:txBody>
          <a:bodyPr>
            <a:noAutofit/>
          </a:bodyPr>
          <a:lstStyle/>
          <a:p>
            <a:r>
              <a:rPr lang="en-US" dirty="0" smtClean="0"/>
              <a:t/>
            </a:r>
            <a:br>
              <a:rPr lang="en-US" dirty="0" smtClean="0"/>
            </a:br>
            <a:r>
              <a:rPr lang="en-US" b="1" dirty="0" smtClean="0">
                <a:solidFill>
                  <a:srgbClr val="FF0000"/>
                </a:solidFill>
                <a:latin typeface="+mn-lt"/>
              </a:rPr>
              <a:t>Formative assessment:</a:t>
            </a:r>
            <a:br>
              <a:rPr lang="en-US" b="1" dirty="0" smtClean="0">
                <a:solidFill>
                  <a:srgbClr val="FF0000"/>
                </a:solidFill>
                <a:latin typeface="+mn-lt"/>
              </a:rPr>
            </a:br>
            <a:r>
              <a:rPr lang="en-US" b="1" dirty="0" smtClean="0">
                <a:solidFill>
                  <a:srgbClr val="FF0000"/>
                </a:solidFill>
                <a:latin typeface="+mn-lt"/>
              </a:rPr>
              <a:t>Instructors</a:t>
            </a:r>
            <a:r>
              <a:rPr lang="en-US" sz="3600" b="1" dirty="0" smtClean="0">
                <a:solidFill>
                  <a:srgbClr val="FF0000"/>
                </a:solidFill>
              </a:rPr>
              <a:t/>
            </a:r>
            <a:br>
              <a:rPr lang="en-US" sz="3600" b="1" dirty="0" smtClean="0">
                <a:solidFill>
                  <a:srgbClr val="FF0000"/>
                </a:solidFill>
              </a:rPr>
            </a:br>
            <a:endParaRPr lang="en-US" sz="3600" b="1" dirty="0">
              <a:solidFill>
                <a:srgbClr val="FF0000"/>
              </a:solidFill>
            </a:endParaRPr>
          </a:p>
        </p:txBody>
      </p:sp>
      <p:sp>
        <p:nvSpPr>
          <p:cNvPr id="3" name="Content Placeholder 2"/>
          <p:cNvSpPr>
            <a:spLocks noGrp="1"/>
          </p:cNvSpPr>
          <p:nvPr>
            <p:ph idx="1"/>
          </p:nvPr>
        </p:nvSpPr>
        <p:spPr>
          <a:xfrm>
            <a:off x="109182" y="1665027"/>
            <a:ext cx="8830102" cy="5036024"/>
          </a:xfrm>
        </p:spPr>
        <p:txBody>
          <a:bodyPr>
            <a:normAutofit fontScale="85000" lnSpcReduction="10000"/>
          </a:bodyPr>
          <a:lstStyle/>
          <a:p>
            <a:pPr>
              <a:buFont typeface="Wingdings" panose="05000000000000000000" pitchFamily="2" charset="2"/>
              <a:buChar char="Ø"/>
            </a:pPr>
            <a:r>
              <a:rPr lang="en-US" dirty="0"/>
              <a:t>M</a:t>
            </a:r>
            <a:r>
              <a:rPr lang="en-US" dirty="0" smtClean="0"/>
              <a:t>akes it possible for instructors to revise their teaching as needed to attend to the needs of all learners;</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dirty="0" smtClean="0"/>
              <a:t>Sample remedial actions teachers can take from the information obtained through formative assessment:</a:t>
            </a:r>
          </a:p>
          <a:p>
            <a:pPr>
              <a:buFont typeface="Wingdings" panose="05000000000000000000" pitchFamily="2" charset="2"/>
              <a:buChar char="Ø"/>
            </a:pPr>
            <a:endParaRPr lang="en-US" sz="1400" dirty="0" smtClean="0"/>
          </a:p>
          <a:p>
            <a:pPr>
              <a:buFont typeface="Wingdings" panose="05000000000000000000" pitchFamily="2" charset="2"/>
              <a:buChar char="§"/>
            </a:pPr>
            <a:r>
              <a:rPr lang="en-US" dirty="0" smtClean="0"/>
              <a:t>If the whole class is not understanding </a:t>
            </a:r>
            <a:r>
              <a:rPr lang="en-US" dirty="0" smtClean="0">
                <a:sym typeface="Wingdings"/>
              </a:rPr>
              <a:t> </a:t>
            </a:r>
            <a:r>
              <a:rPr lang="en-US" dirty="0" smtClean="0"/>
              <a:t>provide additional instruction and/or practice to all</a:t>
            </a:r>
          </a:p>
          <a:p>
            <a:pPr>
              <a:buFont typeface="Wingdings" panose="05000000000000000000" pitchFamily="2" charset="2"/>
              <a:buChar char="§"/>
            </a:pPr>
            <a:endParaRPr lang="en-US" sz="1400" dirty="0" smtClean="0"/>
          </a:p>
          <a:p>
            <a:pPr>
              <a:buFont typeface="Wingdings" panose="05000000000000000000" pitchFamily="2" charset="2"/>
              <a:buChar char="§"/>
            </a:pPr>
            <a:r>
              <a:rPr lang="en-US" dirty="0"/>
              <a:t>	</a:t>
            </a:r>
            <a:r>
              <a:rPr lang="en-US" dirty="0" smtClean="0"/>
              <a:t>If only some of the students are not understanding </a:t>
            </a:r>
            <a:r>
              <a:rPr lang="en-US" dirty="0">
                <a:sym typeface="Wingdings"/>
              </a:rPr>
              <a:t></a:t>
            </a:r>
            <a:r>
              <a:rPr lang="en-US" dirty="0" smtClean="0"/>
              <a:t> 	give those students a mini-lesson while the rest of  the class works on their agenda or on center activities</a:t>
            </a:r>
          </a:p>
          <a:p>
            <a:pPr marL="0" indent="0">
              <a:buNone/>
            </a:pPr>
            <a:endParaRPr lang="en-US" dirty="0" smtClean="0"/>
          </a:p>
        </p:txBody>
      </p:sp>
    </p:spTree>
    <p:extLst>
      <p:ext uri="{BB962C8B-B14F-4D97-AF65-F5344CB8AC3E}">
        <p14:creationId xmlns:p14="http://schemas.microsoft.com/office/powerpoint/2010/main" val="2633455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51" y="155078"/>
            <a:ext cx="8229600" cy="1114163"/>
          </a:xfrm>
        </p:spPr>
        <p:txBody>
          <a:bodyPr>
            <a:noAutofit/>
          </a:bodyPr>
          <a:lstStyle/>
          <a:p>
            <a:r>
              <a:rPr lang="en-US" b="1" dirty="0" smtClean="0">
                <a:solidFill>
                  <a:srgbClr val="FF0000"/>
                </a:solidFill>
                <a:latin typeface="+mn-lt"/>
              </a:rPr>
              <a:t>Formative assessment:</a:t>
            </a:r>
            <a:br>
              <a:rPr lang="en-US" b="1" dirty="0" smtClean="0">
                <a:solidFill>
                  <a:srgbClr val="FF0000"/>
                </a:solidFill>
                <a:latin typeface="+mn-lt"/>
              </a:rPr>
            </a:br>
            <a:r>
              <a:rPr lang="en-US" b="1" dirty="0" smtClean="0">
                <a:solidFill>
                  <a:srgbClr val="FF0000"/>
                </a:solidFill>
                <a:latin typeface="+mn-lt"/>
              </a:rPr>
              <a:t>Students </a:t>
            </a:r>
            <a:endParaRPr lang="en-US" b="1" dirty="0">
              <a:solidFill>
                <a:srgbClr val="FF0000"/>
              </a:solidFill>
              <a:latin typeface="+mn-lt"/>
            </a:endParaRPr>
          </a:p>
        </p:txBody>
      </p:sp>
      <p:sp>
        <p:nvSpPr>
          <p:cNvPr id="3" name="Content Placeholder 2"/>
          <p:cNvSpPr>
            <a:spLocks noGrp="1"/>
          </p:cNvSpPr>
          <p:nvPr>
            <p:ph idx="1"/>
          </p:nvPr>
        </p:nvSpPr>
        <p:spPr>
          <a:xfrm>
            <a:off x="239921" y="1624084"/>
            <a:ext cx="8693064" cy="5063318"/>
          </a:xfrm>
        </p:spPr>
        <p:txBody>
          <a:bodyPr>
            <a:normAutofit lnSpcReduction="10000"/>
          </a:bodyPr>
          <a:lstStyle/>
          <a:p>
            <a:pPr marL="0" indent="0">
              <a:buNone/>
            </a:pPr>
            <a:r>
              <a:rPr lang="en-US" dirty="0" smtClean="0"/>
              <a:t>Teaches students to </a:t>
            </a:r>
            <a:r>
              <a:rPr lang="en-US" u="sng" dirty="0" smtClean="0"/>
              <a:t>manage their own learning </a:t>
            </a:r>
            <a:r>
              <a:rPr lang="en-US" dirty="0" smtClean="0"/>
              <a:t>by helping them answer the following questions:</a:t>
            </a:r>
          </a:p>
          <a:p>
            <a:pPr marL="0" indent="0">
              <a:buNone/>
            </a:pPr>
            <a:endParaRPr lang="en-US" sz="2000" dirty="0" smtClean="0"/>
          </a:p>
          <a:p>
            <a:pPr marL="514350" indent="-514350">
              <a:buAutoNum type="arabicParenBoth"/>
            </a:pPr>
            <a:r>
              <a:rPr lang="en-US" dirty="0" smtClean="0"/>
              <a:t>where </a:t>
            </a:r>
            <a:r>
              <a:rPr lang="en-US" dirty="0"/>
              <a:t>am I going? </a:t>
            </a:r>
            <a:endParaRPr lang="en-US" dirty="0" smtClean="0"/>
          </a:p>
          <a:p>
            <a:pPr marL="514350" indent="-514350">
              <a:buAutoNum type="arabicParenBoth"/>
            </a:pPr>
            <a:r>
              <a:rPr lang="en-US" dirty="0" smtClean="0"/>
              <a:t>where </a:t>
            </a:r>
            <a:r>
              <a:rPr lang="en-US" dirty="0"/>
              <a:t>am I now? </a:t>
            </a:r>
            <a:r>
              <a:rPr lang="en-US" dirty="0" smtClean="0"/>
              <a:t>	</a:t>
            </a:r>
          </a:p>
          <a:p>
            <a:pPr marL="514350" indent="-514350">
              <a:buAutoNum type="arabicParenBoth"/>
            </a:pPr>
            <a:r>
              <a:rPr lang="en-US" dirty="0" smtClean="0"/>
              <a:t>how </a:t>
            </a:r>
            <a:r>
              <a:rPr lang="en-US" dirty="0"/>
              <a:t>can I close the gap? </a:t>
            </a:r>
            <a:endParaRPr lang="en-US" dirty="0" smtClean="0"/>
          </a:p>
          <a:p>
            <a:pPr marL="0" indent="0">
              <a:buNone/>
            </a:pPr>
            <a:endParaRPr lang="en-US" sz="2000" dirty="0"/>
          </a:p>
          <a:p>
            <a:pPr marL="0" indent="0">
              <a:buNone/>
            </a:pPr>
            <a:r>
              <a:rPr lang="en-US" dirty="0" smtClean="0"/>
              <a:t>In so doing, students acquire a </a:t>
            </a:r>
            <a:r>
              <a:rPr lang="en-US" b="1" dirty="0" smtClean="0"/>
              <a:t>roadmap</a:t>
            </a:r>
            <a:r>
              <a:rPr lang="en-US" dirty="0" smtClean="0"/>
              <a:t> of learning </a:t>
            </a:r>
          </a:p>
          <a:p>
            <a:pPr marL="0" indent="0" algn="r">
              <a:buNone/>
            </a:pPr>
            <a:r>
              <a:rPr lang="en-US" dirty="0" smtClean="0"/>
              <a:t>(Black and Jones, 2006)</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824927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Formative assessment</a:t>
            </a:r>
            <a:endParaRPr lang="en-US" b="1" dirty="0">
              <a:solidFill>
                <a:srgbClr val="FF0000"/>
              </a:solidFill>
            </a:endParaRPr>
          </a:p>
        </p:txBody>
      </p:sp>
      <p:sp>
        <p:nvSpPr>
          <p:cNvPr id="3" name="Content Placeholder 2"/>
          <p:cNvSpPr>
            <a:spLocks noGrp="1"/>
          </p:cNvSpPr>
          <p:nvPr>
            <p:ph idx="1"/>
          </p:nvPr>
        </p:nvSpPr>
        <p:spPr>
          <a:xfrm>
            <a:off x="457200" y="1637732"/>
            <a:ext cx="8229600" cy="4706796"/>
          </a:xfrm>
        </p:spPr>
        <p:txBody>
          <a:bodyPr/>
          <a:lstStyle/>
          <a:p>
            <a:pPr marL="0" indent="0">
              <a:buNone/>
            </a:pPr>
            <a:r>
              <a:rPr lang="en-US" dirty="0" smtClean="0"/>
              <a:t>Addresses issues of fairness and access arising from institutional conditions </a:t>
            </a:r>
            <a:endParaRPr lang="en-US" dirty="0"/>
          </a:p>
        </p:txBody>
      </p:sp>
      <p:pic>
        <p:nvPicPr>
          <p:cNvPr id="4" name="Picture 6" descr="http://www.custode.com/wordpress/wp-content/uploads/2013/06/Fairn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31" y="3016434"/>
            <a:ext cx="4422984" cy="351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7291"/>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325562"/>
          </a:xfrm>
        </p:spPr>
        <p:txBody>
          <a:bodyPr>
            <a:normAutofit fontScale="90000"/>
          </a:bodyPr>
          <a:lstStyle/>
          <a:p>
            <a:r>
              <a:rPr lang="en-US" b="1" dirty="0" smtClean="0">
                <a:solidFill>
                  <a:srgbClr val="FF0000"/>
                </a:solidFill>
              </a:rPr>
              <a:t>Recall: Many departments have fewer courses than needed </a:t>
            </a:r>
            <a:endParaRPr lang="en-US" b="1" dirty="0">
              <a:solidFill>
                <a:srgbClr val="FF0000"/>
              </a:solidFill>
            </a:endParaRPr>
          </a:p>
        </p:txBody>
      </p:sp>
      <p:graphicFrame>
        <p:nvGraphicFramePr>
          <p:cNvPr id="6" name="Content Placeholder 5"/>
          <p:cNvGraphicFramePr>
            <a:graphicFrameLocks noGrp="1"/>
          </p:cNvGraphicFramePr>
          <p:nvPr>
            <p:ph idx="1"/>
            <p:extLst/>
          </p:nvPr>
        </p:nvGraphicFramePr>
        <p:xfrm>
          <a:off x="293426" y="1940081"/>
          <a:ext cx="874139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539058"/>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245659" y="274638"/>
            <a:ext cx="8625385" cy="1325562"/>
          </a:xfrm>
        </p:spPr>
        <p:txBody>
          <a:bodyPr>
            <a:normAutofit fontScale="90000"/>
          </a:bodyPr>
          <a:lstStyle/>
          <a:p>
            <a:pPr eaLnBrk="1" hangingPunct="1">
              <a:defRPr/>
            </a:pPr>
            <a:r>
              <a:rPr lang="en-US" sz="5400" dirty="0">
                <a:latin typeface="Calibri" charset="0"/>
                <a:ea typeface="ＭＳ Ｐゴシック" charset="0"/>
                <a:cs typeface="ＭＳ Ｐゴシック" charset="0"/>
              </a:rPr>
              <a:t/>
            </a:r>
            <a:br>
              <a:rPr lang="en-US" sz="5400" dirty="0">
                <a:latin typeface="Calibri" charset="0"/>
                <a:ea typeface="ＭＳ Ｐゴシック" charset="0"/>
                <a:cs typeface="ＭＳ Ｐゴシック" charset="0"/>
              </a:rPr>
            </a:br>
            <a:r>
              <a:rPr lang="en-US" sz="5400" b="1" dirty="0" smtClean="0">
                <a:solidFill>
                  <a:srgbClr val="FF0000"/>
                </a:solidFill>
                <a:latin typeface="Calibri" charset="0"/>
                <a:ea typeface="ＭＳ Ｐゴシック" charset="0"/>
                <a:cs typeface="ＭＳ Ｐゴシック" charset="0"/>
              </a:rPr>
              <a:t>Discussion: </a:t>
            </a:r>
            <a:r>
              <a:rPr lang="en-US" b="1" dirty="0" smtClean="0">
                <a:solidFill>
                  <a:srgbClr val="FF0000"/>
                </a:solidFill>
                <a:latin typeface="Calibri" charset="0"/>
                <a:ea typeface="ＭＳ Ｐゴシック" charset="0"/>
                <a:cs typeface="ＭＳ Ｐゴシック" charset="0"/>
              </a:rPr>
              <a:t>How </a:t>
            </a:r>
            <a:r>
              <a:rPr lang="en-US" b="1" dirty="0">
                <a:solidFill>
                  <a:srgbClr val="FF0000"/>
                </a:solidFill>
                <a:latin typeface="Calibri" charset="0"/>
                <a:ea typeface="ＭＳ Ｐゴシック" charset="0"/>
                <a:cs typeface="ＭＳ Ｐゴシック" charset="0"/>
              </a:rPr>
              <a:t>do you assign a grade to these students and </a:t>
            </a:r>
            <a:r>
              <a:rPr lang="en-US" dirty="0">
                <a:latin typeface="Calibri" charset="0"/>
                <a:ea typeface="ＭＳ Ｐゴシック" charset="0"/>
                <a:cs typeface="ＭＳ Ｐゴシック" charset="0"/>
              </a:rPr>
              <a:t/>
            </a:r>
            <a:br>
              <a:rPr lang="en-US" dirty="0">
                <a:latin typeface="Calibri" charset="0"/>
                <a:ea typeface="ＭＳ Ｐゴシック" charset="0"/>
                <a:cs typeface="ＭＳ Ｐゴシック" charset="0"/>
              </a:rPr>
            </a:br>
            <a:endParaRPr lang="en-US" dirty="0">
              <a:latin typeface="Calibri" charset="0"/>
              <a:ea typeface="ＭＳ Ｐゴシック" charset="0"/>
              <a:cs typeface="ＭＳ Ｐゴシック" charset="0"/>
            </a:endParaRPr>
          </a:p>
        </p:txBody>
      </p:sp>
      <p:sp>
        <p:nvSpPr>
          <p:cNvPr id="71682" name="Content Placeholder 2"/>
          <p:cNvSpPr>
            <a:spLocks noGrp="1"/>
          </p:cNvSpPr>
          <p:nvPr>
            <p:ph idx="1"/>
          </p:nvPr>
        </p:nvSpPr>
        <p:spPr>
          <a:xfrm>
            <a:off x="457200" y="2044880"/>
            <a:ext cx="8229600" cy="4525963"/>
          </a:xfrm>
        </p:spPr>
        <p:txBody>
          <a:bodyPr/>
          <a:lstStyle/>
          <a:p>
            <a:pPr eaLnBrk="1" hangingPunct="1">
              <a:buFontTx/>
              <a:buNone/>
            </a:pPr>
            <a:endParaRPr lang="en-US" dirty="0">
              <a:latin typeface="Calibri" charset="0"/>
              <a:ea typeface="ＭＳ Ｐゴシック" charset="0"/>
              <a:cs typeface="ＭＳ Ｐゴシック" charset="0"/>
            </a:endParaRPr>
          </a:p>
          <a:p>
            <a:pPr eaLnBrk="1" hangingPunct="1">
              <a:buFontTx/>
              <a:buNone/>
            </a:pPr>
            <a:endParaRPr lang="en-US" dirty="0">
              <a:latin typeface="Calibri" charset="0"/>
              <a:ea typeface="ＭＳ Ｐゴシック" charset="0"/>
              <a:cs typeface="ＭＳ Ｐゴシック" charset="0"/>
            </a:endParaRPr>
          </a:p>
          <a:p>
            <a:pPr eaLnBrk="1" hangingPunct="1">
              <a:buFontTx/>
              <a:buNone/>
            </a:pPr>
            <a:r>
              <a:rPr lang="en-US" dirty="0">
                <a:latin typeface="Calibri" charset="0"/>
                <a:ea typeface="ＭＳ Ｐゴシック" charset="0"/>
                <a:cs typeface="ＭＳ Ｐゴシック" charset="0"/>
              </a:rPr>
              <a:t>	</a:t>
            </a:r>
          </a:p>
          <a:p>
            <a:pPr eaLnBrk="1" hangingPunct="1">
              <a:buFontTx/>
              <a:buNone/>
            </a:pPr>
            <a:endParaRPr lang="en-US" dirty="0">
              <a:latin typeface="Calibri" charset="0"/>
              <a:ea typeface="ＭＳ Ｐゴシック" charset="0"/>
              <a:cs typeface="ＭＳ Ｐゴシック" charset="0"/>
            </a:endParaRPr>
          </a:p>
          <a:p>
            <a:pPr eaLnBrk="1" hangingPunct="1">
              <a:buFontTx/>
              <a:buNone/>
            </a:pPr>
            <a:endParaRPr lang="en-US" dirty="0">
              <a:latin typeface="Calibri" charset="0"/>
              <a:ea typeface="ＭＳ Ｐゴシック" charset="0"/>
              <a:cs typeface="ＭＳ Ｐゴシック" charset="0"/>
            </a:endParaRPr>
          </a:p>
          <a:p>
            <a:pPr eaLnBrk="1" hangingPunct="1">
              <a:buFontTx/>
              <a:buNone/>
            </a:pPr>
            <a:r>
              <a:rPr lang="en-US" dirty="0">
                <a:latin typeface="Calibri" charset="0"/>
                <a:ea typeface="ＭＳ Ｐゴシック" charset="0"/>
                <a:cs typeface="ＭＳ Ｐゴシック" charset="0"/>
              </a:rPr>
              <a:t>• Maintain standards</a:t>
            </a:r>
          </a:p>
          <a:p>
            <a:pPr eaLnBrk="1" hangingPunct="1">
              <a:buFontTx/>
              <a:buNone/>
            </a:pPr>
            <a:r>
              <a:rPr lang="en-US" dirty="0">
                <a:latin typeface="Calibri" charset="0"/>
                <a:ea typeface="ＭＳ Ｐゴシック" charset="0"/>
                <a:cs typeface="ＭＳ Ｐゴシック" charset="0"/>
              </a:rPr>
              <a:t>• Address issues of fairness</a:t>
            </a:r>
          </a:p>
        </p:txBody>
      </p:sp>
      <p:pic>
        <p:nvPicPr>
          <p:cNvPr id="71683" name="Picture 3" descr="j031559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81200"/>
            <a:ext cx="3395663"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0045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457200" y="130738"/>
            <a:ext cx="8229600" cy="877757"/>
          </a:xfrm>
        </p:spPr>
        <p:txBody>
          <a:bodyPr>
            <a:normAutofit/>
          </a:bodyPr>
          <a:lstStyle/>
          <a:p>
            <a:r>
              <a:rPr lang="en-US" b="1" dirty="0">
                <a:solidFill>
                  <a:srgbClr val="FF0000"/>
                </a:solidFill>
                <a:latin typeface="Calibri" charset="0"/>
                <a:ea typeface="ＭＳ Ｐゴシック" charset="0"/>
                <a:cs typeface="ＭＳ Ｐゴシック" charset="0"/>
              </a:rPr>
              <a:t>Formative </a:t>
            </a:r>
            <a:r>
              <a:rPr lang="en-US" b="1" dirty="0" smtClean="0">
                <a:solidFill>
                  <a:srgbClr val="FF0000"/>
                </a:solidFill>
                <a:latin typeface="Calibri" charset="0"/>
                <a:ea typeface="ＭＳ Ｐゴシック" charset="0"/>
                <a:cs typeface="ＭＳ Ｐゴシック" charset="0"/>
              </a:rPr>
              <a:t>assessment: Fairness </a:t>
            </a:r>
            <a:endParaRPr lang="en-US" b="1" dirty="0">
              <a:solidFill>
                <a:srgbClr val="FF0000"/>
              </a:solidFill>
              <a:latin typeface="Calibri" charset="0"/>
              <a:ea typeface="ＭＳ Ｐゴシック" charset="0"/>
              <a:cs typeface="ＭＳ Ｐゴシック" charset="0"/>
            </a:endParaRPr>
          </a:p>
        </p:txBody>
      </p:sp>
      <p:sp>
        <p:nvSpPr>
          <p:cNvPr id="72706" name="Content Placeholder 2"/>
          <p:cNvSpPr>
            <a:spLocks noGrp="1"/>
          </p:cNvSpPr>
          <p:nvPr>
            <p:ph idx="1"/>
          </p:nvPr>
        </p:nvSpPr>
        <p:spPr>
          <a:xfrm>
            <a:off x="539261" y="1551834"/>
            <a:ext cx="8229600" cy="4986295"/>
          </a:xfrm>
        </p:spPr>
        <p:txBody>
          <a:bodyPr>
            <a:normAutofit/>
          </a:bodyPr>
          <a:lstStyle/>
          <a:p>
            <a:pPr>
              <a:buFont typeface="Wingdings" panose="05000000000000000000" pitchFamily="2" charset="2"/>
              <a:buChar char="Ø"/>
            </a:pPr>
            <a:r>
              <a:rPr lang="en-US" sz="2800" u="sng" dirty="0">
                <a:latin typeface="Calibri" charset="0"/>
                <a:ea typeface="ＭＳ Ｐゴシック" charset="0"/>
                <a:cs typeface="ＭＳ Ｐゴシック" charset="0"/>
              </a:rPr>
              <a:t>For instructors</a:t>
            </a: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Enables them to respond to the needs of all learners, particularly those who are struggling with the material; </a:t>
            </a:r>
          </a:p>
          <a:p>
            <a:endParaRPr lang="en-US" sz="2800" dirty="0">
              <a:latin typeface="Calibri" charset="0"/>
              <a:ea typeface="ＭＳ Ｐゴシック" charset="0"/>
              <a:cs typeface="ＭＳ Ｐゴシック" charset="0"/>
            </a:endParaRPr>
          </a:p>
          <a:p>
            <a:pPr>
              <a:buFont typeface="Wingdings" panose="05000000000000000000" pitchFamily="2" charset="2"/>
              <a:buChar char="Ø"/>
            </a:pPr>
            <a:r>
              <a:rPr lang="en-US" sz="2800" u="sng" dirty="0">
                <a:latin typeface="Calibri" charset="0"/>
                <a:ea typeface="ＭＳ Ｐゴシック" charset="0"/>
                <a:cs typeface="ＭＳ Ｐゴシック" charset="0"/>
              </a:rPr>
              <a:t>For students</a:t>
            </a: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Encourages </a:t>
            </a:r>
            <a:r>
              <a:rPr lang="en-US" sz="2800" dirty="0">
                <a:latin typeface="Calibri" charset="0"/>
                <a:ea typeface="ＭＳ Ｐゴシック" charset="0"/>
                <a:cs typeface="ＭＳ Ｐゴシック" charset="0"/>
              </a:rPr>
              <a:t>metacognition and </a:t>
            </a:r>
            <a:r>
              <a:rPr lang="en-US" sz="2800" dirty="0" smtClean="0">
                <a:latin typeface="Calibri" charset="0"/>
                <a:ea typeface="ＭＳ Ｐゴシック" charset="0"/>
                <a:cs typeface="ＭＳ Ｐゴシック" charset="0"/>
              </a:rPr>
              <a:t>independence; previews </a:t>
            </a:r>
            <a:r>
              <a:rPr lang="en-US" sz="2800" dirty="0">
                <a:latin typeface="Calibri" charset="0"/>
                <a:ea typeface="ＭＳ Ｐゴシック" charset="0"/>
                <a:cs typeface="ＭＳ Ｐゴシック" charset="0"/>
              </a:rPr>
              <a:t>summative assessment, </a:t>
            </a:r>
            <a:r>
              <a:rPr lang="en-US" sz="2800" dirty="0" smtClean="0">
                <a:latin typeface="Calibri" charset="0"/>
                <a:ea typeface="ＭＳ Ｐゴシック" charset="0"/>
                <a:cs typeface="ＭＳ Ｐゴシック" charset="0"/>
              </a:rPr>
              <a:t>thereby improving their chances of performing well;</a:t>
            </a:r>
          </a:p>
          <a:p>
            <a:endParaRPr lang="en-US" sz="2800" dirty="0" smtClean="0">
              <a:latin typeface="Calibri" charset="0"/>
              <a:ea typeface="ＭＳ Ｐゴシック" charset="0"/>
              <a:cs typeface="ＭＳ Ｐゴシック" charset="0"/>
            </a:endParaRPr>
          </a:p>
          <a:p>
            <a:pPr>
              <a:buFont typeface="Wingdings" panose="05000000000000000000" pitchFamily="2" charset="2"/>
              <a:buChar char="Ø"/>
            </a:pPr>
            <a:r>
              <a:rPr lang="en-US" sz="2800" u="sng" dirty="0" smtClean="0">
                <a:latin typeface="Calibri" charset="0"/>
                <a:ea typeface="ＭＳ Ｐゴシック" charset="0"/>
                <a:cs typeface="ＭＳ Ｐゴシック" charset="0"/>
              </a:rPr>
              <a:t>For </a:t>
            </a:r>
            <a:r>
              <a:rPr lang="en-US" sz="2800" u="sng" dirty="0">
                <a:latin typeface="Calibri" charset="0"/>
                <a:ea typeface="ＭＳ Ｐゴシック" charset="0"/>
                <a:cs typeface="ＭＳ Ｐゴシック" charset="0"/>
              </a:rPr>
              <a:t>programs</a:t>
            </a:r>
            <a:r>
              <a:rPr lang="en-US" sz="2800" dirty="0">
                <a:latin typeface="Calibri" charset="0"/>
                <a:ea typeface="ＭＳ Ｐゴシック" charset="0"/>
                <a:cs typeface="ＭＳ Ｐゴシック" charset="0"/>
              </a:rPr>
              <a:t>: Provides the knowledge base </a:t>
            </a:r>
            <a:r>
              <a:rPr lang="en-US" sz="2800" dirty="0" smtClean="0">
                <a:latin typeface="Calibri" charset="0"/>
                <a:ea typeface="ＭＳ Ｐゴシック" charset="0"/>
                <a:cs typeface="ＭＳ Ｐゴシック" charset="0"/>
              </a:rPr>
              <a:t>for </a:t>
            </a:r>
            <a:r>
              <a:rPr lang="en-US" sz="2800" dirty="0">
                <a:latin typeface="Calibri" charset="0"/>
                <a:ea typeface="ＭＳ Ｐゴシック" charset="0"/>
                <a:cs typeface="ＭＳ Ｐゴシック" charset="0"/>
              </a:rPr>
              <a:t>effective curriculum and </a:t>
            </a:r>
            <a:r>
              <a:rPr lang="en-US" sz="2800" dirty="0" smtClean="0">
                <a:latin typeface="Calibri" charset="0"/>
                <a:ea typeface="ＭＳ Ｐゴシック" charset="0"/>
                <a:cs typeface="ＭＳ Ｐゴシック" charset="0"/>
              </a:rPr>
              <a:t>program design.</a:t>
            </a:r>
            <a:endParaRPr lang="en-US" sz="2800" dirty="0">
              <a:latin typeface="Calibri" charset="0"/>
              <a:ea typeface="ＭＳ Ｐゴシック" charset="0"/>
              <a:cs typeface="ＭＳ Ｐゴシック" charset="0"/>
            </a:endParaRPr>
          </a:p>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2047349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workshop</a:t>
            </a:r>
            <a:endParaRPr lang="en-US" dirty="0"/>
          </a:p>
        </p:txBody>
      </p:sp>
      <p:sp>
        <p:nvSpPr>
          <p:cNvPr id="3" name="Content Placeholder 2"/>
          <p:cNvSpPr>
            <a:spLocks noGrp="1"/>
          </p:cNvSpPr>
          <p:nvPr>
            <p:ph idx="1"/>
          </p:nvPr>
        </p:nvSpPr>
        <p:spPr/>
        <p:txBody>
          <a:bodyPr/>
          <a:lstStyle/>
          <a:p>
            <a:r>
              <a:rPr lang="en-US" dirty="0" smtClean="0"/>
              <a:t>Managing learner diversity;</a:t>
            </a:r>
          </a:p>
          <a:p>
            <a:r>
              <a:rPr lang="en-US" dirty="0" smtClean="0"/>
              <a:t>Formative assessment;</a:t>
            </a:r>
          </a:p>
          <a:p>
            <a:r>
              <a:rPr lang="en-US" dirty="0" smtClean="0">
                <a:solidFill>
                  <a:srgbClr val="FF0000"/>
                </a:solidFill>
              </a:rPr>
              <a:t>Curriculum and syllabus design; sequencing instruction;</a:t>
            </a:r>
          </a:p>
          <a:p>
            <a:r>
              <a:rPr lang="en-US" dirty="0" smtClean="0"/>
              <a:t>Scaffolding</a:t>
            </a:r>
          </a:p>
          <a:p>
            <a:endParaRPr lang="en-US" dirty="0"/>
          </a:p>
        </p:txBody>
      </p:sp>
    </p:spTree>
    <p:extLst>
      <p:ext uri="{BB962C8B-B14F-4D97-AF65-F5344CB8AC3E}">
        <p14:creationId xmlns:p14="http://schemas.microsoft.com/office/powerpoint/2010/main" val="3760262229"/>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general idea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13705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a:t>
            </a:r>
            <a:endParaRPr lang="en-US" dirty="0"/>
          </a:p>
        </p:txBody>
      </p:sp>
      <p:pic>
        <p:nvPicPr>
          <p:cNvPr id="10" name="Picture 9"/>
          <p:cNvPicPr>
            <a:picLocks noChangeAspect="1"/>
          </p:cNvPicPr>
          <p:nvPr/>
        </p:nvPicPr>
        <p:blipFill>
          <a:blip r:embed="rId2"/>
          <a:stretch>
            <a:fillRect/>
          </a:stretch>
        </p:blipFill>
        <p:spPr>
          <a:xfrm>
            <a:off x="2781300" y="1989138"/>
            <a:ext cx="3505200" cy="3523084"/>
          </a:xfrm>
          <a:prstGeom prst="rect">
            <a:avLst/>
          </a:prstGeom>
        </p:spPr>
      </p:pic>
    </p:spTree>
    <p:extLst>
      <p:ext uri="{BB962C8B-B14F-4D97-AF65-F5344CB8AC3E}">
        <p14:creationId xmlns:p14="http://schemas.microsoft.com/office/powerpoint/2010/main" val="40450448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6486103"/>
              </p:ext>
            </p:extLst>
          </p:nvPr>
        </p:nvGraphicFramePr>
        <p:xfrm>
          <a:off x="457200" y="416689"/>
          <a:ext cx="8229600" cy="5952649"/>
        </p:xfrm>
        <a:graphic>
          <a:graphicData uri="http://schemas.openxmlformats.org/drawingml/2006/table">
            <a:tbl>
              <a:tblPr firstRow="1" bandRow="1">
                <a:tableStyleId>{5C22544A-7EE6-4342-B048-85BDC9FD1C3A}</a:tableStyleId>
              </a:tblPr>
              <a:tblGrid>
                <a:gridCol w="4114800"/>
                <a:gridCol w="4114800"/>
              </a:tblGrid>
              <a:tr h="825874">
                <a:tc>
                  <a:txBody>
                    <a:bodyPr/>
                    <a:lstStyle/>
                    <a:p>
                      <a:r>
                        <a:rPr lang="en-US" sz="2800" dirty="0" smtClean="0">
                          <a:solidFill>
                            <a:schemeClr val="bg1"/>
                          </a:solidFill>
                        </a:rPr>
                        <a:t>Demographic information</a:t>
                      </a:r>
                    </a:p>
                    <a:p>
                      <a:r>
                        <a:rPr lang="en-US" sz="2800" dirty="0" smtClean="0">
                          <a:solidFill>
                            <a:schemeClr val="bg1"/>
                          </a:solidFill>
                        </a:rPr>
                        <a:t>Most commonly </a:t>
                      </a:r>
                      <a:r>
                        <a:rPr lang="en-US" sz="2800" dirty="0" smtClean="0">
                          <a:solidFill>
                            <a:srgbClr val="000000"/>
                          </a:solidFill>
                        </a:rPr>
                        <a:t>spoken</a:t>
                      </a:r>
                      <a:endParaRPr lang="en-US" sz="2800" dirty="0">
                        <a:solidFill>
                          <a:srgbClr val="000000"/>
                        </a:solidFill>
                      </a:endParaRPr>
                    </a:p>
                  </a:txBody>
                  <a:tcPr/>
                </a:tc>
                <a:tc>
                  <a:txBody>
                    <a:bodyPr/>
                    <a:lstStyle/>
                    <a:p>
                      <a:r>
                        <a:rPr lang="en-US" sz="2800" dirty="0" smtClean="0">
                          <a:solidFill>
                            <a:srgbClr val="FFFFFF"/>
                          </a:solidFill>
                        </a:rPr>
                        <a:t>Institutional information</a:t>
                      </a:r>
                    </a:p>
                    <a:p>
                      <a:r>
                        <a:rPr lang="en-US" sz="2800" dirty="0" smtClean="0">
                          <a:solidFill>
                            <a:srgbClr val="FFFFFF"/>
                          </a:solidFill>
                        </a:rPr>
                        <a:t>Most commonly  </a:t>
                      </a:r>
                      <a:r>
                        <a:rPr lang="en-US" sz="2800" dirty="0" smtClean="0">
                          <a:solidFill>
                            <a:schemeClr val="tx1"/>
                          </a:solidFill>
                        </a:rPr>
                        <a:t>studied</a:t>
                      </a:r>
                      <a:endParaRPr lang="en-US" sz="2800" dirty="0">
                        <a:solidFill>
                          <a:srgbClr val="FFFFFF"/>
                        </a:solidFill>
                      </a:endParaRPr>
                    </a:p>
                  </a:txBody>
                  <a:tcPr/>
                </a:tc>
              </a:tr>
              <a:tr h="500777">
                <a:tc>
                  <a:txBody>
                    <a:bodyPr/>
                    <a:lstStyle/>
                    <a:p>
                      <a:pPr marL="0" indent="0">
                        <a:buFont typeface="+mj-lt"/>
                        <a:buNone/>
                      </a:pPr>
                      <a:r>
                        <a:rPr lang="en-US" sz="2400" dirty="0" smtClean="0"/>
                        <a:t>1. Spanish</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Rockwell" charset="0"/>
                          <a:ea typeface="ＭＳ Ｐゴシック" charset="0"/>
                          <a:cs typeface="ＭＳ Ｐゴシック" charset="0"/>
                        </a:rPr>
                        <a:t>Spanish </a:t>
                      </a:r>
                      <a:endParaRPr kumimoji="0" lang="en-US" sz="2400" b="0" i="0" u="none" strike="noStrike" cap="none" normalizeH="0" baseline="0" dirty="0">
                        <a:ln>
                          <a:noFill/>
                        </a:ln>
                        <a:solidFill>
                          <a:schemeClr val="tx1"/>
                        </a:solidFill>
                        <a:effectLst/>
                        <a:latin typeface="Rockwell" charset="0"/>
                        <a:ea typeface="ＭＳ Ｐゴシック" charset="0"/>
                        <a:cs typeface="ＭＳ Ｐゴシック" charset="0"/>
                      </a:endParaRPr>
                    </a:p>
                  </a:txBody>
                  <a:tcPr horzOverflow="overflow"/>
                </a:tc>
              </a:tr>
              <a:tr h="500777">
                <a:tc>
                  <a:txBody>
                    <a:bodyPr/>
                    <a:lstStyle/>
                    <a:p>
                      <a:pPr marL="0" indent="0">
                        <a:buFont typeface="+mj-lt"/>
                        <a:buNone/>
                      </a:pPr>
                      <a:r>
                        <a:rPr lang="en-US" sz="2400" dirty="0" smtClean="0"/>
                        <a:t>2. Chinese</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Rockwell" charset="0"/>
                          <a:ea typeface="ＭＳ Ｐゴシック" charset="0"/>
                          <a:cs typeface="ＭＳ Ｐゴシック" charset="0"/>
                        </a:rPr>
                        <a:t>French </a:t>
                      </a:r>
                      <a:endParaRPr kumimoji="0" lang="en-US" sz="2400" b="0" i="0" u="none" strike="noStrike" cap="none" normalizeH="0" baseline="0" dirty="0">
                        <a:ln>
                          <a:noFill/>
                        </a:ln>
                        <a:solidFill>
                          <a:schemeClr val="tx1"/>
                        </a:solidFill>
                        <a:effectLst/>
                        <a:latin typeface="Rockwell" charset="0"/>
                        <a:ea typeface="ＭＳ Ｐゴシック" charset="0"/>
                        <a:cs typeface="ＭＳ Ｐゴシック" charset="0"/>
                      </a:endParaRPr>
                    </a:p>
                  </a:txBody>
                  <a:tcPr horzOverflow="overflow"/>
                </a:tc>
              </a:tr>
              <a:tr h="500777">
                <a:tc>
                  <a:txBody>
                    <a:bodyPr/>
                    <a:lstStyle/>
                    <a:p>
                      <a:pPr marL="0" indent="0">
                        <a:buFont typeface="+mj-lt"/>
                        <a:buNone/>
                      </a:pPr>
                      <a:r>
                        <a:rPr lang="en-US" sz="2400" dirty="0" smtClean="0"/>
                        <a:t>3. French </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Rockwell" charset="0"/>
                          <a:ea typeface="ＭＳ Ｐゴシック" charset="0"/>
                          <a:cs typeface="ＭＳ Ｐゴシック" charset="0"/>
                        </a:rPr>
                        <a:t>German </a:t>
                      </a:r>
                      <a:endParaRPr kumimoji="0" lang="en-US" sz="2400" b="0" i="0" u="none" strike="noStrike" cap="none" normalizeH="0" baseline="0" dirty="0">
                        <a:ln>
                          <a:noFill/>
                        </a:ln>
                        <a:solidFill>
                          <a:schemeClr val="tx1"/>
                        </a:solidFill>
                        <a:effectLst/>
                        <a:latin typeface="Rockwell" charset="0"/>
                        <a:ea typeface="ＭＳ Ｐゴシック" charset="0"/>
                        <a:cs typeface="ＭＳ Ｐゴシック" charset="0"/>
                      </a:endParaRPr>
                    </a:p>
                  </a:txBody>
                  <a:tcPr horzOverflow="overflow"/>
                </a:tc>
              </a:tr>
              <a:tr h="500777">
                <a:tc>
                  <a:txBody>
                    <a:bodyPr/>
                    <a:lstStyle/>
                    <a:p>
                      <a:pPr marL="0" indent="0">
                        <a:buFont typeface="+mj-lt"/>
                        <a:buNone/>
                      </a:pPr>
                      <a:r>
                        <a:rPr lang="en-US" sz="2400" dirty="0" smtClean="0"/>
                        <a:t>4, Tagalog</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Rockwell" charset="0"/>
                          <a:ea typeface="ＭＳ Ｐゴシック" charset="0"/>
                          <a:cs typeface="ＭＳ Ｐゴシック" charset="0"/>
                        </a:rPr>
                        <a:t>ASL</a:t>
                      </a:r>
                    </a:p>
                  </a:txBody>
                  <a:tcPr horzOverflow="overflow"/>
                </a:tc>
              </a:tr>
              <a:tr h="500777">
                <a:tc>
                  <a:txBody>
                    <a:bodyPr/>
                    <a:lstStyle/>
                    <a:p>
                      <a:pPr marL="0" indent="0">
                        <a:buFont typeface="+mj-lt"/>
                        <a:buNone/>
                      </a:pPr>
                      <a:r>
                        <a:rPr lang="en-US" sz="2400" dirty="0" smtClean="0"/>
                        <a:t>5.</a:t>
                      </a:r>
                      <a:r>
                        <a:rPr lang="en-US" sz="2400" baseline="0" dirty="0" smtClean="0"/>
                        <a:t> V</a:t>
                      </a:r>
                      <a:r>
                        <a:rPr lang="en-US" sz="2400" dirty="0" smtClean="0"/>
                        <a:t>ietnamese</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Rockwell" charset="0"/>
                          <a:ea typeface="ＭＳ Ｐゴシック" charset="0"/>
                          <a:cs typeface="ＭＳ Ｐゴシック" charset="0"/>
                        </a:rPr>
                        <a:t>Italian </a:t>
                      </a:r>
                      <a:endParaRPr kumimoji="0" lang="en-US" sz="2400" b="0" i="0" u="none" strike="noStrike" cap="none" normalizeH="0" baseline="0" dirty="0">
                        <a:ln>
                          <a:noFill/>
                        </a:ln>
                        <a:solidFill>
                          <a:schemeClr val="tx1"/>
                        </a:solidFill>
                        <a:effectLst/>
                        <a:latin typeface="Rockwell" charset="0"/>
                        <a:ea typeface="ＭＳ Ｐゴシック" charset="0"/>
                        <a:cs typeface="ＭＳ Ｐゴシック" charset="0"/>
                      </a:endParaRPr>
                    </a:p>
                  </a:txBody>
                  <a:tcPr horzOverflow="overflow"/>
                </a:tc>
              </a:tr>
              <a:tr h="500777">
                <a:tc>
                  <a:txBody>
                    <a:bodyPr/>
                    <a:lstStyle/>
                    <a:p>
                      <a:pPr marL="0" indent="0">
                        <a:buFont typeface="+mj-lt"/>
                        <a:buNone/>
                      </a:pPr>
                      <a:r>
                        <a:rPr lang="en-US" sz="2400" dirty="0" smtClean="0"/>
                        <a:t>6.</a:t>
                      </a:r>
                      <a:r>
                        <a:rPr lang="en-US" sz="2400" baseline="0" dirty="0" smtClean="0"/>
                        <a:t> K</a:t>
                      </a:r>
                      <a:r>
                        <a:rPr lang="en-US" sz="2400" dirty="0" smtClean="0"/>
                        <a:t>orean</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Rockwell" charset="0"/>
                          <a:ea typeface="ＭＳ Ｐゴシック" charset="0"/>
                          <a:cs typeface="ＭＳ Ｐゴシック" charset="0"/>
                        </a:rPr>
                        <a:t>Japanese</a:t>
                      </a:r>
                    </a:p>
                  </a:txBody>
                  <a:tcPr horzOverflow="overflow"/>
                </a:tc>
              </a:tr>
              <a:tr h="500777">
                <a:tc>
                  <a:txBody>
                    <a:bodyPr/>
                    <a:lstStyle/>
                    <a:p>
                      <a:pPr marL="0" indent="0">
                        <a:buFont typeface="+mj-lt"/>
                        <a:buNone/>
                      </a:pPr>
                      <a:r>
                        <a:rPr lang="en-US" sz="2400" dirty="0" smtClean="0"/>
                        <a:t>7.</a:t>
                      </a:r>
                      <a:r>
                        <a:rPr lang="en-US" sz="2400" baseline="0" dirty="0" smtClean="0"/>
                        <a:t> G</a:t>
                      </a:r>
                      <a:r>
                        <a:rPr lang="en-US" sz="2400" dirty="0" smtClean="0"/>
                        <a:t>erman</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Rockwell" charset="0"/>
                          <a:ea typeface="ＭＳ Ｐゴシック" charset="0"/>
                          <a:cs typeface="ＭＳ Ｐゴシック" charset="0"/>
                        </a:rPr>
                        <a:t>Chinese </a:t>
                      </a:r>
                      <a:endParaRPr kumimoji="0" lang="en-US" sz="24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tc>
              </a:tr>
              <a:tr h="500777">
                <a:tc>
                  <a:txBody>
                    <a:bodyPr/>
                    <a:lstStyle/>
                    <a:p>
                      <a:pPr marL="0" indent="0">
                        <a:buFont typeface="+mj-lt"/>
                        <a:buNone/>
                      </a:pPr>
                      <a:r>
                        <a:rPr lang="en-US" sz="2400" dirty="0" smtClean="0"/>
                        <a:t>8.</a:t>
                      </a:r>
                      <a:r>
                        <a:rPr lang="en-US" sz="2400" baseline="0" dirty="0" smtClean="0"/>
                        <a:t> R</a:t>
                      </a:r>
                      <a:r>
                        <a:rPr lang="en-US" sz="2400" dirty="0" smtClean="0"/>
                        <a:t>ussian</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Rockwell" charset="0"/>
                          <a:ea typeface="ＭＳ Ｐゴシック" charset="0"/>
                          <a:cs typeface="ＭＳ Ｐゴシック" charset="0"/>
                        </a:rPr>
                        <a:t>Arabic</a:t>
                      </a:r>
                    </a:p>
                  </a:txBody>
                  <a:tcPr horzOverflow="overflow"/>
                </a:tc>
              </a:tr>
              <a:tr h="500777">
                <a:tc>
                  <a:txBody>
                    <a:bodyPr/>
                    <a:lstStyle/>
                    <a:p>
                      <a:pPr marL="0" indent="0">
                        <a:buFont typeface="+mj-lt"/>
                        <a:buNone/>
                      </a:pPr>
                      <a:r>
                        <a:rPr lang="en-US" sz="2400" dirty="0" smtClean="0"/>
                        <a:t>9.</a:t>
                      </a:r>
                      <a:r>
                        <a:rPr lang="en-US" sz="2400" baseline="0" dirty="0" smtClean="0"/>
                        <a:t> I</a:t>
                      </a:r>
                      <a:r>
                        <a:rPr lang="en-US" sz="2400" dirty="0" smtClean="0"/>
                        <a:t>talian</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Rockwell" charset="0"/>
                          <a:ea typeface="ＭＳ Ｐゴシック" charset="0"/>
                          <a:cs typeface="ＭＳ Ｐゴシック" charset="0"/>
                        </a:rPr>
                        <a:t>Latin</a:t>
                      </a:r>
                    </a:p>
                  </a:txBody>
                  <a:tcPr horzOverflow="overflow"/>
                </a:tc>
              </a:tr>
              <a:tr h="500777">
                <a:tc>
                  <a:txBody>
                    <a:bodyPr/>
                    <a:lstStyle/>
                    <a:p>
                      <a:pPr marL="0" indent="0">
                        <a:buFont typeface="+mj-lt"/>
                        <a:buNone/>
                      </a:pPr>
                      <a:r>
                        <a:rPr lang="en-US" sz="2400" dirty="0" smtClean="0"/>
                        <a:t>10.</a:t>
                      </a:r>
                      <a:r>
                        <a:rPr lang="en-US" sz="2400" baseline="0" dirty="0" smtClean="0"/>
                        <a:t> P</a:t>
                      </a:r>
                      <a:r>
                        <a:rPr lang="en-US" sz="2400" dirty="0" smtClean="0"/>
                        <a:t>ortuguese</a:t>
                      </a:r>
                      <a:endParaRPr lang="en-US" sz="24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Rockwell" charset="0"/>
                          <a:ea typeface="ＭＳ Ｐゴシック" charset="0"/>
                          <a:cs typeface="ＭＳ Ｐゴシック" charset="0"/>
                        </a:rPr>
                        <a:t>Russian </a:t>
                      </a:r>
                      <a:endParaRPr kumimoji="0" lang="en-US" sz="24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tc>
              </a:tr>
            </a:tbl>
          </a:graphicData>
        </a:graphic>
      </p:graphicFrame>
    </p:spTree>
    <p:extLst>
      <p:ext uri="{BB962C8B-B14F-4D97-AF65-F5344CB8AC3E}">
        <p14:creationId xmlns:p14="http://schemas.microsoft.com/office/powerpoint/2010/main" val="114070389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Do…build on what they know</a:t>
            </a:r>
            <a:endParaRPr lang="en-US" dirty="0"/>
          </a:p>
        </p:txBody>
      </p:sp>
      <p:pic>
        <p:nvPicPr>
          <p:cNvPr id="18" name="Picture 17"/>
          <p:cNvPicPr>
            <a:picLocks noChangeAspect="1"/>
          </p:cNvPicPr>
          <p:nvPr/>
        </p:nvPicPr>
        <p:blipFill>
          <a:blip r:embed="rId2"/>
          <a:stretch>
            <a:fillRect/>
          </a:stretch>
        </p:blipFill>
        <p:spPr>
          <a:xfrm>
            <a:off x="1854200" y="1400176"/>
            <a:ext cx="4635500" cy="4902200"/>
          </a:xfrm>
          <a:prstGeom prst="rect">
            <a:avLst/>
          </a:prstGeom>
        </p:spPr>
      </p:pic>
    </p:spTree>
    <p:extLst>
      <p:ext uri="{BB962C8B-B14F-4D97-AF65-F5344CB8AC3E}">
        <p14:creationId xmlns:p14="http://schemas.microsoft.com/office/powerpoint/2010/main" val="175369927"/>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456"/>
            <a:ext cx="8229600" cy="1117434"/>
          </a:xfrm>
        </p:spPr>
        <p:txBody>
          <a:bodyPr>
            <a:normAutofit fontScale="90000"/>
          </a:bodyPr>
          <a:lstStyle/>
          <a:p>
            <a:r>
              <a:rPr lang="en-US" altLang="en-US" dirty="0" smtClean="0"/>
              <a:t>The Five “FROM-TO” Principles</a:t>
            </a:r>
            <a:br>
              <a:rPr lang="en-US" altLang="en-US" dirty="0" smtClean="0"/>
            </a:br>
            <a:r>
              <a:rPr lang="en-US" altLang="en-US" dirty="0" smtClean="0"/>
              <a:t>(</a:t>
            </a:r>
            <a:r>
              <a:rPr lang="en-US" altLang="en-US" dirty="0" err="1" smtClean="0"/>
              <a:t>Kagan</a:t>
            </a:r>
            <a:r>
              <a:rPr lang="en-US" altLang="en-US" dirty="0" smtClean="0"/>
              <a:t>, 2015)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2129272"/>
              </p:ext>
            </p:extLst>
          </p:nvPr>
        </p:nvGraphicFramePr>
        <p:xfrm>
          <a:off x="457198" y="1600201"/>
          <a:ext cx="8372901" cy="4767844"/>
        </p:xfrm>
        <a:graphic>
          <a:graphicData uri="http://schemas.openxmlformats.org/drawingml/2006/table">
            <a:tbl>
              <a:tblPr firstRow="1" bandRow="1">
                <a:tableStyleId>{5C22544A-7EE6-4342-B048-85BDC9FD1C3A}</a:tableStyleId>
              </a:tblPr>
              <a:tblGrid>
                <a:gridCol w="3459709"/>
                <a:gridCol w="1037230"/>
                <a:gridCol w="3875962"/>
              </a:tblGrid>
              <a:tr h="951931">
                <a:tc>
                  <a:txBody>
                    <a:bodyPr/>
                    <a:lstStyle/>
                    <a:p>
                      <a:pPr algn="ctr"/>
                      <a:r>
                        <a:rPr lang="en-US" sz="2850" b="0" dirty="0" smtClean="0">
                          <a:solidFill>
                            <a:schemeClr val="tx1"/>
                          </a:solidFill>
                        </a:rPr>
                        <a:t>listening</a:t>
                      </a:r>
                      <a:endParaRPr lang="en-US" sz="285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en-US" sz="2400" b="1" dirty="0" smtClean="0">
                          <a:solidFill>
                            <a:schemeClr val="tx1"/>
                          </a:solidFill>
                          <a:sym typeface="Wingdings"/>
                        </a:rPr>
                        <a:t></a:t>
                      </a:r>
                      <a:endParaRPr lang="en-US" sz="2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b="0" dirty="0" smtClean="0">
                          <a:solidFill>
                            <a:schemeClr val="tx1"/>
                          </a:solidFill>
                        </a:rPr>
                        <a:t>reading</a:t>
                      </a:r>
                      <a:endParaRPr lang="en-US" sz="285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speaking</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writing</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home-based</a:t>
                      </a:r>
                      <a:r>
                        <a:rPr lang="en-US" sz="2850" baseline="0" dirty="0" smtClean="0">
                          <a:solidFill>
                            <a:schemeClr val="tx1"/>
                          </a:solidFill>
                        </a:rPr>
                        <a:t> register</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general/academic register</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everyday activities</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in-class activities</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motivation + identity</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content</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99199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“From-To” principles and </a:t>
            </a:r>
            <a:r>
              <a:rPr lang="en-US" dirty="0" err="1" smtClean="0"/>
              <a:t>Vygotsky’s</a:t>
            </a:r>
            <a:r>
              <a:rPr lang="en-US" dirty="0" smtClean="0"/>
              <a:t> theory of learning.</a:t>
            </a:r>
            <a:endParaRPr lang="en-US" dirty="0"/>
          </a:p>
        </p:txBody>
      </p:sp>
      <p:sp>
        <p:nvSpPr>
          <p:cNvPr id="3" name="Content Placeholder 2"/>
          <p:cNvSpPr>
            <a:spLocks noGrp="1"/>
          </p:cNvSpPr>
          <p:nvPr>
            <p:ph idx="1"/>
          </p:nvPr>
        </p:nvSpPr>
        <p:spPr/>
        <p:txBody>
          <a:bodyPr>
            <a:normAutofit/>
          </a:bodyPr>
          <a:lstStyle/>
          <a:p>
            <a:r>
              <a:rPr lang="en-US" dirty="0" smtClean="0"/>
              <a:t>Learning takes place when learners are in their </a:t>
            </a:r>
            <a:r>
              <a:rPr lang="en-US" dirty="0" smtClean="0">
                <a:solidFill>
                  <a:srgbClr val="FF0000"/>
                </a:solidFill>
              </a:rPr>
              <a:t>Zone of Proximal Development </a:t>
            </a:r>
            <a:r>
              <a:rPr lang="en-US" dirty="0" smtClean="0"/>
              <a:t>(</a:t>
            </a:r>
            <a:r>
              <a:rPr lang="en-US" dirty="0" err="1" smtClean="0"/>
              <a:t>Vygotsky</a:t>
            </a:r>
            <a:r>
              <a:rPr lang="en-US" dirty="0" smtClean="0"/>
              <a:t>, 1978).</a:t>
            </a:r>
          </a:p>
          <a:p>
            <a:r>
              <a:rPr lang="en-US" dirty="0" smtClean="0"/>
              <a:t>The </a:t>
            </a:r>
            <a:r>
              <a:rPr lang="en-US" dirty="0" smtClean="0">
                <a:solidFill>
                  <a:srgbClr val="FF0000"/>
                </a:solidFill>
              </a:rPr>
              <a:t>ZPD</a:t>
            </a:r>
            <a:r>
              <a:rPr lang="en-US" dirty="0" smtClean="0"/>
              <a:t> is the difference between what a learner can do independently and what he or she is capable of doing </a:t>
            </a:r>
            <a:r>
              <a:rPr lang="en-US" dirty="0" smtClean="0">
                <a:solidFill>
                  <a:srgbClr val="0000FF"/>
                </a:solidFill>
              </a:rPr>
              <a:t>with targeted assistance </a:t>
            </a:r>
            <a:r>
              <a:rPr lang="en-US" dirty="0" smtClean="0"/>
              <a:t>(scaffolding). </a:t>
            </a:r>
          </a:p>
          <a:p>
            <a:endParaRPr lang="en-US" dirty="0" smtClean="0"/>
          </a:p>
          <a:p>
            <a:endParaRPr lang="en-US" dirty="0" smtClean="0"/>
          </a:p>
          <a:p>
            <a:endParaRPr lang="en-US" dirty="0"/>
          </a:p>
        </p:txBody>
      </p:sp>
    </p:spTree>
    <p:extLst>
      <p:ext uri="{BB962C8B-B14F-4D97-AF65-F5344CB8AC3E}">
        <p14:creationId xmlns:p14="http://schemas.microsoft.com/office/powerpoint/2010/main" val="1423102660"/>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ZPD: The Goldilocks effect</a:t>
            </a:r>
            <a:endParaRPr lang="en-US" dirty="0"/>
          </a:p>
        </p:txBody>
      </p:sp>
      <p:sp>
        <p:nvSpPr>
          <p:cNvPr id="3" name="Content Placeholder 2"/>
          <p:cNvSpPr>
            <a:spLocks noGrp="1"/>
          </p:cNvSpPr>
          <p:nvPr>
            <p:ph idx="1"/>
          </p:nvPr>
        </p:nvSpPr>
        <p:spPr/>
        <p:txBody>
          <a:bodyPr/>
          <a:lstStyle/>
          <a:p>
            <a:pPr marL="0" indent="0" algn="ctr">
              <a:buNone/>
            </a:pPr>
            <a:r>
              <a:rPr lang="en-US" dirty="0" smtClean="0"/>
              <a:t>Aiming too high: Overwhelm students</a:t>
            </a:r>
          </a:p>
          <a:p>
            <a:pPr marL="0" indent="0" algn="ctr">
              <a:buNone/>
            </a:pPr>
            <a:endParaRPr lang="en-US" dirty="0"/>
          </a:p>
          <a:p>
            <a:pPr marL="0" indent="0" algn="ctr">
              <a:buNone/>
            </a:pPr>
            <a:r>
              <a:rPr lang="en-US" dirty="0" smtClean="0"/>
              <a:t>	</a:t>
            </a:r>
            <a:r>
              <a:rPr lang="en-US" dirty="0" smtClean="0">
                <a:solidFill>
                  <a:srgbClr val="FF0000"/>
                </a:solidFill>
              </a:rPr>
              <a:t>LEARNING</a:t>
            </a:r>
          </a:p>
          <a:p>
            <a:pPr marL="0" indent="0" algn="ctr">
              <a:buNone/>
            </a:pPr>
            <a:endParaRPr lang="en-US" dirty="0" smtClean="0"/>
          </a:p>
          <a:p>
            <a:pPr marL="0" indent="0" algn="ctr">
              <a:buNone/>
            </a:pPr>
            <a:r>
              <a:rPr lang="en-US" dirty="0" smtClean="0"/>
              <a:t>Aiming too low: Underwhelm (bore) students</a:t>
            </a:r>
            <a:endParaRPr lang="en-US" dirty="0"/>
          </a:p>
        </p:txBody>
      </p:sp>
    </p:spTree>
    <p:extLst>
      <p:ext uri="{BB962C8B-B14F-4D97-AF65-F5344CB8AC3E}">
        <p14:creationId xmlns:p14="http://schemas.microsoft.com/office/powerpoint/2010/main" val="15181535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practice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539305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456"/>
            <a:ext cx="8229600" cy="1117434"/>
          </a:xfrm>
        </p:spPr>
        <p:txBody>
          <a:bodyPr>
            <a:normAutofit fontScale="90000"/>
          </a:bodyPr>
          <a:lstStyle/>
          <a:p>
            <a:r>
              <a:rPr lang="en-US" altLang="en-US" dirty="0" smtClean="0"/>
              <a:t>The Five “FROM-TO” Principles</a:t>
            </a:r>
            <a:br>
              <a:rPr lang="en-US" altLang="en-US" dirty="0" smtClean="0"/>
            </a:br>
            <a:r>
              <a:rPr lang="en-US" altLang="en-US" dirty="0" smtClean="0"/>
              <a:t>(</a:t>
            </a:r>
            <a:r>
              <a:rPr lang="en-US" altLang="en-US" dirty="0" err="1" smtClean="0"/>
              <a:t>Kagan</a:t>
            </a:r>
            <a:r>
              <a:rPr lang="en-US" altLang="en-US" dirty="0" smtClean="0"/>
              <a:t>, 2015)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0919003"/>
              </p:ext>
            </p:extLst>
          </p:nvPr>
        </p:nvGraphicFramePr>
        <p:xfrm>
          <a:off x="457198" y="1600201"/>
          <a:ext cx="8372901" cy="4767844"/>
        </p:xfrm>
        <a:graphic>
          <a:graphicData uri="http://schemas.openxmlformats.org/drawingml/2006/table">
            <a:tbl>
              <a:tblPr firstRow="1" bandRow="1">
                <a:tableStyleId>{5C22544A-7EE6-4342-B048-85BDC9FD1C3A}</a:tableStyleId>
              </a:tblPr>
              <a:tblGrid>
                <a:gridCol w="3459709"/>
                <a:gridCol w="1037230"/>
                <a:gridCol w="3875962"/>
              </a:tblGrid>
              <a:tr h="951931">
                <a:tc>
                  <a:txBody>
                    <a:bodyPr/>
                    <a:lstStyle/>
                    <a:p>
                      <a:pPr algn="ctr"/>
                      <a:r>
                        <a:rPr lang="en-US" sz="2850" b="0" dirty="0" smtClean="0">
                          <a:solidFill>
                            <a:schemeClr val="tx1"/>
                          </a:solidFill>
                        </a:rPr>
                        <a:t>listening</a:t>
                      </a:r>
                      <a:endParaRPr lang="en-US" sz="285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en-US" sz="2400" b="1" dirty="0" smtClean="0">
                          <a:solidFill>
                            <a:schemeClr val="tx1"/>
                          </a:solidFill>
                          <a:sym typeface="Wingdings"/>
                        </a:rPr>
                        <a:t></a:t>
                      </a:r>
                      <a:endParaRPr lang="en-US" sz="2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b="0" dirty="0" smtClean="0">
                          <a:solidFill>
                            <a:schemeClr val="tx1"/>
                          </a:solidFill>
                        </a:rPr>
                        <a:t>reading</a:t>
                      </a:r>
                      <a:endParaRPr lang="en-US" sz="285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speaking</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writing</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home-based</a:t>
                      </a:r>
                      <a:r>
                        <a:rPr lang="en-US" sz="2850" baseline="0" dirty="0" smtClean="0">
                          <a:solidFill>
                            <a:schemeClr val="tx1"/>
                          </a:solidFill>
                        </a:rPr>
                        <a:t> register</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general/academic register</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everyday activities</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in-class activities</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951931">
                <a:tc>
                  <a:txBody>
                    <a:bodyPr/>
                    <a:lstStyle/>
                    <a:p>
                      <a:pPr algn="ctr"/>
                      <a:r>
                        <a:rPr lang="en-US" sz="2850" dirty="0" smtClean="0">
                          <a:solidFill>
                            <a:schemeClr val="tx1"/>
                          </a:solidFill>
                        </a:rPr>
                        <a:t>motivation + identity</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b="1" dirty="0" smtClean="0">
                          <a:solidFill>
                            <a:schemeClr val="tx1"/>
                          </a:solidFill>
                          <a:sym typeface="Wingdings"/>
                        </a:rPr>
                        <a:t></a:t>
                      </a:r>
                      <a:endParaRPr lang="en-US" sz="2400"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850" dirty="0" smtClean="0">
                          <a:solidFill>
                            <a:schemeClr val="tx1"/>
                          </a:solidFill>
                        </a:rPr>
                        <a:t>content</a:t>
                      </a:r>
                      <a:endParaRPr lang="en-US" sz="285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14724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Listening </a:t>
            </a:r>
            <a:r>
              <a:rPr lang="en-US" altLang="en-US" sz="4000" dirty="0" smtClean="0">
                <a:sym typeface="Wingdings"/>
              </a:rPr>
              <a:t></a:t>
            </a:r>
            <a:r>
              <a:rPr lang="en-US" altLang="en-US" b="1" dirty="0" smtClean="0">
                <a:sym typeface="Wingdings"/>
              </a:rPr>
              <a:t> </a:t>
            </a:r>
            <a:r>
              <a:rPr lang="en-US" altLang="en-US" dirty="0" smtClean="0">
                <a:sym typeface="Wingdings"/>
              </a:rPr>
              <a:t>Reading</a:t>
            </a:r>
            <a:endParaRPr lang="en-US" dirty="0"/>
          </a:p>
        </p:txBody>
      </p:sp>
      <p:sp>
        <p:nvSpPr>
          <p:cNvPr id="3" name="Content Placeholder 2"/>
          <p:cNvSpPr>
            <a:spLocks noGrp="1"/>
          </p:cNvSpPr>
          <p:nvPr>
            <p:ph idx="1"/>
          </p:nvPr>
        </p:nvSpPr>
        <p:spPr>
          <a:xfrm>
            <a:off x="163773" y="1600200"/>
            <a:ext cx="8802806" cy="4525963"/>
          </a:xfrm>
        </p:spPr>
        <p:txBody>
          <a:bodyPr/>
          <a:lstStyle/>
          <a:p>
            <a:pPr marL="0" indent="0">
              <a:buNone/>
            </a:pPr>
            <a:r>
              <a:rPr lang="en-US" dirty="0"/>
              <a:t>L</a:t>
            </a:r>
            <a:r>
              <a:rPr lang="en-US" dirty="0" smtClean="0"/>
              <a:t>istening </a:t>
            </a:r>
            <a:r>
              <a:rPr lang="en-US" dirty="0"/>
              <a:t>to a news story </a:t>
            </a:r>
            <a:r>
              <a:rPr lang="en-US" altLang="en-US" sz="2400" dirty="0">
                <a:sym typeface="Wingdings"/>
              </a:rPr>
              <a:t></a:t>
            </a:r>
            <a:r>
              <a:rPr lang="en-US" altLang="en-US" dirty="0">
                <a:sym typeface="Wingdings"/>
              </a:rPr>
              <a:t> </a:t>
            </a:r>
            <a:endParaRPr lang="en-US" altLang="en-US" dirty="0" smtClean="0">
              <a:sym typeface="Wingdings"/>
            </a:endParaRPr>
          </a:p>
          <a:p>
            <a:pPr marL="0" indent="0">
              <a:buNone/>
            </a:pPr>
            <a:r>
              <a:rPr lang="en-US" dirty="0"/>
              <a:t>R</a:t>
            </a:r>
            <a:r>
              <a:rPr lang="en-US" dirty="0" smtClean="0"/>
              <a:t>eading </a:t>
            </a:r>
            <a:r>
              <a:rPr lang="en-US" dirty="0"/>
              <a:t>a newspaper account of </a:t>
            </a:r>
            <a:r>
              <a:rPr lang="en-US" dirty="0" smtClean="0"/>
              <a:t>same event </a:t>
            </a:r>
          </a:p>
          <a:p>
            <a:endParaRPr lang="en-US" sz="1000" dirty="0" smtClean="0"/>
          </a:p>
          <a:p>
            <a:r>
              <a:rPr lang="en-US" dirty="0"/>
              <a:t>L</a:t>
            </a:r>
            <a:r>
              <a:rPr lang="en-US" dirty="0" smtClean="0"/>
              <a:t>istening </a:t>
            </a:r>
            <a:r>
              <a:rPr lang="en-US" sz="3600" b="1" dirty="0" smtClean="0"/>
              <a:t>=</a:t>
            </a:r>
            <a:r>
              <a:rPr lang="en-US" dirty="0" smtClean="0"/>
              <a:t> scaffolding </a:t>
            </a:r>
            <a:r>
              <a:rPr lang="en-US" dirty="0"/>
              <a:t>for the reading </a:t>
            </a:r>
            <a:r>
              <a:rPr lang="en-US" dirty="0" smtClean="0"/>
              <a:t>activity by providing </a:t>
            </a:r>
            <a:r>
              <a:rPr lang="en-US" dirty="0"/>
              <a:t>the necessary content knowledge </a:t>
            </a:r>
            <a:r>
              <a:rPr lang="en-US" dirty="0" smtClean="0"/>
              <a:t>&amp; vocabulary</a:t>
            </a:r>
            <a:endParaRPr lang="en-US" dirty="0"/>
          </a:p>
        </p:txBody>
      </p:sp>
    </p:spTree>
    <p:extLst>
      <p:ext uri="{BB962C8B-B14F-4D97-AF65-F5344CB8AC3E}">
        <p14:creationId xmlns:p14="http://schemas.microsoft.com/office/powerpoint/2010/main" val="593133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Speaking </a:t>
            </a:r>
            <a:r>
              <a:rPr lang="en-US" altLang="en-US" sz="4000" dirty="0" smtClean="0">
                <a:sym typeface="Wingdings"/>
              </a:rPr>
              <a:t></a:t>
            </a:r>
            <a:r>
              <a:rPr lang="en-US" altLang="en-US" b="1" dirty="0" smtClean="0">
                <a:sym typeface="Wingdings"/>
              </a:rPr>
              <a:t> </a:t>
            </a:r>
            <a:r>
              <a:rPr lang="en-US" altLang="en-US" dirty="0">
                <a:sym typeface="Wingdings"/>
              </a:rPr>
              <a:t>W</a:t>
            </a:r>
            <a:r>
              <a:rPr lang="en-US" altLang="en-US" dirty="0" smtClean="0">
                <a:sym typeface="Wingdings"/>
              </a:rPr>
              <a:t>riting </a:t>
            </a:r>
            <a:endParaRPr lang="en-US" dirty="0"/>
          </a:p>
        </p:txBody>
      </p:sp>
      <p:sp>
        <p:nvSpPr>
          <p:cNvPr id="3" name="Content Placeholder 2"/>
          <p:cNvSpPr>
            <a:spLocks noGrp="1"/>
          </p:cNvSpPr>
          <p:nvPr>
            <p:ph idx="1"/>
          </p:nvPr>
        </p:nvSpPr>
        <p:spPr>
          <a:xfrm>
            <a:off x="218365" y="1760561"/>
            <a:ext cx="8652680" cy="4365602"/>
          </a:xfrm>
        </p:spPr>
        <p:txBody>
          <a:bodyPr/>
          <a:lstStyle/>
          <a:p>
            <a:pPr marL="0" lvl="0" indent="0">
              <a:buNone/>
            </a:pPr>
            <a:r>
              <a:rPr lang="en-US" dirty="0"/>
              <a:t>T</a:t>
            </a:r>
            <a:r>
              <a:rPr lang="en-US" dirty="0" smtClean="0"/>
              <a:t>elling </a:t>
            </a:r>
            <a:r>
              <a:rPr lang="en-US" dirty="0"/>
              <a:t>a friend what you plan to cook for </a:t>
            </a:r>
            <a:r>
              <a:rPr lang="en-US" dirty="0" smtClean="0"/>
              <a:t>dinner </a:t>
            </a:r>
            <a:r>
              <a:rPr lang="en-US" altLang="en-US" sz="2400" dirty="0" smtClean="0">
                <a:sym typeface="Wingdings"/>
              </a:rPr>
              <a:t></a:t>
            </a:r>
          </a:p>
          <a:p>
            <a:pPr marL="0" lvl="0" indent="0">
              <a:buNone/>
            </a:pPr>
            <a:r>
              <a:rPr lang="en-US" altLang="en-US" dirty="0" smtClean="0">
                <a:sym typeface="Wingdings"/>
              </a:rPr>
              <a:t>W</a:t>
            </a:r>
            <a:r>
              <a:rPr lang="en-US" dirty="0" smtClean="0"/>
              <a:t>rite </a:t>
            </a:r>
            <a:r>
              <a:rPr lang="en-US" dirty="0"/>
              <a:t>a shopping </a:t>
            </a:r>
            <a:r>
              <a:rPr lang="en-US" dirty="0" smtClean="0"/>
              <a:t>list</a:t>
            </a:r>
            <a:endParaRPr lang="en-US" dirty="0"/>
          </a:p>
          <a:p>
            <a:endParaRPr lang="en-US" dirty="0"/>
          </a:p>
        </p:txBody>
      </p:sp>
    </p:spTree>
    <p:extLst>
      <p:ext uri="{BB962C8B-B14F-4D97-AF65-F5344CB8AC3E}">
        <p14:creationId xmlns:p14="http://schemas.microsoft.com/office/powerpoint/2010/main" val="596315719"/>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38160"/>
            <a:ext cx="8693624" cy="1325562"/>
          </a:xfrm>
        </p:spPr>
        <p:txBody>
          <a:bodyPr>
            <a:normAutofit fontScale="90000"/>
          </a:bodyPr>
          <a:lstStyle/>
          <a:p>
            <a:r>
              <a:rPr lang="en-US" dirty="0" smtClean="0"/>
              <a:t>3. Home-based register </a:t>
            </a:r>
            <a:r>
              <a:rPr lang="en-US" altLang="en-US" dirty="0" smtClean="0">
                <a:sym typeface="Wingdings"/>
              </a:rPr>
              <a:t> G</a:t>
            </a:r>
            <a:r>
              <a:rPr lang="en-US" dirty="0" smtClean="0"/>
              <a:t>eneral/academic register</a:t>
            </a:r>
            <a:endParaRPr lang="en-US" dirty="0"/>
          </a:p>
        </p:txBody>
      </p:sp>
      <p:sp>
        <p:nvSpPr>
          <p:cNvPr id="3" name="Content Placeholder 2"/>
          <p:cNvSpPr>
            <a:spLocks noGrp="1"/>
          </p:cNvSpPr>
          <p:nvPr>
            <p:ph idx="1"/>
          </p:nvPr>
        </p:nvSpPr>
        <p:spPr>
          <a:xfrm>
            <a:off x="457200" y="1965278"/>
            <a:ext cx="8229600" cy="4160885"/>
          </a:xfrm>
        </p:spPr>
        <p:txBody>
          <a:bodyPr/>
          <a:lstStyle/>
          <a:p>
            <a:pPr marL="0" lvl="0" indent="0">
              <a:buNone/>
            </a:pPr>
            <a:r>
              <a:rPr lang="en-US" dirty="0"/>
              <a:t>D</a:t>
            </a:r>
            <a:r>
              <a:rPr lang="en-US" dirty="0" smtClean="0"/>
              <a:t>escribe </a:t>
            </a:r>
            <a:r>
              <a:rPr lang="en-US" dirty="0"/>
              <a:t>your career goals to a friend </a:t>
            </a:r>
            <a:r>
              <a:rPr lang="en-US" altLang="en-US" sz="2400" dirty="0">
                <a:sym typeface="Wingdings"/>
              </a:rPr>
              <a:t></a:t>
            </a:r>
            <a:r>
              <a:rPr lang="en-US" altLang="en-US" dirty="0">
                <a:sym typeface="Wingdings"/>
              </a:rPr>
              <a:t> </a:t>
            </a:r>
            <a:endParaRPr lang="en-US" altLang="en-US" dirty="0" smtClean="0">
              <a:sym typeface="Wingdings"/>
            </a:endParaRPr>
          </a:p>
          <a:p>
            <a:pPr marL="0" lvl="0" indent="0">
              <a:buNone/>
            </a:pPr>
            <a:r>
              <a:rPr lang="en-US" dirty="0"/>
              <a:t>T</a:t>
            </a:r>
            <a:r>
              <a:rPr lang="en-US" dirty="0" smtClean="0"/>
              <a:t>o </a:t>
            </a:r>
            <a:r>
              <a:rPr lang="en-US" dirty="0"/>
              <a:t>your </a:t>
            </a:r>
            <a:r>
              <a:rPr lang="en-US" dirty="0" smtClean="0"/>
              <a:t>parents; </a:t>
            </a:r>
          </a:p>
          <a:p>
            <a:pPr marL="0" indent="0">
              <a:buNone/>
            </a:pPr>
            <a:r>
              <a:rPr lang="en-US" dirty="0" smtClean="0"/>
              <a:t>To a school counselor</a:t>
            </a:r>
          </a:p>
          <a:p>
            <a:pPr marL="0" lvl="0" indent="0">
              <a:buNone/>
            </a:pPr>
            <a:r>
              <a:rPr lang="en-US" dirty="0" smtClean="0"/>
              <a:t>In </a:t>
            </a:r>
            <a:r>
              <a:rPr lang="en-US" dirty="0"/>
              <a:t>an application to </a:t>
            </a:r>
            <a:r>
              <a:rPr lang="en-US" dirty="0" smtClean="0"/>
              <a:t>college;</a:t>
            </a:r>
          </a:p>
          <a:p>
            <a:pPr marL="0" indent="0">
              <a:buNone/>
            </a:pPr>
            <a:endParaRPr lang="en-US" dirty="0"/>
          </a:p>
        </p:txBody>
      </p:sp>
    </p:spTree>
    <p:extLst>
      <p:ext uri="{BB962C8B-B14F-4D97-AF65-F5344CB8AC3E}">
        <p14:creationId xmlns:p14="http://schemas.microsoft.com/office/powerpoint/2010/main" val="1554851597"/>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Everyday activities </a:t>
            </a:r>
            <a:r>
              <a:rPr lang="en-US" altLang="en-US" dirty="0" smtClean="0">
                <a:sym typeface="Wingdings"/>
              </a:rPr>
              <a:t></a:t>
            </a:r>
            <a:r>
              <a:rPr lang="en-US" dirty="0" smtClean="0"/>
              <a:t> </a:t>
            </a:r>
            <a:br>
              <a:rPr lang="en-US" dirty="0" smtClean="0"/>
            </a:br>
            <a:r>
              <a:rPr lang="en-US" dirty="0" smtClean="0"/>
              <a:t>In-class activities </a:t>
            </a:r>
            <a:endParaRPr lang="en-US" dirty="0"/>
          </a:p>
        </p:txBody>
      </p:sp>
      <p:sp>
        <p:nvSpPr>
          <p:cNvPr id="3" name="Content Placeholder 2"/>
          <p:cNvSpPr>
            <a:spLocks noGrp="1"/>
          </p:cNvSpPr>
          <p:nvPr>
            <p:ph idx="1"/>
          </p:nvPr>
        </p:nvSpPr>
        <p:spPr/>
        <p:txBody>
          <a:bodyPr/>
          <a:lstStyle/>
          <a:p>
            <a:pPr marL="0" lvl="0" indent="0">
              <a:buNone/>
            </a:pPr>
            <a:r>
              <a:rPr lang="en-US" dirty="0"/>
              <a:t>W</a:t>
            </a:r>
            <a:r>
              <a:rPr lang="en-US" dirty="0" smtClean="0"/>
              <a:t>atching </a:t>
            </a:r>
            <a:r>
              <a:rPr lang="en-US" dirty="0"/>
              <a:t>a television show or participating in a cultural event </a:t>
            </a:r>
            <a:r>
              <a:rPr lang="en-US" altLang="en-US" sz="2400" dirty="0">
                <a:sym typeface="Wingdings"/>
              </a:rPr>
              <a:t></a:t>
            </a:r>
            <a:r>
              <a:rPr lang="en-US" altLang="en-US" dirty="0">
                <a:sym typeface="Wingdings"/>
              </a:rPr>
              <a:t> </a:t>
            </a:r>
            <a:endParaRPr lang="en-US" altLang="en-US" dirty="0" smtClean="0">
              <a:sym typeface="Wingdings"/>
            </a:endParaRPr>
          </a:p>
          <a:p>
            <a:pPr marL="0" lvl="0" indent="0">
              <a:buNone/>
            </a:pPr>
            <a:r>
              <a:rPr lang="en-US" dirty="0"/>
              <a:t>I</a:t>
            </a:r>
            <a:r>
              <a:rPr lang="en-US" dirty="0" smtClean="0"/>
              <a:t>n-class </a:t>
            </a:r>
            <a:r>
              <a:rPr lang="en-US" dirty="0"/>
              <a:t>activity that requires writing </a:t>
            </a:r>
            <a:r>
              <a:rPr lang="en-US" dirty="0" smtClean="0"/>
              <a:t>a formal </a:t>
            </a:r>
            <a:r>
              <a:rPr lang="en-US" dirty="0"/>
              <a:t>review of the show or event. </a:t>
            </a:r>
          </a:p>
          <a:p>
            <a:pPr marL="0" indent="0">
              <a:buNone/>
            </a:pPr>
            <a:endParaRPr lang="en-US" dirty="0"/>
          </a:p>
        </p:txBody>
      </p:sp>
    </p:spTree>
    <p:extLst>
      <p:ext uri="{BB962C8B-B14F-4D97-AF65-F5344CB8AC3E}">
        <p14:creationId xmlns:p14="http://schemas.microsoft.com/office/powerpoint/2010/main" val="7361757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from the “studied/taught” column</a:t>
            </a:r>
            <a:endParaRPr lang="en-US" dirty="0"/>
          </a:p>
        </p:txBody>
      </p:sp>
      <p:sp>
        <p:nvSpPr>
          <p:cNvPr id="3" name="Content Placeholder 2"/>
          <p:cNvSpPr>
            <a:spLocks noGrp="1"/>
          </p:cNvSpPr>
          <p:nvPr>
            <p:ph idx="1"/>
          </p:nvPr>
        </p:nvSpPr>
        <p:spPr/>
        <p:txBody>
          <a:bodyPr/>
          <a:lstStyle/>
          <a:p>
            <a:r>
              <a:rPr lang="en-US" dirty="0" smtClean="0"/>
              <a:t>Tagalog – 4</a:t>
            </a:r>
            <a:r>
              <a:rPr lang="en-US" baseline="30000" dirty="0" smtClean="0"/>
              <a:t>th</a:t>
            </a:r>
            <a:r>
              <a:rPr lang="en-US" dirty="0" smtClean="0"/>
              <a:t> most spoken language in the US</a:t>
            </a:r>
          </a:p>
          <a:p>
            <a:r>
              <a:rPr lang="en-US" dirty="0" smtClean="0"/>
              <a:t>Vietnamese – the 5</a:t>
            </a:r>
            <a:r>
              <a:rPr lang="en-US" baseline="30000" dirty="0" smtClean="0"/>
              <a:t>th</a:t>
            </a:r>
            <a:r>
              <a:rPr lang="en-US" dirty="0" smtClean="0"/>
              <a:t> most spoken language in the US</a:t>
            </a:r>
          </a:p>
          <a:p>
            <a:r>
              <a:rPr lang="en-US" dirty="0" smtClean="0"/>
              <a:t>Korean – the 6</a:t>
            </a:r>
            <a:r>
              <a:rPr lang="en-US" baseline="30000" dirty="0" smtClean="0"/>
              <a:t>th</a:t>
            </a:r>
            <a:r>
              <a:rPr lang="en-US" dirty="0" smtClean="0"/>
              <a:t> most spoken language in the US</a:t>
            </a:r>
          </a:p>
          <a:p>
            <a:r>
              <a:rPr lang="en-US" dirty="0" smtClean="0"/>
              <a:t>Portuguese – the 10</a:t>
            </a:r>
            <a:r>
              <a:rPr lang="en-US" baseline="30000" dirty="0" smtClean="0"/>
              <a:t>th</a:t>
            </a:r>
            <a:r>
              <a:rPr lang="en-US" dirty="0" smtClean="0"/>
              <a:t> most spoken language in the US</a:t>
            </a:r>
          </a:p>
          <a:p>
            <a:endParaRPr lang="en-US" dirty="0" smtClean="0"/>
          </a:p>
        </p:txBody>
      </p:sp>
    </p:spTree>
    <p:extLst>
      <p:ext uri="{BB962C8B-B14F-4D97-AF65-F5344CB8AC3E}">
        <p14:creationId xmlns:p14="http://schemas.microsoft.com/office/powerpoint/2010/main" val="3788262614"/>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smtClean="0"/>
              <a:t>4. Everyday activities </a:t>
            </a:r>
            <a:r>
              <a:rPr lang="en-US" altLang="en-US" dirty="0" smtClean="0">
                <a:sym typeface="Wingdings"/>
              </a:rPr>
              <a:t></a:t>
            </a:r>
            <a:r>
              <a:rPr lang="en-US" dirty="0" smtClean="0"/>
              <a:t> </a:t>
            </a:r>
            <a:br>
              <a:rPr lang="en-US" dirty="0" smtClean="0"/>
            </a:br>
            <a:r>
              <a:rPr lang="en-US" dirty="0" smtClean="0"/>
              <a:t>In-class activities </a:t>
            </a:r>
            <a:endParaRPr lang="en-US" dirty="0"/>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252485" y="1528549"/>
            <a:ext cx="8113594" cy="4967785"/>
          </a:xfrm>
          <a:prstGeom prst="rect">
            <a:avLst/>
          </a:prstGeom>
        </p:spPr>
      </p:pic>
    </p:spTree>
    <p:extLst>
      <p:ext uri="{BB962C8B-B14F-4D97-AF65-F5344CB8AC3E}">
        <p14:creationId xmlns:p14="http://schemas.microsoft.com/office/powerpoint/2010/main" val="3146662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Does this mean that very difficult tasks such as reading technical or literary pieces or giving a formal presentation are not to be attempted?</a:t>
            </a:r>
          </a:p>
        </p:txBody>
      </p:sp>
    </p:spTree>
    <p:extLst>
      <p:ext uri="{BB962C8B-B14F-4D97-AF65-F5344CB8AC3E}">
        <p14:creationId xmlns:p14="http://schemas.microsoft.com/office/powerpoint/2010/main" val="1336666254"/>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workshop</a:t>
            </a:r>
            <a:endParaRPr lang="en-US" dirty="0"/>
          </a:p>
        </p:txBody>
      </p:sp>
      <p:sp>
        <p:nvSpPr>
          <p:cNvPr id="3" name="Content Placeholder 2"/>
          <p:cNvSpPr>
            <a:spLocks noGrp="1"/>
          </p:cNvSpPr>
          <p:nvPr>
            <p:ph idx="1"/>
          </p:nvPr>
        </p:nvSpPr>
        <p:spPr/>
        <p:txBody>
          <a:bodyPr/>
          <a:lstStyle/>
          <a:p>
            <a:r>
              <a:rPr lang="en-US" dirty="0" smtClean="0"/>
              <a:t>Managing learner diversity;</a:t>
            </a:r>
          </a:p>
          <a:p>
            <a:r>
              <a:rPr lang="en-US" dirty="0" smtClean="0"/>
              <a:t>Formative assessment;</a:t>
            </a:r>
          </a:p>
          <a:p>
            <a:r>
              <a:rPr lang="en-US" dirty="0" smtClean="0"/>
              <a:t>Curriculum and syllabus design; sequencing instruction;</a:t>
            </a:r>
          </a:p>
          <a:p>
            <a:r>
              <a:rPr lang="en-US" dirty="0" smtClean="0">
                <a:solidFill>
                  <a:srgbClr val="FF0000"/>
                </a:solidFill>
              </a:rPr>
              <a:t>Scaffolding</a:t>
            </a:r>
          </a:p>
          <a:p>
            <a:endParaRPr lang="en-US" dirty="0"/>
          </a:p>
        </p:txBody>
      </p:sp>
    </p:spTree>
    <p:extLst>
      <p:ext uri="{BB962C8B-B14F-4D97-AF65-F5344CB8AC3E}">
        <p14:creationId xmlns:p14="http://schemas.microsoft.com/office/powerpoint/2010/main" val="1916503882"/>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As a general rule, the more difficult the task, the greater the need for scaffolding.</a:t>
            </a:r>
          </a:p>
          <a:p>
            <a:r>
              <a:rPr lang="en-US" dirty="0" smtClean="0"/>
              <a:t>Scaffolding tasks for reading;</a:t>
            </a:r>
          </a:p>
          <a:p>
            <a:r>
              <a:rPr lang="en-US" dirty="0" smtClean="0"/>
              <a:t>Scaffolding tasks for speaking;</a:t>
            </a:r>
          </a:p>
          <a:p>
            <a:r>
              <a:rPr lang="en-US" dirty="0" smtClean="0"/>
              <a:t>Scaffolding tasks for writing;</a:t>
            </a:r>
          </a:p>
          <a:p>
            <a:pPr marL="0" indent="0">
              <a:buNone/>
            </a:pPr>
            <a:endParaRPr lang="en-US" dirty="0" smtClean="0"/>
          </a:p>
          <a:p>
            <a:endParaRPr lang="en-US" dirty="0"/>
          </a:p>
        </p:txBody>
      </p:sp>
    </p:spTree>
    <p:extLst>
      <p:ext uri="{BB962C8B-B14F-4D97-AF65-F5344CB8AC3E}">
        <p14:creationId xmlns:p14="http://schemas.microsoft.com/office/powerpoint/2010/main" val="3582865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Scaffolding for grammar?</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13622848"/>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151808"/>
            <a:ext cx="8884693" cy="1143000"/>
          </a:xfrm>
        </p:spPr>
        <p:txBody>
          <a:bodyPr>
            <a:normAutofit fontScale="90000"/>
          </a:bodyPr>
          <a:lstStyle/>
          <a:p>
            <a:r>
              <a:rPr lang="en-US" b="1" dirty="0" smtClean="0"/>
              <a:t>How many times has this </a:t>
            </a:r>
            <a:br>
              <a:rPr lang="en-US" b="1" dirty="0" smtClean="0"/>
            </a:br>
            <a:r>
              <a:rPr lang="en-US" b="1" dirty="0" smtClean="0"/>
              <a:t>happened to you?</a:t>
            </a:r>
            <a:endParaRPr lang="en-US" b="1" dirty="0"/>
          </a:p>
        </p:txBody>
      </p:sp>
      <p:sp>
        <p:nvSpPr>
          <p:cNvPr id="3" name="Content Placeholder 2"/>
          <p:cNvSpPr>
            <a:spLocks noGrp="1"/>
          </p:cNvSpPr>
          <p:nvPr>
            <p:ph idx="1"/>
          </p:nvPr>
        </p:nvSpPr>
        <p:spPr>
          <a:xfrm>
            <a:off x="457200" y="1624084"/>
            <a:ext cx="8229600" cy="5104261"/>
          </a:xfrm>
        </p:spPr>
        <p:txBody>
          <a:bodyPr/>
          <a:lstStyle/>
          <a:p>
            <a:r>
              <a:rPr lang="en-US" dirty="0" smtClean="0"/>
              <a:t>You want to practice the past tense…</a:t>
            </a:r>
          </a:p>
          <a:p>
            <a:endParaRPr lang="en-US" sz="1100" dirty="0" smtClean="0"/>
          </a:p>
          <a:p>
            <a:r>
              <a:rPr lang="en-US" dirty="0" smtClean="0"/>
              <a:t>You ask students…What did you do last night?</a:t>
            </a:r>
          </a:p>
          <a:p>
            <a:endParaRPr lang="en-US" sz="1100" dirty="0" smtClean="0"/>
          </a:p>
          <a:p>
            <a:r>
              <a:rPr lang="en-US" dirty="0" smtClean="0"/>
              <a:t>The L2 learner answers…</a:t>
            </a:r>
          </a:p>
          <a:p>
            <a:pPr marL="457200" lvl="1" indent="0">
              <a:buNone/>
            </a:pPr>
            <a:r>
              <a:rPr lang="en-US" i="1" dirty="0" smtClean="0"/>
              <a:t>I studied, I had dinner, I talked to my mom…</a:t>
            </a:r>
          </a:p>
          <a:p>
            <a:pPr marL="457200" lvl="1" indent="0">
              <a:buNone/>
            </a:pPr>
            <a:endParaRPr lang="en-US" sz="1100" i="1" dirty="0" smtClean="0"/>
          </a:p>
          <a:p>
            <a:r>
              <a:rPr lang="en-US" dirty="0" smtClean="0"/>
              <a:t>The HL learner answers…</a:t>
            </a:r>
          </a:p>
          <a:p>
            <a:pPr marL="0" indent="0">
              <a:buNone/>
            </a:pPr>
            <a:r>
              <a:rPr lang="en-US" dirty="0"/>
              <a:t>	</a:t>
            </a:r>
            <a:r>
              <a:rPr lang="en-US" sz="2800" i="1" dirty="0" smtClean="0"/>
              <a:t>Oh, I don’t know – not much, I’m always tired in the 	evening. I prefer to work early in the morning. </a:t>
            </a:r>
            <a:endParaRPr lang="en-US" sz="2800" i="1" dirty="0"/>
          </a:p>
        </p:txBody>
      </p:sp>
    </p:spTree>
    <p:extLst>
      <p:ext uri="{BB962C8B-B14F-4D97-AF65-F5344CB8AC3E}">
        <p14:creationId xmlns:p14="http://schemas.microsoft.com/office/powerpoint/2010/main" val="2988115720"/>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HL and L2 learners approach learning tasks in very different </a:t>
            </a:r>
            <a:r>
              <a:rPr lang="en-US" dirty="0" smtClean="0"/>
              <a:t>ways</a:t>
            </a:r>
            <a:endParaRPr lang="en-US" dirty="0"/>
          </a:p>
        </p:txBody>
      </p:sp>
      <p:sp>
        <p:nvSpPr>
          <p:cNvPr id="5" name="Content Placeholder 4"/>
          <p:cNvSpPr>
            <a:spLocks noGrp="1"/>
          </p:cNvSpPr>
          <p:nvPr>
            <p:ph idx="1"/>
          </p:nvPr>
        </p:nvSpPr>
        <p:spPr>
          <a:xfrm>
            <a:off x="457200" y="1791269"/>
            <a:ext cx="8229600" cy="4855191"/>
          </a:xfrm>
        </p:spPr>
        <p:txBody>
          <a:bodyPr>
            <a:normAutofit/>
          </a:bodyPr>
          <a:lstStyle/>
          <a:p>
            <a:pPr marL="0" indent="0">
              <a:buNone/>
            </a:pPr>
            <a:r>
              <a:rPr lang="en-US" dirty="0"/>
              <a:t>A study by Julio </a:t>
            </a:r>
            <a:r>
              <a:rPr lang="en-US" dirty="0" smtClean="0"/>
              <a:t>Torres </a:t>
            </a:r>
            <a:r>
              <a:rPr lang="en-US" dirty="0"/>
              <a:t>found </a:t>
            </a:r>
            <a:r>
              <a:rPr lang="en-US" dirty="0" smtClean="0"/>
              <a:t>that:</a:t>
            </a:r>
          </a:p>
          <a:p>
            <a:pPr marL="0" indent="0">
              <a:buNone/>
            </a:pPr>
            <a:r>
              <a:rPr lang="en-US" u="sng" dirty="0" smtClean="0"/>
              <a:t>HL learners</a:t>
            </a:r>
            <a:r>
              <a:rPr lang="en-US" dirty="0" smtClean="0"/>
              <a:t> are oriented </a:t>
            </a:r>
            <a:r>
              <a:rPr lang="en-US" dirty="0"/>
              <a:t>primarily to the content of the </a:t>
            </a:r>
            <a:r>
              <a:rPr lang="en-US" dirty="0" smtClean="0"/>
              <a:t>task – i.e. are concerned </a:t>
            </a:r>
            <a:r>
              <a:rPr lang="en-US" dirty="0"/>
              <a:t>with interpreting the meaning of the </a:t>
            </a:r>
            <a:r>
              <a:rPr lang="en-US" dirty="0" smtClean="0"/>
              <a:t>prompts rather than learning language ( grammar). </a:t>
            </a:r>
          </a:p>
          <a:p>
            <a:pPr marL="0" indent="0">
              <a:buNone/>
            </a:pPr>
            <a:r>
              <a:rPr lang="en-US" u="sng" dirty="0" smtClean="0"/>
              <a:t>L2 </a:t>
            </a:r>
            <a:r>
              <a:rPr lang="en-US" u="sng" dirty="0"/>
              <a:t>learners </a:t>
            </a:r>
            <a:r>
              <a:rPr lang="en-US" dirty="0" smtClean="0"/>
              <a:t>focus </a:t>
            </a:r>
            <a:r>
              <a:rPr lang="en-US" dirty="0"/>
              <a:t>on </a:t>
            </a:r>
            <a:r>
              <a:rPr lang="en-US" dirty="0" smtClean="0"/>
              <a:t>form. In this particular study, they recognized </a:t>
            </a:r>
            <a:r>
              <a:rPr lang="en-US" dirty="0"/>
              <a:t>that the task presented contrasting forms of the subjunctive and indicative. </a:t>
            </a:r>
          </a:p>
        </p:txBody>
      </p:sp>
    </p:spTree>
    <p:extLst>
      <p:ext uri="{BB962C8B-B14F-4D97-AF65-F5344CB8AC3E}">
        <p14:creationId xmlns:p14="http://schemas.microsoft.com/office/powerpoint/2010/main" val="78901565"/>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t>
            </a:r>
            <a:r>
              <a:rPr lang="en-US" dirty="0" smtClean="0"/>
              <a:t>short:</a:t>
            </a:r>
            <a:endParaRPr lang="en-US" dirty="0"/>
          </a:p>
        </p:txBody>
      </p:sp>
      <p:sp>
        <p:nvSpPr>
          <p:cNvPr id="3" name="Content Placeholder 2"/>
          <p:cNvSpPr>
            <a:spLocks noGrp="1"/>
          </p:cNvSpPr>
          <p:nvPr>
            <p:ph idx="1"/>
          </p:nvPr>
        </p:nvSpPr>
        <p:spPr>
          <a:xfrm>
            <a:off x="457200" y="1828800"/>
            <a:ext cx="8229600" cy="4297363"/>
          </a:xfrm>
        </p:spPr>
        <p:txBody>
          <a:bodyPr/>
          <a:lstStyle/>
          <a:p>
            <a:pPr marL="0" indent="0">
              <a:buNone/>
            </a:pPr>
            <a:r>
              <a:rPr lang="en-US" dirty="0" smtClean="0"/>
              <a:t>“</a:t>
            </a:r>
            <a:r>
              <a:rPr lang="en-US" dirty="0"/>
              <a:t>HLLs processed the input provided by the task as authentic content rather than directing their attention to establishing new form-meaning connections” (Torres, 2013).</a:t>
            </a:r>
          </a:p>
          <a:p>
            <a:endParaRPr lang="en-US" dirty="0"/>
          </a:p>
        </p:txBody>
      </p:sp>
    </p:spTree>
    <p:extLst>
      <p:ext uri="{BB962C8B-B14F-4D97-AF65-F5344CB8AC3E}">
        <p14:creationId xmlns:p14="http://schemas.microsoft.com/office/powerpoint/2010/main" val="3253867054"/>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Put differently: HL learners have </a:t>
            </a:r>
            <a:r>
              <a:rPr lang="en-US" i="1" dirty="0" err="1"/>
              <a:t>p</a:t>
            </a:r>
            <a:r>
              <a:rPr lang="en-US" i="1" dirty="0" err="1" smtClean="0"/>
              <a:t>erformative</a:t>
            </a:r>
            <a:r>
              <a:rPr lang="en-US" i="1" dirty="0" smtClean="0"/>
              <a:t> competence</a:t>
            </a:r>
            <a:endParaRPr lang="en-US" i="1" dirty="0"/>
          </a:p>
        </p:txBody>
      </p:sp>
      <p:sp>
        <p:nvSpPr>
          <p:cNvPr id="3" name="Content Placeholder 2"/>
          <p:cNvSpPr>
            <a:spLocks noGrp="1"/>
          </p:cNvSpPr>
          <p:nvPr>
            <p:ph idx="1"/>
          </p:nvPr>
        </p:nvSpPr>
        <p:spPr>
          <a:xfrm>
            <a:off x="457200" y="2023280"/>
            <a:ext cx="8229600" cy="4525963"/>
          </a:xfrm>
        </p:spPr>
        <p:txBody>
          <a:bodyPr/>
          <a:lstStyle/>
          <a:p>
            <a:pPr marL="0" indent="0">
              <a:buNone/>
            </a:pPr>
            <a:r>
              <a:rPr lang="en-US" dirty="0" smtClean="0"/>
              <a:t>They ”…adopt a functional orientation to communication and meaning. They focus more on the functions performed through communication…What is important …is the ability to perform (</a:t>
            </a:r>
            <a:r>
              <a:rPr lang="en-US" dirty="0" err="1" smtClean="0"/>
              <a:t>Canagarajah</a:t>
            </a:r>
            <a:r>
              <a:rPr lang="en-US" dirty="0" smtClean="0"/>
              <a:t>, 2014)</a:t>
            </a:r>
            <a:endParaRPr lang="en-US" dirty="0"/>
          </a:p>
        </p:txBody>
      </p:sp>
    </p:spTree>
    <p:extLst>
      <p:ext uri="{BB962C8B-B14F-4D97-AF65-F5344CB8AC3E}">
        <p14:creationId xmlns:p14="http://schemas.microsoft.com/office/powerpoint/2010/main" val="2654752710"/>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33" y="1689100"/>
            <a:ext cx="8709553" cy="4248562"/>
          </a:xfrm>
          <a:prstGeom prst="rect">
            <a:avLst/>
          </a:prstGeom>
        </p:spPr>
      </p:pic>
      <p:sp>
        <p:nvSpPr>
          <p:cNvPr id="5" name="Title 4"/>
          <p:cNvSpPr>
            <a:spLocks noGrp="1"/>
          </p:cNvSpPr>
          <p:nvPr>
            <p:ph type="title"/>
          </p:nvPr>
        </p:nvSpPr>
        <p:spPr/>
        <p:txBody>
          <a:bodyPr>
            <a:normAutofit fontScale="90000"/>
          </a:bodyPr>
          <a:lstStyle/>
          <a:p>
            <a:r>
              <a:rPr lang="en-US" dirty="0" smtClean="0">
                <a:solidFill>
                  <a:srgbClr val="FF0000"/>
                </a:solidFill>
              </a:rPr>
              <a:t>A picture is worth a thousand words</a:t>
            </a:r>
            <a:endParaRPr lang="en-US" dirty="0">
              <a:solidFill>
                <a:srgbClr val="FF0000"/>
              </a:solidFill>
            </a:endParaRPr>
          </a:p>
        </p:txBody>
      </p:sp>
    </p:spTree>
    <p:extLst>
      <p:ext uri="{BB962C8B-B14F-4D97-AF65-F5344CB8AC3E}">
        <p14:creationId xmlns:p14="http://schemas.microsoft.com/office/powerpoint/2010/main" val="25192994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missing from this study…</a:t>
            </a:r>
            <a:endParaRPr lang="en-US" dirty="0"/>
          </a:p>
        </p:txBody>
      </p:sp>
      <p:sp>
        <p:nvSpPr>
          <p:cNvPr id="3" name="Content Placeholder 2"/>
          <p:cNvSpPr>
            <a:spLocks noGrp="1"/>
          </p:cNvSpPr>
          <p:nvPr>
            <p:ph idx="1"/>
          </p:nvPr>
        </p:nvSpPr>
        <p:spPr/>
        <p:txBody>
          <a:bodyPr/>
          <a:lstStyle/>
          <a:p>
            <a:r>
              <a:rPr lang="en-US" dirty="0" smtClean="0"/>
              <a:t>Heritage language learners;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68335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does this happen? </a:t>
            </a:r>
            <a:endParaRPr lang="en-US" dirty="0"/>
          </a:p>
        </p:txBody>
      </p:sp>
      <p:sp>
        <p:nvSpPr>
          <p:cNvPr id="3" name="Content Placeholder 2"/>
          <p:cNvSpPr>
            <a:spLocks noGrp="1"/>
          </p:cNvSpPr>
          <p:nvPr>
            <p:ph idx="1"/>
          </p:nvPr>
        </p:nvSpPr>
        <p:spPr>
          <a:xfrm>
            <a:off x="457200" y="1683328"/>
            <a:ext cx="8229600" cy="4525963"/>
          </a:xfrm>
        </p:spPr>
        <p:txBody>
          <a:bodyPr/>
          <a:lstStyle/>
          <a:p>
            <a:r>
              <a:rPr lang="en-US" dirty="0" smtClean="0"/>
              <a:t>HL and L2 learners approach classroom instruction differently;</a:t>
            </a:r>
          </a:p>
          <a:p>
            <a:endParaRPr lang="en-US" sz="1000" dirty="0" smtClean="0"/>
          </a:p>
          <a:p>
            <a:r>
              <a:rPr lang="en-US" dirty="0" smtClean="0"/>
              <a:t>HL </a:t>
            </a:r>
            <a:r>
              <a:rPr lang="en-US" dirty="0"/>
              <a:t>learners approach language like “normal” people</a:t>
            </a:r>
            <a:r>
              <a:rPr lang="en-US" dirty="0" smtClean="0"/>
              <a:t>;</a:t>
            </a:r>
          </a:p>
          <a:p>
            <a:endParaRPr lang="en-US" sz="1000" dirty="0"/>
          </a:p>
          <a:p>
            <a:r>
              <a:rPr lang="en-US" dirty="0">
                <a:solidFill>
                  <a:srgbClr val="000000"/>
                </a:solidFill>
              </a:rPr>
              <a:t>L2 </a:t>
            </a:r>
            <a:r>
              <a:rPr lang="en-US" dirty="0"/>
              <a:t>learners approach language like language teachers and textbooks</a:t>
            </a:r>
            <a:r>
              <a:rPr lang="en-US" dirty="0" smtClean="0"/>
              <a:t>. They are experienced learners.</a:t>
            </a:r>
            <a:endParaRPr lang="en-US" dirty="0"/>
          </a:p>
          <a:p>
            <a:endParaRPr lang="en-US" dirty="0"/>
          </a:p>
        </p:txBody>
      </p:sp>
    </p:spTree>
    <p:extLst>
      <p:ext uri="{BB962C8B-B14F-4D97-AF65-F5344CB8AC3E}">
        <p14:creationId xmlns:p14="http://schemas.microsoft.com/office/powerpoint/2010/main" val="2346452422"/>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mean for HL teaching?</a:t>
            </a:r>
            <a:endParaRPr lang="en-US" dirty="0"/>
          </a:p>
        </p:txBody>
      </p:sp>
      <p:sp>
        <p:nvSpPr>
          <p:cNvPr id="3" name="Content Placeholder 2"/>
          <p:cNvSpPr>
            <a:spLocks noGrp="1"/>
          </p:cNvSpPr>
          <p:nvPr>
            <p:ph idx="1"/>
          </p:nvPr>
        </p:nvSpPr>
        <p:spPr/>
        <p:txBody>
          <a:bodyPr/>
          <a:lstStyle/>
          <a:p>
            <a:pPr marL="0" indent="0">
              <a:buNone/>
            </a:pPr>
            <a:r>
              <a:rPr lang="en-US" dirty="0" smtClean="0"/>
              <a:t>We need to scaffold grammar instruction for HL learners…</a:t>
            </a:r>
          </a:p>
          <a:p>
            <a:pPr marL="514350" indent="-514350">
              <a:buFont typeface="+mj-lt"/>
              <a:buAutoNum type="arabicPeriod"/>
            </a:pPr>
            <a:r>
              <a:rPr lang="en-US" dirty="0" smtClean="0"/>
              <a:t>Give HL learners a map of learning: Point out what you’re doing and why you’re doing it;</a:t>
            </a:r>
          </a:p>
          <a:p>
            <a:pPr marL="514350" indent="-514350">
              <a:buFont typeface="+mj-lt"/>
              <a:buAutoNum type="arabicPeriod"/>
            </a:pPr>
            <a:r>
              <a:rPr lang="en-US" dirty="0" smtClean="0"/>
              <a:t>Give HL learners the grammatical terminology they will need to follow instruction. </a:t>
            </a:r>
          </a:p>
        </p:txBody>
      </p:sp>
    </p:spTree>
    <p:extLst>
      <p:ext uri="{BB962C8B-B14F-4D97-AF65-F5344CB8AC3E}">
        <p14:creationId xmlns:p14="http://schemas.microsoft.com/office/powerpoint/2010/main" val="4169320601"/>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map of learning:</a:t>
            </a:r>
            <a:br>
              <a:rPr lang="en-US" dirty="0" smtClean="0"/>
            </a:br>
            <a:r>
              <a:rPr lang="en-US" dirty="0" smtClean="0"/>
              <a:t>Unpack the learning objectives</a:t>
            </a:r>
            <a:endParaRPr lang="en-US" dirty="0"/>
          </a:p>
        </p:txBody>
      </p:sp>
      <p:sp>
        <p:nvSpPr>
          <p:cNvPr id="3" name="Content Placeholder 2"/>
          <p:cNvSpPr>
            <a:spLocks noGrp="1"/>
          </p:cNvSpPr>
          <p:nvPr>
            <p:ph idx="1"/>
          </p:nvPr>
        </p:nvSpPr>
        <p:spPr/>
        <p:txBody>
          <a:bodyPr/>
          <a:lstStyle/>
          <a:p>
            <a:r>
              <a:rPr lang="en-US" dirty="0" smtClean="0"/>
              <a:t>In this unit, you should focus on the past tense (</a:t>
            </a:r>
            <a:r>
              <a:rPr lang="en-US" dirty="0" smtClean="0">
                <a:solidFill>
                  <a:srgbClr val="FF0000"/>
                </a:solidFill>
              </a:rPr>
              <a:t>preterit and imperfect</a:t>
            </a:r>
            <a:r>
              <a:rPr lang="en-US" dirty="0" smtClean="0"/>
              <a:t>).</a:t>
            </a:r>
          </a:p>
          <a:p>
            <a:endParaRPr lang="en-US" sz="1000" dirty="0" smtClean="0"/>
          </a:p>
          <a:p>
            <a:r>
              <a:rPr lang="en-US" dirty="0" smtClean="0"/>
              <a:t>In particular, I will need to know how to (1) </a:t>
            </a:r>
            <a:r>
              <a:rPr lang="en-US" i="1" dirty="0" smtClean="0">
                <a:solidFill>
                  <a:srgbClr val="FF0000"/>
                </a:solidFill>
              </a:rPr>
              <a:t>conjugate</a:t>
            </a:r>
            <a:r>
              <a:rPr lang="en-US" dirty="0" smtClean="0">
                <a:solidFill>
                  <a:srgbClr val="FF0000"/>
                </a:solidFill>
              </a:rPr>
              <a:t> </a:t>
            </a:r>
            <a:r>
              <a:rPr lang="en-US" i="1" dirty="0" smtClean="0">
                <a:solidFill>
                  <a:srgbClr val="FF0000"/>
                </a:solidFill>
              </a:rPr>
              <a:t>irregular</a:t>
            </a:r>
            <a:r>
              <a:rPr lang="en-US" dirty="0" smtClean="0">
                <a:solidFill>
                  <a:srgbClr val="FF0000"/>
                </a:solidFill>
              </a:rPr>
              <a:t> </a:t>
            </a:r>
            <a:r>
              <a:rPr lang="en-US" dirty="0" smtClean="0"/>
              <a:t>verbs, (2) spell the verbs on the list, and (3) understand the rules that govern the use of the preterit and the imperfect.</a:t>
            </a:r>
            <a:endParaRPr lang="en-US" dirty="0"/>
          </a:p>
        </p:txBody>
      </p:sp>
    </p:spTree>
    <p:extLst>
      <p:ext uri="{BB962C8B-B14F-4D97-AF65-F5344CB8AC3E}">
        <p14:creationId xmlns:p14="http://schemas.microsoft.com/office/powerpoint/2010/main" val="1547801053"/>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Teaching grammatical terminology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1716303"/>
              </p:ext>
            </p:extLst>
          </p:nvPr>
        </p:nvGraphicFramePr>
        <p:xfrm>
          <a:off x="622300" y="1879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125262"/>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short…</a:t>
            </a:r>
            <a:endParaRPr lang="en-US" dirty="0"/>
          </a:p>
        </p:txBody>
      </p:sp>
      <p:sp>
        <p:nvSpPr>
          <p:cNvPr id="3" name="Content Placeholder 2"/>
          <p:cNvSpPr>
            <a:spLocks noGrp="1"/>
          </p:cNvSpPr>
          <p:nvPr>
            <p:ph idx="1"/>
          </p:nvPr>
        </p:nvSpPr>
        <p:spPr/>
        <p:txBody>
          <a:bodyPr/>
          <a:lstStyle/>
          <a:p>
            <a:r>
              <a:rPr lang="en-US" dirty="0" smtClean="0"/>
              <a:t>This kind of “form-focused scaffolding” makes it possible for HL learners in a mixed class to derive benefit from traditional form-focused instruction and to work alongside L2 learners.</a:t>
            </a:r>
            <a:endParaRPr lang="en-US" dirty="0"/>
          </a:p>
        </p:txBody>
      </p:sp>
    </p:spTree>
    <p:extLst>
      <p:ext uri="{BB962C8B-B14F-4D97-AF65-F5344CB8AC3E}">
        <p14:creationId xmlns:p14="http://schemas.microsoft.com/office/powerpoint/2010/main" val="1071372514"/>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workshop</a:t>
            </a:r>
            <a:endParaRPr lang="en-US" dirty="0"/>
          </a:p>
        </p:txBody>
      </p:sp>
      <p:sp>
        <p:nvSpPr>
          <p:cNvPr id="3" name="Content Placeholder 2"/>
          <p:cNvSpPr>
            <a:spLocks noGrp="1"/>
          </p:cNvSpPr>
          <p:nvPr>
            <p:ph idx="1"/>
          </p:nvPr>
        </p:nvSpPr>
        <p:spPr/>
        <p:txBody>
          <a:bodyPr/>
          <a:lstStyle/>
          <a:p>
            <a:pPr>
              <a:buFont typeface="Wingdings" charset="2"/>
              <a:buChar char="ü"/>
            </a:pPr>
            <a:r>
              <a:rPr lang="en-US" dirty="0" smtClean="0"/>
              <a:t>Managing learner diversity (flexible grouping, checks for understanding, the KWL chart);</a:t>
            </a:r>
          </a:p>
          <a:p>
            <a:pPr>
              <a:buFont typeface="Wingdings" charset="2"/>
              <a:buChar char="ü"/>
            </a:pPr>
            <a:r>
              <a:rPr lang="en-US" dirty="0" smtClean="0"/>
              <a:t>Formative assessment;</a:t>
            </a:r>
          </a:p>
          <a:p>
            <a:pPr>
              <a:buFont typeface="Wingdings" charset="2"/>
              <a:buChar char="ü"/>
            </a:pPr>
            <a:r>
              <a:rPr lang="en-US" dirty="0" smtClean="0"/>
              <a:t>Curriculum and syllabus design; sequencing instruction (the 5 From-to Principles, </a:t>
            </a:r>
            <a:r>
              <a:rPr lang="en-US" dirty="0" err="1" smtClean="0"/>
              <a:t>Vygotsky’s</a:t>
            </a:r>
            <a:r>
              <a:rPr lang="en-US" dirty="0" smtClean="0"/>
              <a:t> ZPD);</a:t>
            </a:r>
          </a:p>
          <a:p>
            <a:pPr>
              <a:buFont typeface="Wingdings" charset="2"/>
              <a:buChar char="ü"/>
            </a:pPr>
            <a:r>
              <a:rPr lang="en-US" dirty="0" smtClean="0"/>
              <a:t>Scaffolding (scaffolding form-focused instruction) </a:t>
            </a:r>
          </a:p>
          <a:p>
            <a:endParaRPr lang="en-US" dirty="0"/>
          </a:p>
        </p:txBody>
      </p:sp>
    </p:spTree>
    <p:extLst>
      <p:ext uri="{BB962C8B-B14F-4D97-AF65-F5344CB8AC3E}">
        <p14:creationId xmlns:p14="http://schemas.microsoft.com/office/powerpoint/2010/main" val="1916503882"/>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activity</a:t>
            </a:r>
            <a:endParaRPr lang="en-US" dirty="0"/>
          </a:p>
        </p:txBody>
      </p:sp>
      <p:sp>
        <p:nvSpPr>
          <p:cNvPr id="3" name="Content Placeholder 2"/>
          <p:cNvSpPr>
            <a:spLocks noGrp="1"/>
          </p:cNvSpPr>
          <p:nvPr>
            <p:ph idx="1"/>
          </p:nvPr>
        </p:nvSpPr>
        <p:spPr/>
        <p:txBody>
          <a:bodyPr/>
          <a:lstStyle/>
          <a:p>
            <a:r>
              <a:rPr lang="en-US" dirty="0" smtClean="0"/>
              <a:t>Remove your post-it, if your question has been answered.</a:t>
            </a:r>
            <a:endParaRPr lang="en-US" dirty="0"/>
          </a:p>
        </p:txBody>
      </p:sp>
    </p:spTree>
    <p:extLst>
      <p:ext uri="{BB962C8B-B14F-4D97-AF65-F5344CB8AC3E}">
        <p14:creationId xmlns:p14="http://schemas.microsoft.com/office/powerpoint/2010/main" val="679814504"/>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New questions?</a:t>
            </a:r>
          </a:p>
          <a:p>
            <a:r>
              <a:rPr lang="en-US" dirty="0" smtClean="0"/>
              <a:t>Comments?</a:t>
            </a:r>
          </a:p>
          <a:p>
            <a:r>
              <a:rPr lang="en-US" dirty="0" smtClean="0"/>
              <a:t>Suggestions?</a:t>
            </a:r>
            <a:endParaRPr lang="en-US" dirty="0"/>
          </a:p>
        </p:txBody>
      </p:sp>
    </p:spTree>
    <p:extLst>
      <p:ext uri="{BB962C8B-B14F-4D97-AF65-F5344CB8AC3E}">
        <p14:creationId xmlns:p14="http://schemas.microsoft.com/office/powerpoint/2010/main" val="3797868630"/>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Gracias!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1780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3050"/>
            <a:ext cx="7454900" cy="1073150"/>
          </a:xfrm>
        </p:spPr>
        <p:txBody>
          <a:bodyPr>
            <a:normAutofit fontScale="90000"/>
          </a:bodyPr>
          <a:lstStyle/>
          <a:p>
            <a:pPr algn="ctr"/>
            <a:r>
              <a:rPr lang="en-US" b="1" dirty="0" smtClean="0">
                <a:solidFill>
                  <a:srgbClr val="000000"/>
                </a:solidFill>
              </a:rPr>
              <a:t/>
            </a:r>
            <a:br>
              <a:rPr lang="en-US" b="1"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sz="3100" dirty="0" smtClean="0">
                <a:solidFill>
                  <a:srgbClr val="000000"/>
                </a:solidFill>
              </a:rPr>
              <a:t>The </a:t>
            </a:r>
            <a:r>
              <a:rPr lang="en-US" sz="3100" dirty="0">
                <a:solidFill>
                  <a:srgbClr val="000000"/>
                </a:solidFill>
              </a:rPr>
              <a:t>upshot of demographics and institutional </a:t>
            </a:r>
            <a:r>
              <a:rPr lang="en-US" sz="3100" dirty="0" smtClean="0">
                <a:solidFill>
                  <a:srgbClr val="000000"/>
                </a:solidFill>
              </a:rPr>
              <a:t>information</a:t>
            </a:r>
            <a:r>
              <a:rPr lang="en-US" sz="2700" dirty="0">
                <a:solidFill>
                  <a:srgbClr val="000000"/>
                </a:solidFill>
              </a:rPr>
              <a:t/>
            </a:r>
            <a:br>
              <a:rPr lang="en-US" sz="2700" dirty="0">
                <a:solidFill>
                  <a:srgbClr val="000000"/>
                </a:solidFill>
              </a:rPr>
            </a:br>
            <a:endParaRPr lang="en-US" sz="2700"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a:p>
        </p:txBody>
      </p:sp>
      <p:sp>
        <p:nvSpPr>
          <p:cNvPr id="9" name="Text Placeholder 8"/>
          <p:cNvSpPr>
            <a:spLocks noGrp="1"/>
          </p:cNvSpPr>
          <p:nvPr>
            <p:ph type="body" sz="half" idx="2"/>
          </p:nvPr>
        </p:nvSpPr>
        <p:spPr>
          <a:xfrm>
            <a:off x="457200" y="1435100"/>
            <a:ext cx="3117850" cy="4787900"/>
          </a:xfrm>
        </p:spPr>
        <p:txBody>
          <a:bodyPr>
            <a:normAutofit lnSpcReduction="10000"/>
          </a:bodyPr>
          <a:lstStyle/>
          <a:p>
            <a:pPr marL="457200" indent="-457200">
              <a:buFont typeface="Arial"/>
              <a:buChar char="•"/>
            </a:pPr>
            <a:r>
              <a:rPr lang="en-US" sz="2800" dirty="0" smtClean="0"/>
              <a:t>A new age of language teaching is upon us;</a:t>
            </a:r>
          </a:p>
          <a:p>
            <a:pPr marL="457200" indent="-457200">
              <a:buFont typeface="Arial"/>
              <a:buChar char="•"/>
            </a:pPr>
            <a:r>
              <a:rPr lang="en-US" sz="2800" dirty="0" smtClean="0"/>
              <a:t>In this age, HL issues occupy center stage;</a:t>
            </a:r>
          </a:p>
          <a:p>
            <a:pPr marL="457200" indent="-457200">
              <a:buFont typeface="Arial"/>
              <a:buChar char="•"/>
            </a:pPr>
            <a:r>
              <a:rPr lang="en-US" sz="2800" dirty="0" smtClean="0"/>
              <a:t>The language teaching profession is not quite ready;  </a:t>
            </a:r>
          </a:p>
          <a:p>
            <a:endParaRPr lang="en-US" dirty="0"/>
          </a:p>
        </p:txBody>
      </p:sp>
      <p:pic>
        <p:nvPicPr>
          <p:cNvPr id="5" name="Picture 4"/>
          <p:cNvPicPr>
            <a:picLocks noChangeAspect="1"/>
          </p:cNvPicPr>
          <p:nvPr/>
        </p:nvPicPr>
        <p:blipFill>
          <a:blip r:embed="rId2"/>
          <a:stretch>
            <a:fillRect/>
          </a:stretch>
        </p:blipFill>
        <p:spPr>
          <a:xfrm>
            <a:off x="3465513" y="1919135"/>
            <a:ext cx="5664291" cy="3031088"/>
          </a:xfrm>
          <a:prstGeom prst="rect">
            <a:avLst/>
          </a:prstGeom>
        </p:spPr>
      </p:pic>
    </p:spTree>
    <p:extLst>
      <p:ext uri="{BB962C8B-B14F-4D97-AF65-F5344CB8AC3E}">
        <p14:creationId xmlns:p14="http://schemas.microsoft.com/office/powerpoint/2010/main" val="39914633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91" y="3553680"/>
            <a:ext cx="7911322" cy="2656964"/>
          </a:xfrm>
        </p:spPr>
        <p:txBody>
          <a:bodyPr/>
          <a:lstStyle/>
          <a:p>
            <a:r>
              <a:rPr lang="en-US" dirty="0" smtClean="0"/>
              <a:t>What do we, as language educators, need to know about HL learners? </a:t>
            </a:r>
            <a:endParaRPr lang="en-US" dirty="0"/>
          </a:p>
        </p:txBody>
      </p:sp>
    </p:spTree>
    <p:extLst>
      <p:ext uri="{BB962C8B-B14F-4D97-AF65-F5344CB8AC3E}">
        <p14:creationId xmlns:p14="http://schemas.microsoft.com/office/powerpoint/2010/main" val="7756673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 teaching and learning</a:t>
            </a:r>
            <a:endParaRPr lang="en-US" dirty="0"/>
          </a:p>
        </p:txBody>
      </p:sp>
      <p:sp>
        <p:nvSpPr>
          <p:cNvPr id="3" name="Content Placeholder 2"/>
          <p:cNvSpPr>
            <a:spLocks noGrp="1"/>
          </p:cNvSpPr>
          <p:nvPr>
            <p:ph idx="1"/>
          </p:nvPr>
        </p:nvSpPr>
        <p:spPr/>
        <p:txBody>
          <a:bodyPr/>
          <a:lstStyle/>
          <a:p>
            <a:r>
              <a:rPr lang="en-US" dirty="0" smtClean="0"/>
              <a:t>Why it matters</a:t>
            </a:r>
          </a:p>
          <a:p>
            <a:pPr lvl="1">
              <a:buFont typeface="Wingdings" charset="2"/>
              <a:buChar char="Ø"/>
            </a:pPr>
            <a:r>
              <a:rPr lang="en-US" dirty="0" smtClean="0">
                <a:solidFill>
                  <a:srgbClr val="FF0000"/>
                </a:solidFill>
              </a:rPr>
              <a:t>Demographics + institutional </a:t>
            </a:r>
            <a:r>
              <a:rPr lang="en-US" dirty="0" err="1" smtClean="0">
                <a:solidFill>
                  <a:srgbClr val="FF0000"/>
                </a:solidFill>
              </a:rPr>
              <a:t>reserach</a:t>
            </a:r>
            <a:r>
              <a:rPr lang="en-US" dirty="0" smtClean="0">
                <a:solidFill>
                  <a:srgbClr val="FF0000"/>
                </a:solidFill>
              </a:rPr>
              <a:t>;</a:t>
            </a:r>
          </a:p>
          <a:p>
            <a:r>
              <a:rPr lang="en-US" dirty="0" smtClean="0"/>
              <a:t>How it differs from L2 teaching</a:t>
            </a:r>
          </a:p>
          <a:p>
            <a:pPr lvl="1">
              <a:buFont typeface="Wingdings" charset="2"/>
              <a:buChar char="Ø"/>
            </a:pPr>
            <a:r>
              <a:rPr lang="en-US" dirty="0" smtClean="0">
                <a:solidFill>
                  <a:srgbClr val="FF0000"/>
                </a:solidFill>
              </a:rPr>
              <a:t>Heritage language learners;</a:t>
            </a:r>
          </a:p>
        </p:txBody>
      </p:sp>
    </p:spTree>
    <p:extLst>
      <p:ext uri="{BB962C8B-B14F-4D97-AF65-F5344CB8AC3E}">
        <p14:creationId xmlns:p14="http://schemas.microsoft.com/office/powerpoint/2010/main" val="152646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cap="none" dirty="0" smtClean="0">
                <a:latin typeface="Calibri" charset="0"/>
                <a:ea typeface="ＭＳ Ｐゴシック" charset="0"/>
                <a:cs typeface="ＭＳ Ｐゴシック" charset="0"/>
              </a:rPr>
              <a:t>Definitions + linguistic studies</a:t>
            </a:r>
            <a:endParaRPr lang="en-US" cap="none" dirty="0">
              <a:latin typeface="Calibri" charset="0"/>
              <a:ea typeface="ＭＳ Ｐゴシック" charset="0"/>
              <a:cs typeface="ＭＳ Ｐゴシック" charset="0"/>
            </a:endParaRPr>
          </a:p>
        </p:txBody>
      </p:sp>
      <p:sp>
        <p:nvSpPr>
          <p:cNvPr id="19458" name="Text Placeholder 4"/>
          <p:cNvSpPr>
            <a:spLocks noGrp="1"/>
          </p:cNvSpPr>
          <p:nvPr>
            <p:ph type="body" idx="1"/>
          </p:nvPr>
        </p:nvSpPr>
        <p:spPr/>
        <p:txBody>
          <a:bodyPr>
            <a:normAutofit/>
          </a:bodyPr>
          <a:lstStyle/>
          <a:p>
            <a:r>
              <a:rPr lang="en-US" sz="2400" b="1" dirty="0" smtClean="0">
                <a:solidFill>
                  <a:srgbClr val="FF0000"/>
                </a:solidFill>
                <a:latin typeface="Calibri" charset="0"/>
                <a:ea typeface="ＭＳ Ｐゴシック" charset="0"/>
                <a:cs typeface="ＭＳ Ｐゴシック" charset="0"/>
              </a:rPr>
              <a:t>Sources of information on the domains</a:t>
            </a:r>
            <a:endParaRPr lang="en-US" sz="2400" b="1" dirty="0">
              <a:solidFill>
                <a:srgbClr val="FF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389282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pPr eaLnBrk="1" hangingPunct="1">
              <a:defRPr/>
            </a:pPr>
            <a:r>
              <a:rPr lang="en-US" sz="4000" dirty="0">
                <a:latin typeface="Calibri" charset="0"/>
                <a:ea typeface="ＭＳ Ｐゴシック" charset="0"/>
                <a:cs typeface="ＭＳ Ｐゴシック" charset="0"/>
              </a:rPr>
              <a:t>Definitions:</a:t>
            </a:r>
            <a:br>
              <a:rPr lang="en-US" sz="4000" dirty="0">
                <a:latin typeface="Calibri" charset="0"/>
                <a:ea typeface="ＭＳ Ｐゴシック" charset="0"/>
                <a:cs typeface="ＭＳ Ｐゴシック" charset="0"/>
              </a:rPr>
            </a:br>
            <a:r>
              <a:rPr lang="en-US" sz="4000" dirty="0">
                <a:latin typeface="Calibri" charset="0"/>
                <a:ea typeface="ＭＳ Ｐゴシック" charset="0"/>
                <a:cs typeface="ＭＳ Ｐゴシック" charset="0"/>
              </a:rPr>
              <a:t>Who is a heritage language learner?</a:t>
            </a:r>
          </a:p>
        </p:txBody>
      </p:sp>
      <p:sp>
        <p:nvSpPr>
          <p:cNvPr id="20482" name="Content Placeholder 2"/>
          <p:cNvSpPr>
            <a:spLocks noGrp="1"/>
          </p:cNvSpPr>
          <p:nvPr>
            <p:ph idx="1"/>
          </p:nvPr>
        </p:nvSpPr>
        <p:spPr/>
        <p:txBody>
          <a:bodyPr/>
          <a:lstStyle/>
          <a:p>
            <a:pPr eaLnBrk="1" hangingPunct="1">
              <a:buFont typeface="Arial" charset="0"/>
              <a:buNone/>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Narrow definitions – based on proficiency</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Broad definitions – based on affiliation</a:t>
            </a:r>
          </a:p>
          <a:p>
            <a:pPr eaLnBrk="1" hangingPunct="1">
              <a:buFont typeface="Arial" charset="0"/>
              <a:buNone/>
            </a:pP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1431392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of this presentation</a:t>
            </a:r>
            <a:endParaRPr lang="en-US" dirty="0"/>
          </a:p>
        </p:txBody>
      </p:sp>
      <p:sp>
        <p:nvSpPr>
          <p:cNvPr id="3" name="Content Placeholder 2"/>
          <p:cNvSpPr>
            <a:spLocks noGrp="1"/>
          </p:cNvSpPr>
          <p:nvPr>
            <p:ph idx="1"/>
          </p:nvPr>
        </p:nvSpPr>
        <p:spPr/>
        <p:txBody>
          <a:bodyPr/>
          <a:lstStyle/>
          <a:p>
            <a:r>
              <a:rPr lang="en-US" dirty="0" smtClean="0"/>
              <a:t>The </a:t>
            </a:r>
            <a:r>
              <a:rPr lang="en-US" i="1" dirty="0" err="1" smtClean="0"/>
              <a:t>aboutness</a:t>
            </a:r>
            <a:r>
              <a:rPr lang="en-US" dirty="0" smtClean="0"/>
              <a:t> of heritage language (HL) teaching:</a:t>
            </a:r>
          </a:p>
          <a:p>
            <a:pPr marL="0" indent="0">
              <a:buNone/>
            </a:pPr>
            <a:endParaRPr lang="en-US" dirty="0" smtClean="0"/>
          </a:p>
          <a:p>
            <a:pPr lvl="1">
              <a:buFont typeface="Wingdings" charset="2"/>
              <a:buChar char="Ø"/>
            </a:pPr>
            <a:r>
              <a:rPr lang="en-US" dirty="0" smtClean="0"/>
              <a:t>Why it matters;</a:t>
            </a:r>
          </a:p>
          <a:p>
            <a:pPr lvl="1">
              <a:buFont typeface="Wingdings" charset="2"/>
              <a:buChar char="Ø"/>
            </a:pPr>
            <a:r>
              <a:rPr lang="en-US" dirty="0" smtClean="0"/>
              <a:t>How it differs from second language (L2) teaching;</a:t>
            </a:r>
          </a:p>
          <a:p>
            <a:pPr lvl="1">
              <a:buFont typeface="Wingdings" charset="2"/>
              <a:buChar char="Ø"/>
            </a:pPr>
            <a:r>
              <a:rPr lang="en-US" dirty="0" smtClean="0"/>
              <a:t>The big ideas or essence of HL teaching;</a:t>
            </a:r>
            <a:endParaRPr lang="en-US" dirty="0"/>
          </a:p>
        </p:txBody>
      </p:sp>
    </p:spTree>
    <p:extLst>
      <p:ext uri="{BB962C8B-B14F-4D97-AF65-F5344CB8AC3E}">
        <p14:creationId xmlns:p14="http://schemas.microsoft.com/office/powerpoint/2010/main" val="38036281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Example of a narrow definition</a:t>
            </a:r>
          </a:p>
        </p:txBody>
      </p:sp>
      <p:sp>
        <p:nvSpPr>
          <p:cNvPr id="21506" name="Content Placeholder 2"/>
          <p:cNvSpPr>
            <a:spLocks noGrp="1"/>
          </p:cNvSpPr>
          <p:nvPr>
            <p:ph idx="1"/>
          </p:nvPr>
        </p:nvSpPr>
        <p:spPr>
          <a:xfrm>
            <a:off x="457200" y="1745673"/>
            <a:ext cx="8229600" cy="4380490"/>
          </a:xfrm>
        </p:spPr>
        <p:txBody>
          <a:bodyPr/>
          <a:lstStyle/>
          <a:p>
            <a:pPr eaLnBrk="1" hangingPunct="1">
              <a:buFont typeface="Arial" charset="0"/>
              <a:buNone/>
            </a:pPr>
            <a:r>
              <a:rPr lang="ja-JP" altLang="en-US" dirty="0">
                <a:latin typeface="Calibri" charset="0"/>
                <a:ea typeface="ＭＳ Ｐゴシック" charset="0"/>
                <a:cs typeface="ＭＳ Ｐゴシック" charset="0"/>
              </a:rPr>
              <a:t>“</a:t>
            </a:r>
            <a:r>
              <a:rPr lang="en-US" altLang="ja-JP" dirty="0">
                <a:latin typeface="Calibri" charset="0"/>
                <a:ea typeface="ＭＳ Ｐゴシック" charset="0"/>
                <a:cs typeface="ＭＳ Ｐゴシック" charset="0"/>
              </a:rPr>
              <a:t>An individual who is raised in a home where a non-English language is spoken, who speaks or merely understands the heritage language, and who is to </a:t>
            </a:r>
            <a:r>
              <a:rPr lang="en-US" altLang="ja-JP" u="sng" dirty="0">
                <a:latin typeface="Calibri" charset="0"/>
                <a:ea typeface="ＭＳ Ｐゴシック" charset="0"/>
                <a:cs typeface="ＭＳ Ｐゴシック" charset="0"/>
              </a:rPr>
              <a:t>some degree bilingual in English and the heritage language</a:t>
            </a:r>
            <a:r>
              <a:rPr lang="ja-JP" altLang="en-US" dirty="0">
                <a:latin typeface="Calibri" charset="0"/>
                <a:ea typeface="ＭＳ Ｐゴシック" charset="0"/>
                <a:cs typeface="ＭＳ Ｐゴシック" charset="0"/>
              </a:rPr>
              <a:t>”</a:t>
            </a:r>
            <a:r>
              <a:rPr lang="en-US" altLang="ja-JP" dirty="0">
                <a:latin typeface="Calibri" charset="0"/>
                <a:ea typeface="ＭＳ Ｐゴシック" charset="0"/>
                <a:cs typeface="ＭＳ Ｐゴシック" charset="0"/>
              </a:rPr>
              <a:t> (Valdés, 2001, p. 38)</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809104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Example of a broad definition </a:t>
            </a:r>
          </a:p>
        </p:txBody>
      </p:sp>
      <p:sp>
        <p:nvSpPr>
          <p:cNvPr id="22530" name="Content Placeholder 2"/>
          <p:cNvSpPr>
            <a:spLocks noGrp="1"/>
          </p:cNvSpPr>
          <p:nvPr>
            <p:ph idx="1"/>
          </p:nvPr>
        </p:nvSpPr>
        <p:spPr>
          <a:xfrm>
            <a:off x="457200" y="1721922"/>
            <a:ext cx="8229600" cy="4404241"/>
          </a:xfrm>
        </p:spPr>
        <p:txBody>
          <a:bodyPr/>
          <a:lstStyle/>
          <a:p>
            <a:pPr eaLnBrk="1" hangingPunct="1">
              <a:buFont typeface="Arial" charset="0"/>
              <a:buNone/>
            </a:pPr>
            <a:r>
              <a:rPr lang="en-US" dirty="0">
                <a:latin typeface="Calibri" charset="0"/>
                <a:ea typeface="ＭＳ Ｐゴシック" charset="0"/>
                <a:cs typeface="ＭＳ Ｐゴシック" charset="0"/>
              </a:rPr>
              <a:t>Heritage language learners are individuals who </a:t>
            </a:r>
            <a:r>
              <a:rPr lang="ja-JP" altLang="en-US" dirty="0">
                <a:latin typeface="Calibri" charset="0"/>
                <a:ea typeface="ＭＳ Ｐゴシック" charset="0"/>
                <a:cs typeface="ＭＳ Ｐゴシック" charset="0"/>
              </a:rPr>
              <a:t>“</a:t>
            </a:r>
            <a:r>
              <a:rPr lang="en-US" altLang="ja-JP" dirty="0">
                <a:latin typeface="Calibri" charset="0"/>
                <a:ea typeface="ＭＳ Ｐゴシック" charset="0"/>
                <a:cs typeface="ＭＳ Ｐゴシック" charset="0"/>
              </a:rPr>
              <a:t>…have familial or ancestral ties to a particular language and </a:t>
            </a:r>
            <a:r>
              <a:rPr lang="en-US" altLang="ja-JP" u="sng" dirty="0">
                <a:latin typeface="Calibri" charset="0"/>
                <a:ea typeface="ＭＳ Ｐゴシック" charset="0"/>
                <a:cs typeface="ＭＳ Ｐゴシック" charset="0"/>
              </a:rPr>
              <a:t>who exert their agency in determining whether or not they are HLLs (heritage language learners) of that HL (heritage language) and HC (heritage culture) </a:t>
            </a:r>
            <a:r>
              <a:rPr lang="en-US" altLang="ja-JP" dirty="0">
                <a:latin typeface="Calibri" charset="0"/>
                <a:ea typeface="ＭＳ Ｐゴシック" charset="0"/>
                <a:cs typeface="ＭＳ Ｐゴシック" charset="0"/>
              </a:rPr>
              <a:t>(</a:t>
            </a:r>
            <a:r>
              <a:rPr lang="en-US" altLang="ja-JP" dirty="0" err="1">
                <a:latin typeface="Calibri" charset="0"/>
                <a:ea typeface="ＭＳ Ｐゴシック" charset="0"/>
                <a:cs typeface="ＭＳ Ｐゴシック" charset="0"/>
              </a:rPr>
              <a:t>Hornberger</a:t>
            </a:r>
            <a:r>
              <a:rPr lang="en-US" altLang="ja-JP" dirty="0">
                <a:latin typeface="Calibri" charset="0"/>
                <a:ea typeface="ＭＳ Ｐゴシック" charset="0"/>
                <a:cs typeface="ＭＳ Ｐゴシック" charset="0"/>
              </a:rPr>
              <a:t> and Wang, 2008, p. 27)</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04328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this matters</a:t>
            </a:r>
            <a:endParaRPr lang="en-US" dirty="0"/>
          </a:p>
        </p:txBody>
      </p:sp>
      <p:sp>
        <p:nvSpPr>
          <p:cNvPr id="8" name="Content Placeholder 7"/>
          <p:cNvSpPr>
            <a:spLocks noGrp="1"/>
          </p:cNvSpPr>
          <p:nvPr>
            <p:ph idx="1"/>
          </p:nvPr>
        </p:nvSpPr>
        <p:spPr/>
        <p:txBody>
          <a:bodyPr>
            <a:normAutofit fontScale="92500" lnSpcReduction="10000"/>
          </a:bodyPr>
          <a:lstStyle/>
          <a:p>
            <a:pPr marL="0" indent="0">
              <a:buFont typeface="Arial" pitchFamily="34" charset="0"/>
              <a:buNone/>
            </a:pPr>
            <a:endParaRPr lang="en-US" altLang="en-US" dirty="0">
              <a:ea typeface="ＭＳ Ｐゴシック" pitchFamily="34" charset="-128"/>
            </a:endParaRPr>
          </a:p>
          <a:p>
            <a:pPr marL="0" indent="0">
              <a:buFont typeface="Arial" pitchFamily="34" charset="0"/>
              <a:buNone/>
            </a:pPr>
            <a:r>
              <a:rPr lang="en-US" altLang="en-US" dirty="0">
                <a:ea typeface="ＭＳ Ｐゴシック" pitchFamily="34" charset="-128"/>
              </a:rPr>
              <a:t>While researchers have looked quite extensively at the language exposure we need to learn a new language, a second set of factors that are equally important has received far less attention.  These factors relate to “group membership,” or the allegiances we feel with particular-language-speaking groups and the attitudes and feelings that flow from being associated with them.</a:t>
            </a:r>
          </a:p>
          <a:p>
            <a:pPr marL="0" indent="0" algn="r">
              <a:buFont typeface="Arial" pitchFamily="34" charset="0"/>
              <a:buNone/>
            </a:pPr>
            <a:r>
              <a:rPr lang="en-US" altLang="en-US" dirty="0">
                <a:ea typeface="ＭＳ Ｐゴシック" pitchFamily="34" charset="-128"/>
              </a:rPr>
              <a:t>(</a:t>
            </a:r>
            <a:r>
              <a:rPr lang="en-US" altLang="en-US" dirty="0" err="1">
                <a:ea typeface="ＭＳ Ｐゴシック" pitchFamily="34" charset="-128"/>
              </a:rPr>
              <a:t>Tse</a:t>
            </a:r>
            <a:r>
              <a:rPr lang="en-US" altLang="en-US" dirty="0">
                <a:ea typeface="ＭＳ Ｐゴシック" pitchFamily="34" charset="-128"/>
              </a:rPr>
              <a:t>, 2001, 60)</a:t>
            </a:r>
          </a:p>
          <a:p>
            <a:endParaRPr lang="en-US" dirty="0"/>
          </a:p>
        </p:txBody>
      </p:sp>
    </p:spTree>
    <p:extLst>
      <p:ext uri="{BB962C8B-B14F-4D97-AF65-F5344CB8AC3E}">
        <p14:creationId xmlns:p14="http://schemas.microsoft.com/office/powerpoint/2010/main" val="5893054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554" name="Title 2"/>
          <p:cNvSpPr>
            <a:spLocks noGrp="1"/>
          </p:cNvSpPr>
          <p:nvPr>
            <p:ph type="title"/>
          </p:nvPr>
        </p:nvSpPr>
        <p:spPr/>
        <p:txBody>
          <a:bodyPr>
            <a:noAutofit/>
          </a:bodyPr>
          <a:lstStyle/>
          <a:p>
            <a:r>
              <a:rPr lang="en-US" sz="4000" dirty="0" smtClean="0">
                <a:latin typeface="Calibri" charset="0"/>
                <a:ea typeface="ＭＳ Ｐゴシック" charset="0"/>
                <a:cs typeface="ＭＳ Ｐゴシック" charset="0"/>
              </a:rPr>
              <a:t>Learners </a:t>
            </a:r>
            <a:r>
              <a:rPr lang="en-US" sz="4000" dirty="0">
                <a:latin typeface="Calibri" charset="0"/>
                <a:ea typeface="ＭＳ Ｐゴシック" charset="0"/>
                <a:cs typeface="ＭＳ Ｐゴシック" charset="0"/>
              </a:rPr>
              <a:t>who fit the narrow definition also fit the broad definition</a:t>
            </a:r>
          </a:p>
        </p:txBody>
      </p:sp>
    </p:spTree>
    <p:extLst>
      <p:ext uri="{BB962C8B-B14F-4D97-AF65-F5344CB8AC3E}">
        <p14:creationId xmlns:p14="http://schemas.microsoft.com/office/powerpoint/2010/main" val="16760818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Autofit/>
          </a:bodyPr>
          <a:lstStyle/>
          <a:p>
            <a:pPr eaLnBrk="1" hangingPunct="1"/>
            <a:r>
              <a:rPr lang="en-US" sz="4000" b="1" dirty="0">
                <a:latin typeface="Calibri" charset="0"/>
                <a:ea typeface="ＭＳ Ｐゴシック" charset="0"/>
                <a:cs typeface="ＭＳ Ｐゴシック" charset="0"/>
              </a:rPr>
              <a:t>Broad + narrow definitions = </a:t>
            </a:r>
            <a:r>
              <a:rPr lang="en-US" sz="4000" b="1" dirty="0" smtClean="0">
                <a:latin typeface="Calibri" charset="0"/>
                <a:ea typeface="ＭＳ Ｐゴシック" charset="0"/>
                <a:cs typeface="ＭＳ Ｐゴシック" charset="0"/>
              </a:rPr>
              <a:t/>
            </a:r>
            <a:br>
              <a:rPr lang="en-US" sz="4000" b="1" dirty="0" smtClean="0">
                <a:latin typeface="Calibri" charset="0"/>
                <a:ea typeface="ＭＳ Ｐゴシック" charset="0"/>
                <a:cs typeface="ＭＳ Ｐゴシック" charset="0"/>
              </a:rPr>
            </a:br>
            <a:r>
              <a:rPr lang="en-US" sz="4000" b="1" dirty="0" smtClean="0">
                <a:latin typeface="Calibri" charset="0"/>
                <a:ea typeface="ＭＳ Ｐゴシック" charset="0"/>
                <a:cs typeface="ＭＳ Ｐゴシック" charset="0"/>
              </a:rPr>
              <a:t>two domains to </a:t>
            </a:r>
            <a:r>
              <a:rPr lang="en-US" sz="4000" b="1" dirty="0">
                <a:latin typeface="Calibri" charset="0"/>
                <a:ea typeface="ＭＳ Ｐゴシック" charset="0"/>
                <a:cs typeface="ＭＳ Ｐゴシック" charset="0"/>
              </a:rPr>
              <a:t>HL teaching</a:t>
            </a:r>
          </a:p>
        </p:txBody>
      </p:sp>
      <p:sp>
        <p:nvSpPr>
          <p:cNvPr id="25602" name="Text Placeholder 2"/>
          <p:cNvSpPr>
            <a:spLocks noGrp="1"/>
          </p:cNvSpPr>
          <p:nvPr>
            <p:ph type="body" idx="1"/>
          </p:nvPr>
        </p:nvSpPr>
        <p:spPr>
          <a:xfrm>
            <a:off x="457200" y="1994011"/>
            <a:ext cx="4040188" cy="770454"/>
          </a:xfrm>
        </p:spPr>
        <p:txBody>
          <a:bodyPr>
            <a:noAutofit/>
          </a:bodyPr>
          <a:lstStyle/>
          <a:p>
            <a:pPr algn="ctr" eaLnBrk="1" hangingPunct="1">
              <a:lnSpc>
                <a:spcPct val="80000"/>
              </a:lnSpc>
            </a:pPr>
            <a:r>
              <a:rPr lang="en-US" dirty="0">
                <a:latin typeface="Calibri" charset="0"/>
                <a:ea typeface="ＭＳ Ｐゴシック" charset="0"/>
                <a:cs typeface="ＭＳ Ｐゴシック" charset="0"/>
              </a:rPr>
              <a:t>Linguistic needs </a:t>
            </a:r>
            <a:endParaRPr lang="en-US" dirty="0" smtClean="0">
              <a:latin typeface="Calibri" charset="0"/>
              <a:ea typeface="ＭＳ Ｐゴシック" charset="0"/>
              <a:cs typeface="ＭＳ Ｐゴシック" charset="0"/>
            </a:endParaRPr>
          </a:p>
          <a:p>
            <a:pPr algn="ctr" eaLnBrk="1" hangingPunct="1">
              <a:lnSpc>
                <a:spcPct val="80000"/>
              </a:lnSpc>
            </a:pPr>
            <a:r>
              <a:rPr lang="en-US" dirty="0" smtClean="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narrow definition)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261227368"/>
              </p:ext>
            </p:extLst>
          </p:nvPr>
        </p:nvGraphicFramePr>
        <p:xfrm>
          <a:off x="457200" y="3085214"/>
          <a:ext cx="4040188" cy="2194080"/>
        </p:xfrm>
        <a:graphic>
          <a:graphicData uri="http://schemas.openxmlformats.org/drawingml/2006/table">
            <a:tbl>
              <a:tblPr/>
              <a:tblGrid>
                <a:gridCol w="4040188"/>
              </a:tblGrid>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5619" name="Text Placeholder 4"/>
          <p:cNvSpPr>
            <a:spLocks noGrp="1"/>
          </p:cNvSpPr>
          <p:nvPr>
            <p:ph type="body" sz="quarter" idx="3"/>
          </p:nvPr>
        </p:nvSpPr>
        <p:spPr>
          <a:xfrm>
            <a:off x="4645025" y="1994011"/>
            <a:ext cx="4041775" cy="770454"/>
          </a:xfrm>
        </p:spPr>
        <p:txBody>
          <a:bodyPr>
            <a:noAutofit/>
          </a:bodyPr>
          <a:lstStyle/>
          <a:p>
            <a:pPr algn="ctr" eaLnBrk="1" hangingPunct="1">
              <a:lnSpc>
                <a:spcPct val="80000"/>
              </a:lnSpc>
            </a:pPr>
            <a:r>
              <a:rPr lang="en-US" dirty="0">
                <a:latin typeface="Calibri" charset="0"/>
                <a:ea typeface="ＭＳ Ｐゴシック" charset="0"/>
                <a:cs typeface="ＭＳ Ｐゴシック" charset="0"/>
              </a:rPr>
              <a:t>Affective needs </a:t>
            </a:r>
            <a:endParaRPr lang="en-US" dirty="0" smtClean="0">
              <a:latin typeface="Calibri" charset="0"/>
              <a:ea typeface="ＭＳ Ｐゴシック" charset="0"/>
              <a:cs typeface="ＭＳ Ｐゴシック" charset="0"/>
            </a:endParaRPr>
          </a:p>
          <a:p>
            <a:pPr algn="ctr" eaLnBrk="1" hangingPunct="1">
              <a:lnSpc>
                <a:spcPct val="80000"/>
              </a:lnSpc>
            </a:pPr>
            <a:r>
              <a:rPr lang="en-US" dirty="0" smtClean="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broad definition)</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329078908"/>
              </p:ext>
            </p:extLst>
          </p:nvPr>
        </p:nvGraphicFramePr>
        <p:xfrm>
          <a:off x="4719453" y="3050444"/>
          <a:ext cx="4041775" cy="2228850"/>
        </p:xfrm>
        <a:graphic>
          <a:graphicData uri="http://schemas.openxmlformats.org/drawingml/2006/table">
            <a:tbl>
              <a:tblPr/>
              <a:tblGrid>
                <a:gridCol w="4041775"/>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6593621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Calibri" charset="0"/>
                <a:ea typeface="ＭＳ Ｐゴシック" charset="0"/>
                <a:cs typeface="ＭＳ Ｐゴシック" charset="0"/>
                <a:hlinkClick r:id="rId2"/>
              </a:rPr>
              <a:t>http://youtu.be/39d6Lb2f2Aw</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35037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Specific Needs stemming from broad definition</a:t>
            </a:r>
            <a:endParaRPr lang="en-US" dirty="0"/>
          </a:p>
        </p:txBody>
      </p:sp>
    </p:spTree>
    <p:extLst>
      <p:ext uri="{BB962C8B-B14F-4D97-AF65-F5344CB8AC3E}">
        <p14:creationId xmlns:p14="http://schemas.microsoft.com/office/powerpoint/2010/main" val="28895386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249381" y="415636"/>
            <a:ext cx="8633361" cy="6127668"/>
          </a:xfrm>
        </p:spPr>
        <p:txBody>
          <a:bodyPr>
            <a:normAutofit/>
          </a:bodyPr>
          <a:lstStyle/>
          <a:p>
            <a:pPr eaLnBrk="1" hangingPunct="1">
              <a:lnSpc>
                <a:spcPct val="80000"/>
              </a:lnSpc>
              <a:buFont typeface="Arial" charset="0"/>
              <a:buNone/>
            </a:pPr>
            <a:r>
              <a:rPr lang="en-US" sz="2800" dirty="0">
                <a:latin typeface="Calibri" charset="0"/>
                <a:ea typeface="ＭＳ Ｐゴシック" charset="0"/>
                <a:cs typeface="ＭＳ Ｐゴシック" charset="0"/>
              </a:rPr>
              <a:t>In high school I was one of very few Latinos. My friend and I were called the "Mexican kids". This was always funny to me because my Dad's family always told me I was American. In school I was labeled Mexican, but to the Mexicans, I am an American. I am part of each, but not fully accepted by either. In high school, I was considered Mexican because I spoke Spanish but I was considered "</a:t>
            </a:r>
            <a:r>
              <a:rPr lang="en-US" sz="2800" dirty="0" err="1">
                <a:latin typeface="Calibri" charset="0"/>
                <a:ea typeface="ＭＳ Ｐゴシック" charset="0"/>
                <a:cs typeface="ＭＳ Ｐゴシック" charset="0"/>
              </a:rPr>
              <a:t>Pocho</a:t>
            </a:r>
            <a:r>
              <a:rPr lang="en-US" sz="2800" dirty="0">
                <a:latin typeface="Calibri" charset="0"/>
                <a:ea typeface="ＭＳ Ｐゴシック" charset="0"/>
                <a:cs typeface="ＭＳ Ｐゴシック" charset="0"/>
              </a:rPr>
              <a:t>" by my Dad's family because my Spanish was not up to their standard. It's this weird duality in which you are stuck in the middle. Latinos are often told that they are not Americans but also that they are not connected to their heritage</a:t>
            </a:r>
            <a:r>
              <a:rPr lang="en-US" sz="2800" dirty="0">
                <a:solidFill>
                  <a:srgbClr val="FF0000"/>
                </a:solidFill>
                <a:latin typeface="Calibri" charset="0"/>
                <a:ea typeface="ＭＳ Ｐゴシック" charset="0"/>
                <a:cs typeface="ＭＳ Ｐゴシック" charset="0"/>
              </a:rPr>
              <a:t>. You take pride in both cultures and learn to deal with the rejection. You may never be fully embraced by either side</a:t>
            </a:r>
            <a:r>
              <a:rPr lang="en-US" sz="2800" dirty="0">
                <a:latin typeface="Calibri" charset="0"/>
                <a:ea typeface="ＭＳ Ｐゴシック" charset="0"/>
                <a:cs typeface="ＭＳ Ｐゴシック" charset="0"/>
              </a:rPr>
              <a:t>. </a:t>
            </a:r>
            <a:r>
              <a:rPr lang="en-US" sz="2800" dirty="0">
                <a:solidFill>
                  <a:srgbClr val="FF0000"/>
                </a:solidFill>
                <a:latin typeface="Calibri" charset="0"/>
                <a:ea typeface="ＭＳ Ｐゴシック" charset="0"/>
                <a:cs typeface="ＭＳ Ｐゴシック" charset="0"/>
              </a:rPr>
              <a:t>That's why you seek out other people like yourself. Socializing with people who share a common experience helps you deal with this experience.</a:t>
            </a:r>
          </a:p>
          <a:p>
            <a:pPr eaLnBrk="1" hangingPunct="1">
              <a:lnSpc>
                <a:spcPct val="80000"/>
              </a:lnSpc>
              <a:buFont typeface="Arial" charset="0"/>
              <a:buNone/>
            </a:pPr>
            <a:endParaRPr lang="en-US" sz="2200"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37633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Autofit/>
          </a:bodyPr>
          <a:lstStyle/>
          <a:p>
            <a:pPr eaLnBrk="1" hangingPunct="1"/>
            <a:r>
              <a:rPr lang="en-US" sz="4000" b="1" dirty="0">
                <a:latin typeface="Calibri" charset="0"/>
                <a:ea typeface="ＭＳ Ｐゴシック" charset="0"/>
                <a:cs typeface="ＭＳ Ｐゴシック" charset="0"/>
              </a:rPr>
              <a:t>Broad + narrow definitions = </a:t>
            </a:r>
            <a:r>
              <a:rPr lang="en-US" sz="4000" b="1" dirty="0" smtClean="0">
                <a:latin typeface="Calibri" charset="0"/>
                <a:ea typeface="ＭＳ Ｐゴシック" charset="0"/>
                <a:cs typeface="ＭＳ Ｐゴシック" charset="0"/>
              </a:rPr>
              <a:t/>
            </a:r>
            <a:br>
              <a:rPr lang="en-US" sz="4000" b="1" dirty="0" smtClean="0">
                <a:latin typeface="Calibri" charset="0"/>
                <a:ea typeface="ＭＳ Ｐゴシック" charset="0"/>
                <a:cs typeface="ＭＳ Ｐゴシック" charset="0"/>
              </a:rPr>
            </a:br>
            <a:r>
              <a:rPr lang="en-US" sz="4000" b="1" dirty="0" smtClean="0">
                <a:latin typeface="Calibri" charset="0"/>
                <a:ea typeface="ＭＳ Ｐゴシック" charset="0"/>
                <a:cs typeface="ＭＳ Ｐゴシック" charset="0"/>
              </a:rPr>
              <a:t>two domains to </a:t>
            </a:r>
            <a:r>
              <a:rPr lang="en-US" sz="4000" b="1" dirty="0">
                <a:latin typeface="Calibri" charset="0"/>
                <a:ea typeface="ＭＳ Ｐゴシック" charset="0"/>
                <a:cs typeface="ＭＳ Ｐゴシック" charset="0"/>
              </a:rPr>
              <a:t>HL teaching</a:t>
            </a:r>
          </a:p>
        </p:txBody>
      </p:sp>
      <p:sp>
        <p:nvSpPr>
          <p:cNvPr id="25602" name="Text Placeholder 2"/>
          <p:cNvSpPr>
            <a:spLocks noGrp="1"/>
          </p:cNvSpPr>
          <p:nvPr>
            <p:ph type="body" idx="1"/>
          </p:nvPr>
        </p:nvSpPr>
        <p:spPr>
          <a:xfrm>
            <a:off x="457200" y="1994011"/>
            <a:ext cx="4040188" cy="770454"/>
          </a:xfrm>
        </p:spPr>
        <p:txBody>
          <a:bodyPr>
            <a:noAutofit/>
          </a:bodyPr>
          <a:lstStyle/>
          <a:p>
            <a:pPr algn="ctr" eaLnBrk="1" hangingPunct="1">
              <a:lnSpc>
                <a:spcPct val="80000"/>
              </a:lnSpc>
            </a:pPr>
            <a:r>
              <a:rPr lang="en-US" dirty="0">
                <a:latin typeface="Calibri" charset="0"/>
                <a:ea typeface="ＭＳ Ｐゴシック" charset="0"/>
                <a:cs typeface="ＭＳ Ｐゴシック" charset="0"/>
              </a:rPr>
              <a:t>Linguistic needs </a:t>
            </a:r>
            <a:endParaRPr lang="en-US" dirty="0" smtClean="0">
              <a:latin typeface="Calibri" charset="0"/>
              <a:ea typeface="ＭＳ Ｐゴシック" charset="0"/>
              <a:cs typeface="ＭＳ Ｐゴシック" charset="0"/>
            </a:endParaRPr>
          </a:p>
          <a:p>
            <a:pPr algn="ctr" eaLnBrk="1" hangingPunct="1">
              <a:lnSpc>
                <a:spcPct val="80000"/>
              </a:lnSpc>
            </a:pPr>
            <a:r>
              <a:rPr lang="en-US" dirty="0" smtClean="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narrow definition)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922190072"/>
              </p:ext>
            </p:extLst>
          </p:nvPr>
        </p:nvGraphicFramePr>
        <p:xfrm>
          <a:off x="457200" y="3085214"/>
          <a:ext cx="4040188" cy="2559760"/>
        </p:xfrm>
        <a:graphic>
          <a:graphicData uri="http://schemas.openxmlformats.org/drawingml/2006/table">
            <a:tbl>
              <a:tblPr/>
              <a:tblGrid>
                <a:gridCol w="4040188"/>
              </a:tblGrid>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5619" name="Text Placeholder 4"/>
          <p:cNvSpPr>
            <a:spLocks noGrp="1"/>
          </p:cNvSpPr>
          <p:nvPr>
            <p:ph type="body" sz="quarter" idx="3"/>
          </p:nvPr>
        </p:nvSpPr>
        <p:spPr>
          <a:xfrm>
            <a:off x="4645025" y="1994011"/>
            <a:ext cx="4041775" cy="770454"/>
          </a:xfrm>
        </p:spPr>
        <p:txBody>
          <a:bodyPr>
            <a:noAutofit/>
          </a:bodyPr>
          <a:lstStyle/>
          <a:p>
            <a:pPr algn="ctr" eaLnBrk="1" hangingPunct="1">
              <a:lnSpc>
                <a:spcPct val="80000"/>
              </a:lnSpc>
            </a:pPr>
            <a:r>
              <a:rPr lang="en-US" dirty="0">
                <a:solidFill>
                  <a:srgbClr val="FF0000"/>
                </a:solidFill>
                <a:latin typeface="Calibri" charset="0"/>
                <a:ea typeface="ＭＳ Ｐゴシック" charset="0"/>
                <a:cs typeface="ＭＳ Ｐゴシック" charset="0"/>
              </a:rPr>
              <a:t>Affective needs </a:t>
            </a:r>
            <a:endParaRPr lang="en-US" dirty="0" smtClean="0">
              <a:solidFill>
                <a:srgbClr val="FF0000"/>
              </a:solidFill>
              <a:latin typeface="Calibri" charset="0"/>
              <a:ea typeface="ＭＳ Ｐゴシック" charset="0"/>
              <a:cs typeface="ＭＳ Ｐゴシック" charset="0"/>
            </a:endParaRPr>
          </a:p>
          <a:p>
            <a:pPr algn="ctr" eaLnBrk="1" hangingPunct="1">
              <a:lnSpc>
                <a:spcPct val="80000"/>
              </a:lnSpc>
            </a:pPr>
            <a:r>
              <a:rPr lang="en-US" dirty="0" smtClean="0">
                <a:solidFill>
                  <a:srgbClr val="FF0000"/>
                </a:solidFill>
                <a:latin typeface="Calibri" charset="0"/>
                <a:ea typeface="ＭＳ Ｐゴシック" charset="0"/>
                <a:cs typeface="ＭＳ Ｐゴシック" charset="0"/>
              </a:rPr>
              <a:t>(</a:t>
            </a:r>
            <a:r>
              <a:rPr lang="en-US" dirty="0">
                <a:solidFill>
                  <a:srgbClr val="FF0000"/>
                </a:solidFill>
                <a:latin typeface="Calibri" charset="0"/>
                <a:ea typeface="ＭＳ Ｐゴシック" charset="0"/>
                <a:cs typeface="ＭＳ Ｐゴシック" charset="0"/>
              </a:rPr>
              <a:t>broad definition)</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620621572"/>
              </p:ext>
            </p:extLst>
          </p:nvPr>
        </p:nvGraphicFramePr>
        <p:xfrm>
          <a:off x="4719453" y="3050444"/>
          <a:ext cx="4041775" cy="2566035"/>
        </p:xfrm>
        <a:graphic>
          <a:graphicData uri="http://schemas.openxmlformats.org/drawingml/2006/table">
            <a:tbl>
              <a:tblPr/>
              <a:tblGrid>
                <a:gridCol w="4041775"/>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dirty="0" smtClean="0"/>
                        <a:t>Find identity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dirty="0" smtClean="0"/>
                        <a:t>Navigate two worlds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dirty="0" smtClean="0"/>
                        <a:t>Connect to others (find community)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dirty="0" smtClean="0"/>
                        <a:t>Deal with rejection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6233481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is about student engagement</a:t>
            </a:r>
            <a:endParaRPr lang="en-US" dirty="0"/>
          </a:p>
        </p:txBody>
      </p:sp>
      <p:sp>
        <p:nvSpPr>
          <p:cNvPr id="3" name="Content Placeholder 2"/>
          <p:cNvSpPr>
            <a:spLocks noGrp="1"/>
          </p:cNvSpPr>
          <p:nvPr>
            <p:ph idx="1"/>
          </p:nvPr>
        </p:nvSpPr>
        <p:spPr/>
        <p:txBody>
          <a:bodyPr/>
          <a:lstStyle/>
          <a:p>
            <a:r>
              <a:rPr lang="en-US" dirty="0" smtClean="0"/>
              <a:t>Classroom practices;</a:t>
            </a:r>
          </a:p>
          <a:p>
            <a:r>
              <a:rPr lang="en-US" dirty="0" smtClean="0"/>
              <a:t>Syllabus and curriculum development;</a:t>
            </a:r>
          </a:p>
          <a:p>
            <a:r>
              <a:rPr lang="en-US" dirty="0" smtClean="0"/>
              <a:t>Materials selection and use;</a:t>
            </a:r>
          </a:p>
        </p:txBody>
      </p:sp>
    </p:spTree>
    <p:extLst>
      <p:ext uri="{BB962C8B-B14F-4D97-AF65-F5344CB8AC3E}">
        <p14:creationId xmlns:p14="http://schemas.microsoft.com/office/powerpoint/2010/main" val="40267694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presentation</a:t>
            </a:r>
            <a:endParaRPr lang="en-US" dirty="0"/>
          </a:p>
        </p:txBody>
      </p:sp>
      <p:sp>
        <p:nvSpPr>
          <p:cNvPr id="3" name="Content Placeholder 2"/>
          <p:cNvSpPr>
            <a:spLocks noGrp="1"/>
          </p:cNvSpPr>
          <p:nvPr>
            <p:ph idx="1"/>
          </p:nvPr>
        </p:nvSpPr>
        <p:spPr/>
        <p:txBody>
          <a:bodyPr/>
          <a:lstStyle/>
          <a:p>
            <a:r>
              <a:rPr lang="en-US" dirty="0" smtClean="0"/>
              <a:t>Why HL teaching matters</a:t>
            </a:r>
          </a:p>
          <a:p>
            <a:pPr lvl="1">
              <a:buFont typeface="Wingdings" charset="2"/>
              <a:buChar char="Ø"/>
            </a:pPr>
            <a:r>
              <a:rPr lang="en-US" dirty="0" smtClean="0">
                <a:solidFill>
                  <a:srgbClr val="FF0000"/>
                </a:solidFill>
              </a:rPr>
              <a:t>Demographics, research on institutional practices;</a:t>
            </a:r>
          </a:p>
          <a:p>
            <a:r>
              <a:rPr lang="en-US" dirty="0" smtClean="0"/>
              <a:t>How HL teaching differs from L2 teaching</a:t>
            </a:r>
          </a:p>
          <a:p>
            <a:pPr lvl="1">
              <a:buFont typeface="Wingdings" charset="2"/>
              <a:buChar char="Ø"/>
            </a:pPr>
            <a:r>
              <a:rPr lang="en-US" dirty="0" smtClean="0">
                <a:solidFill>
                  <a:srgbClr val="FF0000"/>
                </a:solidFill>
              </a:rPr>
              <a:t>Heritage language learners;</a:t>
            </a:r>
          </a:p>
          <a:p>
            <a:r>
              <a:rPr lang="en-US" dirty="0" smtClean="0"/>
              <a:t>The big ideas or essence of HL teaching;</a:t>
            </a:r>
          </a:p>
          <a:p>
            <a:pPr lvl="1">
              <a:buFont typeface="Wingdings" charset="2"/>
              <a:buChar char="Ø"/>
            </a:pPr>
            <a:r>
              <a:rPr lang="en-US" dirty="0" smtClean="0">
                <a:solidFill>
                  <a:srgbClr val="FF0000"/>
                </a:solidFill>
              </a:rPr>
              <a:t>General principles and some specific tools</a:t>
            </a:r>
          </a:p>
          <a:p>
            <a:pPr marL="0" indent="0">
              <a:buNone/>
            </a:pPr>
            <a:r>
              <a:rPr lang="en-US" b="1" dirty="0" smtClean="0"/>
              <a:t>Closing: The possibilities</a:t>
            </a:r>
            <a:endParaRPr lang="en-US" b="1" dirty="0"/>
          </a:p>
        </p:txBody>
      </p:sp>
    </p:spTree>
    <p:extLst>
      <p:ext uri="{BB962C8B-B14F-4D97-AF65-F5344CB8AC3E}">
        <p14:creationId xmlns:p14="http://schemas.microsoft.com/office/powerpoint/2010/main" val="2498156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 tools for attending to HL learners’ affective needs and promoting engagement   </a:t>
            </a:r>
            <a:endParaRPr lang="en-US" dirty="0"/>
          </a:p>
        </p:txBody>
      </p:sp>
    </p:spTree>
    <p:extLst>
      <p:ext uri="{BB962C8B-B14F-4D97-AF65-F5344CB8AC3E}">
        <p14:creationId xmlns:p14="http://schemas.microsoft.com/office/powerpoint/2010/main" val="200210633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text-to-self connection;</a:t>
            </a:r>
          </a:p>
          <a:p>
            <a:r>
              <a:rPr lang="en-US" dirty="0" smtClean="0"/>
              <a:t>The text-to-world connection;</a:t>
            </a:r>
          </a:p>
          <a:p>
            <a:r>
              <a:rPr lang="en-US" dirty="0" smtClean="0"/>
              <a:t>The exit card;</a:t>
            </a:r>
          </a:p>
          <a:p>
            <a:r>
              <a:rPr lang="en-US" dirty="0" smtClean="0"/>
              <a:t>T-charts/Y-charts</a:t>
            </a:r>
            <a:endParaRPr lang="en-US" dirty="0"/>
          </a:p>
        </p:txBody>
      </p:sp>
    </p:spTree>
    <p:extLst>
      <p:ext uri="{BB962C8B-B14F-4D97-AF65-F5344CB8AC3E}">
        <p14:creationId xmlns:p14="http://schemas.microsoft.com/office/powerpoint/2010/main" val="25102431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The text</a:t>
            </a:r>
            <a:r>
              <a:rPr lang="en-US" dirty="0">
                <a:latin typeface="Calibri" charset="0"/>
                <a:ea typeface="ＭＳ Ｐゴシック" charset="0"/>
                <a:cs typeface="ＭＳ Ｐゴシック" charset="0"/>
              </a:rPr>
              <a:t>-to</a:t>
            </a:r>
            <a:r>
              <a:rPr lang="en-US" dirty="0" smtClean="0">
                <a:latin typeface="Calibri" charset="0"/>
                <a:ea typeface="ＭＳ Ｐゴシック" charset="0"/>
                <a:cs typeface="ＭＳ Ｐゴシック" charset="0"/>
              </a:rPr>
              <a:t>-self connection</a:t>
            </a:r>
            <a:r>
              <a:rPr lang="en-US" dirty="0">
                <a:latin typeface="Calibri" charset="0"/>
                <a:ea typeface="ＭＳ Ｐゴシック" charset="0"/>
                <a:cs typeface="ＭＳ Ｐゴシック" charset="0"/>
              </a:rPr>
              <a:t/>
            </a:r>
            <a:br>
              <a:rPr lang="en-US" dirty="0">
                <a:latin typeface="Calibri" charset="0"/>
                <a:ea typeface="ＭＳ Ｐゴシック" charset="0"/>
                <a:cs typeface="ＭＳ Ｐゴシック" charset="0"/>
              </a:rPr>
            </a:br>
            <a:r>
              <a:rPr lang="en-US" sz="2400" dirty="0">
                <a:latin typeface="Calibri" charset="0"/>
                <a:ea typeface="ＭＳ Ｐゴシック" charset="0"/>
                <a:cs typeface="ＭＳ Ｐゴシック" charset="0"/>
              </a:rPr>
              <a:t>(Harvey and </a:t>
            </a:r>
            <a:r>
              <a:rPr lang="en-US" sz="2400" dirty="0" err="1">
                <a:latin typeface="Calibri" charset="0"/>
                <a:ea typeface="ＭＳ Ｐゴシック" charset="0"/>
                <a:cs typeface="ＭＳ Ｐゴシック" charset="0"/>
              </a:rPr>
              <a:t>Goudvis</a:t>
            </a:r>
            <a:r>
              <a:rPr lang="en-US" sz="2400" dirty="0">
                <a:latin typeface="Calibri" charset="0"/>
                <a:ea typeface="ＭＳ Ｐゴシック" charset="0"/>
                <a:cs typeface="ＭＳ Ｐゴシック" charset="0"/>
              </a:rPr>
              <a:t> 2000:266)</a:t>
            </a:r>
            <a:endParaRPr lang="en-US" dirty="0">
              <a:latin typeface="Calibri" charset="0"/>
              <a:ea typeface="ＭＳ Ｐゴシック" charset="0"/>
              <a:cs typeface="ＭＳ Ｐゴシック" charset="0"/>
            </a:endParaRPr>
          </a:p>
        </p:txBody>
      </p:sp>
      <p:graphicFrame>
        <p:nvGraphicFramePr>
          <p:cNvPr id="33821" name="Group 29"/>
          <p:cNvGraphicFramePr>
            <a:graphicFrameLocks noGrp="1"/>
          </p:cNvGraphicFramePr>
          <p:nvPr>
            <p:ph type="tbl" idx="1"/>
            <p:extLst>
              <p:ext uri="{D42A27DB-BD31-4B8C-83A1-F6EECF244321}">
                <p14:modId xmlns:p14="http://schemas.microsoft.com/office/powerpoint/2010/main" val="1236368571"/>
              </p:ext>
            </p:extLst>
          </p:nvPr>
        </p:nvGraphicFramePr>
        <p:xfrm>
          <a:off x="457200" y="1802081"/>
          <a:ext cx="8229600" cy="4498976"/>
        </p:xfrm>
        <a:graphic>
          <a:graphicData uri="http://schemas.openxmlformats.org/drawingml/2006/table">
            <a:tbl>
              <a:tblPr/>
              <a:tblGrid>
                <a:gridCol w="8229600"/>
              </a:tblGrid>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0000FF"/>
                          </a:solidFill>
                          <a:effectLst>
                            <a:outerShdw blurRad="38100" dist="38100" dir="2700000" algn="tl">
                              <a:srgbClr val="DDDDDD"/>
                            </a:outerShdw>
                          </a:effectLst>
                          <a:latin typeface="Palatino" charset="0"/>
                          <a:ea typeface="ＭＳ Ｐゴシック" charset="0"/>
                          <a:cs typeface="ＭＳ Ｐゴシック" charset="0"/>
                        </a:rPr>
                        <a:t>Passage from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0000FF"/>
                          </a:solidFill>
                          <a:effectLst>
                            <a:outerShdw blurRad="38100" dist="38100" dir="2700000" algn="tl">
                              <a:srgbClr val="DDDDDD"/>
                            </a:outerShdw>
                          </a:effectLst>
                          <a:latin typeface="Palatino" charset="0"/>
                          <a:ea typeface="ＭＳ Ｐゴシック" charset="0"/>
                          <a:cs typeface="ＭＳ Ｐゴシック" charset="0"/>
                        </a:rPr>
                        <a:t>This reminds me of…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a:ln>
                            <a:noFill/>
                          </a:ln>
                          <a:solidFill>
                            <a:srgbClr val="FF6D17"/>
                          </a:solidFill>
                          <a:effectLst>
                            <a:outerShdw blurRad="38100" dist="38100" dir="2700000" algn="tl">
                              <a:srgbClr val="DDDDDD"/>
                            </a:outerShdw>
                          </a:effectLst>
                          <a:latin typeface="Palatino" charset="0"/>
                          <a:ea typeface="ＭＳ Ｐゴシック" charset="0"/>
                          <a:cs typeface="ＭＳ Ｐゴシック" charset="0"/>
                        </a:rPr>
                        <a:t>Passage from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FF6D17"/>
                          </a:solidFill>
                          <a:effectLst>
                            <a:outerShdw blurRad="38100" dist="38100" dir="2700000" algn="tl">
                              <a:srgbClr val="DDDDDD"/>
                            </a:outerShdw>
                          </a:effectLst>
                          <a:latin typeface="Palatino" charset="0"/>
                          <a:ea typeface="ＭＳ Ｐゴシック" charset="0"/>
                          <a:cs typeface="ＭＳ Ｐゴシック" charset="0"/>
                        </a:rPr>
                        <a:t>I agree or disagree because…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a:ln>
                            <a:noFill/>
                          </a:ln>
                          <a:solidFill>
                            <a:srgbClr val="13FF09"/>
                          </a:solidFill>
                          <a:effectLst>
                            <a:outerShdw blurRad="38100" dist="38100" dir="2700000" algn="tl">
                              <a:srgbClr val="DDDDDD"/>
                            </a:outerShdw>
                          </a:effectLst>
                          <a:latin typeface="Palatino" charset="0"/>
                          <a:ea typeface="ＭＳ Ｐゴシック" charset="0"/>
                          <a:cs typeface="ＭＳ Ｐゴシック" charset="0"/>
                        </a:rPr>
                        <a:t>Expression from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13FF09"/>
                          </a:solidFill>
                          <a:effectLst>
                            <a:outerShdw blurRad="38100" dist="38100" dir="2700000" algn="tl">
                              <a:srgbClr val="DDDDDD"/>
                            </a:outerShdw>
                          </a:effectLst>
                          <a:latin typeface="Palatino" charset="0"/>
                          <a:ea typeface="ＭＳ Ｐゴシック" charset="0"/>
                          <a:cs typeface="ＭＳ Ｐゴシック" charset="0"/>
                        </a:rPr>
                        <a:t>I find this interesting because…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1026248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en-US" dirty="0">
                <a:latin typeface="Calibri" charset="0"/>
                <a:ea typeface="ＭＳ Ｐゴシック" charset="0"/>
                <a:cs typeface="ＭＳ Ｐゴシック" charset="0"/>
              </a:rPr>
              <a:t>Text-to-world </a:t>
            </a:r>
            <a:r>
              <a:rPr lang="en-US" dirty="0" smtClean="0">
                <a:latin typeface="Calibri" charset="0"/>
                <a:ea typeface="ＭＳ Ｐゴシック" charset="0"/>
                <a:cs typeface="ＭＳ Ｐゴシック" charset="0"/>
              </a:rPr>
              <a:t>connection</a:t>
            </a:r>
            <a:r>
              <a:rPr lang="en-US" dirty="0">
                <a:latin typeface="Calibri" charset="0"/>
                <a:ea typeface="ＭＳ Ｐゴシック" charset="0"/>
                <a:cs typeface="ＭＳ Ｐゴシック" charset="0"/>
              </a:rPr>
              <a:t/>
            </a:r>
            <a:br>
              <a:rPr lang="en-US" dirty="0">
                <a:latin typeface="Calibri" charset="0"/>
                <a:ea typeface="ＭＳ Ｐゴシック" charset="0"/>
                <a:cs typeface="ＭＳ Ｐゴシック" charset="0"/>
              </a:rPr>
            </a:br>
            <a:r>
              <a:rPr lang="en-US" sz="2400" dirty="0">
                <a:latin typeface="Calibri" charset="0"/>
                <a:ea typeface="ＭＳ Ｐゴシック" charset="0"/>
                <a:cs typeface="ＭＳ Ｐゴシック" charset="0"/>
              </a:rPr>
              <a:t>(Harvey and </a:t>
            </a:r>
            <a:r>
              <a:rPr lang="en-US" sz="2400" dirty="0" err="1">
                <a:latin typeface="Calibri" charset="0"/>
                <a:ea typeface="ＭＳ Ｐゴシック" charset="0"/>
                <a:cs typeface="ＭＳ Ｐゴシック" charset="0"/>
              </a:rPr>
              <a:t>Goudvis</a:t>
            </a:r>
            <a:r>
              <a:rPr lang="en-US" sz="2400" dirty="0">
                <a:latin typeface="Calibri" charset="0"/>
                <a:ea typeface="ＭＳ Ｐゴシック" charset="0"/>
                <a:cs typeface="ＭＳ Ｐゴシック" charset="0"/>
              </a:rPr>
              <a:t> 2000:267)</a:t>
            </a:r>
            <a:endParaRPr lang="en-US" dirty="0">
              <a:latin typeface="Calibri" charset="0"/>
              <a:ea typeface="ＭＳ Ｐゴシック" charset="0"/>
              <a:cs typeface="ＭＳ Ｐゴシック" charset="0"/>
            </a:endParaRPr>
          </a:p>
        </p:txBody>
      </p:sp>
      <p:graphicFrame>
        <p:nvGraphicFramePr>
          <p:cNvPr id="140291" name="Group 3"/>
          <p:cNvGraphicFramePr>
            <a:graphicFrameLocks noGrp="1"/>
          </p:cNvGraphicFramePr>
          <p:nvPr>
            <p:ph type="tbl" idx="1"/>
            <p:extLst>
              <p:ext uri="{D42A27DB-BD31-4B8C-83A1-F6EECF244321}">
                <p14:modId xmlns:p14="http://schemas.microsoft.com/office/powerpoint/2010/main" val="1650856303"/>
              </p:ext>
            </p:extLst>
          </p:nvPr>
        </p:nvGraphicFramePr>
        <p:xfrm>
          <a:off x="457200" y="1861457"/>
          <a:ext cx="8229600" cy="4498976"/>
        </p:xfrm>
        <a:graphic>
          <a:graphicData uri="http://schemas.openxmlformats.org/drawingml/2006/table">
            <a:tbl>
              <a:tblPr/>
              <a:tblGrid>
                <a:gridCol w="8229600"/>
              </a:tblGrid>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0000FF"/>
                          </a:solidFill>
                          <a:effectLst>
                            <a:outerShdw blurRad="38100" dist="38100" dir="2700000" algn="tl">
                              <a:srgbClr val="DDDDDD"/>
                            </a:outerShdw>
                          </a:effectLst>
                          <a:latin typeface="Palatino" charset="0"/>
                          <a:ea typeface="ＭＳ Ｐゴシック" charset="0"/>
                          <a:cs typeface="ＭＳ Ｐゴシック" charset="0"/>
                        </a:rPr>
                        <a:t>Passage from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0000FF"/>
                          </a:solidFill>
                          <a:effectLst>
                            <a:outerShdw blurRad="38100" dist="38100" dir="2700000" algn="tl">
                              <a:srgbClr val="DDDDDD"/>
                            </a:outerShdw>
                          </a:effectLst>
                          <a:latin typeface="Palatino" charset="0"/>
                          <a:ea typeface="ＭＳ Ｐゴシック" charset="0"/>
                          <a:cs typeface="ＭＳ Ｐゴシック" charset="0"/>
                        </a:rPr>
                        <a:t>This reminds me of…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a:ln>
                            <a:noFill/>
                          </a:ln>
                          <a:solidFill>
                            <a:srgbClr val="FF6D17"/>
                          </a:solidFill>
                          <a:effectLst>
                            <a:outerShdw blurRad="38100" dist="38100" dir="2700000" algn="tl">
                              <a:srgbClr val="DDDDDD"/>
                            </a:outerShdw>
                          </a:effectLst>
                          <a:latin typeface="Palatino" charset="0"/>
                          <a:ea typeface="ＭＳ Ｐゴシック" charset="0"/>
                          <a:cs typeface="ＭＳ Ｐゴシック" charset="0"/>
                        </a:rPr>
                        <a:t>Character from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a:ln>
                            <a:noFill/>
                          </a:ln>
                          <a:solidFill>
                            <a:srgbClr val="FF6D17"/>
                          </a:solidFill>
                          <a:effectLst>
                            <a:outerShdw blurRad="38100" dist="38100" dir="2700000" algn="tl">
                              <a:srgbClr val="DDDDDD"/>
                            </a:outerShdw>
                          </a:effectLst>
                          <a:latin typeface="Palatino" charset="0"/>
                          <a:ea typeface="ＭＳ Ｐゴシック" charset="0"/>
                          <a:cs typeface="ＭＳ Ｐゴシック" charset="0"/>
                        </a:rPr>
                        <a:t>This character reminds me of…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a:ln>
                            <a:noFill/>
                          </a:ln>
                          <a:solidFill>
                            <a:srgbClr val="13FF09"/>
                          </a:solidFill>
                          <a:effectLst>
                            <a:outerShdw blurRad="38100" dist="38100" dir="2700000" algn="tl">
                              <a:srgbClr val="DDDDDD"/>
                            </a:outerShdw>
                          </a:effectLst>
                          <a:latin typeface="Palatino" charset="0"/>
                          <a:ea typeface="ＭＳ Ｐゴシック" charset="0"/>
                          <a:cs typeface="ＭＳ Ｐゴシック" charset="0"/>
                        </a:rPr>
                        <a:t>A theme of the 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0"/>
                        <a:buNone/>
                        <a:tabLst/>
                      </a:pPr>
                      <a:r>
                        <a:rPr kumimoji="0" lang="en-US" sz="2800" b="0" i="0" u="none" strike="noStrike" cap="none" normalizeH="0" baseline="0" dirty="0">
                          <a:ln>
                            <a:noFill/>
                          </a:ln>
                          <a:solidFill>
                            <a:srgbClr val="13FF09"/>
                          </a:solidFill>
                          <a:effectLst>
                            <a:outerShdw blurRad="38100" dist="38100" dir="2700000" algn="tl">
                              <a:srgbClr val="DDDDDD"/>
                            </a:outerShdw>
                          </a:effectLst>
                          <a:latin typeface="Palatino" charset="0"/>
                          <a:ea typeface="ＭＳ Ｐゴシック" charset="0"/>
                          <a:cs typeface="ＭＳ Ｐゴシック" charset="0"/>
                        </a:rPr>
                        <a:t>This reminds me of…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1426771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exit card</a:t>
            </a:r>
            <a:endParaRPr lang="en-US" dirty="0"/>
          </a:p>
        </p:txBody>
      </p:sp>
      <p:sp>
        <p:nvSpPr>
          <p:cNvPr id="4" name="Content Placeholder 3"/>
          <p:cNvSpPr>
            <a:spLocks noGrp="1"/>
          </p:cNvSpPr>
          <p:nvPr>
            <p:ph idx="1"/>
          </p:nvPr>
        </p:nvSpPr>
        <p:spPr/>
        <p:txBody>
          <a:bodyPr/>
          <a:lstStyle/>
          <a:p>
            <a:r>
              <a:rPr lang="en-US" dirty="0" smtClean="0"/>
              <a:t>Describe something about this reading/movie, etc. that you would like to explore further;</a:t>
            </a:r>
          </a:p>
          <a:p>
            <a:endParaRPr lang="en-US" sz="2000" dirty="0" smtClean="0"/>
          </a:p>
          <a:p>
            <a:r>
              <a:rPr lang="en-US" dirty="0" smtClean="0"/>
              <a:t>Describe a comment or observation made by a classmate that caught your attention;</a:t>
            </a:r>
          </a:p>
          <a:p>
            <a:endParaRPr lang="en-US" sz="2000" dirty="0" smtClean="0"/>
          </a:p>
          <a:p>
            <a:r>
              <a:rPr lang="en-US" dirty="0" smtClean="0"/>
              <a:t>Formulate a question that you would like to ask the author of this text.</a:t>
            </a:r>
          </a:p>
          <a:p>
            <a:endParaRPr lang="en-US" dirty="0"/>
          </a:p>
        </p:txBody>
      </p:sp>
    </p:spTree>
    <p:extLst>
      <p:ext uri="{BB962C8B-B14F-4D97-AF65-F5344CB8AC3E}">
        <p14:creationId xmlns:p14="http://schemas.microsoft.com/office/powerpoint/2010/main" val="3102396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T-chart </a:t>
            </a:r>
            <a:br>
              <a:rPr lang="en-US" dirty="0" smtClean="0"/>
            </a:br>
            <a:r>
              <a:rPr lang="en-US" sz="2400" b="1" dirty="0" smtClean="0"/>
              <a:t>(</a:t>
            </a:r>
            <a:r>
              <a:rPr lang="en-US" sz="2400" b="1" dirty="0" err="1" smtClean="0"/>
              <a:t>Deveraux</a:t>
            </a:r>
            <a:r>
              <a:rPr lang="en-US" sz="2400" b="1" dirty="0" smtClean="0"/>
              <a:t>, 2015, p. 131)</a:t>
            </a:r>
            <a:endParaRPr lang="en-US" sz="2400" b="1" dirty="0"/>
          </a:p>
        </p:txBody>
      </p:sp>
      <p:sp>
        <p:nvSpPr>
          <p:cNvPr id="5" name="Content Placeholder 4"/>
          <p:cNvSpPr>
            <a:spLocks noGrp="1"/>
          </p:cNvSpPr>
          <p:nvPr>
            <p:ph sz="half" idx="2"/>
          </p:nvPr>
        </p:nvSpPr>
        <p:spPr>
          <a:xfrm>
            <a:off x="339024" y="1653880"/>
            <a:ext cx="4040188" cy="3951288"/>
          </a:xfrm>
        </p:spPr>
        <p:txBody>
          <a:bodyPr/>
          <a:lstStyle/>
          <a:p>
            <a:pPr marL="0" indent="0" algn="ctr">
              <a:buNone/>
            </a:pPr>
            <a:r>
              <a:rPr lang="en-US" sz="2600" b="1" dirty="0" smtClean="0"/>
              <a:t>Familiar English</a:t>
            </a:r>
            <a:endParaRPr lang="en-US" sz="2600" b="1" dirty="0"/>
          </a:p>
          <a:p>
            <a:endParaRPr lang="en-US" dirty="0" smtClean="0"/>
          </a:p>
          <a:p>
            <a:r>
              <a:rPr lang="en-US" dirty="0" smtClean="0"/>
              <a:t>I wouldn’t think </a:t>
            </a:r>
            <a:r>
              <a:rPr lang="en-US" b="1" dirty="0" err="1" smtClean="0"/>
              <a:t>nuffin</a:t>
            </a:r>
            <a:endParaRPr lang="en-US" b="1" dirty="0" smtClean="0"/>
          </a:p>
          <a:p>
            <a:r>
              <a:rPr lang="en-US" dirty="0" smtClean="0"/>
              <a:t>He </a:t>
            </a:r>
            <a:r>
              <a:rPr lang="en-US" b="1" dirty="0" smtClean="0"/>
              <a:t>say</a:t>
            </a:r>
            <a:r>
              <a:rPr lang="en-US" dirty="0" smtClean="0"/>
              <a:t> he went to see her yesterday</a:t>
            </a:r>
            <a:endParaRPr lang="en-US" dirty="0"/>
          </a:p>
        </p:txBody>
      </p:sp>
      <p:sp>
        <p:nvSpPr>
          <p:cNvPr id="7" name="Content Placeholder 6"/>
          <p:cNvSpPr>
            <a:spLocks noGrp="1"/>
          </p:cNvSpPr>
          <p:nvPr>
            <p:ph sz="quarter" idx="4"/>
          </p:nvPr>
        </p:nvSpPr>
        <p:spPr>
          <a:xfrm>
            <a:off x="4645025" y="1649081"/>
            <a:ext cx="4041775" cy="3951288"/>
          </a:xfrm>
        </p:spPr>
        <p:txBody>
          <a:bodyPr/>
          <a:lstStyle/>
          <a:p>
            <a:pPr marL="0" indent="0" algn="ctr">
              <a:buNone/>
            </a:pPr>
            <a:r>
              <a:rPr lang="en-US" sz="2600" b="1" dirty="0" smtClean="0"/>
              <a:t>Formal English</a:t>
            </a:r>
            <a:endParaRPr lang="en-US" sz="2600" b="1" dirty="0"/>
          </a:p>
          <a:p>
            <a:endParaRPr lang="en-US" dirty="0" smtClean="0"/>
          </a:p>
          <a:p>
            <a:r>
              <a:rPr lang="en-US" dirty="0" smtClean="0"/>
              <a:t>I wouldn’t think </a:t>
            </a:r>
            <a:r>
              <a:rPr lang="en-US" b="1" dirty="0" smtClean="0"/>
              <a:t>nothing</a:t>
            </a:r>
          </a:p>
          <a:p>
            <a:r>
              <a:rPr lang="en-US" dirty="0" smtClean="0"/>
              <a:t>He </a:t>
            </a:r>
            <a:r>
              <a:rPr lang="en-US" b="1" dirty="0" smtClean="0"/>
              <a:t>says</a:t>
            </a:r>
            <a:r>
              <a:rPr lang="en-US" dirty="0" smtClean="0"/>
              <a:t> he went to see her yesterday</a:t>
            </a:r>
            <a:endParaRPr lang="en-US" dirty="0"/>
          </a:p>
        </p:txBody>
      </p:sp>
      <p:cxnSp>
        <p:nvCxnSpPr>
          <p:cNvPr id="4" name="Straight Connector 3"/>
          <p:cNvCxnSpPr/>
          <p:nvPr/>
        </p:nvCxnSpPr>
        <p:spPr>
          <a:xfrm>
            <a:off x="4555918" y="1653880"/>
            <a:ext cx="32163" cy="41827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007382" y="1629805"/>
            <a:ext cx="727528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72038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T-charts are used for contrastive analysis</a:t>
            </a:r>
            <a:endParaRPr lang="en-US" dirty="0"/>
          </a:p>
        </p:txBody>
      </p:sp>
      <p:sp>
        <p:nvSpPr>
          <p:cNvPr id="3" name="Content Placeholder 2"/>
          <p:cNvSpPr>
            <a:spLocks noGrp="1"/>
          </p:cNvSpPr>
          <p:nvPr>
            <p:ph idx="1"/>
          </p:nvPr>
        </p:nvSpPr>
        <p:spPr>
          <a:xfrm>
            <a:off x="457200" y="1718953"/>
            <a:ext cx="8229600" cy="4525963"/>
          </a:xfrm>
        </p:spPr>
        <p:txBody>
          <a:bodyPr/>
          <a:lstStyle/>
          <a:p>
            <a:r>
              <a:rPr lang="en-US" u="sng" dirty="0" smtClean="0"/>
              <a:t>Contrastive analysis</a:t>
            </a:r>
            <a:r>
              <a:rPr lang="en-US" dirty="0" smtClean="0"/>
              <a:t>: The rules of one language or dialect are contrasted and analyzed against another.</a:t>
            </a:r>
          </a:p>
          <a:p>
            <a:endParaRPr lang="en-US" sz="2000" dirty="0" smtClean="0"/>
          </a:p>
        </p:txBody>
      </p:sp>
    </p:spTree>
    <p:extLst>
      <p:ext uri="{BB962C8B-B14F-4D97-AF65-F5344CB8AC3E}">
        <p14:creationId xmlns:p14="http://schemas.microsoft.com/office/powerpoint/2010/main" val="54949543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adaptation: A cultural T-chart</a:t>
            </a:r>
            <a:endParaRPr lang="en-US" dirty="0"/>
          </a:p>
        </p:txBody>
      </p:sp>
      <p:cxnSp>
        <p:nvCxnSpPr>
          <p:cNvPr id="6" name="Straight Connector 5"/>
          <p:cNvCxnSpPr/>
          <p:nvPr/>
        </p:nvCxnSpPr>
        <p:spPr>
          <a:xfrm>
            <a:off x="4645025" y="1578429"/>
            <a:ext cx="0" cy="477157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1286" y="1560286"/>
            <a:ext cx="7874000" cy="1814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64078" y="1943100"/>
            <a:ext cx="3675413" cy="1661993"/>
          </a:xfrm>
          <a:prstGeom prst="rect">
            <a:avLst/>
          </a:prstGeom>
          <a:noFill/>
        </p:spPr>
        <p:txBody>
          <a:bodyPr wrap="square" rtlCol="0">
            <a:spAutoFit/>
          </a:bodyPr>
          <a:lstStyle/>
          <a:p>
            <a:r>
              <a:rPr lang="en-US" sz="2800" dirty="0"/>
              <a:t>Latino practices or beliefs about </a:t>
            </a:r>
            <a:r>
              <a:rPr lang="en-US" sz="2800" dirty="0" smtClean="0"/>
              <a:t>marriage </a:t>
            </a:r>
            <a:r>
              <a:rPr lang="en-US" sz="2800" dirty="0"/>
              <a:t>and gender roles</a:t>
            </a:r>
          </a:p>
          <a:p>
            <a:endParaRPr lang="en-US" dirty="0"/>
          </a:p>
        </p:txBody>
      </p:sp>
      <p:sp>
        <p:nvSpPr>
          <p:cNvPr id="7" name="TextBox 6"/>
          <p:cNvSpPr txBox="1"/>
          <p:nvPr/>
        </p:nvSpPr>
        <p:spPr>
          <a:xfrm>
            <a:off x="4902200" y="1943100"/>
            <a:ext cx="3643086" cy="2092881"/>
          </a:xfrm>
          <a:prstGeom prst="rect">
            <a:avLst/>
          </a:prstGeom>
          <a:noFill/>
        </p:spPr>
        <p:txBody>
          <a:bodyPr wrap="square" rtlCol="0">
            <a:spAutoFit/>
          </a:bodyPr>
          <a:lstStyle/>
          <a:p>
            <a:r>
              <a:rPr lang="en-US" sz="2800" dirty="0" smtClean="0"/>
              <a:t>Mainstream American practices or </a:t>
            </a:r>
            <a:r>
              <a:rPr lang="en-US" sz="2800" dirty="0"/>
              <a:t>beliefs about marriage </a:t>
            </a:r>
            <a:r>
              <a:rPr lang="en-US" sz="2800" dirty="0" smtClean="0"/>
              <a:t>and </a:t>
            </a:r>
            <a:r>
              <a:rPr lang="en-US" sz="2800" dirty="0"/>
              <a:t>gender roles</a:t>
            </a:r>
          </a:p>
          <a:p>
            <a:endParaRPr lang="en-US" dirty="0"/>
          </a:p>
        </p:txBody>
      </p:sp>
    </p:spTree>
    <p:extLst>
      <p:ext uri="{BB962C8B-B14F-4D97-AF65-F5344CB8AC3E}">
        <p14:creationId xmlns:p14="http://schemas.microsoft.com/office/powerpoint/2010/main" val="36570720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 even works in really hard cases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Little Red Riding Hood</a:t>
            </a:r>
          </a:p>
          <a:p>
            <a:pPr marL="0" indent="0">
              <a:buNone/>
            </a:pPr>
            <a:r>
              <a:rPr lang="en-US" dirty="0"/>
              <a:t>	</a:t>
            </a:r>
            <a:endParaRPr lang="en-US" dirty="0">
              <a:solidFill>
                <a:srgbClr val="0000FF"/>
              </a:solidFill>
            </a:endParaRPr>
          </a:p>
        </p:txBody>
      </p:sp>
    </p:spTree>
    <p:extLst>
      <p:ext uri="{BB962C8B-B14F-4D97-AF65-F5344CB8AC3E}">
        <p14:creationId xmlns:p14="http://schemas.microsoft.com/office/powerpoint/2010/main" val="1619156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cultural T-chart</a:t>
            </a:r>
            <a:endParaRPr lang="en-US" dirty="0"/>
          </a:p>
        </p:txBody>
      </p:sp>
      <p:cxnSp>
        <p:nvCxnSpPr>
          <p:cNvPr id="6" name="Straight Connector 5"/>
          <p:cNvCxnSpPr/>
          <p:nvPr/>
        </p:nvCxnSpPr>
        <p:spPr>
          <a:xfrm>
            <a:off x="4645025" y="1578429"/>
            <a:ext cx="0" cy="477157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1286" y="1560286"/>
            <a:ext cx="7874000" cy="1814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90600" y="1943100"/>
            <a:ext cx="2997200" cy="1384995"/>
          </a:xfrm>
          <a:prstGeom prst="rect">
            <a:avLst/>
          </a:prstGeom>
          <a:noFill/>
        </p:spPr>
        <p:txBody>
          <a:bodyPr wrap="square" rtlCol="0">
            <a:spAutoFit/>
          </a:bodyPr>
          <a:lstStyle/>
          <a:p>
            <a:r>
              <a:rPr lang="en-US" sz="2800" dirty="0"/>
              <a:t>Latino practices or </a:t>
            </a:r>
            <a:r>
              <a:rPr lang="en-US" sz="2800" dirty="0" smtClean="0"/>
              <a:t>beliefs surrounding older relatives</a:t>
            </a:r>
            <a:endParaRPr lang="en-US" sz="2800" dirty="0"/>
          </a:p>
        </p:txBody>
      </p:sp>
      <p:sp>
        <p:nvSpPr>
          <p:cNvPr id="7" name="TextBox 6"/>
          <p:cNvSpPr txBox="1"/>
          <p:nvPr/>
        </p:nvSpPr>
        <p:spPr>
          <a:xfrm>
            <a:off x="4902200" y="1943100"/>
            <a:ext cx="3643086" cy="2092881"/>
          </a:xfrm>
          <a:prstGeom prst="rect">
            <a:avLst/>
          </a:prstGeom>
          <a:noFill/>
        </p:spPr>
        <p:txBody>
          <a:bodyPr wrap="square" rtlCol="0">
            <a:spAutoFit/>
          </a:bodyPr>
          <a:lstStyle/>
          <a:p>
            <a:r>
              <a:rPr lang="en-US" sz="2800" dirty="0" smtClean="0"/>
              <a:t>Mainstream American practices or beliefs </a:t>
            </a:r>
            <a:r>
              <a:rPr lang="en-US" sz="2800" dirty="0"/>
              <a:t>surrounding older relatives</a:t>
            </a:r>
          </a:p>
          <a:p>
            <a:endParaRPr lang="en-US" dirty="0"/>
          </a:p>
        </p:txBody>
      </p:sp>
    </p:spTree>
    <p:extLst>
      <p:ext uri="{BB962C8B-B14F-4D97-AF65-F5344CB8AC3E}">
        <p14:creationId xmlns:p14="http://schemas.microsoft.com/office/powerpoint/2010/main" val="35874425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emographics</a:t>
            </a:r>
            <a:endParaRPr lang="en-US" dirty="0"/>
          </a:p>
        </p:txBody>
      </p:sp>
      <p:sp>
        <p:nvSpPr>
          <p:cNvPr id="3" name="Content Placeholder 2"/>
          <p:cNvSpPr>
            <a:spLocks noGrp="1"/>
          </p:cNvSpPr>
          <p:nvPr>
            <p:ph idx="1"/>
          </p:nvPr>
        </p:nvSpPr>
        <p:spPr/>
        <p:txBody>
          <a:bodyPr/>
          <a:lstStyle/>
          <a:p>
            <a:r>
              <a:rPr lang="en-US" dirty="0" smtClean="0"/>
              <a:t>Since 1980, the number of people who speak a language other than English at home has exploded (23M -&gt; 60M). (Ryan, 2013);</a:t>
            </a:r>
          </a:p>
        </p:txBody>
      </p:sp>
    </p:spTree>
    <p:extLst>
      <p:ext uri="{BB962C8B-B14F-4D97-AF65-F5344CB8AC3E}">
        <p14:creationId xmlns:p14="http://schemas.microsoft.com/office/powerpoint/2010/main" val="370393338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83"/>
            <a:ext cx="8229600" cy="1143000"/>
          </a:xfrm>
        </p:spPr>
        <p:txBody>
          <a:bodyPr/>
          <a:lstStyle/>
          <a:p>
            <a:r>
              <a:rPr lang="en-US" dirty="0"/>
              <a:t>Another option: The Y chart</a:t>
            </a:r>
          </a:p>
        </p:txBody>
      </p:sp>
      <p:pic>
        <p:nvPicPr>
          <p:cNvPr id="4" name="Content Placeholder 3" descr="http://community.weber.edu/WeberReads/tomethical_files/image002.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145" y="1180214"/>
            <a:ext cx="4568418" cy="5422606"/>
          </a:xfrm>
          <a:prstGeom prst="rect">
            <a:avLst/>
          </a:prstGeom>
          <a:noFill/>
          <a:ln>
            <a:noFill/>
          </a:ln>
        </p:spPr>
      </p:pic>
      <p:sp>
        <p:nvSpPr>
          <p:cNvPr id="9" name="TextBox 8"/>
          <p:cNvSpPr txBox="1"/>
          <p:nvPr/>
        </p:nvSpPr>
        <p:spPr>
          <a:xfrm>
            <a:off x="2339164" y="1442115"/>
            <a:ext cx="563524" cy="369332"/>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4511750" y="1405936"/>
            <a:ext cx="563524"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3999616" y="3933678"/>
            <a:ext cx="646811" cy="369332"/>
          </a:xfrm>
          <a:prstGeom prst="rect">
            <a:avLst/>
          </a:prstGeom>
          <a:solidFill>
            <a:schemeClr val="bg1"/>
          </a:solidFill>
        </p:spPr>
        <p:txBody>
          <a:bodyPr wrap="square" rtlCol="0">
            <a:spAutoFit/>
          </a:bodyPr>
          <a:lstStyle/>
          <a:p>
            <a:endParaRPr lang="en-US" dirty="0"/>
          </a:p>
        </p:txBody>
      </p:sp>
      <p:sp>
        <p:nvSpPr>
          <p:cNvPr id="3" name="TextBox 2"/>
          <p:cNvSpPr txBox="1"/>
          <p:nvPr/>
        </p:nvSpPr>
        <p:spPr>
          <a:xfrm>
            <a:off x="457200" y="5243286"/>
            <a:ext cx="1211803" cy="369332"/>
          </a:xfrm>
          <a:prstGeom prst="rect">
            <a:avLst/>
          </a:prstGeom>
          <a:noFill/>
        </p:spPr>
        <p:txBody>
          <a:bodyPr wrap="none" rtlCol="0">
            <a:spAutoFit/>
          </a:bodyPr>
          <a:lstStyle/>
          <a:p>
            <a:r>
              <a:rPr lang="en-US" dirty="0" smtClean="0"/>
              <a:t>Similarities</a:t>
            </a:r>
            <a:endParaRPr lang="en-US" dirty="0"/>
          </a:p>
        </p:txBody>
      </p:sp>
      <p:sp>
        <p:nvSpPr>
          <p:cNvPr id="5" name="TextBox 4"/>
          <p:cNvSpPr txBox="1"/>
          <p:nvPr/>
        </p:nvSpPr>
        <p:spPr>
          <a:xfrm>
            <a:off x="536613" y="2322286"/>
            <a:ext cx="1249060" cy="369332"/>
          </a:xfrm>
          <a:prstGeom prst="rect">
            <a:avLst/>
          </a:prstGeom>
          <a:noFill/>
        </p:spPr>
        <p:txBody>
          <a:bodyPr wrap="none" rtlCol="0">
            <a:spAutoFit/>
          </a:bodyPr>
          <a:lstStyle/>
          <a:p>
            <a:r>
              <a:rPr lang="en-US" dirty="0" smtClean="0"/>
              <a:t>Differences</a:t>
            </a:r>
            <a:endParaRPr lang="en-US" dirty="0"/>
          </a:p>
        </p:txBody>
      </p:sp>
    </p:spTree>
    <p:extLst>
      <p:ext uri="{BB962C8B-B14F-4D97-AF65-F5344CB8AC3E}">
        <p14:creationId xmlns:p14="http://schemas.microsoft.com/office/powerpoint/2010/main" val="20446021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to…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2047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Autofit/>
          </a:bodyPr>
          <a:lstStyle/>
          <a:p>
            <a:pPr eaLnBrk="1" hangingPunct="1"/>
            <a:r>
              <a:rPr lang="en-US" sz="4000" b="1" dirty="0">
                <a:latin typeface="Calibri" charset="0"/>
                <a:ea typeface="ＭＳ Ｐゴシック" charset="0"/>
                <a:cs typeface="ＭＳ Ｐゴシック" charset="0"/>
              </a:rPr>
              <a:t>Broad + narrow definitions = </a:t>
            </a:r>
            <a:r>
              <a:rPr lang="en-US" sz="4000" b="1" dirty="0" smtClean="0">
                <a:latin typeface="Calibri" charset="0"/>
                <a:ea typeface="ＭＳ Ｐゴシック" charset="0"/>
                <a:cs typeface="ＭＳ Ｐゴシック" charset="0"/>
              </a:rPr>
              <a:t/>
            </a:r>
            <a:br>
              <a:rPr lang="en-US" sz="4000" b="1" dirty="0" smtClean="0">
                <a:latin typeface="Calibri" charset="0"/>
                <a:ea typeface="ＭＳ Ｐゴシック" charset="0"/>
                <a:cs typeface="ＭＳ Ｐゴシック" charset="0"/>
              </a:rPr>
            </a:br>
            <a:r>
              <a:rPr lang="en-US" sz="4000" b="1" dirty="0" smtClean="0">
                <a:latin typeface="Calibri" charset="0"/>
                <a:ea typeface="ＭＳ Ｐゴシック" charset="0"/>
                <a:cs typeface="ＭＳ Ｐゴシック" charset="0"/>
              </a:rPr>
              <a:t>two domains to </a:t>
            </a:r>
            <a:r>
              <a:rPr lang="en-US" sz="4000" b="1" dirty="0">
                <a:latin typeface="Calibri" charset="0"/>
                <a:ea typeface="ＭＳ Ｐゴシック" charset="0"/>
                <a:cs typeface="ＭＳ Ｐゴシック" charset="0"/>
              </a:rPr>
              <a:t>HL teaching</a:t>
            </a:r>
          </a:p>
        </p:txBody>
      </p:sp>
      <p:sp>
        <p:nvSpPr>
          <p:cNvPr id="25602" name="Text Placeholder 2"/>
          <p:cNvSpPr>
            <a:spLocks noGrp="1"/>
          </p:cNvSpPr>
          <p:nvPr>
            <p:ph type="body" idx="1"/>
          </p:nvPr>
        </p:nvSpPr>
        <p:spPr>
          <a:xfrm>
            <a:off x="457200" y="1994011"/>
            <a:ext cx="4040188" cy="770454"/>
          </a:xfrm>
        </p:spPr>
        <p:txBody>
          <a:bodyPr>
            <a:noAutofit/>
          </a:bodyPr>
          <a:lstStyle/>
          <a:p>
            <a:pPr algn="ctr" eaLnBrk="1" hangingPunct="1">
              <a:lnSpc>
                <a:spcPct val="80000"/>
              </a:lnSpc>
            </a:pPr>
            <a:r>
              <a:rPr lang="en-US" dirty="0">
                <a:solidFill>
                  <a:srgbClr val="FF0000"/>
                </a:solidFill>
                <a:latin typeface="Calibri" charset="0"/>
                <a:ea typeface="ＭＳ Ｐゴシック" charset="0"/>
                <a:cs typeface="ＭＳ Ｐゴシック" charset="0"/>
              </a:rPr>
              <a:t>Linguistic needs </a:t>
            </a:r>
            <a:endParaRPr lang="en-US" dirty="0" smtClean="0">
              <a:solidFill>
                <a:srgbClr val="FF0000"/>
              </a:solidFill>
              <a:latin typeface="Calibri" charset="0"/>
              <a:ea typeface="ＭＳ Ｐゴシック" charset="0"/>
              <a:cs typeface="ＭＳ Ｐゴシック" charset="0"/>
            </a:endParaRPr>
          </a:p>
          <a:p>
            <a:pPr algn="ctr" eaLnBrk="1" hangingPunct="1">
              <a:lnSpc>
                <a:spcPct val="80000"/>
              </a:lnSpc>
            </a:pPr>
            <a:r>
              <a:rPr lang="en-US" dirty="0" smtClean="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narrow definition)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367825361"/>
              </p:ext>
            </p:extLst>
          </p:nvPr>
        </p:nvGraphicFramePr>
        <p:xfrm>
          <a:off x="457200" y="3085214"/>
          <a:ext cx="4040188" cy="2194080"/>
        </p:xfrm>
        <a:graphic>
          <a:graphicData uri="http://schemas.openxmlformats.org/drawingml/2006/table">
            <a:tbl>
              <a:tblPr/>
              <a:tblGrid>
                <a:gridCol w="4040188"/>
              </a:tblGrid>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6565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marT="45680" marB="456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5619" name="Text Placeholder 4"/>
          <p:cNvSpPr>
            <a:spLocks noGrp="1"/>
          </p:cNvSpPr>
          <p:nvPr>
            <p:ph type="body" sz="quarter" idx="3"/>
          </p:nvPr>
        </p:nvSpPr>
        <p:spPr>
          <a:xfrm>
            <a:off x="4645025" y="1994011"/>
            <a:ext cx="4041775" cy="770454"/>
          </a:xfrm>
        </p:spPr>
        <p:txBody>
          <a:bodyPr>
            <a:noAutofit/>
          </a:bodyPr>
          <a:lstStyle/>
          <a:p>
            <a:pPr algn="ctr" eaLnBrk="1" hangingPunct="1">
              <a:lnSpc>
                <a:spcPct val="80000"/>
              </a:lnSpc>
            </a:pPr>
            <a:r>
              <a:rPr lang="en-US" dirty="0">
                <a:latin typeface="Calibri" charset="0"/>
                <a:ea typeface="ＭＳ Ｐゴシック" charset="0"/>
                <a:cs typeface="ＭＳ Ｐゴシック" charset="0"/>
              </a:rPr>
              <a:t>Affective needs </a:t>
            </a:r>
            <a:endParaRPr lang="en-US" dirty="0" smtClean="0">
              <a:latin typeface="Calibri" charset="0"/>
              <a:ea typeface="ＭＳ Ｐゴシック" charset="0"/>
              <a:cs typeface="ＭＳ Ｐゴシック" charset="0"/>
            </a:endParaRPr>
          </a:p>
          <a:p>
            <a:pPr algn="ctr" eaLnBrk="1" hangingPunct="1">
              <a:lnSpc>
                <a:spcPct val="80000"/>
              </a:lnSpc>
            </a:pPr>
            <a:r>
              <a:rPr lang="en-US" dirty="0" smtClean="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broad definition)</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1083006995"/>
              </p:ext>
            </p:extLst>
          </p:nvPr>
        </p:nvGraphicFramePr>
        <p:xfrm>
          <a:off x="4719453" y="3050444"/>
          <a:ext cx="4041775" cy="2228850"/>
        </p:xfrm>
        <a:graphic>
          <a:graphicData uri="http://schemas.openxmlformats.org/drawingml/2006/table">
            <a:tbl>
              <a:tblPr/>
              <a:tblGrid>
                <a:gridCol w="4041775"/>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1131315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HL learners’ </a:t>
            </a:r>
            <a:r>
              <a:rPr lang="en-US" dirty="0" smtClean="0">
                <a:solidFill>
                  <a:srgbClr val="FF0000"/>
                </a:solidFill>
              </a:rPr>
              <a:t>linguistic</a:t>
            </a:r>
            <a:r>
              <a:rPr lang="en-US" dirty="0" smtClean="0"/>
              <a:t> needs are a function of:</a:t>
            </a:r>
            <a:endParaRPr lang="en-US" dirty="0"/>
          </a:p>
        </p:txBody>
      </p:sp>
      <p:sp>
        <p:nvSpPr>
          <p:cNvPr id="7" name="Content Placeholder 6"/>
          <p:cNvSpPr>
            <a:spLocks noGrp="1"/>
          </p:cNvSpPr>
          <p:nvPr>
            <p:ph idx="1"/>
          </p:nvPr>
        </p:nvSpPr>
        <p:spPr>
          <a:xfrm>
            <a:off x="457200" y="1828800"/>
            <a:ext cx="8229600" cy="4297363"/>
          </a:xfrm>
        </p:spPr>
        <p:txBody>
          <a:bodyPr/>
          <a:lstStyle/>
          <a:p>
            <a:r>
              <a:rPr lang="en-US" dirty="0" smtClean="0"/>
              <a:t>The context of learning</a:t>
            </a:r>
          </a:p>
          <a:p>
            <a:endParaRPr lang="en-US" sz="2000" dirty="0"/>
          </a:p>
          <a:p>
            <a:r>
              <a:rPr lang="en-US" dirty="0" smtClean="0"/>
              <a:t>The timing of learning</a:t>
            </a:r>
          </a:p>
          <a:p>
            <a:endParaRPr lang="en-US" sz="2000" dirty="0" smtClean="0"/>
          </a:p>
          <a:p>
            <a:r>
              <a:rPr lang="en-US" dirty="0" smtClean="0"/>
              <a:t>The amount input</a:t>
            </a:r>
          </a:p>
          <a:p>
            <a:endParaRPr lang="en-US" sz="2000" dirty="0" smtClean="0"/>
          </a:p>
          <a:p>
            <a:r>
              <a:rPr lang="en-US" dirty="0" smtClean="0"/>
              <a:t>The type of input</a:t>
            </a:r>
          </a:p>
        </p:txBody>
      </p:sp>
    </p:spTree>
    <p:extLst>
      <p:ext uri="{BB962C8B-B14F-4D97-AF65-F5344CB8AC3E}">
        <p14:creationId xmlns:p14="http://schemas.microsoft.com/office/powerpoint/2010/main" val="28552447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variable give us insight as to what HL learners’ know</a:t>
            </a:r>
            <a:endParaRPr lang="en-US" dirty="0"/>
          </a:p>
        </p:txBody>
      </p:sp>
      <p:sp>
        <p:nvSpPr>
          <p:cNvPr id="7" name="Content Placeholder 6"/>
          <p:cNvSpPr>
            <a:spLocks noGrp="1"/>
          </p:cNvSpPr>
          <p:nvPr>
            <p:ph idx="1"/>
          </p:nvPr>
        </p:nvSpPr>
        <p:spPr>
          <a:xfrm>
            <a:off x="457200" y="1662546"/>
            <a:ext cx="8437418" cy="5035138"/>
          </a:xfrm>
        </p:spPr>
        <p:txBody>
          <a:bodyPr>
            <a:normAutofit lnSpcReduction="10000"/>
          </a:bodyPr>
          <a:lstStyle/>
          <a:p>
            <a:r>
              <a:rPr lang="en-US" sz="2400" dirty="0" smtClean="0"/>
              <a:t>The context of learning: </a:t>
            </a:r>
            <a:r>
              <a:rPr lang="en-US" sz="2400" dirty="0" smtClean="0">
                <a:solidFill>
                  <a:srgbClr val="FF0000"/>
                </a:solidFill>
              </a:rPr>
              <a:t>primarily, home</a:t>
            </a:r>
          </a:p>
          <a:p>
            <a:pPr marL="0" indent="0">
              <a:buNone/>
            </a:pPr>
            <a:r>
              <a:rPr lang="en-US" sz="2400" dirty="0" smtClean="0">
                <a:solidFill>
                  <a:srgbClr val="FF0000"/>
                </a:solidFill>
              </a:rPr>
              <a:t> 	</a:t>
            </a:r>
            <a:r>
              <a:rPr lang="en-US" sz="2400" dirty="0" smtClean="0">
                <a:solidFill>
                  <a:srgbClr val="008000"/>
                </a:solidFill>
                <a:sym typeface="Wingdings"/>
              </a:rPr>
              <a:t></a:t>
            </a:r>
            <a:r>
              <a:rPr lang="en-US" sz="2400" dirty="0" smtClean="0">
                <a:solidFill>
                  <a:srgbClr val="008000"/>
                </a:solidFill>
              </a:rPr>
              <a:t> informal, home register, perhaps non-standard</a:t>
            </a:r>
            <a:endParaRPr lang="en-US" sz="2400" dirty="0">
              <a:solidFill>
                <a:srgbClr val="008000"/>
              </a:solidFill>
            </a:endParaRPr>
          </a:p>
          <a:p>
            <a:r>
              <a:rPr lang="en-US" sz="2400" dirty="0" smtClean="0"/>
              <a:t>The timing of learning: </a:t>
            </a:r>
            <a:r>
              <a:rPr lang="en-US" sz="2400" dirty="0" smtClean="0">
                <a:solidFill>
                  <a:srgbClr val="FF0000"/>
                </a:solidFill>
              </a:rPr>
              <a:t>early years, diminished or discontinued upon starting school</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features learned early in life (e.g. pronunciation, canonical 		gender)</a:t>
            </a:r>
          </a:p>
          <a:p>
            <a:r>
              <a:rPr lang="en-US" sz="2400" dirty="0" smtClean="0"/>
              <a:t>The amount input: </a:t>
            </a:r>
            <a:r>
              <a:rPr lang="en-US" sz="2400" dirty="0" smtClean="0">
                <a:solidFill>
                  <a:srgbClr val="FF0000"/>
                </a:solidFill>
              </a:rPr>
              <a:t>limited, relative to natives</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incomplete knowledge of the HL (missing features  are 		   </a:t>
            </a:r>
          </a:p>
          <a:p>
            <a:pPr marL="0" indent="0">
              <a:buNone/>
            </a:pPr>
            <a:r>
              <a:rPr lang="en-US" sz="2400" dirty="0">
                <a:solidFill>
                  <a:srgbClr val="008000"/>
                </a:solidFill>
              </a:rPr>
              <a:t> </a:t>
            </a:r>
            <a:r>
              <a:rPr lang="en-US" sz="2400" dirty="0" smtClean="0">
                <a:solidFill>
                  <a:srgbClr val="008000"/>
                </a:solidFill>
              </a:rPr>
              <a:t>            those acquired later in life, e.g. subordination, academic 		registers)</a:t>
            </a:r>
          </a:p>
          <a:p>
            <a:r>
              <a:rPr lang="en-US" sz="2400" dirty="0" smtClean="0"/>
              <a:t>The type of input: </a:t>
            </a:r>
            <a:r>
              <a:rPr lang="en-US" sz="2400" dirty="0" smtClean="0">
                <a:solidFill>
                  <a:srgbClr val="FF0000"/>
                </a:solidFill>
              </a:rPr>
              <a:t>oral, informal, spontaneous, </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implicit knowledge of the HL</a:t>
            </a:r>
          </a:p>
        </p:txBody>
      </p:sp>
    </p:spTree>
    <p:extLst>
      <p:ext uri="{BB962C8B-B14F-4D97-AF65-F5344CB8AC3E}">
        <p14:creationId xmlns:p14="http://schemas.microsoft.com/office/powerpoint/2010/main" val="1135894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31900660"/>
              </p:ext>
            </p:extLst>
          </p:nvPr>
        </p:nvGraphicFramePr>
        <p:xfrm>
          <a:off x="0" y="79370"/>
          <a:ext cx="9143999" cy="6723016"/>
        </p:xfrm>
        <a:graphic>
          <a:graphicData uri="http://schemas.openxmlformats.org/drawingml/2006/table">
            <a:tbl>
              <a:tblPr firstRow="1" bandRow="1">
                <a:tableStyleId>{5C22544A-7EE6-4342-B048-85BDC9FD1C3A}</a:tableStyleId>
              </a:tblPr>
              <a:tblGrid>
                <a:gridCol w="2480738"/>
                <a:gridCol w="3813654"/>
                <a:gridCol w="2849607"/>
              </a:tblGrid>
              <a:tr h="1269907">
                <a:tc>
                  <a:txBody>
                    <a:bodyPr/>
                    <a:lstStyle/>
                    <a:p>
                      <a:pPr algn="ctr"/>
                      <a:r>
                        <a:rPr lang="en-US" sz="2600" dirty="0" smtClean="0"/>
                        <a:t>Language Use</a:t>
                      </a:r>
                      <a:endParaRPr lang="en-US" sz="2600" dirty="0"/>
                    </a:p>
                  </a:txBody>
                  <a:tcPr marL="87459" marR="87459" anchor="ctr"/>
                </a:tc>
                <a:tc>
                  <a:txBody>
                    <a:bodyPr/>
                    <a:lstStyle/>
                    <a:p>
                      <a:pPr algn="ctr"/>
                      <a:r>
                        <a:rPr lang="en-US" sz="2600" dirty="0" smtClean="0">
                          <a:solidFill>
                            <a:schemeClr val="bg1"/>
                          </a:solidFill>
                        </a:rPr>
                        <a:t>Native Speakers</a:t>
                      </a:r>
                      <a:endParaRPr lang="en-US" sz="2600" dirty="0">
                        <a:solidFill>
                          <a:schemeClr val="bg1"/>
                        </a:solidFill>
                      </a:endParaRPr>
                    </a:p>
                  </a:txBody>
                  <a:tcPr marL="87459" marR="87459" anchor="ctr"/>
                </a:tc>
                <a:tc>
                  <a:txBody>
                    <a:bodyPr/>
                    <a:lstStyle/>
                    <a:p>
                      <a:pPr algn="ctr"/>
                      <a:r>
                        <a:rPr lang="en-US" sz="2600" dirty="0" smtClean="0">
                          <a:solidFill>
                            <a:srgbClr val="FFFFFF"/>
                          </a:solidFill>
                        </a:rPr>
                        <a:t>Heritage Language Learners</a:t>
                      </a:r>
                      <a:endParaRPr lang="en-US" sz="2600" dirty="0">
                        <a:solidFill>
                          <a:srgbClr val="FFFFFF"/>
                        </a:solidFill>
                      </a:endParaRPr>
                    </a:p>
                  </a:txBody>
                  <a:tcPr marL="87459" marR="87459" anchor="ctr"/>
                </a:tc>
              </a:tr>
              <a:tr h="1543429">
                <a:tc>
                  <a:txBody>
                    <a:bodyPr/>
                    <a:lstStyle/>
                    <a:p>
                      <a:pPr algn="ctr"/>
                      <a:r>
                        <a:rPr lang="en-US" sz="2600" dirty="0" smtClean="0"/>
                        <a:t>Context</a:t>
                      </a:r>
                      <a:endParaRPr lang="en-US" sz="2600" dirty="0"/>
                    </a:p>
                  </a:txBody>
                  <a:tcPr marL="87459" marR="87459"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dirty="0" smtClean="0"/>
                        <a:t>Full</a:t>
                      </a:r>
                      <a:r>
                        <a:rPr lang="en-US" sz="2600" baseline="0" dirty="0" smtClean="0"/>
                        <a:t> range of interaction outside the home</a:t>
                      </a:r>
                      <a:endParaRPr lang="en-US" sz="2600" dirty="0" smtClean="0"/>
                    </a:p>
                    <a:p>
                      <a:pPr algn="ctr"/>
                      <a:endParaRPr lang="en-US" sz="2600" b="1" dirty="0">
                        <a:solidFill>
                          <a:schemeClr val="bg1">
                            <a:lumMod val="65000"/>
                          </a:schemeClr>
                        </a:solidFill>
                        <a:effectLst>
                          <a:outerShdw blurRad="38100" dist="38100" dir="2700000" algn="tl">
                            <a:srgbClr val="000000">
                              <a:alpha val="43137"/>
                            </a:srgbClr>
                          </a:outerShdw>
                        </a:effectLst>
                      </a:endParaRPr>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dirty="0" smtClean="0">
                          <a:solidFill>
                            <a:srgbClr val="000000"/>
                          </a:solidFill>
                          <a:effectLst>
                            <a:outerShdw blurRad="38100" dist="38100" dir="2700000" algn="tl">
                              <a:srgbClr val="000000">
                                <a:alpha val="43137"/>
                              </a:srgbClr>
                            </a:outerShdw>
                          </a:effectLst>
                        </a:rPr>
                        <a:t>Typically</a:t>
                      </a:r>
                      <a:r>
                        <a:rPr lang="en-US" sz="2600" b="0" baseline="0" dirty="0" smtClean="0">
                          <a:solidFill>
                            <a:srgbClr val="000000"/>
                          </a:solidFill>
                          <a:effectLst>
                            <a:outerShdw blurRad="38100" dist="38100" dir="2700000" algn="tl">
                              <a:srgbClr val="000000">
                                <a:alpha val="43137"/>
                              </a:srgbClr>
                            </a:outerShdw>
                          </a:effectLst>
                        </a:rPr>
                        <a:t> confined to the home</a:t>
                      </a:r>
                      <a:endParaRPr lang="en-US" sz="2600" b="0" dirty="0" smtClean="0">
                        <a:solidFill>
                          <a:srgbClr val="000000"/>
                        </a:solidFill>
                        <a:effectLst>
                          <a:outerShdw blurRad="38100" dist="38100" dir="2700000" algn="tl">
                            <a:srgbClr val="000000">
                              <a:alpha val="43137"/>
                            </a:srgbClr>
                          </a:outerShdw>
                        </a:effectLst>
                      </a:endParaRPr>
                    </a:p>
                  </a:txBody>
                  <a:tcPr marL="87459" marR="87459" anchor="ctr"/>
                </a:tc>
              </a:tr>
              <a:tr h="1327692">
                <a:tc>
                  <a:txBody>
                    <a:bodyPr/>
                    <a:lstStyle/>
                    <a:p>
                      <a:pPr algn="ctr"/>
                      <a:r>
                        <a:rPr lang="en-US" sz="2600" dirty="0" smtClean="0"/>
                        <a:t>Timing</a:t>
                      </a:r>
                      <a:endParaRPr lang="en-US" sz="2600" dirty="0"/>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dirty="0" smtClean="0">
                          <a:solidFill>
                            <a:srgbClr val="000000"/>
                          </a:solidFill>
                          <a:effectLst>
                            <a:outerShdw blurRad="38100" dist="38100" dir="2700000" algn="tl">
                              <a:srgbClr val="000000">
                                <a:alpha val="43137"/>
                              </a:srgbClr>
                            </a:outerShdw>
                          </a:effectLst>
                        </a:rPr>
                        <a:t>Throughout</a:t>
                      </a:r>
                      <a:r>
                        <a:rPr lang="en-US" sz="2600" b="0" baseline="0" dirty="0" smtClean="0">
                          <a:solidFill>
                            <a:srgbClr val="000000"/>
                          </a:solidFill>
                          <a:effectLst>
                            <a:outerShdw blurRad="38100" dist="38100" dir="2700000" algn="tl">
                              <a:srgbClr val="000000">
                                <a:alpha val="43137"/>
                              </a:srgbClr>
                            </a:outerShdw>
                          </a:effectLst>
                        </a:rPr>
                        <a:t> childhood, life-long</a:t>
                      </a:r>
                      <a:endParaRPr lang="en-US" sz="2600" b="0" dirty="0" smtClean="0">
                        <a:solidFill>
                          <a:srgbClr val="000000"/>
                        </a:solidFill>
                        <a:effectLst>
                          <a:outerShdw blurRad="38100" dist="38100" dir="2700000" algn="tl">
                            <a:srgbClr val="000000">
                              <a:alpha val="43137"/>
                            </a:srgbClr>
                          </a:outerShdw>
                        </a:effectLst>
                      </a:endParaRPr>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baseline="0" dirty="0" smtClean="0">
                          <a:solidFill>
                            <a:srgbClr val="000000"/>
                          </a:solidFill>
                          <a:effectLst>
                            <a:outerShdw blurRad="38100" dist="38100" dir="2700000" algn="tl">
                              <a:srgbClr val="000000">
                                <a:alpha val="43137"/>
                              </a:srgbClr>
                            </a:outerShdw>
                          </a:effectLst>
                        </a:rPr>
                        <a:t>Typically diminished in childhood</a:t>
                      </a:r>
                      <a:endParaRPr lang="en-US" sz="2600" b="0" dirty="0" smtClean="0">
                        <a:solidFill>
                          <a:srgbClr val="000000"/>
                        </a:solidFill>
                        <a:effectLst>
                          <a:outerShdw blurRad="38100" dist="38100" dir="2700000" algn="tl">
                            <a:srgbClr val="000000">
                              <a:alpha val="43137"/>
                            </a:srgbClr>
                          </a:outerShdw>
                        </a:effectLst>
                      </a:endParaRPr>
                    </a:p>
                  </a:txBody>
                  <a:tcPr marL="87459" marR="87459" anchor="ctr"/>
                </a:tc>
              </a:tr>
              <a:tr h="1137027">
                <a:tc>
                  <a:txBody>
                    <a:bodyPr/>
                    <a:lstStyle/>
                    <a:p>
                      <a:pPr algn="ctr"/>
                      <a:r>
                        <a:rPr lang="en-US" sz="2600" dirty="0" smtClean="0"/>
                        <a:t>Amount</a:t>
                      </a:r>
                      <a:endParaRPr lang="en-US" sz="2600" dirty="0"/>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0" dirty="0" smtClean="0">
                          <a:solidFill>
                            <a:srgbClr val="000000"/>
                          </a:solidFill>
                          <a:effectLst>
                            <a:outerShdw blurRad="38100" dist="38100" dir="2700000" algn="tl">
                              <a:srgbClr val="000000">
                                <a:alpha val="43137"/>
                              </a:srgbClr>
                            </a:outerShdw>
                          </a:effectLst>
                        </a:rPr>
                        <a:t> Abundant/sufficient</a:t>
                      </a:r>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1" dirty="0" smtClean="0">
                        <a:solidFill>
                          <a:srgbClr val="A6A6A6"/>
                        </a:solidFill>
                        <a:effectLst>
                          <a:outerShdw blurRad="38100" dist="38100" dir="2700000" algn="tl">
                            <a:srgbClr val="000000">
                              <a:alpha val="43137"/>
                            </a:srgbClr>
                          </a:outerShdw>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600" b="0" dirty="0" smtClean="0">
                          <a:solidFill>
                            <a:srgbClr val="000000"/>
                          </a:solidFill>
                          <a:effectLst>
                            <a:outerShdw blurRad="38100" dist="38100" dir="2700000" algn="tl">
                              <a:srgbClr val="000000">
                                <a:alpha val="43137"/>
                              </a:srgbClr>
                            </a:outerShdw>
                          </a:effectLst>
                        </a:rPr>
                        <a:t>Limited</a:t>
                      </a:r>
                    </a:p>
                    <a:p>
                      <a:pPr algn="ctr"/>
                      <a:endParaRPr lang="en-US" sz="2600" dirty="0">
                        <a:solidFill>
                          <a:srgbClr val="A6A6A6"/>
                        </a:solidFill>
                      </a:endParaRPr>
                    </a:p>
                  </a:txBody>
                  <a:tcPr marL="87459" marR="87459" anchor="ctr"/>
                </a:tc>
              </a:tr>
              <a:tr h="1301828">
                <a:tc>
                  <a:txBody>
                    <a:bodyPr/>
                    <a:lstStyle/>
                    <a:p>
                      <a:pPr algn="ctr"/>
                      <a:r>
                        <a:rPr lang="en-US" sz="2600" dirty="0" smtClean="0"/>
                        <a:t>Type</a:t>
                      </a:r>
                      <a:endParaRPr lang="en-US" sz="2600" dirty="0"/>
                    </a:p>
                  </a:txBody>
                  <a:tcPr marL="87459" marR="87459" anchor="ctr"/>
                </a:tc>
                <a:tc>
                  <a:txBody>
                    <a:bodyPr/>
                    <a:lstStyle/>
                    <a:p>
                      <a:pPr algn="ctr"/>
                      <a:r>
                        <a:rPr lang="en-US" sz="2600" dirty="0" smtClean="0"/>
                        <a:t>Formal and informal, oral and written</a:t>
                      </a:r>
                      <a:endParaRPr lang="en-US" sz="2600" dirty="0"/>
                    </a:p>
                  </a:txBody>
                  <a:tcPr marL="87459" marR="8745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b="1" dirty="0" smtClean="0">
                          <a:solidFill>
                            <a:srgbClr val="A6A6A6"/>
                          </a:solidFill>
                          <a:effectLst>
                            <a:outerShdw blurRad="38100" dist="38100" dir="2700000" algn="tl">
                              <a:srgbClr val="000000">
                                <a:alpha val="43137"/>
                              </a:srgbClr>
                            </a:outerShdw>
                          </a:effectLst>
                        </a:rPr>
                        <a:t> </a:t>
                      </a:r>
                      <a:r>
                        <a:rPr lang="en-US" sz="2600" b="0" dirty="0" smtClean="0">
                          <a:solidFill>
                            <a:srgbClr val="000000"/>
                          </a:solidFill>
                          <a:effectLst>
                            <a:outerShdw blurRad="38100" dist="38100" dir="2700000" algn="tl">
                              <a:srgbClr val="000000">
                                <a:alpha val="43137"/>
                              </a:srgbClr>
                            </a:outerShdw>
                          </a:effectLst>
                        </a:rPr>
                        <a:t>Typically</a:t>
                      </a:r>
                      <a:r>
                        <a:rPr lang="en-US" sz="2600" b="0" baseline="0" dirty="0" smtClean="0">
                          <a:solidFill>
                            <a:srgbClr val="000000"/>
                          </a:solidFill>
                          <a:effectLst>
                            <a:outerShdw blurRad="38100" dist="38100" dir="2700000" algn="tl">
                              <a:srgbClr val="000000">
                                <a:alpha val="43137"/>
                              </a:srgbClr>
                            </a:outerShdw>
                          </a:effectLst>
                        </a:rPr>
                        <a:t> informal, oral</a:t>
                      </a:r>
                      <a:endParaRPr lang="en-US" sz="2600" b="0" dirty="0" smtClean="0">
                        <a:solidFill>
                          <a:srgbClr val="000000"/>
                        </a:solidFill>
                        <a:effectLst>
                          <a:outerShdw blurRad="38100" dist="38100" dir="2700000" algn="tl">
                            <a:srgbClr val="000000">
                              <a:alpha val="43137"/>
                            </a:srgbClr>
                          </a:outerShdw>
                        </a:effectLst>
                      </a:endParaRPr>
                    </a:p>
                  </a:txBody>
                  <a:tcPr marL="87459" marR="87459" anchor="ctr"/>
                </a:tc>
              </a:tr>
            </a:tbl>
          </a:graphicData>
        </a:graphic>
      </p:graphicFrame>
    </p:spTree>
    <p:extLst>
      <p:ext uri="{BB962C8B-B14F-4D97-AF65-F5344CB8AC3E}">
        <p14:creationId xmlns:p14="http://schemas.microsoft.com/office/powerpoint/2010/main" val="185253277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this means for teaching:</a:t>
            </a:r>
            <a:br>
              <a:rPr lang="en-US" dirty="0" smtClean="0">
                <a:solidFill>
                  <a:srgbClr val="FF0000"/>
                </a:solidFill>
              </a:rPr>
            </a:br>
            <a:r>
              <a:rPr lang="en-US" dirty="0" smtClean="0">
                <a:solidFill>
                  <a:srgbClr val="FF0000"/>
                </a:solidFill>
              </a:rPr>
              <a:t>List of language topics to target</a:t>
            </a:r>
            <a:endParaRPr lang="en-US" dirty="0">
              <a:solidFill>
                <a:srgbClr val="FF0000"/>
              </a:solidFill>
            </a:endParaRPr>
          </a:p>
        </p:txBody>
      </p:sp>
      <p:sp>
        <p:nvSpPr>
          <p:cNvPr id="3" name="Content Placeholder 2"/>
          <p:cNvSpPr>
            <a:spLocks noGrp="1"/>
          </p:cNvSpPr>
          <p:nvPr>
            <p:ph idx="1"/>
          </p:nvPr>
        </p:nvSpPr>
        <p:spPr>
          <a:xfrm>
            <a:off x="457200" y="1600200"/>
            <a:ext cx="8229600" cy="4729348"/>
          </a:xfrm>
        </p:spPr>
        <p:txBody>
          <a:bodyPr>
            <a:normAutofit lnSpcReduction="10000"/>
          </a:bodyPr>
          <a:lstStyle/>
          <a:p>
            <a:r>
              <a:rPr lang="en-US" dirty="0" smtClean="0"/>
              <a:t>Features learned by native-speaking children later in life (e.g. structures associated with subordination, non-canonical gender, some aspectual features);</a:t>
            </a:r>
          </a:p>
          <a:p>
            <a:endParaRPr lang="en-US" dirty="0" smtClean="0"/>
          </a:p>
          <a:p>
            <a:endParaRPr lang="en-US" sz="1000" dirty="0" smtClean="0"/>
          </a:p>
          <a:p>
            <a:pPr lvl="1">
              <a:lnSpc>
                <a:spcPct val="50000"/>
              </a:lnSpc>
              <a:buFont typeface="Wingdings" charset="2"/>
              <a:buChar char="Ø"/>
            </a:pPr>
            <a:r>
              <a:rPr lang="en-US" dirty="0" smtClean="0"/>
              <a:t>	The formal/academic registers;</a:t>
            </a:r>
          </a:p>
          <a:p>
            <a:pPr lvl="1">
              <a:lnSpc>
                <a:spcPct val="50000"/>
              </a:lnSpc>
              <a:buFont typeface="Wingdings" charset="2"/>
              <a:buChar char="Ø"/>
            </a:pPr>
            <a:endParaRPr lang="en-US" sz="600" dirty="0" smtClean="0"/>
          </a:p>
          <a:p>
            <a:pPr lvl="1">
              <a:lnSpc>
                <a:spcPct val="50000"/>
              </a:lnSpc>
              <a:buFont typeface="Wingdings" charset="2"/>
              <a:buChar char="Ø"/>
            </a:pPr>
            <a:r>
              <a:rPr lang="en-US" dirty="0" smtClean="0"/>
              <a:t>	Literacy;</a:t>
            </a:r>
          </a:p>
          <a:p>
            <a:pPr lvl="1">
              <a:lnSpc>
                <a:spcPct val="50000"/>
              </a:lnSpc>
              <a:buFont typeface="Wingdings" charset="2"/>
              <a:buChar char="Ø"/>
            </a:pPr>
            <a:endParaRPr lang="en-US" sz="600" dirty="0" smtClean="0"/>
          </a:p>
          <a:p>
            <a:pPr lvl="1">
              <a:lnSpc>
                <a:spcPct val="50000"/>
              </a:lnSpc>
              <a:buFont typeface="Wingdings" charset="2"/>
              <a:buChar char="Ø"/>
            </a:pPr>
            <a:r>
              <a:rPr lang="en-US" dirty="0" smtClean="0"/>
              <a:t>	Vocabulary;</a:t>
            </a:r>
          </a:p>
          <a:p>
            <a:pPr lvl="1">
              <a:lnSpc>
                <a:spcPct val="50000"/>
              </a:lnSpc>
              <a:buFont typeface="Wingdings" charset="2"/>
              <a:buChar char="Ø"/>
            </a:pPr>
            <a:endParaRPr lang="en-US" dirty="0"/>
          </a:p>
          <a:p>
            <a:pPr>
              <a:lnSpc>
                <a:spcPct val="90000"/>
              </a:lnSpc>
            </a:pPr>
            <a:r>
              <a:rPr lang="en-US" dirty="0" smtClean="0"/>
              <a:t>However, HL learners are not deficient native speakers.</a:t>
            </a:r>
          </a:p>
          <a:p>
            <a:pPr lvl="1">
              <a:lnSpc>
                <a:spcPct val="50000"/>
              </a:lnSpc>
              <a:buFont typeface="Wingdings" charset="2"/>
              <a:buChar char="Ø"/>
            </a:pPr>
            <a:endParaRPr lang="en-US" dirty="0" smtClean="0"/>
          </a:p>
          <a:p>
            <a:pPr marL="0" indent="0">
              <a:lnSpc>
                <a:spcPct val="50000"/>
              </a:lnSpc>
              <a:buNone/>
            </a:pPr>
            <a:endParaRPr lang="en-US" dirty="0"/>
          </a:p>
          <a:p>
            <a:endParaRPr lang="en-US" sz="1100" dirty="0" smtClean="0"/>
          </a:p>
          <a:p>
            <a:pPr marL="0" indent="0">
              <a:buNone/>
            </a:pPr>
            <a:endParaRPr lang="en-US" dirty="0"/>
          </a:p>
        </p:txBody>
      </p:sp>
    </p:spTree>
    <p:extLst>
      <p:ext uri="{BB962C8B-B14F-4D97-AF65-F5344CB8AC3E}">
        <p14:creationId xmlns:p14="http://schemas.microsoft.com/office/powerpoint/2010/main" val="2728966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variables also are also predictive of  proficiency </a:t>
            </a:r>
            <a:endParaRPr lang="en-US" dirty="0"/>
          </a:p>
        </p:txBody>
      </p:sp>
      <p:sp>
        <p:nvSpPr>
          <p:cNvPr id="3" name="Content Placeholder 2"/>
          <p:cNvSpPr>
            <a:spLocks noGrp="1"/>
          </p:cNvSpPr>
          <p:nvPr>
            <p:ph sz="half" idx="1"/>
          </p:nvPr>
        </p:nvSpPr>
        <p:spPr/>
        <p:txBody>
          <a:bodyPr>
            <a:normAutofit lnSpcReduction="10000"/>
          </a:bodyPr>
          <a:lstStyle/>
          <a:p>
            <a:endParaRPr lang="en-US" dirty="0" smtClean="0"/>
          </a:p>
          <a:p>
            <a:r>
              <a:rPr lang="en-US" dirty="0" smtClean="0"/>
              <a:t>The context of learning;</a:t>
            </a:r>
          </a:p>
          <a:p>
            <a:r>
              <a:rPr lang="en-US" dirty="0" smtClean="0"/>
              <a:t>The timing of learning;</a:t>
            </a:r>
          </a:p>
          <a:p>
            <a:r>
              <a:rPr lang="en-US" dirty="0" smtClean="0"/>
              <a:t>The amount of input;</a:t>
            </a:r>
          </a:p>
          <a:p>
            <a:r>
              <a:rPr lang="en-US" dirty="0" smtClean="0"/>
              <a:t>The type of input</a:t>
            </a:r>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solidFill>
                  <a:srgbClr val="FF0000"/>
                </a:solidFill>
              </a:rPr>
              <a:t>Student A: </a:t>
            </a:r>
            <a:r>
              <a:rPr lang="en-US" dirty="0" smtClean="0"/>
              <a:t>Speaks Spanish at home to both parents, has traveled to his HL country and studied the HL in the US.</a:t>
            </a:r>
          </a:p>
          <a:p>
            <a:pPr marL="0" indent="0">
              <a:buNone/>
            </a:pPr>
            <a:endParaRPr lang="en-US" dirty="0" smtClean="0"/>
          </a:p>
          <a:p>
            <a:pPr marL="0" indent="0">
              <a:buNone/>
            </a:pPr>
            <a:r>
              <a:rPr lang="en-US" dirty="0" smtClean="0">
                <a:solidFill>
                  <a:srgbClr val="FF0000"/>
                </a:solidFill>
              </a:rPr>
              <a:t>Student B</a:t>
            </a:r>
            <a:r>
              <a:rPr lang="en-US" dirty="0" smtClean="0"/>
              <a:t>: Spoke Spanish only to his mom and only until age 5, has not studied the HL. </a:t>
            </a:r>
            <a:endParaRPr lang="en-US" dirty="0"/>
          </a:p>
        </p:txBody>
      </p:sp>
    </p:spTree>
    <p:extLst>
      <p:ext uri="{BB962C8B-B14F-4D97-AF65-F5344CB8AC3E}">
        <p14:creationId xmlns:p14="http://schemas.microsoft.com/office/powerpoint/2010/main" val="17041187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this means for teaching:</a:t>
            </a:r>
            <a:br>
              <a:rPr lang="en-US" dirty="0" smtClean="0">
                <a:solidFill>
                  <a:srgbClr val="FF0000"/>
                </a:solidFill>
              </a:rPr>
            </a:br>
            <a:r>
              <a:rPr lang="en-US" dirty="0" smtClean="0">
                <a:solidFill>
                  <a:srgbClr val="FF0000"/>
                </a:solidFill>
              </a:rPr>
              <a:t>Diagnostic assessment</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r>
              <a:rPr lang="en-US" dirty="0" smtClean="0"/>
              <a:t>Background questionnaires that probe these variables can help us sort students for purposes of placement and instruction. </a:t>
            </a:r>
          </a:p>
          <a:p>
            <a:r>
              <a:rPr lang="en-US" dirty="0" smtClean="0"/>
              <a:t>Background questionnaires are an important tool for dealing with </a:t>
            </a:r>
            <a:r>
              <a:rPr lang="en-US" b="1" i="1" dirty="0" smtClean="0"/>
              <a:t>issues of diversity </a:t>
            </a:r>
            <a:r>
              <a:rPr lang="en-US" dirty="0" smtClean="0"/>
              <a:t>in classes that enroll HL learners. </a:t>
            </a:r>
          </a:p>
        </p:txBody>
      </p:sp>
    </p:spTree>
    <p:extLst>
      <p:ext uri="{BB962C8B-B14F-4D97-AF65-F5344CB8AC3E}">
        <p14:creationId xmlns:p14="http://schemas.microsoft.com/office/powerpoint/2010/main" val="2996759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92" y="2859906"/>
            <a:ext cx="7772400" cy="1939379"/>
          </a:xfrm>
        </p:spPr>
        <p:txBody>
          <a:bodyPr>
            <a:normAutofit/>
          </a:bodyPr>
          <a:lstStyle/>
          <a:p>
            <a:r>
              <a:rPr lang="en-US" dirty="0" smtClean="0"/>
              <a:t>Because life experiences vary from one individual to another…</a:t>
            </a:r>
            <a:endParaRPr lang="en-US" dirty="0"/>
          </a:p>
        </p:txBody>
      </p:sp>
    </p:spTree>
    <p:extLst>
      <p:ext uri="{BB962C8B-B14F-4D97-AF65-F5344CB8AC3E}">
        <p14:creationId xmlns:p14="http://schemas.microsoft.com/office/powerpoint/2010/main" val="21670750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Demographics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739907"/>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Language</a:t>
                      </a:r>
                      <a:endParaRPr lang="en-US" dirty="0"/>
                    </a:p>
                  </a:txBody>
                  <a:tcPr/>
                </a:tc>
                <a:tc>
                  <a:txBody>
                    <a:bodyPr/>
                    <a:lstStyle/>
                    <a:p>
                      <a:r>
                        <a:rPr lang="en-US" dirty="0" smtClean="0"/>
                        <a:t>1980</a:t>
                      </a:r>
                      <a:endParaRPr lang="en-US" dirty="0"/>
                    </a:p>
                  </a:txBody>
                  <a:tcPr/>
                </a:tc>
                <a:tc>
                  <a:txBody>
                    <a:bodyPr/>
                    <a:lstStyle/>
                    <a:p>
                      <a:r>
                        <a:rPr lang="en-US" dirty="0" smtClean="0"/>
                        <a:t>2010</a:t>
                      </a:r>
                      <a:endParaRPr lang="en-US" dirty="0"/>
                    </a:p>
                  </a:txBody>
                  <a:tcPr/>
                </a:tc>
                <a:tc>
                  <a:txBody>
                    <a:bodyPr/>
                    <a:lstStyle/>
                    <a:p>
                      <a:r>
                        <a:rPr lang="en-US" dirty="0" smtClean="0"/>
                        <a:t>Percent change</a:t>
                      </a:r>
                      <a:endParaRPr lang="en-US" dirty="0"/>
                    </a:p>
                  </a:txBody>
                  <a:tcPr/>
                </a:tc>
              </a:tr>
              <a:tr h="370840">
                <a:tc>
                  <a:txBody>
                    <a:bodyPr/>
                    <a:lstStyle/>
                    <a:p>
                      <a:r>
                        <a:rPr lang="en-US" dirty="0" smtClean="0"/>
                        <a:t>Spanish</a:t>
                      </a:r>
                      <a:endParaRPr lang="en-US" dirty="0"/>
                    </a:p>
                  </a:txBody>
                  <a:tcPr/>
                </a:tc>
                <a:tc>
                  <a:txBody>
                    <a:bodyPr/>
                    <a:lstStyle/>
                    <a:p>
                      <a:r>
                        <a:rPr lang="en-US" dirty="0" smtClean="0"/>
                        <a:t>11,116,194</a:t>
                      </a:r>
                      <a:endParaRPr lang="en-US" dirty="0"/>
                    </a:p>
                  </a:txBody>
                  <a:tcPr/>
                </a:tc>
                <a:tc>
                  <a:txBody>
                    <a:bodyPr/>
                    <a:lstStyle/>
                    <a:p>
                      <a:r>
                        <a:rPr lang="en-US" dirty="0" smtClean="0"/>
                        <a:t>36,995,602</a:t>
                      </a:r>
                      <a:endParaRPr lang="en-US" dirty="0"/>
                    </a:p>
                  </a:txBody>
                  <a:tcPr/>
                </a:tc>
                <a:tc>
                  <a:txBody>
                    <a:bodyPr/>
                    <a:lstStyle/>
                    <a:p>
                      <a:r>
                        <a:rPr lang="en-US" dirty="0" smtClean="0"/>
                        <a:t>232.8</a:t>
                      </a:r>
                      <a:endParaRPr lang="en-US" dirty="0"/>
                    </a:p>
                  </a:txBody>
                  <a:tcPr/>
                </a:tc>
              </a:tr>
              <a:tr h="370840">
                <a:tc>
                  <a:txBody>
                    <a:bodyPr/>
                    <a:lstStyle/>
                    <a:p>
                      <a:r>
                        <a:rPr lang="en-US" dirty="0" smtClean="0"/>
                        <a:t>Chinese</a:t>
                      </a:r>
                      <a:endParaRPr lang="en-US" dirty="0"/>
                    </a:p>
                  </a:txBody>
                  <a:tcPr/>
                </a:tc>
                <a:tc>
                  <a:txBody>
                    <a:bodyPr/>
                    <a:lstStyle/>
                    <a:p>
                      <a:r>
                        <a:rPr lang="en-US" dirty="0" smtClean="0"/>
                        <a:t>630,806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2,808,692</a:t>
                      </a:r>
                    </a:p>
                  </a:txBody>
                  <a:tcPr/>
                </a:tc>
                <a:tc>
                  <a:txBody>
                    <a:bodyPr/>
                    <a:lstStyle/>
                    <a:p>
                      <a:r>
                        <a:rPr lang="en-US" dirty="0" smtClean="0"/>
                        <a:t>345.3</a:t>
                      </a:r>
                      <a:endParaRPr lang="en-US" dirty="0"/>
                    </a:p>
                  </a:txBody>
                  <a:tcPr/>
                </a:tc>
              </a:tr>
              <a:tr h="370840">
                <a:tc>
                  <a:txBody>
                    <a:bodyPr/>
                    <a:lstStyle/>
                    <a:p>
                      <a:r>
                        <a:rPr lang="en-US" dirty="0" smtClean="0"/>
                        <a:t>French</a:t>
                      </a:r>
                      <a:endParaRPr lang="en-US" dirty="0"/>
                    </a:p>
                  </a:txBody>
                  <a:tcPr/>
                </a:tc>
                <a:tc>
                  <a:txBody>
                    <a:bodyPr/>
                    <a:lstStyle/>
                    <a:p>
                      <a:r>
                        <a:rPr lang="en-US" dirty="0" smtClean="0"/>
                        <a:t>1,550,751</a:t>
                      </a:r>
                      <a:endParaRPr lang="en-US" dirty="0"/>
                    </a:p>
                  </a:txBody>
                  <a:tcPr/>
                </a:tc>
                <a:tc>
                  <a:txBody>
                    <a:bodyPr/>
                    <a:lstStyle/>
                    <a:p>
                      <a:r>
                        <a:rPr lang="en-US" dirty="0" smtClean="0"/>
                        <a:t>2,069,352</a:t>
                      </a:r>
                      <a:endParaRPr lang="en-US" dirty="0"/>
                    </a:p>
                  </a:txBody>
                  <a:tcPr/>
                </a:tc>
                <a:tc>
                  <a:txBody>
                    <a:bodyPr/>
                    <a:lstStyle/>
                    <a:p>
                      <a:r>
                        <a:rPr lang="en-US" dirty="0" smtClean="0"/>
                        <a:t>33.4</a:t>
                      </a:r>
                      <a:endParaRPr lang="en-US" dirty="0"/>
                    </a:p>
                  </a:txBody>
                  <a:tcPr/>
                </a:tc>
              </a:tr>
              <a:tr h="370840">
                <a:tc>
                  <a:txBody>
                    <a:bodyPr/>
                    <a:lstStyle/>
                    <a:p>
                      <a:r>
                        <a:rPr lang="en-US" dirty="0" smtClean="0"/>
                        <a:t>Tagalog</a:t>
                      </a:r>
                      <a:endParaRPr lang="en-US" dirty="0"/>
                    </a:p>
                  </a:txBody>
                  <a:tcPr/>
                </a:tc>
                <a:tc>
                  <a:txBody>
                    <a:bodyPr/>
                    <a:lstStyle/>
                    <a:p>
                      <a:r>
                        <a:rPr lang="en-US" dirty="0" smtClean="0"/>
                        <a:t>474,150</a:t>
                      </a:r>
                      <a:endParaRPr lang="en-US" dirty="0"/>
                    </a:p>
                  </a:txBody>
                  <a:tcPr/>
                </a:tc>
                <a:tc>
                  <a:txBody>
                    <a:bodyPr/>
                    <a:lstStyle/>
                    <a:p>
                      <a:r>
                        <a:rPr lang="en-US" dirty="0" smtClean="0"/>
                        <a:t>1,573,720</a:t>
                      </a:r>
                      <a:endParaRPr lang="en-US" dirty="0"/>
                    </a:p>
                  </a:txBody>
                  <a:tcPr/>
                </a:tc>
                <a:tc>
                  <a:txBody>
                    <a:bodyPr/>
                    <a:lstStyle/>
                    <a:p>
                      <a:r>
                        <a:rPr lang="en-US" dirty="0" smtClean="0"/>
                        <a:t>231.9</a:t>
                      </a:r>
                      <a:endParaRPr lang="en-US" dirty="0"/>
                    </a:p>
                  </a:txBody>
                  <a:tcPr/>
                </a:tc>
              </a:tr>
              <a:tr h="370840">
                <a:tc>
                  <a:txBody>
                    <a:bodyPr/>
                    <a:lstStyle/>
                    <a:p>
                      <a:r>
                        <a:rPr lang="en-US" dirty="0" smtClean="0"/>
                        <a:t>Vietnamese</a:t>
                      </a:r>
                      <a:endParaRPr lang="en-US" dirty="0"/>
                    </a:p>
                  </a:txBody>
                  <a:tcPr/>
                </a:tc>
                <a:tc>
                  <a:txBody>
                    <a:bodyPr/>
                    <a:lstStyle/>
                    <a:p>
                      <a:r>
                        <a:rPr lang="en-US" dirty="0" smtClean="0"/>
                        <a:t>197,588</a:t>
                      </a:r>
                      <a:endParaRPr lang="en-US" dirty="0"/>
                    </a:p>
                  </a:txBody>
                  <a:tcPr/>
                </a:tc>
                <a:tc>
                  <a:txBody>
                    <a:bodyPr/>
                    <a:lstStyle/>
                    <a:p>
                      <a:r>
                        <a:rPr lang="en-US" dirty="0" smtClean="0"/>
                        <a:t>1,381,488</a:t>
                      </a:r>
                      <a:endParaRPr lang="en-US" dirty="0"/>
                    </a:p>
                  </a:txBody>
                  <a:tcPr/>
                </a:tc>
                <a:tc>
                  <a:txBody>
                    <a:bodyPr/>
                    <a:lstStyle/>
                    <a:p>
                      <a:r>
                        <a:rPr lang="en-US" dirty="0" smtClean="0"/>
                        <a:t>599.2</a:t>
                      </a:r>
                      <a:endParaRPr lang="en-US" dirty="0"/>
                    </a:p>
                  </a:txBody>
                  <a:tcPr/>
                </a:tc>
              </a:tr>
              <a:tr h="370840">
                <a:tc>
                  <a:txBody>
                    <a:bodyPr/>
                    <a:lstStyle/>
                    <a:p>
                      <a:r>
                        <a:rPr lang="en-US" dirty="0" smtClean="0"/>
                        <a:t>Korean</a:t>
                      </a:r>
                      <a:endParaRPr lang="en-US" dirty="0"/>
                    </a:p>
                  </a:txBody>
                  <a:tcPr/>
                </a:tc>
                <a:tc>
                  <a:txBody>
                    <a:bodyPr/>
                    <a:lstStyle/>
                    <a:p>
                      <a:r>
                        <a:rPr lang="en-US" dirty="0" smtClean="0"/>
                        <a:t>266,280</a:t>
                      </a:r>
                      <a:endParaRPr lang="en-US" dirty="0"/>
                    </a:p>
                  </a:txBody>
                  <a:tcPr/>
                </a:tc>
                <a:tc>
                  <a:txBody>
                    <a:bodyPr/>
                    <a:lstStyle/>
                    <a:p>
                      <a:r>
                        <a:rPr lang="en-US" dirty="0" smtClean="0"/>
                        <a:t>1,137,325</a:t>
                      </a:r>
                      <a:endParaRPr lang="en-US" dirty="0"/>
                    </a:p>
                  </a:txBody>
                  <a:tcPr/>
                </a:tc>
                <a:tc>
                  <a:txBody>
                    <a:bodyPr/>
                    <a:lstStyle/>
                    <a:p>
                      <a:r>
                        <a:rPr lang="en-US" dirty="0" smtClean="0"/>
                        <a:t>327.1</a:t>
                      </a:r>
                      <a:endParaRPr lang="en-US" dirty="0"/>
                    </a:p>
                  </a:txBody>
                  <a:tcPr/>
                </a:tc>
              </a:tr>
              <a:tr h="370840">
                <a:tc>
                  <a:txBody>
                    <a:bodyPr/>
                    <a:lstStyle/>
                    <a:p>
                      <a:r>
                        <a:rPr lang="en-US" dirty="0" smtClean="0"/>
                        <a:t>German</a:t>
                      </a:r>
                      <a:endParaRPr lang="en-US" dirty="0"/>
                    </a:p>
                  </a:txBody>
                  <a:tcPr/>
                </a:tc>
                <a:tc>
                  <a:txBody>
                    <a:bodyPr/>
                    <a:lstStyle/>
                    <a:p>
                      <a:r>
                        <a:rPr lang="en-US" dirty="0" smtClean="0"/>
                        <a:t>1,586,593</a:t>
                      </a:r>
                      <a:endParaRPr lang="en-US" dirty="0"/>
                    </a:p>
                  </a:txBody>
                  <a:tcPr/>
                </a:tc>
                <a:tc>
                  <a:txBody>
                    <a:bodyPr/>
                    <a:lstStyle/>
                    <a:p>
                      <a:r>
                        <a:rPr lang="en-US" dirty="0" smtClean="0"/>
                        <a:t>1,067,651</a:t>
                      </a:r>
                      <a:endParaRPr lang="en-US" dirty="0"/>
                    </a:p>
                  </a:txBody>
                  <a:tcPr/>
                </a:tc>
                <a:tc>
                  <a:txBody>
                    <a:bodyPr/>
                    <a:lstStyle/>
                    <a:p>
                      <a:r>
                        <a:rPr lang="en-US" dirty="0" smtClean="0"/>
                        <a:t>-32.7</a:t>
                      </a:r>
                      <a:endParaRPr lang="en-US" dirty="0"/>
                    </a:p>
                  </a:txBody>
                  <a:tcPr/>
                </a:tc>
              </a:tr>
              <a:tr h="370840">
                <a:tc>
                  <a:txBody>
                    <a:bodyPr/>
                    <a:lstStyle/>
                    <a:p>
                      <a:r>
                        <a:rPr lang="en-US" dirty="0" smtClean="0"/>
                        <a:t>Russian</a:t>
                      </a:r>
                      <a:endParaRPr lang="en-US" dirty="0"/>
                    </a:p>
                  </a:txBody>
                  <a:tcPr/>
                </a:tc>
                <a:tc>
                  <a:txBody>
                    <a:bodyPr/>
                    <a:lstStyle/>
                    <a:p>
                      <a:r>
                        <a:rPr lang="en-US" dirty="0" smtClean="0"/>
                        <a:t>173,226</a:t>
                      </a:r>
                      <a:endParaRPr lang="en-US" dirty="0"/>
                    </a:p>
                  </a:txBody>
                  <a:tcPr/>
                </a:tc>
                <a:tc>
                  <a:txBody>
                    <a:bodyPr/>
                    <a:lstStyle/>
                    <a:p>
                      <a:r>
                        <a:rPr lang="en-US" dirty="0" smtClean="0"/>
                        <a:t>854,955</a:t>
                      </a:r>
                      <a:endParaRPr lang="en-US" dirty="0"/>
                    </a:p>
                  </a:txBody>
                  <a:tcPr/>
                </a:tc>
                <a:tc>
                  <a:txBody>
                    <a:bodyPr/>
                    <a:lstStyle/>
                    <a:p>
                      <a:r>
                        <a:rPr lang="en-US" dirty="0" smtClean="0"/>
                        <a:t>393.5</a:t>
                      </a:r>
                      <a:endParaRPr lang="en-US" dirty="0"/>
                    </a:p>
                  </a:txBody>
                  <a:tcPr/>
                </a:tc>
              </a:tr>
              <a:tr h="370840">
                <a:tc>
                  <a:txBody>
                    <a:bodyPr/>
                    <a:lstStyle/>
                    <a:p>
                      <a:r>
                        <a:rPr lang="en-US" dirty="0" smtClean="0"/>
                        <a:t>Italian</a:t>
                      </a:r>
                      <a:endParaRPr lang="en-US" dirty="0"/>
                    </a:p>
                  </a:txBody>
                  <a:tcPr/>
                </a:tc>
                <a:tc>
                  <a:txBody>
                    <a:bodyPr/>
                    <a:lstStyle/>
                    <a:p>
                      <a:r>
                        <a:rPr lang="en-US" dirty="0" smtClean="0"/>
                        <a:t>1,618,344</a:t>
                      </a:r>
                      <a:endParaRPr lang="en-US" dirty="0"/>
                    </a:p>
                  </a:txBody>
                  <a:tcPr/>
                </a:tc>
                <a:tc>
                  <a:txBody>
                    <a:bodyPr/>
                    <a:lstStyle/>
                    <a:p>
                      <a:r>
                        <a:rPr lang="en-US" dirty="0" smtClean="0"/>
                        <a:t>725,223</a:t>
                      </a:r>
                      <a:endParaRPr lang="en-US" dirty="0"/>
                    </a:p>
                  </a:txBody>
                  <a:tcPr/>
                </a:tc>
                <a:tc>
                  <a:txBody>
                    <a:bodyPr/>
                    <a:lstStyle/>
                    <a:p>
                      <a:r>
                        <a:rPr lang="en-US" dirty="0" smtClean="0"/>
                        <a:t>-55.2</a:t>
                      </a:r>
                      <a:endParaRPr lang="en-US" dirty="0"/>
                    </a:p>
                  </a:txBody>
                  <a:tcPr/>
                </a:tc>
              </a:tr>
              <a:tr h="370840">
                <a:tc>
                  <a:txBody>
                    <a:bodyPr/>
                    <a:lstStyle/>
                    <a:p>
                      <a:r>
                        <a:rPr lang="en-US" dirty="0" smtClean="0"/>
                        <a:t>Portuguese</a:t>
                      </a:r>
                      <a:endParaRPr lang="en-US" dirty="0"/>
                    </a:p>
                  </a:txBody>
                  <a:tcPr/>
                </a:tc>
                <a:tc>
                  <a:txBody>
                    <a:bodyPr/>
                    <a:lstStyle/>
                    <a:p>
                      <a:r>
                        <a:rPr lang="en-US" dirty="0" smtClean="0"/>
                        <a:t>351,875</a:t>
                      </a:r>
                      <a:endParaRPr lang="en-US" dirty="0"/>
                    </a:p>
                  </a:txBody>
                  <a:tcPr/>
                </a:tc>
                <a:tc>
                  <a:txBody>
                    <a:bodyPr/>
                    <a:lstStyle/>
                    <a:p>
                      <a:r>
                        <a:rPr lang="en-US" dirty="0" smtClean="0"/>
                        <a:t>688,326</a:t>
                      </a:r>
                      <a:endParaRPr lang="en-US" dirty="0"/>
                    </a:p>
                  </a:txBody>
                  <a:tcPr/>
                </a:tc>
                <a:tc>
                  <a:txBody>
                    <a:bodyPr/>
                    <a:lstStyle/>
                    <a:p>
                      <a:r>
                        <a:rPr lang="en-US" dirty="0" smtClean="0"/>
                        <a:t>95.6</a:t>
                      </a:r>
                      <a:endParaRPr lang="en-US" dirty="0"/>
                    </a:p>
                  </a:txBody>
                  <a:tcPr/>
                </a:tc>
              </a:tr>
            </a:tbl>
          </a:graphicData>
        </a:graphic>
      </p:graphicFrame>
      <p:sp>
        <p:nvSpPr>
          <p:cNvPr id="5" name="TextBox 4"/>
          <p:cNvSpPr txBox="1"/>
          <p:nvPr/>
        </p:nvSpPr>
        <p:spPr>
          <a:xfrm>
            <a:off x="457200" y="5877467"/>
            <a:ext cx="4036795" cy="369332"/>
          </a:xfrm>
          <a:prstGeom prst="rect">
            <a:avLst/>
          </a:prstGeom>
          <a:noFill/>
        </p:spPr>
        <p:txBody>
          <a:bodyPr wrap="none" rtlCol="0">
            <a:spAutoFit/>
          </a:bodyPr>
          <a:lstStyle/>
          <a:p>
            <a:r>
              <a:rPr lang="en-US" dirty="0" smtClean="0"/>
              <a:t>Ryan, C. 2013. </a:t>
            </a:r>
            <a:r>
              <a:rPr lang="en-US" dirty="0" smtClean="0">
                <a:hlinkClick r:id="rId2"/>
              </a:rPr>
              <a:t>www.census.gov</a:t>
            </a:r>
            <a:r>
              <a:rPr lang="en-US" dirty="0" smtClean="0"/>
              <a:t>, </a:t>
            </a:r>
            <a:r>
              <a:rPr lang="en-US" dirty="0"/>
              <a:t>ACS -</a:t>
            </a:r>
            <a:r>
              <a:rPr lang="en-US" dirty="0" smtClean="0"/>
              <a:t>22</a:t>
            </a:r>
            <a:endParaRPr lang="en-US" dirty="0"/>
          </a:p>
        </p:txBody>
      </p:sp>
    </p:spTree>
    <p:extLst>
      <p:ext uri="{BB962C8B-B14F-4D97-AF65-F5344CB8AC3E}">
        <p14:creationId xmlns:p14="http://schemas.microsoft.com/office/powerpoint/2010/main" val="383583791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HL learners are a really diverse flock...</a:t>
            </a:r>
            <a:endParaRPr lang="en-US" dirty="0"/>
          </a:p>
        </p:txBody>
      </p:sp>
      <p:pic>
        <p:nvPicPr>
          <p:cNvPr id="29" name="Picture 28" descr="AA02819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48" y="2257362"/>
            <a:ext cx="1901952" cy="3121152"/>
          </a:xfrm>
          <a:prstGeom prst="rect">
            <a:avLst/>
          </a:prstGeom>
        </p:spPr>
      </p:pic>
      <p:pic>
        <p:nvPicPr>
          <p:cNvPr id="30" name="Picture 29" descr="AA028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3" y="3535490"/>
            <a:ext cx="2740152" cy="3121152"/>
          </a:xfrm>
          <a:prstGeom prst="rect">
            <a:avLst/>
          </a:prstGeom>
        </p:spPr>
      </p:pic>
      <p:pic>
        <p:nvPicPr>
          <p:cNvPr id="31"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04" y="1284968"/>
            <a:ext cx="1684793" cy="1951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1"/>
          <p:cNvPicPr>
            <a:picLocks noChangeAspect="1"/>
          </p:cNvPicPr>
          <p:nvPr/>
        </p:nvPicPr>
        <p:blipFill>
          <a:blip r:embed="rId5"/>
          <a:stretch>
            <a:fillRect/>
          </a:stretch>
        </p:blipFill>
        <p:spPr>
          <a:xfrm>
            <a:off x="3904253" y="4059619"/>
            <a:ext cx="1795598" cy="2597023"/>
          </a:xfrm>
          <a:prstGeom prst="rect">
            <a:avLst/>
          </a:prstGeom>
        </p:spPr>
      </p:pic>
      <p:pic>
        <p:nvPicPr>
          <p:cNvPr id="33" name="Picture 32"/>
          <p:cNvPicPr>
            <a:picLocks noChangeAspect="1"/>
          </p:cNvPicPr>
          <p:nvPr/>
        </p:nvPicPr>
        <p:blipFill>
          <a:blip r:embed="rId6"/>
          <a:stretch>
            <a:fillRect/>
          </a:stretch>
        </p:blipFill>
        <p:spPr>
          <a:xfrm>
            <a:off x="2990850" y="1659319"/>
            <a:ext cx="3067050" cy="2171058"/>
          </a:xfrm>
          <a:prstGeom prst="rect">
            <a:avLst/>
          </a:prstGeom>
        </p:spPr>
      </p:pic>
    </p:spTree>
    <p:extLst>
      <p:ext uri="{BB962C8B-B14F-4D97-AF65-F5344CB8AC3E}">
        <p14:creationId xmlns:p14="http://schemas.microsoft.com/office/powerpoint/2010/main" val="389391436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325562"/>
          </a:xfrm>
        </p:spPr>
        <p:txBody>
          <a:bodyPr>
            <a:normAutofit fontScale="90000"/>
          </a:bodyPr>
          <a:lstStyle/>
          <a:p>
            <a:r>
              <a:rPr lang="en-US" dirty="0" smtClean="0"/>
              <a:t>Problem: Many departments have fewer courses than needed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5544731"/>
              </p:ext>
            </p:extLst>
          </p:nvPr>
        </p:nvGraphicFramePr>
        <p:xfrm>
          <a:off x="457200" y="194008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28715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0000"/>
                </a:solidFill>
              </a:rPr>
              <a:t>We need…</a:t>
            </a:r>
            <a:endParaRPr lang="en-US" b="1" dirty="0">
              <a:solidFill>
                <a:srgbClr val="000000"/>
              </a:solidFill>
            </a:endParaRPr>
          </a:p>
        </p:txBody>
      </p:sp>
      <p:sp>
        <p:nvSpPr>
          <p:cNvPr id="6" name="Content Placeholder 5"/>
          <p:cNvSpPr>
            <a:spLocks noGrp="1"/>
          </p:cNvSpPr>
          <p:nvPr>
            <p:ph idx="1"/>
          </p:nvPr>
        </p:nvSpPr>
        <p:spPr/>
        <p:txBody>
          <a:bodyPr>
            <a:normAutofit/>
          </a:bodyPr>
          <a:lstStyle/>
          <a:p>
            <a:pPr marL="0" indent="0">
              <a:buNone/>
            </a:pPr>
            <a:r>
              <a:rPr lang="en-US" dirty="0" smtClean="0"/>
              <a:t>Classroom tools for responding to variation (be it in an HL class or a mixed class):</a:t>
            </a:r>
          </a:p>
          <a:p>
            <a:pPr marL="0" indent="0">
              <a:buNone/>
            </a:pPr>
            <a:endParaRPr lang="en-US" dirty="0"/>
          </a:p>
          <a:p>
            <a:r>
              <a:rPr lang="en-US" dirty="0" smtClean="0">
                <a:solidFill>
                  <a:srgbClr val="FF0000"/>
                </a:solidFill>
              </a:rPr>
              <a:t>The mini-lesson for targeted assistance (+ agendas, anchoring activities)</a:t>
            </a:r>
          </a:p>
          <a:p>
            <a:r>
              <a:rPr lang="en-US" dirty="0" smtClean="0">
                <a:solidFill>
                  <a:srgbClr val="FF0000"/>
                </a:solidFill>
              </a:rPr>
              <a:t>Grouping for reciprocal learning</a:t>
            </a:r>
          </a:p>
          <a:p>
            <a:pPr marL="0" indent="0">
              <a:buNone/>
            </a:pPr>
            <a:endParaRPr lang="en-US" dirty="0"/>
          </a:p>
        </p:txBody>
      </p:sp>
    </p:spTree>
    <p:extLst>
      <p:ext uri="{BB962C8B-B14F-4D97-AF65-F5344CB8AC3E}">
        <p14:creationId xmlns:p14="http://schemas.microsoft.com/office/powerpoint/2010/main" val="1493238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mini-lesson</a:t>
            </a:r>
            <a:endParaRPr lang="en-US" dirty="0"/>
          </a:p>
        </p:txBody>
      </p:sp>
      <p:sp>
        <p:nvSpPr>
          <p:cNvPr id="14" name="Content Placeholder 13"/>
          <p:cNvSpPr>
            <a:spLocks noGrp="1"/>
          </p:cNvSpPr>
          <p:nvPr>
            <p:ph sz="half" idx="1"/>
          </p:nvPr>
        </p:nvSpPr>
        <p:spPr/>
        <p:txBody>
          <a:bodyPr>
            <a:normAutofit/>
          </a:bodyPr>
          <a:lstStyle/>
          <a:p>
            <a:pPr marL="0" indent="0">
              <a:buNone/>
            </a:pPr>
            <a:r>
              <a:rPr lang="en-US" sz="4000" dirty="0" smtClean="0"/>
              <a:t>The teacher meets with a subset of the class to provide targeted instruction and practice. </a:t>
            </a:r>
            <a:endParaRPr lang="en-US" sz="4000" dirty="0"/>
          </a:p>
        </p:txBody>
      </p:sp>
      <p:pic>
        <p:nvPicPr>
          <p:cNvPr id="21" name="Picture 20"/>
          <p:cNvPicPr>
            <a:picLocks noChangeAspect="1"/>
          </p:cNvPicPr>
          <p:nvPr/>
        </p:nvPicPr>
        <p:blipFill>
          <a:blip r:embed="rId2"/>
          <a:stretch>
            <a:fillRect/>
          </a:stretch>
        </p:blipFill>
        <p:spPr>
          <a:xfrm>
            <a:off x="5562600" y="1701800"/>
            <a:ext cx="2438400" cy="3657600"/>
          </a:xfrm>
          <a:prstGeom prst="rect">
            <a:avLst/>
          </a:prstGeom>
        </p:spPr>
      </p:pic>
    </p:spTree>
    <p:extLst>
      <p:ext uri="{BB962C8B-B14F-4D97-AF65-F5344CB8AC3E}">
        <p14:creationId xmlns:p14="http://schemas.microsoft.com/office/powerpoint/2010/main" val="156436987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But what about the rest of the class?</a:t>
            </a:r>
            <a:endParaRPr lang="en-US" dirty="0"/>
          </a:p>
        </p:txBody>
      </p:sp>
      <p:pic>
        <p:nvPicPr>
          <p:cNvPr id="10" name="Content Placeholder 9"/>
          <p:cNvPicPr>
            <a:picLocks noGrp="1" noChangeAspect="1"/>
          </p:cNvPicPr>
          <p:nvPr>
            <p:ph sz="half" idx="1"/>
          </p:nvPr>
        </p:nvPicPr>
        <p:blipFill>
          <a:blip r:embed="rId2"/>
          <a:srcRect t="12924" b="12924"/>
          <a:stretch>
            <a:fillRect/>
          </a:stretch>
        </p:blipFill>
        <p:spPr/>
      </p:pic>
      <p:sp>
        <p:nvSpPr>
          <p:cNvPr id="2" name="Content Placeholder 1"/>
          <p:cNvSpPr>
            <a:spLocks noGrp="1"/>
          </p:cNvSpPr>
          <p:nvPr>
            <p:ph sz="half" idx="2"/>
          </p:nvPr>
        </p:nvSpPr>
        <p:spPr/>
        <p:txBody>
          <a:bodyPr>
            <a:normAutofit/>
          </a:bodyPr>
          <a:lstStyle/>
          <a:p>
            <a:pPr marL="0" indent="0">
              <a:buNone/>
            </a:pPr>
            <a:r>
              <a:rPr lang="en-US" sz="3600" dirty="0" smtClean="0"/>
              <a:t>This is what we want them to do.</a:t>
            </a:r>
            <a:endParaRPr lang="en-US" sz="3600" dirty="0"/>
          </a:p>
        </p:txBody>
      </p:sp>
    </p:spTree>
    <p:extLst>
      <p:ext uri="{BB962C8B-B14F-4D97-AF65-F5344CB8AC3E}">
        <p14:creationId xmlns:p14="http://schemas.microsoft.com/office/powerpoint/2010/main" val="338175697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1" name="Content Placeholder 10"/>
          <p:cNvSpPr>
            <a:spLocks noGrp="1"/>
          </p:cNvSpPr>
          <p:nvPr>
            <p:ph sz="half" idx="1"/>
          </p:nvPr>
        </p:nvSpPr>
        <p:spPr/>
        <p:txBody>
          <a:bodyPr>
            <a:normAutofit/>
          </a:bodyPr>
          <a:lstStyle/>
          <a:p>
            <a:pPr marL="0" indent="0">
              <a:buNone/>
            </a:pPr>
            <a:r>
              <a:rPr lang="en-US" sz="3600" dirty="0" smtClean="0"/>
              <a:t>This is what they will do unless we manage them…</a:t>
            </a:r>
            <a:endParaRPr lang="en-US" sz="3600" dirty="0"/>
          </a:p>
        </p:txBody>
      </p:sp>
      <p:pic>
        <p:nvPicPr>
          <p:cNvPr id="3" name="Content Placeholder 2"/>
          <p:cNvPicPr>
            <a:picLocks noGrp="1" noChangeAspect="1"/>
          </p:cNvPicPr>
          <p:nvPr>
            <p:ph sz="half" idx="2"/>
          </p:nvPr>
        </p:nvPicPr>
        <p:blipFill>
          <a:blip r:embed="rId2"/>
          <a:srcRect l="20303" r="20303"/>
          <a:stretch>
            <a:fillRect/>
          </a:stretch>
        </p:blipFill>
        <p:spPr/>
      </p:pic>
    </p:spTree>
    <p:extLst>
      <p:ext uri="{BB962C8B-B14F-4D97-AF65-F5344CB8AC3E}">
        <p14:creationId xmlns:p14="http://schemas.microsoft.com/office/powerpoint/2010/main" val="80276134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Tools for managing mini-lessons</a:t>
            </a:r>
          </a:p>
        </p:txBody>
      </p:sp>
      <p:pic>
        <p:nvPicPr>
          <p:cNvPr id="10" name="Content Placeholder 9"/>
          <p:cNvPicPr>
            <a:picLocks noGrp="1" noChangeAspect="1"/>
          </p:cNvPicPr>
          <p:nvPr>
            <p:ph sz="half" idx="1"/>
          </p:nvPr>
        </p:nvPicPr>
        <p:blipFill>
          <a:blip r:embed="rId2"/>
          <a:srcRect t="12924" b="12924"/>
          <a:stretch>
            <a:fillRect/>
          </a:stretch>
        </p:blipFill>
        <p:spPr/>
      </p:pic>
      <p:sp>
        <p:nvSpPr>
          <p:cNvPr id="2" name="Content Placeholder 1"/>
          <p:cNvSpPr>
            <a:spLocks noGrp="1"/>
          </p:cNvSpPr>
          <p:nvPr>
            <p:ph sz="half" idx="2"/>
          </p:nvPr>
        </p:nvSpPr>
        <p:spPr/>
        <p:txBody>
          <a:bodyPr>
            <a:normAutofit/>
          </a:bodyPr>
          <a:lstStyle/>
          <a:p>
            <a:r>
              <a:rPr lang="en-US" sz="3600" dirty="0" smtClean="0"/>
              <a:t>Agendas</a:t>
            </a:r>
          </a:p>
          <a:p>
            <a:r>
              <a:rPr lang="en-US" sz="3600" dirty="0" smtClean="0"/>
              <a:t>Anchoring activities</a:t>
            </a:r>
            <a:endParaRPr lang="en-US" sz="3600" dirty="0"/>
          </a:p>
        </p:txBody>
      </p:sp>
    </p:spTree>
    <p:extLst>
      <p:ext uri="{BB962C8B-B14F-4D97-AF65-F5344CB8AC3E}">
        <p14:creationId xmlns:p14="http://schemas.microsoft.com/office/powerpoint/2010/main" val="56927844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Agendas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What it is: </a:t>
            </a:r>
            <a:r>
              <a:rPr lang="en-US" dirty="0" smtClean="0"/>
              <a:t>A to-do list;</a:t>
            </a:r>
          </a:p>
          <a:p>
            <a:endParaRPr lang="en-US" sz="2000" dirty="0" smtClean="0"/>
          </a:p>
          <a:p>
            <a:r>
              <a:rPr lang="en-US" dirty="0" smtClean="0">
                <a:solidFill>
                  <a:srgbClr val="FF0000"/>
                </a:solidFill>
              </a:rPr>
              <a:t>What it does:</a:t>
            </a:r>
          </a:p>
          <a:p>
            <a:pPr marL="0" indent="0">
              <a:buNone/>
            </a:pPr>
            <a:r>
              <a:rPr lang="en-US" dirty="0"/>
              <a:t>	</a:t>
            </a:r>
            <a:r>
              <a:rPr lang="en-US" dirty="0" smtClean="0">
                <a:solidFill>
                  <a:schemeClr val="bg1">
                    <a:lumMod val="65000"/>
                  </a:schemeClr>
                </a:solidFill>
              </a:rPr>
              <a:t>Make it possible to vary pacing</a:t>
            </a:r>
          </a:p>
          <a:p>
            <a:pPr marL="0" indent="0">
              <a:buNone/>
            </a:pPr>
            <a:r>
              <a:rPr lang="en-US" dirty="0">
                <a:solidFill>
                  <a:schemeClr val="bg1">
                    <a:lumMod val="65000"/>
                  </a:schemeClr>
                </a:solidFill>
              </a:rPr>
              <a:t>	</a:t>
            </a:r>
            <a:r>
              <a:rPr lang="en-US" dirty="0" smtClean="0">
                <a:solidFill>
                  <a:schemeClr val="bg1">
                    <a:lumMod val="65000"/>
                  </a:schemeClr>
                </a:solidFill>
              </a:rPr>
              <a:t>Support mini-lessons / flexible grouping</a:t>
            </a:r>
            <a:endParaRPr lang="en-US" dirty="0">
              <a:solidFill>
                <a:schemeClr val="bg1">
                  <a:lumMod val="65000"/>
                </a:schemeClr>
              </a:solidFill>
            </a:endParaRPr>
          </a:p>
        </p:txBody>
      </p:sp>
    </p:spTree>
    <p:extLst>
      <p:ext uri="{BB962C8B-B14F-4D97-AF65-F5344CB8AC3E}">
        <p14:creationId xmlns:p14="http://schemas.microsoft.com/office/powerpoint/2010/main" val="311358472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normAutofit fontScale="90000"/>
          </a:bodyPr>
          <a:lstStyle/>
          <a:p>
            <a:pPr eaLnBrk="1" hangingPunct="1"/>
            <a:r>
              <a:rPr lang="en-US">
                <a:latin typeface="Calibri" charset="0"/>
                <a:ea typeface="ＭＳ Ｐゴシック" charset="0"/>
                <a:cs typeface="ＭＳ Ｐゴシック" charset="0"/>
              </a:rPr>
              <a:t>Sample agenda from my class </a:t>
            </a:r>
            <a:br>
              <a:rPr lang="en-US">
                <a:latin typeface="Calibri" charset="0"/>
                <a:ea typeface="ＭＳ Ｐゴシック" charset="0"/>
                <a:cs typeface="ＭＳ Ｐゴシック" charset="0"/>
              </a:rPr>
            </a:br>
            <a:r>
              <a:rPr lang="en-US">
                <a:latin typeface="Calibri" charset="0"/>
                <a:ea typeface="ＭＳ Ｐゴシック" charset="0"/>
                <a:cs typeface="ＭＳ Ｐゴシック" charset="0"/>
              </a:rPr>
              <a:t>(an HL class)</a:t>
            </a:r>
          </a:p>
        </p:txBody>
      </p:sp>
      <p:sp>
        <p:nvSpPr>
          <p:cNvPr id="45058" name="Content Placeholder 2"/>
          <p:cNvSpPr>
            <a:spLocks noGrp="1"/>
          </p:cNvSpPr>
          <p:nvPr>
            <p:ph idx="1"/>
          </p:nvPr>
        </p:nvSpPr>
        <p:spPr>
          <a:xfrm>
            <a:off x="457200" y="1600200"/>
            <a:ext cx="8229600" cy="4876800"/>
          </a:xfrm>
        </p:spPr>
        <p:txBody>
          <a:bodyPr>
            <a:normAutofit lnSpcReduction="10000"/>
          </a:bodyPr>
          <a:lstStyle/>
          <a:p>
            <a:pPr eaLnBrk="1" hangingPunct="1">
              <a:buFont typeface="Arial" charset="0"/>
              <a:buNone/>
            </a:pPr>
            <a:r>
              <a:rPr lang="en-US" sz="2800">
                <a:latin typeface="Calibri" charset="0"/>
                <a:ea typeface="ＭＳ Ｐゴシック" charset="0"/>
                <a:cs typeface="ＭＳ Ｐゴシック" charset="0"/>
              </a:rPr>
              <a:t>Date due: (usually in 1-2 weeks)</a:t>
            </a:r>
          </a:p>
          <a:p>
            <a:pPr eaLnBrk="1" hangingPunct="1">
              <a:buFont typeface="Arial" charset="0"/>
              <a:buNone/>
            </a:pPr>
            <a:r>
              <a:rPr lang="en-US" sz="2800">
                <a:latin typeface="Calibri" charset="0"/>
                <a:ea typeface="ＭＳ Ｐゴシック" charset="0"/>
                <a:cs typeface="ＭＳ Ｐゴシック" charset="0"/>
              </a:rPr>
              <a:t>Work to be completed:</a:t>
            </a:r>
          </a:p>
          <a:p>
            <a:pPr eaLnBrk="1" hangingPunct="1">
              <a:buFont typeface="Arial" charset="0"/>
              <a:buNone/>
            </a:pPr>
            <a:r>
              <a:rPr lang="en-US" sz="2800">
                <a:latin typeface="Calibri" charset="0"/>
                <a:ea typeface="ＭＳ Ｐゴシック" charset="0"/>
                <a:cs typeface="ＭＳ Ｐゴシック" charset="0"/>
              </a:rPr>
              <a:t>• Workbook # 7, 8, 9, 10 </a:t>
            </a:r>
            <a:r>
              <a:rPr lang="en-US" sz="2800">
                <a:solidFill>
                  <a:srgbClr val="008000"/>
                </a:solidFill>
                <a:latin typeface="Calibri" charset="0"/>
                <a:ea typeface="ＭＳ Ｐゴシック" charset="0"/>
                <a:cs typeface="ＭＳ Ｐゴシック" charset="0"/>
              </a:rPr>
              <a:t>(HOMEWORK) </a:t>
            </a:r>
          </a:p>
          <a:p>
            <a:pPr eaLnBrk="1" hangingPunct="1">
              <a:buFont typeface="Arial" charset="0"/>
              <a:buNone/>
            </a:pPr>
            <a:r>
              <a:rPr lang="en-US" sz="2800">
                <a:latin typeface="Calibri" charset="0"/>
                <a:ea typeface="ＭＳ Ｐゴシック" charset="0"/>
                <a:cs typeface="ＭＳ Ｐゴシック" charset="0"/>
              </a:rPr>
              <a:t>• Textbook, read </a:t>
            </a:r>
            <a:r>
              <a:rPr lang="ja-JP" altLang="en-US" sz="2800">
                <a:latin typeface="Calibri" charset="0"/>
                <a:ea typeface="ＭＳ Ｐゴシック" charset="0"/>
                <a:cs typeface="ＭＳ Ｐゴシック" charset="0"/>
              </a:rPr>
              <a:t>“</a:t>
            </a:r>
            <a:r>
              <a:rPr lang="en-US" altLang="ja-JP" sz="2800">
                <a:latin typeface="Calibri" charset="0"/>
                <a:ea typeface="ＭＳ Ｐゴシック" charset="0"/>
                <a:cs typeface="ＭＳ Ｐゴシック" charset="0"/>
              </a:rPr>
              <a:t>xxxxx</a:t>
            </a:r>
            <a:r>
              <a:rPr lang="ja-JP" altLang="en-US" sz="2800">
                <a:latin typeface="Calibri" charset="0"/>
                <a:ea typeface="ＭＳ Ｐゴシック" charset="0"/>
                <a:cs typeface="ＭＳ Ｐゴシック" charset="0"/>
              </a:rPr>
              <a:t>”</a:t>
            </a:r>
            <a:r>
              <a:rPr lang="en-US" altLang="ja-JP" sz="2800">
                <a:latin typeface="Calibri" charset="0"/>
                <a:ea typeface="ＭＳ Ｐゴシック" charset="0"/>
                <a:cs typeface="ＭＳ Ｐゴシック" charset="0"/>
              </a:rPr>
              <a:t> and answer questions</a:t>
            </a:r>
          </a:p>
          <a:p>
            <a:pPr eaLnBrk="1" hangingPunct="1">
              <a:buFont typeface="Arial" charset="0"/>
              <a:buNone/>
            </a:pPr>
            <a:r>
              <a:rPr lang="en-US" sz="2800">
                <a:latin typeface="Calibri" charset="0"/>
                <a:ea typeface="ＭＳ Ｐゴシック" charset="0"/>
                <a:cs typeface="ＭＳ Ｐゴシック" charset="0"/>
              </a:rPr>
              <a:t>1-7. Use a spell check. </a:t>
            </a:r>
            <a:r>
              <a:rPr lang="en-US" sz="2800">
                <a:solidFill>
                  <a:srgbClr val="008000"/>
                </a:solidFill>
                <a:latin typeface="Calibri" charset="0"/>
                <a:ea typeface="ＭＳ Ｐゴシック" charset="0"/>
                <a:cs typeface="ＭＳ Ｐゴシック" charset="0"/>
              </a:rPr>
              <a:t>(HOMEWORK) </a:t>
            </a:r>
            <a:endParaRPr lang="en-US" sz="2800">
              <a:latin typeface="Calibri" charset="0"/>
              <a:ea typeface="ＭＳ Ｐゴシック" charset="0"/>
              <a:cs typeface="ＭＳ Ｐゴシック" charset="0"/>
            </a:endParaRPr>
          </a:p>
          <a:p>
            <a:pPr eaLnBrk="1" hangingPunct="1">
              <a:buFont typeface="Arial" charset="0"/>
              <a:buNone/>
            </a:pPr>
            <a:r>
              <a:rPr lang="en-US" sz="2800">
                <a:latin typeface="Calibri" charset="0"/>
                <a:ea typeface="ＭＳ Ｐゴシック" charset="0"/>
                <a:cs typeface="ＭＳ Ｐゴシック" charset="0"/>
              </a:rPr>
              <a:t>• Prepare a </a:t>
            </a:r>
            <a:r>
              <a:rPr lang="ja-JP" altLang="en-US" sz="2800">
                <a:latin typeface="Calibri" charset="0"/>
                <a:ea typeface="ＭＳ Ｐゴシック" charset="0"/>
                <a:cs typeface="ＭＳ Ｐゴシック" charset="0"/>
              </a:rPr>
              <a:t>“</a:t>
            </a:r>
            <a:r>
              <a:rPr lang="en-US" altLang="ja-JP" sz="2800">
                <a:latin typeface="Calibri" charset="0"/>
                <a:ea typeface="ＭＳ Ｐゴシック" charset="0"/>
                <a:cs typeface="ＭＳ Ｐゴシック" charset="0"/>
              </a:rPr>
              <a:t>Sum it up</a:t>
            </a:r>
            <a:r>
              <a:rPr lang="ja-JP" altLang="en-US" sz="2800">
                <a:latin typeface="Calibri" charset="0"/>
                <a:ea typeface="ＭＳ Ｐゴシック" charset="0"/>
                <a:cs typeface="ＭＳ Ｐゴシック" charset="0"/>
              </a:rPr>
              <a:t>”</a:t>
            </a:r>
            <a:r>
              <a:rPr lang="en-US" altLang="ja-JP" sz="2800">
                <a:latin typeface="Calibri" charset="0"/>
                <a:ea typeface="ＭＳ Ｐゴシック" charset="0"/>
                <a:cs typeface="ＭＳ Ｐゴシック" charset="0"/>
              </a:rPr>
              <a:t> card for this unit. </a:t>
            </a:r>
            <a:r>
              <a:rPr lang="en-US" altLang="ja-JP" sz="2800">
                <a:solidFill>
                  <a:srgbClr val="008000"/>
                </a:solidFill>
                <a:latin typeface="Calibri" charset="0"/>
                <a:ea typeface="ＭＳ Ｐゴシック" charset="0"/>
                <a:cs typeface="ＭＳ Ｐゴシック" charset="0"/>
              </a:rPr>
              <a:t>(HOMEWORK)</a:t>
            </a:r>
          </a:p>
          <a:p>
            <a:pPr eaLnBrk="1" hangingPunct="1">
              <a:buFont typeface="Arial" charset="0"/>
              <a:buNone/>
            </a:pPr>
            <a:r>
              <a:rPr lang="en-US" sz="2800">
                <a:latin typeface="Calibri" charset="0"/>
                <a:ea typeface="ＭＳ Ｐゴシック" charset="0"/>
                <a:cs typeface="ＭＳ Ｐゴシック" charset="0"/>
              </a:rPr>
              <a:t>• Blackboard, #1, 2. Must be completed with a</a:t>
            </a:r>
          </a:p>
          <a:p>
            <a:pPr eaLnBrk="1" hangingPunct="1">
              <a:buFont typeface="Arial" charset="0"/>
              <a:buNone/>
            </a:pPr>
            <a:r>
              <a:rPr lang="en-US" sz="2800">
                <a:latin typeface="Calibri" charset="0"/>
                <a:ea typeface="ＭＳ Ｐゴシック" charset="0"/>
                <a:cs typeface="ＭＳ Ｐゴシック" charset="0"/>
              </a:rPr>
              <a:t>grade of 90% or better. </a:t>
            </a:r>
            <a:r>
              <a:rPr lang="en-US" sz="2800">
                <a:solidFill>
                  <a:srgbClr val="008000"/>
                </a:solidFill>
                <a:latin typeface="Calibri" charset="0"/>
                <a:ea typeface="ＭＳ Ｐゴシック" charset="0"/>
                <a:cs typeface="ＭＳ Ｐゴシック" charset="0"/>
              </a:rPr>
              <a:t>(ONLINE EXERCISES, CENTER)</a:t>
            </a:r>
          </a:p>
          <a:p>
            <a:pPr eaLnBrk="1" hangingPunct="1">
              <a:buFont typeface="Arial" charset="0"/>
              <a:buNone/>
            </a:pPr>
            <a:r>
              <a:rPr lang="en-US">
                <a:solidFill>
                  <a:srgbClr val="008000"/>
                </a:solidFill>
                <a:latin typeface="Calibri" charset="0"/>
                <a:ea typeface="ＭＳ Ｐゴシック" charset="0"/>
                <a:cs typeface="ＭＳ Ｐゴシック" charset="0"/>
              </a:rPr>
              <a:t> </a:t>
            </a: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23736578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Agendas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What it is: </a:t>
            </a:r>
            <a:r>
              <a:rPr lang="en-US" dirty="0" smtClean="0">
                <a:solidFill>
                  <a:schemeClr val="bg1">
                    <a:lumMod val="65000"/>
                  </a:schemeClr>
                </a:solidFill>
              </a:rPr>
              <a:t>A to-do list;</a:t>
            </a:r>
          </a:p>
          <a:p>
            <a:endParaRPr lang="en-US" sz="2000" dirty="0" smtClean="0">
              <a:solidFill>
                <a:schemeClr val="bg1">
                  <a:lumMod val="65000"/>
                </a:schemeClr>
              </a:solidFill>
            </a:endParaRPr>
          </a:p>
          <a:p>
            <a:r>
              <a:rPr lang="en-US" dirty="0" smtClean="0">
                <a:solidFill>
                  <a:srgbClr val="FF0000"/>
                </a:solidFill>
              </a:rPr>
              <a:t>What it does:</a:t>
            </a:r>
          </a:p>
          <a:p>
            <a:pPr marL="0" indent="0">
              <a:buNone/>
            </a:pPr>
            <a:r>
              <a:rPr lang="en-US" dirty="0"/>
              <a:t>	</a:t>
            </a:r>
            <a:r>
              <a:rPr lang="en-US" dirty="0" smtClean="0"/>
              <a:t>Make it possible to vary pacing</a:t>
            </a:r>
          </a:p>
          <a:p>
            <a:pPr marL="0" indent="0">
              <a:buNone/>
            </a:pPr>
            <a:r>
              <a:rPr lang="en-US" dirty="0"/>
              <a:t>	</a:t>
            </a:r>
            <a:r>
              <a:rPr lang="en-US" dirty="0" smtClean="0"/>
              <a:t>Support mini-lessons / flexible grouping</a:t>
            </a:r>
            <a:endParaRPr lang="en-US" dirty="0"/>
          </a:p>
        </p:txBody>
      </p:sp>
    </p:spTree>
    <p:extLst>
      <p:ext uri="{BB962C8B-B14F-4D97-AF65-F5344CB8AC3E}">
        <p14:creationId xmlns:p14="http://schemas.microsoft.com/office/powerpoint/2010/main" val="36275806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Children who speak a language other than English at home</a:t>
            </a:r>
            <a:endParaRPr lang="en-US" dirty="0"/>
          </a:p>
        </p:txBody>
      </p:sp>
      <p:sp>
        <p:nvSpPr>
          <p:cNvPr id="3" name="Content Placeholder 2"/>
          <p:cNvSpPr>
            <a:spLocks noGrp="1"/>
          </p:cNvSpPr>
          <p:nvPr>
            <p:ph idx="1"/>
          </p:nvPr>
        </p:nvSpPr>
        <p:spPr>
          <a:xfrm>
            <a:off x="457200" y="1600200"/>
            <a:ext cx="8554152" cy="4922945"/>
          </a:xfrm>
        </p:spPr>
        <p:txBody>
          <a:bodyPr>
            <a:normAutofit fontScale="40000" lnSpcReduction="20000"/>
          </a:bodyPr>
          <a:lstStyle/>
          <a:p>
            <a:pPr marL="0" indent="0">
              <a:buNone/>
            </a:pPr>
            <a:endParaRPr lang="en-US" sz="7000" dirty="0" smtClean="0"/>
          </a:p>
          <a:p>
            <a:pPr marL="0" indent="0">
              <a:buNone/>
            </a:pPr>
            <a:r>
              <a:rPr lang="en-US" sz="7000" dirty="0" smtClean="0"/>
              <a:t>California: </a:t>
            </a:r>
            <a:r>
              <a:rPr lang="en-US" sz="7000" dirty="0" smtClean="0">
                <a:solidFill>
                  <a:srgbClr val="FF0000"/>
                </a:solidFill>
              </a:rPr>
              <a:t>46%</a:t>
            </a:r>
            <a:r>
              <a:rPr lang="en-US" sz="7000" dirty="0" smtClean="0"/>
              <a:t>				Florida: </a:t>
            </a:r>
            <a:r>
              <a:rPr lang="en-US" sz="7000" dirty="0" smtClean="0">
                <a:solidFill>
                  <a:srgbClr val="FF0000"/>
                </a:solidFill>
              </a:rPr>
              <a:t>28%</a:t>
            </a:r>
          </a:p>
          <a:p>
            <a:pPr marL="0" indent="0">
              <a:buNone/>
            </a:pPr>
            <a:r>
              <a:rPr lang="en-US" sz="7000" dirty="0" smtClean="0"/>
              <a:t>Texas: </a:t>
            </a:r>
            <a:r>
              <a:rPr lang="en-US" sz="7000" dirty="0" smtClean="0">
                <a:solidFill>
                  <a:srgbClr val="FF0000"/>
                </a:solidFill>
              </a:rPr>
              <a:t>36%</a:t>
            </a:r>
            <a:r>
              <a:rPr lang="en-US" sz="7000" dirty="0" smtClean="0"/>
              <a:t>					Illinois: </a:t>
            </a:r>
            <a:r>
              <a:rPr lang="en-US" sz="7000" dirty="0" smtClean="0">
                <a:solidFill>
                  <a:srgbClr val="FF0000"/>
                </a:solidFill>
              </a:rPr>
              <a:t>24%</a:t>
            </a:r>
          </a:p>
          <a:p>
            <a:pPr marL="0" indent="0">
              <a:buNone/>
            </a:pPr>
            <a:r>
              <a:rPr lang="en-US" sz="7000" dirty="0" smtClean="0"/>
              <a:t>Nevada:</a:t>
            </a:r>
            <a:r>
              <a:rPr lang="en-US" sz="7000" dirty="0" smtClean="0">
                <a:solidFill>
                  <a:srgbClr val="FF0000"/>
                </a:solidFill>
              </a:rPr>
              <a:t> 33%</a:t>
            </a:r>
            <a:r>
              <a:rPr lang="en-US" sz="7000" dirty="0" smtClean="0"/>
              <a:t>				Massachusetts: </a:t>
            </a:r>
            <a:r>
              <a:rPr lang="en-US" sz="7000" dirty="0" smtClean="0">
                <a:solidFill>
                  <a:srgbClr val="FF0000"/>
                </a:solidFill>
              </a:rPr>
              <a:t>22%</a:t>
            </a:r>
          </a:p>
          <a:p>
            <a:pPr marL="0" indent="0">
              <a:buNone/>
            </a:pPr>
            <a:r>
              <a:rPr lang="en-US" sz="7000" dirty="0" smtClean="0"/>
              <a:t>New Mexico: </a:t>
            </a:r>
            <a:r>
              <a:rPr lang="en-US" sz="7000" dirty="0" smtClean="0">
                <a:solidFill>
                  <a:srgbClr val="FF0000"/>
                </a:solidFill>
              </a:rPr>
              <a:t>32%</a:t>
            </a:r>
            <a:r>
              <a:rPr lang="en-US" sz="7000" dirty="0" smtClean="0"/>
              <a:t>	            Rhode Island, Washington: </a:t>
            </a:r>
            <a:r>
              <a:rPr lang="en-US" sz="7000" dirty="0" smtClean="0">
                <a:solidFill>
                  <a:srgbClr val="FF0000"/>
                </a:solidFill>
              </a:rPr>
              <a:t>22%</a:t>
            </a:r>
          </a:p>
          <a:p>
            <a:pPr marL="0" indent="0">
              <a:buNone/>
            </a:pPr>
            <a:r>
              <a:rPr lang="en-US" sz="7000" dirty="0" smtClean="0"/>
              <a:t>New York: </a:t>
            </a:r>
            <a:r>
              <a:rPr lang="en-US" sz="7000" dirty="0" smtClean="0">
                <a:solidFill>
                  <a:srgbClr val="FF0000"/>
                </a:solidFill>
              </a:rPr>
              <a:t>29% </a:t>
            </a:r>
            <a:r>
              <a:rPr lang="en-US" sz="7000" dirty="0" smtClean="0"/>
              <a:t>				Oregon: </a:t>
            </a:r>
            <a:r>
              <a:rPr lang="en-US" sz="7000" dirty="0" smtClean="0">
                <a:solidFill>
                  <a:srgbClr val="FF0000"/>
                </a:solidFill>
              </a:rPr>
              <a:t>20%</a:t>
            </a:r>
          </a:p>
          <a:p>
            <a:pPr marL="0" indent="0">
              <a:buNone/>
            </a:pPr>
            <a:r>
              <a:rPr lang="en-US" sz="7000" dirty="0" smtClean="0"/>
              <a:t>Arizona: </a:t>
            </a:r>
            <a:r>
              <a:rPr lang="en-US" sz="7000" dirty="0" smtClean="0">
                <a:solidFill>
                  <a:srgbClr val="FF0000"/>
                </a:solidFill>
              </a:rPr>
              <a:t>29%</a:t>
            </a:r>
          </a:p>
          <a:p>
            <a:pPr marL="0" indent="0">
              <a:buNone/>
            </a:pPr>
            <a:r>
              <a:rPr lang="en-US" sz="7000" dirty="0" smtClean="0"/>
              <a:t>						</a:t>
            </a:r>
            <a:r>
              <a:rPr lang="en-US" sz="7000" dirty="0"/>
              <a:t>	</a:t>
            </a:r>
            <a:r>
              <a:rPr lang="en-US" sz="7000" dirty="0" smtClean="0"/>
              <a:t>									</a:t>
            </a:r>
            <a:r>
              <a:rPr lang="en-US" sz="7000" dirty="0"/>
              <a:t>	</a:t>
            </a:r>
            <a:r>
              <a:rPr lang="en-US" sz="7000" dirty="0" smtClean="0"/>
              <a:t>		Source: </a:t>
            </a:r>
            <a:r>
              <a:rPr lang="en-US" sz="7000" dirty="0" smtClean="0">
                <a:hlinkClick r:id="rId2"/>
              </a:rPr>
              <a:t>http://datacenter.kidscount.org</a:t>
            </a:r>
            <a:endParaRPr lang="en-US" sz="7000" dirty="0" smtClean="0"/>
          </a:p>
          <a:p>
            <a:pPr marL="0" indent="0">
              <a:buNone/>
            </a:pPr>
            <a:r>
              <a:rPr lang="en-US" sz="7000" dirty="0" smtClean="0"/>
              <a:t>									</a:t>
            </a:r>
            <a:endParaRPr lang="en-US" dirty="0" smtClean="0"/>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245676388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Tools for managing mini-lessons</a:t>
            </a:r>
            <a:endParaRPr lang="en-US" dirty="0"/>
          </a:p>
        </p:txBody>
      </p:sp>
      <p:sp>
        <p:nvSpPr>
          <p:cNvPr id="8" name="Content Placeholder 7"/>
          <p:cNvSpPr>
            <a:spLocks noGrp="1"/>
          </p:cNvSpPr>
          <p:nvPr>
            <p:ph idx="1"/>
          </p:nvPr>
        </p:nvSpPr>
        <p:spPr/>
        <p:txBody>
          <a:bodyPr/>
          <a:lstStyle/>
          <a:p>
            <a:r>
              <a:rPr lang="en-US" dirty="0" smtClean="0">
                <a:solidFill>
                  <a:schemeClr val="bg1">
                    <a:lumMod val="50000"/>
                  </a:schemeClr>
                </a:solidFill>
              </a:rPr>
              <a:t>Agendas</a:t>
            </a:r>
          </a:p>
          <a:p>
            <a:endParaRPr lang="en-US" dirty="0" smtClean="0">
              <a:solidFill>
                <a:schemeClr val="bg1">
                  <a:lumMod val="50000"/>
                </a:schemeClr>
              </a:solidFill>
            </a:endParaRPr>
          </a:p>
          <a:p>
            <a:r>
              <a:rPr lang="en-US" dirty="0" smtClean="0"/>
              <a:t>Anchoring activities</a:t>
            </a:r>
            <a:endParaRPr lang="en-US" dirty="0"/>
          </a:p>
        </p:txBody>
      </p:sp>
    </p:spTree>
    <p:extLst>
      <p:ext uri="{BB962C8B-B14F-4D97-AF65-F5344CB8AC3E}">
        <p14:creationId xmlns:p14="http://schemas.microsoft.com/office/powerpoint/2010/main" val="280974990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Anchoring activities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solidFill>
                  <a:srgbClr val="FF0000"/>
                </a:solidFill>
              </a:rPr>
              <a:t>What it is: </a:t>
            </a:r>
            <a:r>
              <a:rPr lang="en-US" dirty="0" smtClean="0"/>
              <a:t>A multi-step project or assignment that students work on over a period of time, individually or in small groups. </a:t>
            </a:r>
          </a:p>
          <a:p>
            <a:r>
              <a:rPr lang="en-US" b="1" dirty="0" smtClean="0">
                <a:solidFill>
                  <a:srgbClr val="FF0000"/>
                </a:solidFill>
              </a:rPr>
              <a:t>What it does: </a:t>
            </a:r>
          </a:p>
          <a:p>
            <a:pPr marL="0" indent="0">
              <a:buNone/>
            </a:pPr>
            <a:r>
              <a:rPr lang="en-US" dirty="0" smtClean="0">
                <a:solidFill>
                  <a:schemeClr val="bg1">
                    <a:lumMod val="65000"/>
                  </a:schemeClr>
                </a:solidFill>
              </a:rPr>
              <a:t>	Respond to learner interest. </a:t>
            </a:r>
          </a:p>
          <a:p>
            <a:pPr marL="0" indent="0">
              <a:buNone/>
            </a:pPr>
            <a:r>
              <a:rPr lang="en-US" dirty="0" smtClean="0">
                <a:solidFill>
                  <a:schemeClr val="bg1">
                    <a:lumMod val="65000"/>
                  </a:schemeClr>
                </a:solidFill>
              </a:rPr>
              <a:t>	Support mini lessons / flexible grouping</a:t>
            </a:r>
          </a:p>
          <a:p>
            <a:pPr marL="0" indent="0">
              <a:buNone/>
            </a:pPr>
            <a:endParaRPr lang="en-US" dirty="0" smtClean="0">
              <a:solidFill>
                <a:srgbClr val="A6A6A6"/>
              </a:solidFill>
            </a:endParaRPr>
          </a:p>
          <a:p>
            <a:pPr marL="0" indent="0">
              <a:buNone/>
            </a:pPr>
            <a:r>
              <a:rPr lang="en-US" dirty="0">
                <a:solidFill>
                  <a:srgbClr val="A6A6A6"/>
                </a:solidFill>
              </a:rPr>
              <a:t>	</a:t>
            </a:r>
            <a:endParaRPr lang="en-US" dirty="0"/>
          </a:p>
        </p:txBody>
      </p:sp>
    </p:spTree>
    <p:extLst>
      <p:ext uri="{BB962C8B-B14F-4D97-AF65-F5344CB8AC3E}">
        <p14:creationId xmlns:p14="http://schemas.microsoft.com/office/powerpoint/2010/main" val="91883838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Anchoring activities</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00"/>
                </a:solidFill>
              </a:rPr>
              <a:t>What it is: </a:t>
            </a:r>
            <a:r>
              <a:rPr lang="en-US" dirty="0" smtClean="0">
                <a:solidFill>
                  <a:srgbClr val="A6A6A6"/>
                </a:solidFill>
              </a:rPr>
              <a:t>A multi-step project or assignment that students work on over a period of time, individually or in small groups.</a:t>
            </a:r>
          </a:p>
          <a:p>
            <a:r>
              <a:rPr lang="en-US" b="1" dirty="0" smtClean="0">
                <a:solidFill>
                  <a:srgbClr val="FF0000"/>
                </a:solidFill>
              </a:rPr>
              <a:t>What it does: </a:t>
            </a:r>
          </a:p>
          <a:p>
            <a:pPr marL="0" indent="0">
              <a:buNone/>
            </a:pPr>
            <a:r>
              <a:rPr lang="en-US" dirty="0"/>
              <a:t>	</a:t>
            </a:r>
            <a:r>
              <a:rPr lang="en-US" dirty="0" smtClean="0"/>
              <a:t>Respond to learner interest. </a:t>
            </a:r>
          </a:p>
          <a:p>
            <a:pPr marL="0" indent="0">
              <a:buNone/>
            </a:pPr>
            <a:r>
              <a:rPr lang="en-US" dirty="0"/>
              <a:t>	</a:t>
            </a:r>
            <a:r>
              <a:rPr lang="en-US" dirty="0" smtClean="0"/>
              <a:t>Support mini lessons / flexible grouping</a:t>
            </a:r>
            <a:endParaRPr lang="en-US" dirty="0"/>
          </a:p>
        </p:txBody>
      </p:sp>
    </p:spTree>
    <p:extLst>
      <p:ext uri="{BB962C8B-B14F-4D97-AF65-F5344CB8AC3E}">
        <p14:creationId xmlns:p14="http://schemas.microsoft.com/office/powerpoint/2010/main" val="309521102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000000"/>
                </a:solidFill>
              </a:rPr>
              <a:t>We need…</a:t>
            </a:r>
            <a:endParaRPr lang="en-US" b="1" dirty="0">
              <a:solidFill>
                <a:srgbClr val="000000"/>
              </a:solidFill>
            </a:endParaRPr>
          </a:p>
        </p:txBody>
      </p:sp>
      <p:sp>
        <p:nvSpPr>
          <p:cNvPr id="6" name="Content Placeholder 5"/>
          <p:cNvSpPr>
            <a:spLocks noGrp="1"/>
          </p:cNvSpPr>
          <p:nvPr>
            <p:ph idx="1"/>
          </p:nvPr>
        </p:nvSpPr>
        <p:spPr/>
        <p:txBody>
          <a:bodyPr>
            <a:normAutofit/>
          </a:bodyPr>
          <a:lstStyle/>
          <a:p>
            <a:pPr marL="0" indent="0">
              <a:buNone/>
            </a:pPr>
            <a:r>
              <a:rPr lang="en-US" dirty="0" smtClean="0"/>
              <a:t>Classroom tools for responding to variation:</a:t>
            </a:r>
          </a:p>
          <a:p>
            <a:pPr marL="0" indent="0">
              <a:buNone/>
            </a:pPr>
            <a:endParaRPr lang="en-US" dirty="0"/>
          </a:p>
          <a:p>
            <a:pPr>
              <a:buFont typeface="Wingdings" charset="2"/>
              <a:buChar char="ü"/>
            </a:pPr>
            <a:r>
              <a:rPr lang="en-US" dirty="0" smtClean="0"/>
              <a:t>The mini-lesson (+ agendas, anchoring activities)</a:t>
            </a:r>
          </a:p>
          <a:p>
            <a:r>
              <a:rPr lang="en-US" dirty="0" smtClean="0">
                <a:solidFill>
                  <a:srgbClr val="FF0000"/>
                </a:solidFill>
              </a:rPr>
              <a:t>Grouping for reciprocal learning</a:t>
            </a:r>
          </a:p>
          <a:p>
            <a:pPr marL="0" indent="0">
              <a:buNone/>
            </a:pPr>
            <a:endParaRPr lang="en-US" dirty="0"/>
          </a:p>
        </p:txBody>
      </p:sp>
    </p:spTree>
    <p:extLst>
      <p:ext uri="{BB962C8B-B14F-4D97-AF65-F5344CB8AC3E}">
        <p14:creationId xmlns:p14="http://schemas.microsoft.com/office/powerpoint/2010/main" val="2184088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Mixed classes: </a:t>
            </a:r>
            <a:r>
              <a:rPr lang="en-US" dirty="0" smtClean="0"/>
              <a:t/>
            </a:r>
            <a:br>
              <a:rPr lang="en-US" dirty="0" smtClean="0"/>
            </a:br>
            <a:r>
              <a:rPr lang="en-US" dirty="0" smtClean="0"/>
              <a:t>Classes with HL and L2 learners</a:t>
            </a:r>
            <a:endParaRPr lang="en-US" dirty="0"/>
          </a:p>
        </p:txBody>
      </p:sp>
      <p:sp>
        <p:nvSpPr>
          <p:cNvPr id="3" name="Content Placeholder 2"/>
          <p:cNvSpPr>
            <a:spLocks noGrp="1"/>
          </p:cNvSpPr>
          <p:nvPr>
            <p:ph idx="1"/>
          </p:nvPr>
        </p:nvSpPr>
        <p:spPr/>
        <p:txBody>
          <a:bodyPr/>
          <a:lstStyle/>
          <a:p>
            <a:pPr marL="0" indent="0">
              <a:buNone/>
            </a:pPr>
            <a:r>
              <a:rPr lang="en-US" dirty="0" smtClean="0"/>
              <a:t>What we know about them (Carreira, 2014):</a:t>
            </a:r>
          </a:p>
          <a:p>
            <a:pPr marL="0" indent="0">
              <a:buNone/>
            </a:pPr>
            <a:endParaRPr lang="en-US" dirty="0" smtClean="0"/>
          </a:p>
          <a:p>
            <a:r>
              <a:rPr lang="en-US" dirty="0" smtClean="0"/>
              <a:t>Are more common than HL classes for teaching HL learners;</a:t>
            </a:r>
          </a:p>
          <a:p>
            <a:r>
              <a:rPr lang="en-US" dirty="0" smtClean="0"/>
              <a:t>Are designed and run like L2 classes</a:t>
            </a:r>
          </a:p>
          <a:p>
            <a:pPr marL="400050" lvl="1" indent="0">
              <a:buNone/>
            </a:pPr>
            <a:r>
              <a:rPr lang="en-US" dirty="0" smtClean="0"/>
              <a:t>Instructional topics and tasks are selected with L2 learners in mind </a:t>
            </a:r>
            <a:endParaRPr lang="en-US" dirty="0"/>
          </a:p>
        </p:txBody>
      </p:sp>
    </p:spTree>
    <p:extLst>
      <p:ext uri="{BB962C8B-B14F-4D97-AF65-F5344CB8AC3E}">
        <p14:creationId xmlns:p14="http://schemas.microsoft.com/office/powerpoint/2010/main" val="1870460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00"/>
                </a:solidFill>
              </a:rPr>
              <a:t>Mixed classes are more common than HL classes</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FF0000"/>
                </a:solidFill>
              </a:rPr>
              <a:t>Disconnect: </a:t>
            </a:r>
            <a:r>
              <a:rPr lang="en-US" dirty="0" smtClean="0"/>
              <a:t>Most efforts in the field of HL languages (research, books, assessment tools, materials, etc.) are directed at HL classes, not mixed classes. </a:t>
            </a:r>
          </a:p>
          <a:p>
            <a:pPr marL="0" indent="0">
              <a:buNone/>
            </a:pPr>
            <a:endParaRPr lang="en-US" dirty="0"/>
          </a:p>
        </p:txBody>
      </p:sp>
    </p:spTree>
    <p:extLst>
      <p:ext uri="{BB962C8B-B14F-4D97-AF65-F5344CB8AC3E}">
        <p14:creationId xmlns:p14="http://schemas.microsoft.com/office/powerpoint/2010/main" val="117252214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Mixed classes are designed and taught like L2 classes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smtClean="0"/>
              <a:t>• I </a:t>
            </a:r>
            <a:r>
              <a:rPr lang="en-US" i="1" dirty="0"/>
              <a:t>did not give particular consideration </a:t>
            </a:r>
            <a:r>
              <a:rPr lang="en-US" i="1" dirty="0" smtClean="0"/>
              <a:t>to</a:t>
            </a:r>
          </a:p>
          <a:p>
            <a:pPr marL="0" indent="0">
              <a:buNone/>
            </a:pPr>
            <a:r>
              <a:rPr lang="en-US" i="1" dirty="0"/>
              <a:t> </a:t>
            </a:r>
            <a:r>
              <a:rPr lang="en-US" i="1" dirty="0" smtClean="0"/>
              <a:t>  HL—they are </a:t>
            </a:r>
            <a:r>
              <a:rPr lang="en-US" i="1" dirty="0"/>
              <a:t>usually a very small segment of </a:t>
            </a:r>
            <a:r>
              <a:rPr lang="en-US" i="1" dirty="0" smtClean="0"/>
              <a:t>the</a:t>
            </a:r>
          </a:p>
          <a:p>
            <a:pPr marL="0" indent="0">
              <a:buNone/>
            </a:pPr>
            <a:r>
              <a:rPr lang="en-US" i="1" dirty="0" smtClean="0"/>
              <a:t>  class</a:t>
            </a:r>
            <a:r>
              <a:rPr lang="en-US" i="1" dirty="0"/>
              <a:t>. </a:t>
            </a:r>
          </a:p>
          <a:p>
            <a:pPr marL="0" indent="0">
              <a:buNone/>
            </a:pPr>
            <a:r>
              <a:rPr lang="en-US" i="1" dirty="0" smtClean="0"/>
              <a:t> </a:t>
            </a:r>
            <a:endParaRPr lang="en-US" i="1" dirty="0" smtClean="0">
              <a:latin typeface="Calibri" charset="0"/>
              <a:ea typeface="ＭＳ Ｐゴシック" charset="0"/>
              <a:cs typeface="ＭＳ Ｐゴシック" charset="0"/>
            </a:endParaRPr>
          </a:p>
          <a:p>
            <a:r>
              <a:rPr lang="en-US" i="1" dirty="0" smtClean="0">
                <a:latin typeface="Calibri" charset="0"/>
                <a:ea typeface="ＭＳ Ｐゴシック" charset="0"/>
                <a:cs typeface="ＭＳ Ｐゴシック" charset="0"/>
              </a:rPr>
              <a:t>(</a:t>
            </a:r>
            <a:r>
              <a:rPr lang="en-US" i="1" dirty="0">
                <a:latin typeface="Calibri" charset="0"/>
                <a:ea typeface="ＭＳ Ｐゴシック" charset="0"/>
                <a:cs typeface="ＭＳ Ｐゴシック" charset="0"/>
              </a:rPr>
              <a:t>Name of book) does not address the needs of HL but it does a good job at the beginning level where the majority of our students take the (name of language) as a general language requirement and where we have less HL (15%) than at more advanced levels. </a:t>
            </a:r>
          </a:p>
          <a:p>
            <a:endParaRPr lang="en-US" dirty="0"/>
          </a:p>
        </p:txBody>
      </p:sp>
    </p:spTree>
    <p:extLst>
      <p:ext uri="{BB962C8B-B14F-4D97-AF65-F5344CB8AC3E}">
        <p14:creationId xmlns:p14="http://schemas.microsoft.com/office/powerpoint/2010/main" val="11011955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dirty="0" smtClean="0"/>
              <a:t>Mixed classes,</a:t>
            </a:r>
            <a:br>
              <a:rPr lang="en-US" dirty="0" smtClean="0"/>
            </a:br>
            <a:r>
              <a:rPr lang="en-US" dirty="0" smtClean="0"/>
              <a:t> as currently configured</a:t>
            </a:r>
            <a:endParaRPr lang="en-US" dirty="0"/>
          </a:p>
        </p:txBody>
      </p:sp>
      <p:pic>
        <p:nvPicPr>
          <p:cNvPr id="15" name="Content Placeholder 14" descr="j0202109.jpg"/>
          <p:cNvPicPr>
            <a:picLocks noGrp="1" noChangeAspect="1"/>
          </p:cNvPicPr>
          <p:nvPr>
            <p:ph idx="1"/>
          </p:nvPr>
        </p:nvPicPr>
        <p:blipFill>
          <a:blip r:embed="rId2">
            <a:extLst>
              <a:ext uri="{28A0092B-C50C-407E-A947-70E740481C1C}">
                <a14:useLocalDpi xmlns:a14="http://schemas.microsoft.com/office/drawing/2010/main" val="0"/>
              </a:ext>
            </a:extLst>
          </a:blip>
          <a:srcRect t="8441" b="8441"/>
          <a:stretch>
            <a:fillRect/>
          </a:stretch>
        </p:blipFill>
        <p:spPr/>
      </p:pic>
    </p:spTree>
    <p:extLst>
      <p:ext uri="{BB962C8B-B14F-4D97-AF65-F5344CB8AC3E}">
        <p14:creationId xmlns:p14="http://schemas.microsoft.com/office/powerpoint/2010/main" val="3027289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this happens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7445047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Recall: </a:t>
            </a:r>
            <a:r>
              <a:rPr lang="en-US" dirty="0" smtClean="0"/>
              <a:t>What HL learners’ know</a:t>
            </a:r>
            <a:endParaRPr lang="en-US" dirty="0"/>
          </a:p>
        </p:txBody>
      </p:sp>
      <p:sp>
        <p:nvSpPr>
          <p:cNvPr id="7" name="Content Placeholder 6"/>
          <p:cNvSpPr>
            <a:spLocks noGrp="1"/>
          </p:cNvSpPr>
          <p:nvPr>
            <p:ph idx="1"/>
          </p:nvPr>
        </p:nvSpPr>
        <p:spPr>
          <a:xfrm>
            <a:off x="457200" y="1662546"/>
            <a:ext cx="8437418" cy="5035138"/>
          </a:xfrm>
        </p:spPr>
        <p:txBody>
          <a:bodyPr>
            <a:normAutofit lnSpcReduction="10000"/>
          </a:bodyPr>
          <a:lstStyle/>
          <a:p>
            <a:r>
              <a:rPr lang="en-US" sz="2400" b="1" dirty="0" smtClean="0"/>
              <a:t>The context of learning: </a:t>
            </a:r>
            <a:r>
              <a:rPr lang="en-US" sz="2400" dirty="0" smtClean="0"/>
              <a:t>primarily, home</a:t>
            </a:r>
          </a:p>
          <a:p>
            <a:pPr marL="0" indent="0">
              <a:buNone/>
            </a:pPr>
            <a:r>
              <a:rPr lang="en-US" sz="2400" dirty="0" smtClean="0">
                <a:solidFill>
                  <a:srgbClr val="FF0000"/>
                </a:solidFill>
              </a:rPr>
              <a:t> 	</a:t>
            </a:r>
            <a:r>
              <a:rPr lang="en-US" sz="2400" dirty="0" smtClean="0">
                <a:solidFill>
                  <a:srgbClr val="008000"/>
                </a:solidFill>
                <a:sym typeface="Wingdings"/>
              </a:rPr>
              <a:t></a:t>
            </a:r>
            <a:r>
              <a:rPr lang="en-US" sz="2400" dirty="0" smtClean="0">
                <a:solidFill>
                  <a:srgbClr val="008000"/>
                </a:solidFill>
              </a:rPr>
              <a:t> informal, home register, perhaps non-standard</a:t>
            </a:r>
            <a:endParaRPr lang="en-US" sz="2400" dirty="0">
              <a:solidFill>
                <a:srgbClr val="008000"/>
              </a:solidFill>
            </a:endParaRPr>
          </a:p>
          <a:p>
            <a:r>
              <a:rPr lang="en-US" sz="2400" b="1" dirty="0" smtClean="0"/>
              <a:t>The timing of learning</a:t>
            </a:r>
            <a:r>
              <a:rPr lang="en-US" sz="2400" b="1" dirty="0" smtClean="0">
                <a:solidFill>
                  <a:srgbClr val="000000"/>
                </a:solidFill>
              </a:rPr>
              <a:t>: </a:t>
            </a:r>
            <a:r>
              <a:rPr lang="en-US" sz="2400" dirty="0" smtClean="0">
                <a:solidFill>
                  <a:srgbClr val="000000"/>
                </a:solidFill>
              </a:rPr>
              <a:t>early years, diminished or discontinued upon starting school</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features learned early in life (e.g. pronunciation, canonical 		gender)</a:t>
            </a:r>
          </a:p>
          <a:p>
            <a:r>
              <a:rPr lang="en-US" sz="2400" b="1" dirty="0" smtClean="0"/>
              <a:t>The amount input: </a:t>
            </a:r>
            <a:r>
              <a:rPr lang="en-US" sz="2400" dirty="0" smtClean="0">
                <a:solidFill>
                  <a:srgbClr val="000000"/>
                </a:solidFill>
              </a:rPr>
              <a:t>limited, relative to natives</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incomplete knowledge of the HL (missing features  are 		   </a:t>
            </a:r>
          </a:p>
          <a:p>
            <a:pPr marL="0" indent="0">
              <a:buNone/>
            </a:pPr>
            <a:r>
              <a:rPr lang="en-US" sz="2400" dirty="0">
                <a:solidFill>
                  <a:srgbClr val="008000"/>
                </a:solidFill>
              </a:rPr>
              <a:t> </a:t>
            </a:r>
            <a:r>
              <a:rPr lang="en-US" sz="2400" dirty="0" smtClean="0">
                <a:solidFill>
                  <a:srgbClr val="008000"/>
                </a:solidFill>
              </a:rPr>
              <a:t>            those acquired later in life, e.g. subordination, academic 		registers)</a:t>
            </a:r>
          </a:p>
          <a:p>
            <a:r>
              <a:rPr lang="en-US" sz="2400" b="1" dirty="0" smtClean="0"/>
              <a:t>The type of input: </a:t>
            </a:r>
            <a:r>
              <a:rPr lang="en-US" sz="2400" dirty="0" smtClean="0">
                <a:solidFill>
                  <a:srgbClr val="000000"/>
                </a:solidFill>
              </a:rPr>
              <a:t>oral, informal, spontaneous, </a:t>
            </a:r>
          </a:p>
          <a:p>
            <a:pPr marL="0" indent="0">
              <a:buNone/>
            </a:pPr>
            <a:r>
              <a:rPr lang="en-US" sz="2400" dirty="0">
                <a:solidFill>
                  <a:srgbClr val="FF0000"/>
                </a:solidFill>
              </a:rPr>
              <a:t>	</a:t>
            </a:r>
            <a:r>
              <a:rPr lang="en-US" sz="2400" dirty="0">
                <a:solidFill>
                  <a:srgbClr val="008000"/>
                </a:solidFill>
                <a:sym typeface="Wingdings"/>
              </a:rPr>
              <a:t> </a:t>
            </a:r>
            <a:r>
              <a:rPr lang="en-US" sz="2400" dirty="0" smtClean="0">
                <a:solidFill>
                  <a:srgbClr val="008000"/>
                </a:solidFill>
              </a:rPr>
              <a:t> implicit knowledge of the HL</a:t>
            </a:r>
          </a:p>
        </p:txBody>
      </p:sp>
    </p:spTree>
    <p:extLst>
      <p:ext uri="{BB962C8B-B14F-4D97-AF65-F5344CB8AC3E}">
        <p14:creationId xmlns:p14="http://schemas.microsoft.com/office/powerpoint/2010/main" val="4831972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demographics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1199731"/>
              </p:ext>
            </p:extLst>
          </p:nvPr>
        </p:nvGraphicFramePr>
        <p:xfrm>
          <a:off x="457200" y="1837267"/>
          <a:ext cx="8229600" cy="3114039"/>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a:p>
                  </a:txBody>
                  <a:tcPr/>
                </a:tc>
              </a:tr>
              <a:tr h="370840">
                <a:tc>
                  <a:txBody>
                    <a:bodyPr/>
                    <a:lstStyle/>
                    <a:p>
                      <a:r>
                        <a:rPr lang="en-US" dirty="0" smtClean="0"/>
                        <a:t>Percent of children (5-17)  in the</a:t>
                      </a:r>
                      <a:r>
                        <a:rPr lang="en-US" baseline="0" dirty="0" smtClean="0"/>
                        <a:t> U.S. </a:t>
                      </a:r>
                      <a:r>
                        <a:rPr lang="en-US" dirty="0" smtClean="0"/>
                        <a:t>who spoke a language other than English at home (2011)</a:t>
                      </a:r>
                      <a:endParaRPr lang="en-US" dirty="0"/>
                    </a:p>
                  </a:txBody>
                  <a:tcPr/>
                </a:tc>
                <a:tc>
                  <a:txBody>
                    <a:bodyPr/>
                    <a:lstStyle/>
                    <a:p>
                      <a:pPr algn="ctr"/>
                      <a:r>
                        <a:rPr lang="en-US" dirty="0" smtClean="0"/>
                        <a:t>22%</a:t>
                      </a:r>
                      <a:endParaRPr lang="en-US" dirty="0"/>
                    </a:p>
                  </a:txBody>
                  <a:tcPr/>
                </a:tc>
              </a:tr>
              <a:tr h="370840">
                <a:tc>
                  <a:txBody>
                    <a:bodyPr/>
                    <a:lstStyle/>
                    <a:p>
                      <a:r>
                        <a:rPr lang="en-US" dirty="0" smtClean="0"/>
                        <a:t>Percent of children in NYC</a:t>
                      </a:r>
                      <a:r>
                        <a:rPr lang="en-US" baseline="0" dirty="0" smtClean="0"/>
                        <a:t> public schools </a:t>
                      </a:r>
                      <a:r>
                        <a:rPr lang="en-US" dirty="0" smtClean="0"/>
                        <a:t>who spoke a language other than English at home (2010-2011)</a:t>
                      </a:r>
                      <a:endParaRPr lang="en-US" dirty="0"/>
                    </a:p>
                  </a:txBody>
                  <a:tcPr/>
                </a:tc>
                <a:tc>
                  <a:txBody>
                    <a:bodyPr/>
                    <a:lstStyle/>
                    <a:p>
                      <a:pPr algn="ctr"/>
                      <a:r>
                        <a:rPr lang="en-US" dirty="0" smtClean="0"/>
                        <a:t>40%</a:t>
                      </a:r>
                      <a:endParaRPr lang="en-US" dirty="0"/>
                    </a:p>
                  </a:txBody>
                  <a:tcPr/>
                </a:tc>
              </a:tr>
              <a:tr h="370840">
                <a:tc>
                  <a:txBody>
                    <a:bodyPr/>
                    <a:lstStyle/>
                    <a:p>
                      <a:r>
                        <a:rPr lang="en-US" dirty="0" smtClean="0"/>
                        <a:t>Percent of children in LA Unified who spoke a language other than English at home (2010-2011)</a:t>
                      </a:r>
                      <a:endParaRPr lang="en-US" dirty="0"/>
                    </a:p>
                  </a:txBody>
                  <a:tcPr/>
                </a:tc>
                <a:tc>
                  <a:txBody>
                    <a:bodyPr/>
                    <a:lstStyle/>
                    <a:p>
                      <a:pPr algn="ctr"/>
                      <a:r>
                        <a:rPr lang="en-US" dirty="0" smtClean="0"/>
                        <a:t>58%</a:t>
                      </a:r>
                      <a:endParaRPr lang="en-US" dirty="0"/>
                    </a:p>
                  </a:txBody>
                  <a:tcPr/>
                </a:tc>
              </a:tr>
            </a:tbl>
          </a:graphicData>
        </a:graphic>
      </p:graphicFrame>
      <p:sp>
        <p:nvSpPr>
          <p:cNvPr id="5" name="TextBox 4"/>
          <p:cNvSpPr txBox="1"/>
          <p:nvPr/>
        </p:nvSpPr>
        <p:spPr>
          <a:xfrm>
            <a:off x="677333" y="5418667"/>
            <a:ext cx="2581559" cy="646331"/>
          </a:xfrm>
          <a:prstGeom prst="rect">
            <a:avLst/>
          </a:prstGeom>
          <a:noFill/>
        </p:spPr>
        <p:txBody>
          <a:bodyPr wrap="square" rtlCol="0">
            <a:spAutoFit/>
          </a:bodyPr>
          <a:lstStyle/>
          <a:p>
            <a:r>
              <a:rPr lang="en-US" dirty="0" smtClean="0">
                <a:hlinkClick r:id="rId2"/>
              </a:rPr>
              <a:t>www.childstats.gov</a:t>
            </a:r>
            <a:endParaRPr lang="en-US" dirty="0"/>
          </a:p>
          <a:p>
            <a:endParaRPr lang="en-US" dirty="0"/>
          </a:p>
        </p:txBody>
      </p:sp>
    </p:spTree>
    <p:extLst>
      <p:ext uri="{BB962C8B-B14F-4D97-AF65-F5344CB8AC3E}">
        <p14:creationId xmlns:p14="http://schemas.microsoft.com/office/powerpoint/2010/main" val="201141835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with what L2 learners know</a:t>
            </a:r>
            <a:endParaRPr lang="en-US" dirty="0"/>
          </a:p>
        </p:txBody>
      </p:sp>
      <p:sp>
        <p:nvSpPr>
          <p:cNvPr id="7" name="Content Placeholder 6"/>
          <p:cNvSpPr>
            <a:spLocks noGrp="1"/>
          </p:cNvSpPr>
          <p:nvPr>
            <p:ph idx="1"/>
          </p:nvPr>
        </p:nvSpPr>
        <p:spPr/>
        <p:txBody>
          <a:bodyPr>
            <a:normAutofit/>
          </a:bodyPr>
          <a:lstStyle/>
          <a:p>
            <a:pPr marL="0" indent="0">
              <a:buNone/>
            </a:pPr>
            <a:r>
              <a:rPr lang="en-US" sz="2400" dirty="0" smtClean="0"/>
              <a:t>• The context of learning: </a:t>
            </a:r>
            <a:r>
              <a:rPr lang="en-US" sz="2400" dirty="0" smtClean="0">
                <a:solidFill>
                  <a:srgbClr val="FF0000"/>
                </a:solidFill>
              </a:rPr>
              <a:t>school </a:t>
            </a:r>
          </a:p>
          <a:p>
            <a:pPr marL="0" indent="0">
              <a:buNone/>
            </a:pPr>
            <a:r>
              <a:rPr lang="en-US" sz="2400" dirty="0" smtClean="0"/>
              <a:t>   </a:t>
            </a:r>
            <a:r>
              <a:rPr lang="en-US" sz="2400" dirty="0" smtClean="0">
                <a:solidFill>
                  <a:srgbClr val="008000"/>
                </a:solidFill>
              </a:rPr>
              <a:t>-&gt; formal, standard, academic, rehearsed, controlled</a:t>
            </a:r>
          </a:p>
          <a:p>
            <a:pPr marL="0" indent="0">
              <a:buNone/>
            </a:pPr>
            <a:r>
              <a:rPr lang="en-US" sz="2400" dirty="0" smtClean="0"/>
              <a:t>• The timing of learning: </a:t>
            </a:r>
            <a:r>
              <a:rPr lang="en-US" sz="2400" dirty="0" smtClean="0">
                <a:solidFill>
                  <a:srgbClr val="FF0000"/>
                </a:solidFill>
              </a:rPr>
              <a:t>adolescence, early adulthood</a:t>
            </a:r>
          </a:p>
          <a:p>
            <a:pPr marL="0" indent="0">
              <a:buNone/>
            </a:pPr>
            <a:r>
              <a:rPr lang="en-US" sz="2400" dirty="0">
                <a:solidFill>
                  <a:srgbClr val="008000"/>
                </a:solidFill>
              </a:rPr>
              <a:t> </a:t>
            </a:r>
            <a:r>
              <a:rPr lang="en-US" sz="2400" dirty="0" smtClean="0">
                <a:solidFill>
                  <a:srgbClr val="008000"/>
                </a:solidFill>
              </a:rPr>
              <a:t>  -&gt; adult-like with respect to certain features</a:t>
            </a:r>
          </a:p>
          <a:p>
            <a:pPr marL="0" indent="0">
              <a:buNone/>
            </a:pPr>
            <a:r>
              <a:rPr lang="en-US" sz="2400" dirty="0" smtClean="0">
                <a:solidFill>
                  <a:srgbClr val="000000"/>
                </a:solidFill>
              </a:rPr>
              <a:t>•</a:t>
            </a:r>
            <a:r>
              <a:rPr lang="en-US" sz="2400" dirty="0" smtClean="0">
                <a:solidFill>
                  <a:srgbClr val="FF0000"/>
                </a:solidFill>
              </a:rPr>
              <a:t> </a:t>
            </a:r>
            <a:r>
              <a:rPr lang="en-US" sz="2400" dirty="0" smtClean="0"/>
              <a:t>The amount input: </a:t>
            </a:r>
            <a:r>
              <a:rPr lang="en-US" sz="2400" dirty="0" smtClean="0">
                <a:solidFill>
                  <a:srgbClr val="FF0000"/>
                </a:solidFill>
              </a:rPr>
              <a:t>limited (relative to native speakers and HL</a:t>
            </a:r>
          </a:p>
          <a:p>
            <a:pPr marL="0" indent="0">
              <a:buNone/>
            </a:pPr>
            <a:r>
              <a:rPr lang="en-US" sz="2400" dirty="0" smtClean="0">
                <a:solidFill>
                  <a:srgbClr val="FF0000"/>
                </a:solidFill>
              </a:rPr>
              <a:t>     learners) </a:t>
            </a:r>
          </a:p>
          <a:p>
            <a:pPr marL="0" indent="0">
              <a:buNone/>
            </a:pPr>
            <a:r>
              <a:rPr lang="en-US" sz="2400" dirty="0" smtClean="0"/>
              <a:t>   </a:t>
            </a:r>
            <a:r>
              <a:rPr lang="en-US" sz="2400" dirty="0" smtClean="0">
                <a:solidFill>
                  <a:srgbClr val="008000"/>
                </a:solidFill>
              </a:rPr>
              <a:t>-&gt; incomplete with respect to certain features (those acquired    	early in life)</a:t>
            </a:r>
          </a:p>
          <a:p>
            <a:pPr marL="0" indent="0">
              <a:buNone/>
            </a:pPr>
            <a:r>
              <a:rPr lang="en-US" sz="2400" dirty="0" smtClean="0"/>
              <a:t>• The type of input: </a:t>
            </a:r>
            <a:r>
              <a:rPr lang="en-US" sz="2400" dirty="0" smtClean="0">
                <a:solidFill>
                  <a:srgbClr val="FF0000"/>
                </a:solidFill>
              </a:rPr>
              <a:t>formal, focused on form</a:t>
            </a:r>
          </a:p>
          <a:p>
            <a:pPr marL="0" indent="0">
              <a:buNone/>
            </a:pPr>
            <a:r>
              <a:rPr lang="en-US" sz="2400" dirty="0">
                <a:solidFill>
                  <a:srgbClr val="008000"/>
                </a:solidFill>
              </a:rPr>
              <a:t> </a:t>
            </a:r>
            <a:r>
              <a:rPr lang="en-US" sz="2400" dirty="0" smtClean="0">
                <a:solidFill>
                  <a:srgbClr val="008000"/>
                </a:solidFill>
              </a:rPr>
              <a:t>  -&gt; explicit knowledge of rules</a:t>
            </a:r>
          </a:p>
        </p:txBody>
      </p:sp>
    </p:spTree>
    <p:extLst>
      <p:ext uri="{BB962C8B-B14F-4D97-AF65-F5344CB8AC3E}">
        <p14:creationId xmlns:p14="http://schemas.microsoft.com/office/powerpoint/2010/main" val="167879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HL and L2 learners tend to have complimentary skills and needs</a:t>
            </a:r>
            <a:endParaRPr lang="en-US" dirty="0"/>
          </a:p>
        </p:txBody>
      </p:sp>
      <p:sp>
        <p:nvSpPr>
          <p:cNvPr id="5" name="Text Placeholder 4"/>
          <p:cNvSpPr>
            <a:spLocks noGrp="1"/>
          </p:cNvSpPr>
          <p:nvPr>
            <p:ph type="body" idx="1"/>
          </p:nvPr>
        </p:nvSpPr>
        <p:spPr/>
        <p:txBody>
          <a:bodyPr/>
          <a:lstStyle/>
          <a:p>
            <a:r>
              <a:rPr lang="en-US" dirty="0" smtClean="0"/>
              <a:t>HL language</a:t>
            </a:r>
            <a:endParaRPr lang="en-US" dirty="0"/>
          </a:p>
        </p:txBody>
      </p:sp>
      <p:sp>
        <p:nvSpPr>
          <p:cNvPr id="6" name="Content Placeholder 5"/>
          <p:cNvSpPr>
            <a:spLocks noGrp="1"/>
          </p:cNvSpPr>
          <p:nvPr>
            <p:ph sz="half" idx="2"/>
          </p:nvPr>
        </p:nvSpPr>
        <p:spPr/>
        <p:txBody>
          <a:bodyPr>
            <a:normAutofit fontScale="62500" lnSpcReduction="20000"/>
          </a:bodyPr>
          <a:lstStyle/>
          <a:p>
            <a:pPr marL="0" indent="0">
              <a:buNone/>
            </a:pPr>
            <a:r>
              <a:rPr lang="en-US" dirty="0" smtClean="0"/>
              <a:t>• The </a:t>
            </a:r>
            <a:r>
              <a:rPr lang="en-US" dirty="0"/>
              <a:t>context of learning: </a:t>
            </a:r>
            <a:r>
              <a:rPr lang="en-US" dirty="0">
                <a:solidFill>
                  <a:srgbClr val="FF0000"/>
                </a:solidFill>
              </a:rPr>
              <a:t>primarily, home</a:t>
            </a:r>
          </a:p>
          <a:p>
            <a:pPr marL="0" indent="0">
              <a:buNone/>
            </a:pPr>
            <a:r>
              <a:rPr lang="en-US" sz="3200" b="1" dirty="0" smtClean="0">
                <a:solidFill>
                  <a:srgbClr val="000000"/>
                </a:solidFill>
              </a:rPr>
              <a:t> </a:t>
            </a:r>
            <a:r>
              <a:rPr lang="en-US" sz="3200" b="1" dirty="0">
                <a:solidFill>
                  <a:srgbClr val="008000"/>
                </a:solidFill>
              </a:rPr>
              <a:t>-&gt; informal, home </a:t>
            </a:r>
            <a:r>
              <a:rPr lang="en-US" sz="3200" b="1" dirty="0" smtClean="0">
                <a:solidFill>
                  <a:srgbClr val="008000"/>
                </a:solidFill>
              </a:rPr>
              <a:t>register, non-standard, spontaneous</a:t>
            </a:r>
          </a:p>
          <a:p>
            <a:pPr marL="0" indent="0">
              <a:buNone/>
            </a:pPr>
            <a:endParaRPr lang="en-US" dirty="0">
              <a:solidFill>
                <a:srgbClr val="008000"/>
              </a:solidFill>
            </a:endParaRPr>
          </a:p>
          <a:p>
            <a:pPr marL="0" indent="0">
              <a:buNone/>
            </a:pPr>
            <a:r>
              <a:rPr lang="en-US" dirty="0" smtClean="0"/>
              <a:t>•</a:t>
            </a:r>
            <a:r>
              <a:rPr lang="en-US" dirty="0" smtClean="0">
                <a:solidFill>
                  <a:srgbClr val="008000"/>
                </a:solidFill>
              </a:rPr>
              <a:t>  </a:t>
            </a:r>
            <a:r>
              <a:rPr lang="en-US" dirty="0" smtClean="0"/>
              <a:t>The </a:t>
            </a:r>
            <a:r>
              <a:rPr lang="en-US" dirty="0"/>
              <a:t>timing of learning: </a:t>
            </a:r>
            <a:r>
              <a:rPr lang="en-US" dirty="0">
                <a:solidFill>
                  <a:srgbClr val="FF0000"/>
                </a:solidFill>
              </a:rPr>
              <a:t>early years, diminished or discontinued upon starting school</a:t>
            </a:r>
          </a:p>
          <a:p>
            <a:pPr marL="0" indent="0">
              <a:buNone/>
            </a:pPr>
            <a:r>
              <a:rPr lang="en-US" sz="2900" dirty="0" smtClean="0">
                <a:solidFill>
                  <a:srgbClr val="008000"/>
                </a:solidFill>
              </a:rPr>
              <a:t>-</a:t>
            </a:r>
            <a:r>
              <a:rPr lang="en-US" sz="2900" b="1" dirty="0">
                <a:solidFill>
                  <a:srgbClr val="008000"/>
                </a:solidFill>
              </a:rPr>
              <a:t>&gt; similar to the language of </a:t>
            </a:r>
            <a:r>
              <a:rPr lang="en-US" sz="2900" b="1" dirty="0" smtClean="0">
                <a:solidFill>
                  <a:srgbClr val="008000"/>
                </a:solidFill>
              </a:rPr>
              <a:t>children</a:t>
            </a:r>
          </a:p>
          <a:p>
            <a:pPr marL="0" indent="0">
              <a:buNone/>
            </a:pPr>
            <a:endParaRPr lang="en-US" dirty="0">
              <a:solidFill>
                <a:srgbClr val="008000"/>
              </a:solidFill>
            </a:endParaRPr>
          </a:p>
          <a:p>
            <a:pPr marL="0" indent="0">
              <a:buNone/>
            </a:pPr>
            <a:r>
              <a:rPr lang="en-US" dirty="0">
                <a:solidFill>
                  <a:srgbClr val="000000"/>
                </a:solidFill>
              </a:rPr>
              <a:t>•</a:t>
            </a:r>
            <a:r>
              <a:rPr lang="en-US" dirty="0">
                <a:solidFill>
                  <a:srgbClr val="FF0000"/>
                </a:solidFill>
              </a:rPr>
              <a:t> </a:t>
            </a:r>
            <a:r>
              <a:rPr lang="en-US" dirty="0"/>
              <a:t>The amount input: </a:t>
            </a:r>
            <a:r>
              <a:rPr lang="en-US" dirty="0">
                <a:solidFill>
                  <a:srgbClr val="FF0000"/>
                </a:solidFill>
              </a:rPr>
              <a:t>limited, relative </a:t>
            </a:r>
            <a:r>
              <a:rPr lang="en-US" dirty="0" smtClean="0">
                <a:solidFill>
                  <a:srgbClr val="FF0000"/>
                </a:solidFill>
              </a:rPr>
              <a:t>to</a:t>
            </a:r>
          </a:p>
          <a:p>
            <a:pPr marL="0" indent="0">
              <a:buNone/>
            </a:pPr>
            <a:r>
              <a:rPr lang="en-US" dirty="0" smtClean="0">
                <a:solidFill>
                  <a:srgbClr val="FF0000"/>
                </a:solidFill>
              </a:rPr>
              <a:t> </a:t>
            </a:r>
            <a:r>
              <a:rPr lang="en-US" dirty="0">
                <a:solidFill>
                  <a:srgbClr val="FF0000"/>
                </a:solidFill>
              </a:rPr>
              <a:t>natives</a:t>
            </a:r>
          </a:p>
          <a:p>
            <a:pPr marL="0" indent="0">
              <a:buNone/>
            </a:pPr>
            <a:r>
              <a:rPr lang="en-US" sz="3200" b="1" dirty="0" smtClean="0">
                <a:solidFill>
                  <a:srgbClr val="008000"/>
                </a:solidFill>
              </a:rPr>
              <a:t>-</a:t>
            </a:r>
            <a:r>
              <a:rPr lang="en-US" sz="3200" b="1" dirty="0">
                <a:solidFill>
                  <a:srgbClr val="008000"/>
                </a:solidFill>
              </a:rPr>
              <a:t>&gt; incomplete knowledge of the </a:t>
            </a:r>
            <a:r>
              <a:rPr lang="en-US" sz="3200" b="1" dirty="0" smtClean="0">
                <a:solidFill>
                  <a:srgbClr val="008000"/>
                </a:solidFill>
              </a:rPr>
              <a:t>HL</a:t>
            </a:r>
          </a:p>
          <a:p>
            <a:pPr marL="0" indent="0">
              <a:buNone/>
            </a:pPr>
            <a:r>
              <a:rPr lang="en-US" sz="3200" b="1" dirty="0" smtClean="0">
                <a:solidFill>
                  <a:srgbClr val="008000"/>
                </a:solidFill>
              </a:rPr>
              <a:t>    (late-acquired items)</a:t>
            </a:r>
            <a:endParaRPr lang="en-US" sz="3200" b="1" dirty="0">
              <a:solidFill>
                <a:srgbClr val="008000"/>
              </a:solidFill>
            </a:endParaRPr>
          </a:p>
          <a:p>
            <a:pPr marL="0" indent="0">
              <a:buNone/>
            </a:pPr>
            <a:r>
              <a:rPr lang="en-US" dirty="0" smtClean="0"/>
              <a:t>• The </a:t>
            </a:r>
            <a:r>
              <a:rPr lang="en-US" dirty="0"/>
              <a:t>type of input: </a:t>
            </a:r>
            <a:r>
              <a:rPr lang="en-US" dirty="0">
                <a:solidFill>
                  <a:srgbClr val="FF0000"/>
                </a:solidFill>
              </a:rPr>
              <a:t>oral, informal, </a:t>
            </a:r>
            <a:r>
              <a:rPr lang="en-US" dirty="0" smtClean="0">
                <a:solidFill>
                  <a:srgbClr val="FF0000"/>
                </a:solidFill>
              </a:rPr>
              <a:t>spontaneous</a:t>
            </a:r>
            <a:endParaRPr lang="en-US" dirty="0">
              <a:solidFill>
                <a:srgbClr val="FF0000"/>
              </a:solidFill>
            </a:endParaRPr>
          </a:p>
          <a:p>
            <a:pPr marL="0" indent="0">
              <a:buNone/>
            </a:pPr>
            <a:endParaRPr lang="en-US" dirty="0">
              <a:solidFill>
                <a:srgbClr val="FF0000"/>
              </a:solidFill>
            </a:endParaRPr>
          </a:p>
          <a:p>
            <a:pPr marL="0" indent="0">
              <a:buNone/>
            </a:pPr>
            <a:r>
              <a:rPr lang="en-US" sz="3200" b="1" dirty="0" smtClean="0">
                <a:solidFill>
                  <a:srgbClr val="008000"/>
                </a:solidFill>
              </a:rPr>
              <a:t>-</a:t>
            </a:r>
            <a:r>
              <a:rPr lang="en-US" sz="3200" b="1" dirty="0">
                <a:solidFill>
                  <a:srgbClr val="008000"/>
                </a:solidFill>
              </a:rPr>
              <a:t>&gt; implicit knowledge of the HL</a:t>
            </a:r>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L2 language</a:t>
            </a:r>
            <a:endParaRPr lang="en-US" dirty="0"/>
          </a:p>
        </p:txBody>
      </p:sp>
      <p:sp>
        <p:nvSpPr>
          <p:cNvPr id="8" name="Content Placeholder 7"/>
          <p:cNvSpPr>
            <a:spLocks noGrp="1"/>
          </p:cNvSpPr>
          <p:nvPr>
            <p:ph sz="quarter" idx="4"/>
          </p:nvPr>
        </p:nvSpPr>
        <p:spPr/>
        <p:txBody>
          <a:bodyPr>
            <a:normAutofit fontScale="55000" lnSpcReduction="20000"/>
          </a:bodyPr>
          <a:lstStyle/>
          <a:p>
            <a:pPr marL="0" indent="0">
              <a:buNone/>
            </a:pPr>
            <a:r>
              <a:rPr lang="en-US" dirty="0"/>
              <a:t>• The context of learning: </a:t>
            </a:r>
            <a:r>
              <a:rPr lang="en-US" dirty="0" err="1" smtClean="0">
                <a:solidFill>
                  <a:srgbClr val="FF0000"/>
                </a:solidFill>
              </a:rPr>
              <a:t>shool</a:t>
            </a:r>
            <a:r>
              <a:rPr lang="en-US" dirty="0" smtClean="0">
                <a:solidFill>
                  <a:srgbClr val="FF0000"/>
                </a:solidFill>
              </a:rPr>
              <a:t> </a:t>
            </a:r>
            <a:endParaRPr lang="en-US" dirty="0">
              <a:solidFill>
                <a:srgbClr val="FF0000"/>
              </a:solidFill>
            </a:endParaRPr>
          </a:p>
          <a:p>
            <a:pPr marL="0" indent="0">
              <a:buNone/>
            </a:pPr>
            <a:r>
              <a:rPr lang="en-US" dirty="0"/>
              <a:t>   </a:t>
            </a:r>
            <a:r>
              <a:rPr lang="en-US" sz="3200" b="1" dirty="0">
                <a:solidFill>
                  <a:srgbClr val="008000"/>
                </a:solidFill>
              </a:rPr>
              <a:t>-&gt; formal, standard, academic, rehearsed</a:t>
            </a:r>
            <a:r>
              <a:rPr lang="en-US" sz="3200" b="1" dirty="0" smtClean="0">
                <a:solidFill>
                  <a:srgbClr val="008000"/>
                </a:solidFill>
              </a:rPr>
              <a:t>, controlled</a:t>
            </a:r>
          </a:p>
          <a:p>
            <a:pPr marL="0" indent="0">
              <a:buNone/>
            </a:pPr>
            <a:endParaRPr lang="en-US" b="1" dirty="0">
              <a:solidFill>
                <a:srgbClr val="008000"/>
              </a:solidFill>
            </a:endParaRPr>
          </a:p>
          <a:p>
            <a:pPr marL="0" indent="0">
              <a:buNone/>
            </a:pPr>
            <a:r>
              <a:rPr lang="en-US" dirty="0"/>
              <a:t>• The timing of learning: </a:t>
            </a:r>
            <a:r>
              <a:rPr lang="en-US" dirty="0">
                <a:solidFill>
                  <a:srgbClr val="FF0000"/>
                </a:solidFill>
              </a:rPr>
              <a:t>adolescence, </a:t>
            </a:r>
            <a:r>
              <a:rPr lang="en-US" dirty="0" smtClean="0">
                <a:solidFill>
                  <a:srgbClr val="FF0000"/>
                </a:solidFill>
              </a:rPr>
              <a:t>early</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adulthood</a:t>
            </a:r>
          </a:p>
          <a:p>
            <a:pPr marL="0" indent="0">
              <a:buNone/>
            </a:pPr>
            <a:r>
              <a:rPr lang="en-US" dirty="0">
                <a:solidFill>
                  <a:srgbClr val="008000"/>
                </a:solidFill>
              </a:rPr>
              <a:t>  </a:t>
            </a:r>
            <a:r>
              <a:rPr lang="en-US" sz="3200" b="1" dirty="0">
                <a:solidFill>
                  <a:srgbClr val="008000"/>
                </a:solidFill>
              </a:rPr>
              <a:t> -&gt; adult-like with respect to </a:t>
            </a:r>
            <a:r>
              <a:rPr lang="en-US" sz="3200" b="1" dirty="0" smtClean="0">
                <a:solidFill>
                  <a:srgbClr val="008000"/>
                </a:solidFill>
              </a:rPr>
              <a:t>certain</a:t>
            </a:r>
          </a:p>
          <a:p>
            <a:pPr marL="0" indent="0">
              <a:buNone/>
            </a:pPr>
            <a:r>
              <a:rPr lang="en-US" sz="3200" b="1" dirty="0">
                <a:solidFill>
                  <a:srgbClr val="008000"/>
                </a:solidFill>
              </a:rPr>
              <a:t> </a:t>
            </a:r>
            <a:r>
              <a:rPr lang="en-US" sz="3200" b="1" dirty="0" smtClean="0">
                <a:solidFill>
                  <a:srgbClr val="008000"/>
                </a:solidFill>
              </a:rPr>
              <a:t>   </a:t>
            </a:r>
            <a:r>
              <a:rPr lang="en-US" sz="3200" b="1" dirty="0">
                <a:solidFill>
                  <a:srgbClr val="008000"/>
                </a:solidFill>
              </a:rPr>
              <a:t>features</a:t>
            </a:r>
          </a:p>
          <a:p>
            <a:pPr marL="0" indent="0">
              <a:buNone/>
            </a:pPr>
            <a:r>
              <a:rPr lang="en-US" dirty="0">
                <a:solidFill>
                  <a:srgbClr val="000000"/>
                </a:solidFill>
              </a:rPr>
              <a:t>•</a:t>
            </a:r>
            <a:r>
              <a:rPr lang="en-US" dirty="0">
                <a:solidFill>
                  <a:srgbClr val="FF0000"/>
                </a:solidFill>
              </a:rPr>
              <a:t> </a:t>
            </a:r>
            <a:r>
              <a:rPr lang="en-US" dirty="0"/>
              <a:t>The amount input: </a:t>
            </a:r>
            <a:r>
              <a:rPr lang="en-US" dirty="0">
                <a:solidFill>
                  <a:srgbClr val="FF0000"/>
                </a:solidFill>
              </a:rPr>
              <a:t>limited (relative </a:t>
            </a:r>
            <a:r>
              <a:rPr lang="en-US" dirty="0" smtClean="0">
                <a:solidFill>
                  <a:srgbClr val="FF0000"/>
                </a:solidFill>
              </a:rPr>
              <a:t>to</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native speakers and HL</a:t>
            </a:r>
          </a:p>
          <a:p>
            <a:pPr marL="0" indent="0">
              <a:buNone/>
            </a:pPr>
            <a:r>
              <a:rPr lang="en-US" dirty="0">
                <a:solidFill>
                  <a:srgbClr val="FF0000"/>
                </a:solidFill>
              </a:rPr>
              <a:t>     learners) </a:t>
            </a:r>
          </a:p>
          <a:p>
            <a:pPr marL="0" indent="0">
              <a:buNone/>
            </a:pPr>
            <a:r>
              <a:rPr lang="en-US" dirty="0"/>
              <a:t> </a:t>
            </a:r>
            <a:r>
              <a:rPr lang="en-US" sz="3200" b="1" dirty="0"/>
              <a:t>  </a:t>
            </a:r>
            <a:r>
              <a:rPr lang="en-US" sz="3200" b="1" dirty="0">
                <a:solidFill>
                  <a:srgbClr val="008000"/>
                </a:solidFill>
              </a:rPr>
              <a:t>-&gt; incomplete with respect to certain </a:t>
            </a:r>
            <a:endParaRPr lang="en-US" sz="3200" b="1" dirty="0" smtClean="0">
              <a:solidFill>
                <a:srgbClr val="008000"/>
              </a:solidFill>
            </a:endParaRPr>
          </a:p>
          <a:p>
            <a:pPr marL="0" indent="0">
              <a:buNone/>
            </a:pPr>
            <a:r>
              <a:rPr lang="en-US" sz="3200" b="1" dirty="0">
                <a:solidFill>
                  <a:srgbClr val="008000"/>
                </a:solidFill>
              </a:rPr>
              <a:t> </a:t>
            </a:r>
            <a:r>
              <a:rPr lang="en-US" sz="3200" b="1" dirty="0" smtClean="0">
                <a:solidFill>
                  <a:srgbClr val="008000"/>
                </a:solidFill>
              </a:rPr>
              <a:t>  features (early acquired features)</a:t>
            </a:r>
            <a:endParaRPr lang="en-US" sz="3200" b="1" dirty="0">
              <a:solidFill>
                <a:srgbClr val="008000"/>
              </a:solidFill>
            </a:endParaRPr>
          </a:p>
          <a:p>
            <a:pPr marL="0" indent="0">
              <a:buNone/>
            </a:pPr>
            <a:r>
              <a:rPr lang="en-US" dirty="0"/>
              <a:t>• The type of input: </a:t>
            </a:r>
            <a:r>
              <a:rPr lang="en-US" dirty="0">
                <a:solidFill>
                  <a:srgbClr val="FF0000"/>
                </a:solidFill>
              </a:rPr>
              <a:t>formal, focused </a:t>
            </a:r>
            <a:r>
              <a:rPr lang="en-US" dirty="0" smtClean="0">
                <a:solidFill>
                  <a:srgbClr val="FF0000"/>
                </a:solidFill>
              </a:rPr>
              <a:t>on</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form</a:t>
            </a:r>
          </a:p>
          <a:p>
            <a:pPr marL="0" indent="0">
              <a:buNone/>
            </a:pPr>
            <a:r>
              <a:rPr lang="en-US" dirty="0">
                <a:solidFill>
                  <a:srgbClr val="008000"/>
                </a:solidFill>
              </a:rPr>
              <a:t>  </a:t>
            </a:r>
            <a:r>
              <a:rPr lang="en-US" sz="3600" b="1" dirty="0">
                <a:solidFill>
                  <a:srgbClr val="008000"/>
                </a:solidFill>
              </a:rPr>
              <a:t> -&gt; explicit knowledge of rules</a:t>
            </a:r>
          </a:p>
          <a:p>
            <a:endParaRPr lang="en-US" dirty="0"/>
          </a:p>
        </p:txBody>
      </p:sp>
    </p:spTree>
    <p:extLst>
      <p:ext uri="{BB962C8B-B14F-4D97-AF65-F5344CB8AC3E}">
        <p14:creationId xmlns:p14="http://schemas.microsoft.com/office/powerpoint/2010/main" val="71268421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200" dirty="0" smtClean="0"/>
              <a:t>Two perspectives of complimentary nature of HL and L2 learners’ knowledge</a:t>
            </a:r>
            <a:endParaRPr lang="en-US" sz="3200" dirty="0"/>
          </a:p>
        </p:txBody>
      </p:sp>
      <p:pic>
        <p:nvPicPr>
          <p:cNvPr id="15" name="Content Placeholder 14" descr="j0202109.jpg"/>
          <p:cNvPicPr>
            <a:picLocks noGrp="1" noChangeAspect="1"/>
          </p:cNvPicPr>
          <p:nvPr>
            <p:ph sz="half" idx="1"/>
          </p:nvPr>
        </p:nvPicPr>
        <p:blipFill>
          <a:blip r:embed="rId2">
            <a:extLst>
              <a:ext uri="{28A0092B-C50C-407E-A947-70E740481C1C}">
                <a14:useLocalDpi xmlns:a14="http://schemas.microsoft.com/office/drawing/2010/main" val="0"/>
              </a:ext>
            </a:extLst>
          </a:blip>
          <a:srcRect l="20479" r="20479"/>
          <a:stretch>
            <a:fillRect/>
          </a:stretch>
        </p:blipFill>
        <p:spPr/>
      </p:pic>
      <p:pic>
        <p:nvPicPr>
          <p:cNvPr id="16" name="Content Placeholder 15" descr="j0149024.jpg"/>
          <p:cNvPicPr>
            <a:picLocks noGrp="1" noChangeAspect="1"/>
          </p:cNvPicPr>
          <p:nvPr>
            <p:ph sz="half" idx="2"/>
          </p:nvPr>
        </p:nvPicPr>
        <p:blipFill>
          <a:blip r:embed="rId3">
            <a:extLst>
              <a:ext uri="{28A0092B-C50C-407E-A947-70E740481C1C}">
                <a14:useLocalDpi xmlns:a14="http://schemas.microsoft.com/office/drawing/2010/main" val="0"/>
              </a:ext>
            </a:extLst>
          </a:blip>
          <a:srcRect l="20256" r="20256"/>
          <a:stretch>
            <a:fillRect/>
          </a:stretch>
        </p:blipFill>
        <p:spPr/>
      </p:pic>
    </p:spTree>
    <p:extLst>
      <p:ext uri="{BB962C8B-B14F-4D97-AF65-F5344CB8AC3E}">
        <p14:creationId xmlns:p14="http://schemas.microsoft.com/office/powerpoint/2010/main" val="3247404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cap="none" dirty="0" smtClean="0">
                <a:latin typeface="Calibri" charset="0"/>
                <a:ea typeface="ＭＳ Ｐゴシック" charset="0"/>
                <a:cs typeface="ＭＳ Ｐゴシック" charset="0"/>
              </a:rPr>
              <a:t>Two studies bring these perspectives into focus</a:t>
            </a:r>
            <a:endParaRPr lang="en-US" cap="none" dirty="0">
              <a:latin typeface="Calibri" charset="0"/>
              <a:ea typeface="ＭＳ Ｐゴシック" charset="0"/>
              <a:cs typeface="ＭＳ Ｐゴシック" charset="0"/>
            </a:endParaRPr>
          </a:p>
        </p:txBody>
      </p:sp>
      <p:sp>
        <p:nvSpPr>
          <p:cNvPr id="19458" name="Text Placeholder 4"/>
          <p:cNvSpPr>
            <a:spLocks noGrp="1"/>
          </p:cNvSpPr>
          <p:nvPr>
            <p:ph type="body" idx="1"/>
          </p:nvPr>
        </p:nvSpPr>
        <p:spPr/>
        <p:txBody>
          <a:bodyPr>
            <a:normAutofit/>
          </a:bodyPr>
          <a:lstStyle/>
          <a:p>
            <a:r>
              <a:rPr lang="en-US" sz="2400" dirty="0" smtClean="0">
                <a:solidFill>
                  <a:srgbClr val="FF0000"/>
                </a:solidFill>
                <a:latin typeface="Calibri" charset="0"/>
                <a:ea typeface="ＭＳ Ｐゴシック" charset="0"/>
                <a:cs typeface="ＭＳ Ｐゴシック" charset="0"/>
              </a:rPr>
              <a:t>Understanding heritage language learners</a:t>
            </a:r>
            <a:endParaRPr lang="en-US" sz="2400" dirty="0">
              <a:solidFill>
                <a:srgbClr val="FF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1376343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normAutofit/>
          </a:bodyPr>
          <a:lstStyle/>
          <a:p>
            <a:r>
              <a:rPr lang="en-US" sz="3200" dirty="0" smtClean="0">
                <a:latin typeface="Calibri" charset="0"/>
                <a:ea typeface="ＭＳ Ｐゴシック" charset="0"/>
                <a:cs typeface="ＭＳ Ｐゴシック" charset="0"/>
              </a:rPr>
              <a:t>Two studies of paired </a:t>
            </a:r>
            <a:r>
              <a:rPr lang="en-US" sz="3200" dirty="0">
                <a:latin typeface="Calibri" charset="0"/>
                <a:ea typeface="ＭＳ Ｐゴシック" charset="0"/>
                <a:cs typeface="ＭＳ Ｐゴシック" charset="0"/>
              </a:rPr>
              <a:t>interactions between HL and </a:t>
            </a:r>
            <a:r>
              <a:rPr lang="en-US" sz="3200" dirty="0" smtClean="0">
                <a:latin typeface="Calibri" charset="0"/>
                <a:ea typeface="ＭＳ Ｐゴシック" charset="0"/>
                <a:cs typeface="ＭＳ Ｐゴシック" charset="0"/>
              </a:rPr>
              <a:t>L2 (Bowles 2011, 2012)</a:t>
            </a:r>
            <a:endParaRPr lang="en-US" sz="3200" dirty="0">
              <a:latin typeface="Calibri" charset="0"/>
              <a:ea typeface="ＭＳ Ｐゴシック" charset="0"/>
              <a:cs typeface="ＭＳ Ｐゴシック" charset="0"/>
            </a:endParaRPr>
          </a:p>
        </p:txBody>
      </p:sp>
      <p:sp>
        <p:nvSpPr>
          <p:cNvPr id="91138" name="Content Placeholder 3"/>
          <p:cNvSpPr>
            <a:spLocks noGrp="1"/>
          </p:cNvSpPr>
          <p:nvPr>
            <p:ph idx="1"/>
          </p:nvPr>
        </p:nvSpPr>
        <p:spPr/>
        <p:txBody>
          <a:bodyPr/>
          <a:lstStyle/>
          <a:p>
            <a:r>
              <a:rPr lang="en-US" dirty="0">
                <a:latin typeface="Calibri" charset="0"/>
                <a:ea typeface="ＭＳ Ｐゴシック" charset="0"/>
                <a:cs typeface="ＭＳ Ｐゴシック" charset="0"/>
              </a:rPr>
              <a:t>HL and L2 learners were matched for </a:t>
            </a:r>
            <a:r>
              <a:rPr lang="en-US" dirty="0" smtClean="0">
                <a:latin typeface="Calibri" charset="0"/>
                <a:ea typeface="ＭＳ Ｐゴシック" charset="0"/>
                <a:cs typeface="ＭＳ Ｐゴシック" charset="0"/>
              </a:rPr>
              <a:t>proficiency;</a:t>
            </a:r>
          </a:p>
          <a:p>
            <a:r>
              <a:rPr lang="en-US" dirty="0" smtClean="0">
                <a:latin typeface="Calibri" charset="0"/>
                <a:ea typeface="ＭＳ Ｐゴシック" charset="0"/>
                <a:cs typeface="ＭＳ Ｐゴシック" charset="0"/>
              </a:rPr>
              <a:t>They worked </a:t>
            </a:r>
            <a:r>
              <a:rPr lang="en-US" dirty="0">
                <a:latin typeface="Calibri" charset="0"/>
                <a:ea typeface="ＭＳ Ｐゴシック" charset="0"/>
                <a:cs typeface="ＭＳ Ｐゴシック" charset="0"/>
              </a:rPr>
              <a:t>together on </a:t>
            </a:r>
            <a:r>
              <a:rPr lang="en-US" dirty="0" smtClean="0">
                <a:latin typeface="Calibri" charset="0"/>
                <a:ea typeface="ＭＳ Ｐゴシック" charset="0"/>
                <a:cs typeface="ＭＳ Ｐゴシック" charset="0"/>
              </a:rPr>
              <a:t>an information gap activity;</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In the first study learners benefited more from the activity than HL </a:t>
            </a:r>
            <a:r>
              <a:rPr lang="en-US" dirty="0" smtClean="0">
                <a:latin typeface="Calibri" charset="0"/>
                <a:ea typeface="ＭＳ Ｐゴシック" charset="0"/>
                <a:cs typeface="ＭＳ Ｐゴシック" charset="0"/>
              </a:rPr>
              <a:t>learners; </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In the second study, both types of learners benefited equally from the activity.</a:t>
            </a:r>
          </a:p>
          <a:p>
            <a:pPr>
              <a:buFont typeface="Arial" charset="0"/>
              <a:buNone/>
            </a:pPr>
            <a:endParaRPr lang="en-US" dirty="0">
              <a:latin typeface="Calibri" charset="0"/>
              <a:ea typeface="ＭＳ Ｐゴシック" charset="0"/>
              <a:cs typeface="ＭＳ Ｐゴシック" charset="0"/>
            </a:endParaRPr>
          </a:p>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978491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200" dirty="0" smtClean="0"/>
              <a:t>First study: L2 learners benefited more from the activity</a:t>
            </a:r>
            <a:endParaRPr lang="en-US" sz="3200" dirty="0"/>
          </a:p>
        </p:txBody>
      </p:sp>
      <p:pic>
        <p:nvPicPr>
          <p:cNvPr id="15" name="Content Placeholder 14" descr="j0202109.jpg"/>
          <p:cNvPicPr>
            <a:picLocks noGrp="1" noChangeAspect="1"/>
          </p:cNvPicPr>
          <p:nvPr>
            <p:ph idx="1"/>
          </p:nvPr>
        </p:nvPicPr>
        <p:blipFill>
          <a:blip r:embed="rId2">
            <a:extLst>
              <a:ext uri="{28A0092B-C50C-407E-A947-70E740481C1C}">
                <a14:useLocalDpi xmlns:a14="http://schemas.microsoft.com/office/drawing/2010/main" val="0"/>
              </a:ext>
            </a:extLst>
          </a:blip>
          <a:srcRect t="8441" b="8441"/>
          <a:stretch>
            <a:fillRect/>
          </a:stretch>
        </p:blipFill>
        <p:spPr/>
      </p:pic>
    </p:spTree>
    <p:extLst>
      <p:ext uri="{BB962C8B-B14F-4D97-AF65-F5344CB8AC3E}">
        <p14:creationId xmlns:p14="http://schemas.microsoft.com/office/powerpoint/2010/main" val="2420363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200" dirty="0" smtClean="0"/>
              <a:t>Second study: Both learners benefited from paired interactions</a:t>
            </a:r>
            <a:endParaRPr lang="en-US" sz="3200" dirty="0"/>
          </a:p>
        </p:txBody>
      </p:sp>
      <p:pic>
        <p:nvPicPr>
          <p:cNvPr id="16" name="Content Placeholder 15" descr="j0149024.jpg"/>
          <p:cNvPicPr>
            <a:picLocks noGrp="1" noChangeAspect="1"/>
          </p:cNvPicPr>
          <p:nvPr>
            <p:ph idx="1"/>
          </p:nvPr>
        </p:nvPicPr>
        <p:blipFill>
          <a:blip r:embed="rId2">
            <a:extLst>
              <a:ext uri="{28A0092B-C50C-407E-A947-70E740481C1C}">
                <a14:useLocalDpi xmlns:a14="http://schemas.microsoft.com/office/drawing/2010/main" val="0"/>
              </a:ext>
            </a:extLst>
          </a:blip>
          <a:srcRect t="8753" b="8753"/>
          <a:stretch>
            <a:fillRect/>
          </a:stretch>
        </p:blipFill>
        <p:spPr/>
      </p:pic>
    </p:spTree>
    <p:extLst>
      <p:ext uri="{BB962C8B-B14F-4D97-AF65-F5344CB8AC3E}">
        <p14:creationId xmlns:p14="http://schemas.microsoft.com/office/powerpoint/2010/main" val="303328856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Calibri" charset="0"/>
                <a:ea typeface="ＭＳ Ｐゴシック" charset="0"/>
                <a:cs typeface="ＭＳ Ｐゴシック" charset="0"/>
              </a:rPr>
              <a:t>What made the difference?</a:t>
            </a:r>
          </a:p>
        </p:txBody>
      </p:sp>
      <p:sp>
        <p:nvSpPr>
          <p:cNvPr id="92162" name="Content Placeholder 2"/>
          <p:cNvSpPr>
            <a:spLocks noGrp="1"/>
          </p:cNvSpPr>
          <p:nvPr>
            <p:ph idx="1"/>
          </p:nvPr>
        </p:nvSpPr>
        <p:spPr>
          <a:xfrm>
            <a:off x="457200" y="1600200"/>
            <a:ext cx="8229600" cy="4800600"/>
          </a:xfrm>
        </p:spPr>
        <p:txBody>
          <a:bodyPr>
            <a:normAutofit lnSpcReduction="10000"/>
          </a:bodyPr>
          <a:lstStyle/>
          <a:p>
            <a:r>
              <a:rPr lang="en-US" dirty="0">
                <a:latin typeface="Calibri" charset="0"/>
                <a:ea typeface="ＭＳ Ｐゴシック" charset="0"/>
                <a:cs typeface="ＭＳ Ｐゴシック" charset="0"/>
              </a:rPr>
              <a:t>Material + task</a:t>
            </a:r>
          </a:p>
          <a:p>
            <a:pPr>
              <a:buFont typeface="Arial" charset="0"/>
              <a:buNone/>
            </a:pPr>
            <a:r>
              <a:rPr lang="en-US" dirty="0">
                <a:latin typeface="Calibri" charset="0"/>
                <a:ea typeface="ＭＳ Ｐゴシック" charset="0"/>
                <a:cs typeface="ＭＳ Ｐゴシック" charset="0"/>
              </a:rPr>
              <a:t>HL learners are better at tasks that tap into intuitive use of language, L2 learners, on the other hand, do better at tasks that require meta-linguistic </a:t>
            </a:r>
            <a:r>
              <a:rPr lang="en-US" dirty="0" smtClean="0">
                <a:latin typeface="Calibri" charset="0"/>
                <a:ea typeface="ＭＳ Ｐゴシック" charset="0"/>
                <a:cs typeface="ＭＳ Ｐゴシック" charset="0"/>
              </a:rPr>
              <a:t>knowledge (knowledge of rules);</a:t>
            </a:r>
            <a:endParaRPr lang="en-US" dirty="0">
              <a:latin typeface="Calibri" charset="0"/>
              <a:ea typeface="ＭＳ Ｐゴシック" charset="0"/>
              <a:cs typeface="ＭＳ Ｐゴシック" charset="0"/>
            </a:endParaRPr>
          </a:p>
          <a:p>
            <a:pPr>
              <a:buFont typeface="Arial" charset="0"/>
              <a:buNone/>
            </a:pPr>
            <a:r>
              <a:rPr lang="en-US" dirty="0">
                <a:latin typeface="Calibri" charset="0"/>
                <a:ea typeface="ＭＳ Ｐゴシック" charset="0"/>
                <a:cs typeface="ＭＳ Ｐゴシック" charset="0"/>
              </a:rPr>
              <a:t>HL learners are more familiar with home vocabulary; L2 learners, on the other hand, are more familiar with academic vocabulary</a:t>
            </a:r>
          </a:p>
          <a:p>
            <a:pPr>
              <a:buFont typeface="Arial" charset="0"/>
              <a:buNone/>
            </a:pPr>
            <a:r>
              <a:rPr lang="en-US" dirty="0">
                <a:latin typeface="Calibri" charset="0"/>
                <a:ea typeface="ＭＳ Ｐゴシック" charset="0"/>
                <a:cs typeface="ＭＳ Ｐゴシック" charset="0"/>
              </a:rPr>
              <a:t>	</a:t>
            </a:r>
          </a:p>
        </p:txBody>
      </p:sp>
    </p:spTree>
    <p:extLst>
      <p:ext uri="{BB962C8B-B14F-4D97-AF65-F5344CB8AC3E}">
        <p14:creationId xmlns:p14="http://schemas.microsoft.com/office/powerpoint/2010/main" val="269027774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200" dirty="0" smtClean="0"/>
              <a:t>First study: Only L2 learners benefitted</a:t>
            </a:r>
            <a:endParaRPr lang="en-US" sz="3200" dirty="0"/>
          </a:p>
        </p:txBody>
      </p:sp>
      <p:pic>
        <p:nvPicPr>
          <p:cNvPr id="15" name="Content Placeholder 14" descr="j0202109.jpg"/>
          <p:cNvPicPr>
            <a:picLocks noGrp="1" noChangeAspect="1"/>
          </p:cNvPicPr>
          <p:nvPr>
            <p:ph sz="half" idx="1"/>
          </p:nvPr>
        </p:nvPicPr>
        <p:blipFill>
          <a:blip r:embed="rId2">
            <a:extLst>
              <a:ext uri="{28A0092B-C50C-407E-A947-70E740481C1C}">
                <a14:useLocalDpi xmlns:a14="http://schemas.microsoft.com/office/drawing/2010/main" val="0"/>
              </a:ext>
            </a:extLst>
          </a:blip>
          <a:srcRect l="20479" r="20479"/>
          <a:stretch>
            <a:fillRect/>
          </a:stretch>
        </p:blipFill>
        <p:spPr/>
      </p:pic>
      <p:sp>
        <p:nvSpPr>
          <p:cNvPr id="2" name="Content Placeholder 1"/>
          <p:cNvSpPr>
            <a:spLocks noGrp="1"/>
          </p:cNvSpPr>
          <p:nvPr>
            <p:ph sz="half" idx="2"/>
          </p:nvPr>
        </p:nvSpPr>
        <p:spPr/>
        <p:txBody>
          <a:bodyPr>
            <a:normAutofit lnSpcReduction="10000"/>
          </a:bodyPr>
          <a:lstStyle/>
          <a:p>
            <a:r>
              <a:rPr lang="en-US" dirty="0" smtClean="0"/>
              <a:t>Information gap activity with a picture of a kitchen (home vocabulary) </a:t>
            </a:r>
          </a:p>
          <a:p>
            <a:pPr marL="0" indent="0">
              <a:buNone/>
            </a:pPr>
            <a:r>
              <a:rPr lang="en-US" dirty="0"/>
              <a:t>	</a:t>
            </a:r>
            <a:r>
              <a:rPr lang="en-US" dirty="0" smtClean="0"/>
              <a:t>All tasks were oral; </a:t>
            </a:r>
          </a:p>
          <a:p>
            <a:pPr marL="0" indent="0">
              <a:buNone/>
            </a:pPr>
            <a:r>
              <a:rPr lang="en-US" dirty="0" smtClean="0">
                <a:solidFill>
                  <a:srgbClr val="FF0000"/>
                </a:solidFill>
              </a:rPr>
              <a:t>HL </a:t>
            </a:r>
            <a:r>
              <a:rPr lang="en-US" dirty="0">
                <a:solidFill>
                  <a:srgbClr val="FF0000"/>
                </a:solidFill>
              </a:rPr>
              <a:t>learners </a:t>
            </a:r>
            <a:r>
              <a:rPr lang="en-US" dirty="0" smtClean="0">
                <a:solidFill>
                  <a:srgbClr val="FF0000"/>
                </a:solidFill>
              </a:rPr>
              <a:t>already knew </a:t>
            </a:r>
            <a:r>
              <a:rPr lang="en-US" dirty="0">
                <a:solidFill>
                  <a:srgbClr val="FF0000"/>
                </a:solidFill>
              </a:rPr>
              <a:t>this, so they did not gain new knowledge. L2 learners </a:t>
            </a:r>
            <a:r>
              <a:rPr lang="en-US" dirty="0" smtClean="0">
                <a:solidFill>
                  <a:srgbClr val="FF0000"/>
                </a:solidFill>
              </a:rPr>
              <a:t>benefitted from HL learners’ expertise.</a:t>
            </a: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590556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200" dirty="0" smtClean="0"/>
              <a:t>Second study</a:t>
            </a:r>
            <a:endParaRPr lang="en-US" sz="3200" dirty="0"/>
          </a:p>
        </p:txBody>
      </p:sp>
      <p:pic>
        <p:nvPicPr>
          <p:cNvPr id="16" name="Content Placeholder 15" descr="j0149024.jpg"/>
          <p:cNvPicPr>
            <a:picLocks noGrp="1" noChangeAspect="1"/>
          </p:cNvPicPr>
          <p:nvPr>
            <p:ph sz="half" idx="2"/>
          </p:nvPr>
        </p:nvPicPr>
        <p:blipFill>
          <a:blip r:embed="rId2">
            <a:extLst>
              <a:ext uri="{28A0092B-C50C-407E-A947-70E740481C1C}">
                <a14:useLocalDpi xmlns:a14="http://schemas.microsoft.com/office/drawing/2010/main" val="0"/>
              </a:ext>
            </a:extLst>
          </a:blip>
          <a:srcRect l="20256" r="20256"/>
          <a:stretch>
            <a:fillRect/>
          </a:stretch>
        </p:blipFill>
        <p:spPr/>
      </p:pic>
      <p:sp>
        <p:nvSpPr>
          <p:cNvPr id="2" name="Content Placeholder 1"/>
          <p:cNvSpPr>
            <a:spLocks noGrp="1"/>
          </p:cNvSpPr>
          <p:nvPr>
            <p:ph sz="half" idx="1"/>
          </p:nvPr>
        </p:nvSpPr>
        <p:spPr/>
        <p:txBody>
          <a:bodyPr>
            <a:normAutofit fontScale="92500" lnSpcReduction="10000"/>
          </a:bodyPr>
          <a:lstStyle/>
          <a:p>
            <a:r>
              <a:rPr lang="en-US" dirty="0" smtClean="0"/>
              <a:t>Information gap activity with a picture of an office; Oral and written tasks.</a:t>
            </a:r>
          </a:p>
          <a:p>
            <a:pPr marL="0" indent="0">
              <a:buNone/>
            </a:pPr>
            <a:endParaRPr lang="en-US" dirty="0" smtClean="0"/>
          </a:p>
          <a:p>
            <a:pPr marL="0" indent="0">
              <a:buNone/>
            </a:pPr>
            <a:r>
              <a:rPr lang="en-US" dirty="0" smtClean="0">
                <a:solidFill>
                  <a:srgbClr val="FF0000"/>
                </a:solidFill>
              </a:rPr>
              <a:t>Vocabulary was unknown to both learner types, so both benefitted.</a:t>
            </a:r>
          </a:p>
          <a:p>
            <a:pPr marL="0" indent="0">
              <a:buNone/>
            </a:pPr>
            <a:r>
              <a:rPr lang="en-US" dirty="0" smtClean="0">
                <a:solidFill>
                  <a:srgbClr val="FF0000"/>
                </a:solidFill>
              </a:rPr>
              <a:t>Oral task benefitted L2 learners. Written task benefitted HL learners.</a:t>
            </a:r>
            <a:endParaRPr lang="en-US" dirty="0">
              <a:solidFill>
                <a:srgbClr val="FF0000"/>
              </a:solidFill>
            </a:endParaRPr>
          </a:p>
        </p:txBody>
      </p:sp>
    </p:spTree>
    <p:extLst>
      <p:ext uri="{BB962C8B-B14F-4D97-AF65-F5344CB8AC3E}">
        <p14:creationId xmlns:p14="http://schemas.microsoft.com/office/powerpoint/2010/main" val="375304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about Higher Education?</a:t>
            </a:r>
            <a:endParaRPr lang="en-US" dirty="0"/>
          </a:p>
        </p:txBody>
      </p:sp>
      <p:sp>
        <p:nvSpPr>
          <p:cNvPr id="4" name="Subtitle 3"/>
          <p:cNvSpPr>
            <a:spLocks noGrp="1"/>
          </p:cNvSpPr>
          <p:nvPr>
            <p:ph type="subTitle" idx="1"/>
          </p:nvPr>
        </p:nvSpPr>
        <p:spPr/>
        <p:txBody>
          <a:bodyPr/>
          <a:lstStyle/>
          <a:p>
            <a:r>
              <a:rPr lang="en-US" dirty="0" smtClean="0"/>
              <a:t>Research on institutional practices</a:t>
            </a:r>
            <a:endParaRPr lang="en-US" dirty="0"/>
          </a:p>
        </p:txBody>
      </p:sp>
    </p:spTree>
    <p:extLst>
      <p:ext uri="{BB962C8B-B14F-4D97-AF65-F5344CB8AC3E}">
        <p14:creationId xmlns:p14="http://schemas.microsoft.com/office/powerpoint/2010/main" val="2952386918"/>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normAutofit fontScale="90000"/>
          </a:bodyPr>
          <a:lstStyle/>
          <a:p>
            <a:r>
              <a:rPr lang="en-US">
                <a:latin typeface="Calibri" charset="0"/>
                <a:ea typeface="ＭＳ Ｐゴシック" charset="0"/>
                <a:cs typeface="ＭＳ Ｐゴシック" charset="0"/>
              </a:rPr>
              <a:t>Take home lesson about HL + L2 pairings</a:t>
            </a:r>
          </a:p>
        </p:txBody>
      </p:sp>
      <p:sp>
        <p:nvSpPr>
          <p:cNvPr id="93186" name="Content Placeholder 2"/>
          <p:cNvSpPr>
            <a:spLocks noGrp="1"/>
          </p:cNvSpPr>
          <p:nvPr>
            <p:ph idx="1"/>
          </p:nvPr>
        </p:nvSpPr>
        <p:spPr>
          <a:xfrm>
            <a:off x="457200" y="1600200"/>
            <a:ext cx="8229600" cy="4800600"/>
          </a:xfrm>
        </p:spPr>
        <p:txBody>
          <a:bodyPr/>
          <a:lstStyle/>
          <a:p>
            <a:r>
              <a:rPr lang="en-US" dirty="0">
                <a:latin typeface="Calibri" charset="0"/>
                <a:ea typeface="ＭＳ Ｐゴシック" charset="0"/>
                <a:cs typeface="ＭＳ Ｐゴシック" charset="0"/>
              </a:rPr>
              <a:t>Take advantage of complimentary strengths of HL and L2 learners</a:t>
            </a:r>
          </a:p>
          <a:p>
            <a:r>
              <a:rPr lang="en-US" dirty="0" smtClean="0">
                <a:latin typeface="Calibri" charset="0"/>
                <a:ea typeface="ＭＳ Ｐゴシック" charset="0"/>
                <a:cs typeface="ＭＳ Ｐゴシック" charset="0"/>
              </a:rPr>
              <a:t>Mix </a:t>
            </a:r>
            <a:r>
              <a:rPr lang="en-US" dirty="0">
                <a:latin typeface="Calibri" charset="0"/>
                <a:ea typeface="ＭＳ Ｐゴシック" charset="0"/>
                <a:cs typeface="ＭＳ Ｐゴシック" charset="0"/>
              </a:rPr>
              <a:t>tasks that require intuitive knowledge (hard for L2Ls), and tasks that require meta-linguistic knowledge (hard for </a:t>
            </a:r>
            <a:r>
              <a:rPr lang="en-US" dirty="0" smtClean="0">
                <a:latin typeface="Calibri" charset="0"/>
                <a:ea typeface="ＭＳ Ｐゴシック" charset="0"/>
                <a:cs typeface="ＭＳ Ｐゴシック" charset="0"/>
              </a:rPr>
              <a:t>HLLs);</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Hold both students accountable for contributing to the task (assign the harder task to each type of learner</a:t>
            </a:r>
            <a:r>
              <a:rPr lang="en-US" dirty="0" smtClean="0">
                <a:latin typeface="Calibri" charset="0"/>
                <a:ea typeface="ＭＳ Ｐゴシック" charset="0"/>
                <a:cs typeface="ＭＳ Ｐゴシック" charset="0"/>
              </a:rPr>
              <a:t>);</a:t>
            </a:r>
          </a:p>
          <a:p>
            <a:pPr marL="0" indent="0">
              <a:buNone/>
            </a:pPr>
            <a:endParaRPr lang="en-US" dirty="0">
              <a:latin typeface="Calibri" charset="0"/>
              <a:ea typeface="ＭＳ Ｐゴシック" charset="0"/>
              <a:cs typeface="ＭＳ Ｐゴシック" charset="0"/>
            </a:endParaRPr>
          </a:p>
          <a:p>
            <a:endParaRPr lang="en-US" dirty="0">
              <a:latin typeface="Calibri" charset="0"/>
              <a:ea typeface="ＭＳ Ｐゴシック" charset="0"/>
              <a:cs typeface="ＭＳ Ｐゴシック" charset="0"/>
            </a:endParaRPr>
          </a:p>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62814984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3708662"/>
            <a:ext cx="7772400" cy="2060314"/>
          </a:xfrm>
        </p:spPr>
        <p:txBody>
          <a:bodyPr>
            <a:normAutofit fontScale="90000"/>
          </a:bodyPr>
          <a:lstStyle/>
          <a:p>
            <a:r>
              <a:rPr lang="en-US" dirty="0" smtClean="0"/>
              <a:t>Two examples of activities that take advantage of HL and L2 learners’ complimentary skills</a:t>
            </a:r>
            <a:endParaRPr lang="en-US" dirty="0"/>
          </a:p>
        </p:txBody>
      </p:sp>
    </p:spTree>
    <p:extLst>
      <p:ext uri="{BB962C8B-B14F-4D97-AF65-F5344CB8AC3E}">
        <p14:creationId xmlns:p14="http://schemas.microsoft.com/office/powerpoint/2010/main" val="77062573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rrowheads="1"/>
          </p:cNvSpPr>
          <p:nvPr>
            <p:ph type="title"/>
          </p:nvPr>
        </p:nvSpPr>
        <p:spPr>
          <a:xfrm>
            <a:off x="457200" y="304800"/>
            <a:ext cx="8229600" cy="1143000"/>
          </a:xfrm>
        </p:spPr>
        <p:txBody>
          <a:bodyPr>
            <a:normAutofit fontScale="90000"/>
          </a:bodyPr>
          <a:lstStyle/>
          <a:p>
            <a:pPr eaLnBrk="1" hangingPunct="1"/>
            <a:r>
              <a:rPr lang="en-US" sz="4000" dirty="0" smtClean="0">
                <a:latin typeface="Calibri" charset="0"/>
                <a:ea typeface="ＭＳ Ｐゴシック" charset="0"/>
                <a:cs typeface="ＭＳ Ｐゴシック" charset="0"/>
              </a:rPr>
              <a:t>Example 1: A cloze activity with </a:t>
            </a:r>
            <a:r>
              <a:rPr lang="en-US" sz="4000" dirty="0">
                <a:latin typeface="Calibri" charset="0"/>
                <a:ea typeface="ＭＳ Ｐゴシック" charset="0"/>
                <a:cs typeface="ＭＳ Ｐゴシック" charset="0"/>
              </a:rPr>
              <a:t>HL-L2 learner groupings</a:t>
            </a:r>
          </a:p>
        </p:txBody>
      </p:sp>
      <p:sp>
        <p:nvSpPr>
          <p:cNvPr id="95234" name="TextBox 3"/>
          <p:cNvSpPr txBox="1">
            <a:spLocks noChangeArrowheads="1"/>
          </p:cNvSpPr>
          <p:nvPr/>
        </p:nvSpPr>
        <p:spPr bwMode="auto">
          <a:xfrm>
            <a:off x="457200" y="1404938"/>
            <a:ext cx="8435975" cy="181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t>My great-grandmother. I </a:t>
            </a:r>
            <a:r>
              <a:rPr lang="en-US" sz="1600" dirty="0" smtClean="0"/>
              <a:t>______liked </a:t>
            </a:r>
            <a:r>
              <a:rPr lang="en-US" sz="1600" dirty="0"/>
              <a:t>to have known her, a wild, horse of a woman, so wild she </a:t>
            </a:r>
            <a:r>
              <a:rPr lang="en-US" sz="1600" dirty="0" smtClean="0"/>
              <a:t>________ marry</a:t>
            </a:r>
            <a:r>
              <a:rPr lang="en-US" sz="1600" dirty="0"/>
              <a:t>. Until my great-grandfather </a:t>
            </a:r>
            <a:r>
              <a:rPr lang="en-US" sz="1600" dirty="0" smtClean="0"/>
              <a:t>_________ a </a:t>
            </a:r>
            <a:r>
              <a:rPr lang="en-US" sz="1600" dirty="0"/>
              <a:t>sack over her head and </a:t>
            </a:r>
            <a:r>
              <a:rPr lang="en-US" sz="1600" dirty="0" smtClean="0"/>
              <a:t>________ her </a:t>
            </a:r>
            <a:r>
              <a:rPr lang="en-US" sz="1600" dirty="0"/>
              <a:t>off. Just like that, as if she </a:t>
            </a:r>
            <a:r>
              <a:rPr lang="en-US" sz="1600" dirty="0" smtClean="0"/>
              <a:t>________a </a:t>
            </a:r>
            <a:r>
              <a:rPr lang="en-US" sz="1600" dirty="0"/>
              <a:t>fancy chandelier. That's the way he did it. And the story goes she never forgave him. She </a:t>
            </a:r>
            <a:r>
              <a:rPr lang="en-US" sz="1600" dirty="0" smtClean="0"/>
              <a:t>_________ out </a:t>
            </a:r>
            <a:r>
              <a:rPr lang="en-US" sz="1600" dirty="0"/>
              <a:t>the window her whole life, the way so many women sit their sadness on an elbow. I wonder if she </a:t>
            </a:r>
            <a:r>
              <a:rPr lang="en-US" sz="1600" dirty="0" smtClean="0"/>
              <a:t>_______the </a:t>
            </a:r>
            <a:r>
              <a:rPr lang="en-US" sz="1600" dirty="0"/>
              <a:t>best with what </a:t>
            </a:r>
            <a:r>
              <a:rPr lang="en-US" sz="1600" dirty="0" smtClean="0"/>
              <a:t>she got or was she </a:t>
            </a:r>
            <a:r>
              <a:rPr lang="en-US" sz="1600" dirty="0"/>
              <a:t>sorry because she </a:t>
            </a:r>
            <a:r>
              <a:rPr lang="en-US" sz="1600" dirty="0" smtClean="0"/>
              <a:t>________be </a:t>
            </a:r>
            <a:r>
              <a:rPr lang="en-US" sz="1600" dirty="0"/>
              <a:t>all the things she wanted to be. </a:t>
            </a:r>
            <a:endParaRPr lang="en-US" sz="1600" dirty="0">
              <a:latin typeface="Calibri" charset="0"/>
            </a:endParaRPr>
          </a:p>
        </p:txBody>
      </p:sp>
      <p:graphicFrame>
        <p:nvGraphicFramePr>
          <p:cNvPr id="11" name="Table 10"/>
          <p:cNvGraphicFramePr>
            <a:graphicFrameLocks noGrp="1"/>
          </p:cNvGraphicFramePr>
          <p:nvPr/>
        </p:nvGraphicFramePr>
        <p:xfrm>
          <a:off x="1417638" y="3771900"/>
          <a:ext cx="6096000" cy="2000250"/>
        </p:xfrm>
        <a:graphic>
          <a:graphicData uri="http://schemas.openxmlformats.org/drawingml/2006/table">
            <a:tbl>
              <a:tblPr/>
              <a:tblGrid>
                <a:gridCol w="3048000"/>
                <a:gridCol w="3048000"/>
              </a:tblGrid>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charset="0"/>
                          <a:ea typeface="ＭＳ Ｐゴシック" charset="0"/>
                          <a:cs typeface="ＭＳ Ｐゴシック" charset="0"/>
                        </a:rPr>
                        <a:t>Say it</a:t>
                      </a: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Calibri" charset="0"/>
                          <a:ea typeface="ＭＳ Ｐゴシック" charset="0"/>
                          <a:cs typeface="ＭＳ Ｐゴシック" charset="0"/>
                        </a:rPr>
                        <a:t>Write it</a:t>
                      </a: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333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L="82296" marR="82296" marT="41148" marB="411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47491788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2: An anchoring activity </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The </a:t>
            </a:r>
            <a:r>
              <a:rPr lang="en-US" i="1" dirty="0" err="1" smtClean="0"/>
              <a:t>Abuelos</a:t>
            </a:r>
            <a:r>
              <a:rPr lang="en-US" dirty="0" smtClean="0"/>
              <a:t> Project (Roca and Alonso, </a:t>
            </a:r>
            <a:r>
              <a:rPr lang="en-US" dirty="0" err="1" smtClean="0"/>
              <a:t>n.d.</a:t>
            </a:r>
            <a:r>
              <a:rPr lang="en-US" dirty="0" smtClean="0"/>
              <a:t>);</a:t>
            </a:r>
          </a:p>
          <a:p>
            <a:r>
              <a:rPr lang="en-US" dirty="0" smtClean="0"/>
              <a:t>Interviewing an older person and preparing a written version of the interview;</a:t>
            </a:r>
          </a:p>
          <a:p>
            <a:r>
              <a:rPr lang="en-US" u="sng" dirty="0" smtClean="0"/>
              <a:t>Step 1: </a:t>
            </a:r>
            <a:r>
              <a:rPr lang="en-US" dirty="0" smtClean="0"/>
              <a:t>The HL and L2 learners work on the questions together;</a:t>
            </a:r>
          </a:p>
          <a:p>
            <a:r>
              <a:rPr lang="en-US" u="sng" dirty="0" smtClean="0"/>
              <a:t>Step 2: </a:t>
            </a:r>
            <a:r>
              <a:rPr lang="en-US" dirty="0" smtClean="0"/>
              <a:t>The L2 learner conducts the oral interview and the HL learner takes notes;</a:t>
            </a:r>
          </a:p>
          <a:p>
            <a:r>
              <a:rPr lang="en-US" u="sng" dirty="0" smtClean="0"/>
              <a:t>Step 3: </a:t>
            </a:r>
            <a:r>
              <a:rPr lang="en-US" dirty="0" smtClean="0"/>
              <a:t>The HL learner transcribes the interview.</a:t>
            </a:r>
          </a:p>
          <a:p>
            <a:r>
              <a:rPr lang="en-US" u="sng" dirty="0" smtClean="0"/>
              <a:t>Step 4: </a:t>
            </a:r>
            <a:r>
              <a:rPr lang="en-US" dirty="0" smtClean="0"/>
              <a:t>The learners work together to edit the final version.</a:t>
            </a:r>
            <a:endParaRPr lang="en-US" dirty="0"/>
          </a:p>
        </p:txBody>
      </p:sp>
    </p:spTree>
    <p:extLst>
      <p:ext uri="{BB962C8B-B14F-4D97-AF65-F5344CB8AC3E}">
        <p14:creationId xmlns:p14="http://schemas.microsoft.com/office/powerpoint/2010/main" val="646366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rgbClr val="000000"/>
                </a:solidFill>
              </a:rPr>
              <a:t/>
            </a:r>
            <a:br>
              <a:rPr lang="en-US" b="1" dirty="0" smtClean="0">
                <a:solidFill>
                  <a:srgbClr val="000000"/>
                </a:solidFill>
              </a:rPr>
            </a:br>
            <a:r>
              <a:rPr lang="en-US" b="1" dirty="0" smtClean="0">
                <a:solidFill>
                  <a:srgbClr val="000000"/>
                </a:solidFill>
              </a:rPr>
              <a:t>In sum: </a:t>
            </a:r>
            <a:r>
              <a:rPr lang="en-US" dirty="0" smtClean="0"/>
              <a:t>Flexible grouping is a powerful tool for responding to variation</a:t>
            </a:r>
            <a:br>
              <a:rPr lang="en-US" dirty="0" smtClean="0"/>
            </a:br>
            <a:endParaRPr lang="en-US" b="1" dirty="0">
              <a:solidFill>
                <a:srgbClr val="000000"/>
              </a:solidFill>
            </a:endParaRPr>
          </a:p>
        </p:txBody>
      </p:sp>
      <p:sp>
        <p:nvSpPr>
          <p:cNvPr id="6" name="Content Placeholder 5"/>
          <p:cNvSpPr>
            <a:spLocks noGrp="1"/>
          </p:cNvSpPr>
          <p:nvPr>
            <p:ph idx="1"/>
          </p:nvPr>
        </p:nvSpPr>
        <p:spPr/>
        <p:txBody>
          <a:bodyPr>
            <a:normAutofit/>
          </a:bodyPr>
          <a:lstStyle/>
          <a:p>
            <a:pPr marL="0" indent="0">
              <a:buNone/>
            </a:pPr>
            <a:endParaRPr lang="en-US" dirty="0"/>
          </a:p>
          <a:p>
            <a:r>
              <a:rPr lang="en-US" dirty="0" smtClean="0">
                <a:solidFill>
                  <a:srgbClr val="FF0000"/>
                </a:solidFill>
              </a:rPr>
              <a:t>Homogeneous groupings</a:t>
            </a:r>
          </a:p>
          <a:p>
            <a:pPr marL="0" indent="0">
              <a:buNone/>
            </a:pPr>
            <a:r>
              <a:rPr lang="en-US" dirty="0"/>
              <a:t>	</a:t>
            </a:r>
            <a:r>
              <a:rPr lang="en-US" dirty="0" smtClean="0"/>
              <a:t>The mini-lesson (agendas, anchoring 	activities)</a:t>
            </a:r>
          </a:p>
          <a:p>
            <a:r>
              <a:rPr lang="en-US" dirty="0" smtClean="0">
                <a:solidFill>
                  <a:srgbClr val="FF0000"/>
                </a:solidFill>
              </a:rPr>
              <a:t>Heterogeneous groupings </a:t>
            </a:r>
            <a:endParaRPr lang="en-US" dirty="0">
              <a:solidFill>
                <a:srgbClr val="FF0000"/>
              </a:solidFill>
            </a:endParaRPr>
          </a:p>
          <a:p>
            <a:pPr marL="0" indent="0">
              <a:buNone/>
            </a:pPr>
            <a:r>
              <a:rPr lang="en-US" dirty="0" smtClean="0"/>
              <a:t>	Reciprocal/collaborative learning</a:t>
            </a:r>
          </a:p>
          <a:p>
            <a:pPr marL="0" indent="0">
              <a:buNone/>
            </a:pPr>
            <a:endParaRPr lang="en-US" dirty="0"/>
          </a:p>
        </p:txBody>
      </p:sp>
    </p:spTree>
    <p:extLst>
      <p:ext uri="{BB962C8B-B14F-4D97-AF65-F5344CB8AC3E}">
        <p14:creationId xmlns:p14="http://schemas.microsoft.com/office/powerpoint/2010/main" val="2961515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Why it matters</a:t>
            </a:r>
          </a:p>
          <a:p>
            <a:pPr lvl="1">
              <a:buFont typeface="Wingdings" charset="2"/>
              <a:buChar char="Ø"/>
            </a:pPr>
            <a:r>
              <a:rPr lang="en-US" dirty="0" smtClean="0">
                <a:solidFill>
                  <a:srgbClr val="FF0000"/>
                </a:solidFill>
              </a:rPr>
              <a:t>Demographics;</a:t>
            </a:r>
          </a:p>
          <a:p>
            <a:r>
              <a:rPr lang="en-US" dirty="0" smtClean="0"/>
              <a:t>How it differs from L2 teaching</a:t>
            </a:r>
          </a:p>
          <a:p>
            <a:pPr lvl="1">
              <a:buFont typeface="Wingdings" charset="2"/>
              <a:buChar char="Ø"/>
            </a:pPr>
            <a:r>
              <a:rPr lang="en-US" dirty="0" smtClean="0">
                <a:solidFill>
                  <a:srgbClr val="FF0000"/>
                </a:solidFill>
              </a:rPr>
              <a:t>Heritage language learners;</a:t>
            </a:r>
          </a:p>
          <a:p>
            <a:r>
              <a:rPr lang="en-US" dirty="0" smtClean="0"/>
              <a:t>The big ideas or essence of HL teaching;</a:t>
            </a:r>
          </a:p>
          <a:p>
            <a:pPr lvl="1">
              <a:buFont typeface="Wingdings" charset="2"/>
              <a:buChar char="Ø"/>
            </a:pPr>
            <a:r>
              <a:rPr lang="en-US" dirty="0" smtClean="0">
                <a:solidFill>
                  <a:srgbClr val="FF0000"/>
                </a:solidFill>
              </a:rPr>
              <a:t>General principles and some specific tools</a:t>
            </a:r>
          </a:p>
          <a:p>
            <a:r>
              <a:rPr lang="en-US" b="1" dirty="0" smtClean="0"/>
              <a:t>Closing: The possibilities</a:t>
            </a:r>
            <a:endParaRPr lang="en-US" b="1" dirty="0"/>
          </a:p>
        </p:txBody>
      </p:sp>
    </p:spTree>
    <p:extLst>
      <p:ext uri="{BB962C8B-B14F-4D97-AF65-F5344CB8AC3E}">
        <p14:creationId xmlns:p14="http://schemas.microsoft.com/office/powerpoint/2010/main" val="865846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3">
                                            <p:txEl>
                                              <p:pRg st="6" end="6"/>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looking at the possibilities</a:t>
            </a:r>
            <a:endParaRPr lang="en-US" dirty="0"/>
          </a:p>
        </p:txBody>
      </p:sp>
      <p:sp>
        <p:nvSpPr>
          <p:cNvPr id="3" name="Content Placeholder 2"/>
          <p:cNvSpPr>
            <a:spLocks noGrp="1"/>
          </p:cNvSpPr>
          <p:nvPr>
            <p:ph idx="1"/>
          </p:nvPr>
        </p:nvSpPr>
        <p:spPr>
          <a:xfrm>
            <a:off x="457200" y="1600200"/>
            <a:ext cx="8229600" cy="4869801"/>
          </a:xfrm>
        </p:spPr>
        <p:txBody>
          <a:bodyPr>
            <a:normAutofit fontScale="92500"/>
          </a:bodyPr>
          <a:lstStyle/>
          <a:p>
            <a:r>
              <a:rPr lang="en-US" dirty="0" smtClean="0"/>
              <a:t>The big ideas or essence of HL teaching;</a:t>
            </a:r>
          </a:p>
          <a:p>
            <a:pPr lvl="1">
              <a:buFont typeface="Wingdings" charset="2"/>
              <a:buChar char="Ø"/>
            </a:pPr>
            <a:r>
              <a:rPr lang="en-US" dirty="0" smtClean="0">
                <a:solidFill>
                  <a:srgbClr val="FF0000"/>
                </a:solidFill>
              </a:rPr>
              <a:t>Two domains of HL teaching: Language and socio-affective issues (text connections, exit cards, T-charts);</a:t>
            </a:r>
          </a:p>
          <a:p>
            <a:pPr lvl="1">
              <a:buFont typeface="Wingdings" charset="2"/>
              <a:buChar char="Ø"/>
            </a:pPr>
            <a:r>
              <a:rPr lang="en-US" dirty="0" smtClean="0">
                <a:solidFill>
                  <a:srgbClr val="FF0000"/>
                </a:solidFill>
              </a:rPr>
              <a:t>Life experiences are predictive of proficiency (linguistic autobiographies and surveys);</a:t>
            </a:r>
          </a:p>
          <a:p>
            <a:pPr lvl="1">
              <a:buFont typeface="Wingdings" charset="2"/>
              <a:buChar char="Ø"/>
            </a:pPr>
            <a:r>
              <a:rPr lang="en-US" dirty="0" smtClean="0">
                <a:solidFill>
                  <a:srgbClr val="FF0000"/>
                </a:solidFill>
              </a:rPr>
              <a:t>Because life experiences vary, HL learners can be very linguistically diverse;</a:t>
            </a:r>
          </a:p>
          <a:p>
            <a:pPr lvl="1">
              <a:buFont typeface="Wingdings" charset="2"/>
              <a:buChar char="Ø"/>
            </a:pPr>
            <a:r>
              <a:rPr lang="en-US" dirty="0" smtClean="0">
                <a:solidFill>
                  <a:srgbClr val="FF0000"/>
                </a:solidFill>
              </a:rPr>
              <a:t>Tools to attend to diversity: Homogeneous groupings for mini-lessons, (agendas, anchoring activities), heterogeneous groupings for reciprocal learning.</a:t>
            </a:r>
          </a:p>
          <a:p>
            <a:pPr lvl="1">
              <a:buFont typeface="Wingdings" charset="2"/>
              <a:buChar char="Ø"/>
            </a:pPr>
            <a:endParaRPr lang="en-US" dirty="0" smtClean="0">
              <a:solidFill>
                <a:srgbClr val="FF0000"/>
              </a:solidFill>
            </a:endParaRPr>
          </a:p>
        </p:txBody>
      </p:sp>
    </p:spTree>
    <p:extLst>
      <p:ext uri="{BB962C8B-B14F-4D97-AF65-F5344CB8AC3E}">
        <p14:creationId xmlns:p14="http://schemas.microsoft.com/office/powerpoint/2010/main" val="2299850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Why it matters</a:t>
            </a:r>
          </a:p>
          <a:p>
            <a:pPr lvl="1">
              <a:buFont typeface="Wingdings" charset="2"/>
              <a:buChar char="Ø"/>
            </a:pPr>
            <a:r>
              <a:rPr lang="en-US" dirty="0" smtClean="0">
                <a:solidFill>
                  <a:srgbClr val="FF0000"/>
                </a:solidFill>
              </a:rPr>
              <a:t>Demographics;</a:t>
            </a:r>
          </a:p>
          <a:p>
            <a:r>
              <a:rPr lang="en-US" dirty="0" smtClean="0"/>
              <a:t>How it differs from L2 teaching</a:t>
            </a:r>
          </a:p>
          <a:p>
            <a:pPr lvl="1">
              <a:buFont typeface="Wingdings" charset="2"/>
              <a:buChar char="Ø"/>
            </a:pPr>
            <a:r>
              <a:rPr lang="en-US" dirty="0" smtClean="0">
                <a:solidFill>
                  <a:srgbClr val="FF0000"/>
                </a:solidFill>
              </a:rPr>
              <a:t>Heritage language learners;</a:t>
            </a:r>
          </a:p>
          <a:p>
            <a:r>
              <a:rPr lang="en-US" dirty="0" smtClean="0"/>
              <a:t>The big ideas or essence of HL teaching;</a:t>
            </a:r>
          </a:p>
          <a:p>
            <a:pPr lvl="1">
              <a:buFont typeface="Wingdings" charset="2"/>
              <a:buChar char="Ø"/>
            </a:pPr>
            <a:r>
              <a:rPr lang="en-US" dirty="0" smtClean="0">
                <a:solidFill>
                  <a:srgbClr val="FF0000"/>
                </a:solidFill>
              </a:rPr>
              <a:t>General principles and some specific tools</a:t>
            </a:r>
          </a:p>
          <a:p>
            <a:r>
              <a:rPr lang="en-US" b="1" dirty="0" smtClean="0"/>
              <a:t>Closing: The possibilities</a:t>
            </a:r>
            <a:endParaRPr lang="en-US" b="1" dirty="0"/>
          </a:p>
        </p:txBody>
      </p:sp>
    </p:spTree>
    <p:extLst>
      <p:ext uri="{BB962C8B-B14F-4D97-AF65-F5344CB8AC3E}">
        <p14:creationId xmlns:p14="http://schemas.microsoft.com/office/powerpoint/2010/main" val="186262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3">
                                            <p:txEl>
                                              <p:pRg st="6" end="6"/>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The payoff</a:t>
            </a:r>
            <a:endParaRPr lang="en-US" dirty="0"/>
          </a:p>
        </p:txBody>
      </p:sp>
      <p:sp>
        <p:nvSpPr>
          <p:cNvPr id="3" name="Content Placeholder 2"/>
          <p:cNvSpPr>
            <a:spLocks noGrp="1"/>
          </p:cNvSpPr>
          <p:nvPr>
            <p:ph idx="1"/>
          </p:nvPr>
        </p:nvSpPr>
        <p:spPr/>
        <p:txBody>
          <a:bodyPr>
            <a:normAutofit lnSpcReduction="10000"/>
          </a:bodyPr>
          <a:lstStyle/>
          <a:p>
            <a:r>
              <a:rPr lang="en-US" dirty="0" smtClean="0"/>
              <a:t>Youth from immigrant backgrounds </a:t>
            </a:r>
            <a:r>
              <a:rPr lang="en-US" dirty="0"/>
              <a:t>who know both English and </a:t>
            </a:r>
            <a:r>
              <a:rPr lang="en-US" dirty="0" smtClean="0"/>
              <a:t>their HL are more likely to </a:t>
            </a:r>
          </a:p>
          <a:p>
            <a:pPr lvl="1">
              <a:buFont typeface="Wingdings" charset="2"/>
              <a:buChar char="Ø"/>
            </a:pPr>
            <a:r>
              <a:rPr lang="en-US" dirty="0"/>
              <a:t>graduate from high school</a:t>
            </a:r>
            <a:r>
              <a:rPr lang="en-US" dirty="0" smtClean="0">
                <a:effectLst/>
              </a:rPr>
              <a:t> </a:t>
            </a:r>
          </a:p>
          <a:p>
            <a:pPr lvl="1">
              <a:buFont typeface="Wingdings" charset="2"/>
              <a:buChar char="Ø"/>
            </a:pPr>
            <a:r>
              <a:rPr lang="en-US" dirty="0"/>
              <a:t>go on to college</a:t>
            </a:r>
            <a:r>
              <a:rPr lang="en-US" dirty="0" smtClean="0">
                <a:effectLst/>
              </a:rPr>
              <a:t> </a:t>
            </a:r>
          </a:p>
          <a:p>
            <a:pPr lvl="1">
              <a:buFont typeface="Wingdings" charset="2"/>
              <a:buChar char="Ø"/>
            </a:pPr>
            <a:r>
              <a:rPr lang="en-US" dirty="0"/>
              <a:t>enter higher status occupations </a:t>
            </a:r>
            <a:endParaRPr lang="en-US" dirty="0" smtClean="0"/>
          </a:p>
          <a:p>
            <a:pPr lvl="1">
              <a:buFont typeface="Wingdings" charset="2"/>
              <a:buChar char="Ø"/>
            </a:pPr>
            <a:r>
              <a:rPr lang="en-US" dirty="0"/>
              <a:t>have more social </a:t>
            </a:r>
            <a:r>
              <a:rPr lang="en-US" dirty="0" smtClean="0"/>
              <a:t>networks</a:t>
            </a:r>
          </a:p>
          <a:p>
            <a:pPr marL="0" indent="0">
              <a:buNone/>
            </a:pPr>
            <a:r>
              <a:rPr lang="en-US" dirty="0" smtClean="0"/>
              <a:t>(Patricia </a:t>
            </a:r>
            <a:r>
              <a:rPr lang="en-US" dirty="0" err="1" smtClean="0"/>
              <a:t>Gándara</a:t>
            </a:r>
            <a:r>
              <a:rPr lang="en-US" dirty="0" smtClean="0"/>
              <a:t>, 2015, http://</a:t>
            </a:r>
            <a:r>
              <a:rPr lang="en-US" dirty="0" err="1" smtClean="0"/>
              <a:t>onlinelibrary.wiley.com</a:t>
            </a:r>
            <a:r>
              <a:rPr lang="en-US" dirty="0" smtClean="0"/>
              <a:t>/</a:t>
            </a:r>
            <a:r>
              <a:rPr lang="en-US" dirty="0" err="1" smtClean="0"/>
              <a:t>doi</a:t>
            </a:r>
            <a:r>
              <a:rPr lang="en-US" dirty="0" smtClean="0"/>
              <a:t>/10.1002/ets2.12054/full)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3567806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575" y="382960"/>
            <a:ext cx="8728249" cy="6087041"/>
          </a:xfrm>
        </p:spPr>
        <p:txBody>
          <a:bodyPr>
            <a:normAutofit lnSpcReduction="10000"/>
          </a:bodyPr>
          <a:lstStyle/>
          <a:p>
            <a:r>
              <a:rPr lang="en-US" i="1" dirty="0"/>
              <a:t>Children of immigrants today are coming of age in a majority-minority era. Their linguistic and cultural </a:t>
            </a:r>
            <a:r>
              <a:rPr lang="en-US" i="1" dirty="0" err="1"/>
              <a:t>caché</a:t>
            </a:r>
            <a:r>
              <a:rPr lang="en-US" i="1" dirty="0"/>
              <a:t> is becoming normative, and employers increasingly prefer employees who can reach a wider client base and work collaboratively with colleagues across racial, ethnic, and cultural lines. The new economy calls for a multilingual approach to educating America's children, and the evidence now suggests that these young multilingual individuals will be well rewarded in the future for this human capital that they bring to school and to the labor market. </a:t>
            </a:r>
            <a:r>
              <a:rPr lang="en-US" i="1" dirty="0" smtClean="0"/>
              <a:t>(</a:t>
            </a:r>
            <a:r>
              <a:rPr lang="en-US" i="1" dirty="0" err="1" smtClean="0"/>
              <a:t>Gándara</a:t>
            </a:r>
            <a:r>
              <a:rPr lang="en-US" i="1" dirty="0" smtClean="0"/>
              <a:t>, </a:t>
            </a:r>
            <a:r>
              <a:rPr lang="en-US" i="1" dirty="0" err="1" smtClean="0"/>
              <a:t>n.p</a:t>
            </a:r>
            <a:r>
              <a:rPr lang="en-US" i="1" dirty="0" smtClean="0"/>
              <a:t>.)</a:t>
            </a:r>
            <a:endParaRPr lang="en-US" i="1" dirty="0"/>
          </a:p>
        </p:txBody>
      </p:sp>
    </p:spTree>
    <p:extLst>
      <p:ext uri="{BB962C8B-B14F-4D97-AF65-F5344CB8AC3E}">
        <p14:creationId xmlns:p14="http://schemas.microsoft.com/office/powerpoint/2010/main" val="4058239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eaLnBrk="1" hangingPunct="1"/>
            <a:endParaRPr lang="en-US">
              <a:effectLst>
                <a:outerShdw blurRad="38100" dist="38100" dir="2700000" algn="tl">
                  <a:srgbClr val="FFFFFF"/>
                </a:outerShdw>
              </a:effectLst>
              <a:latin typeface="Rockwell" charset="0"/>
              <a:ea typeface="ＭＳ Ｐゴシック" charset="0"/>
              <a:cs typeface="ＭＳ Ｐゴシック"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7058548"/>
              </p:ext>
            </p:extLst>
          </p:nvPr>
        </p:nvGraphicFramePr>
        <p:xfrm>
          <a:off x="0" y="0"/>
          <a:ext cx="9144000" cy="6851658"/>
        </p:xfrm>
        <a:graphic>
          <a:graphicData uri="http://schemas.openxmlformats.org/drawingml/2006/table">
            <a:tbl>
              <a:tblPr/>
              <a:tblGrid>
                <a:gridCol w="4572000"/>
                <a:gridCol w="4572000"/>
              </a:tblGrid>
              <a:tr h="779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Rockwell" charset="0"/>
                          <a:ea typeface="ＭＳ Ｐゴシック" charset="0"/>
                          <a:cs typeface="ＭＳ Ｐゴシック" charset="0"/>
                        </a:rPr>
                        <a:t>15 most commonly studied languages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Rockwell" charset="0"/>
                          <a:ea typeface="ＭＳ Ｐゴシック" charset="0"/>
                          <a:cs typeface="ＭＳ Ｐゴシック" charset="0"/>
                        </a:rPr>
                        <a:t>Higher Education Enrollments in 2009 (MLA report, 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Spanish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864,986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French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216,419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German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96,349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ASL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91,763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Italian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80,752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Japanese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73,434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Chinese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60,976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Arabic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35,083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Latin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32,606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Russian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26,883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Greek, Ancient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rPr>
                        <a:t>20,695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Hebrew, Biblical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13,807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Portuguese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11,371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Rockwell" charset="0"/>
                          <a:ea typeface="ＭＳ Ｐゴシック" charset="0"/>
                          <a:cs typeface="ＭＳ Ｐゴシック" charset="0"/>
                        </a:rPr>
                        <a:t>Korean </a:t>
                      </a:r>
                      <a:endPar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rPr>
                        <a:t>8,511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0EC"/>
                    </a:solidFill>
                  </a:tcPr>
                </a:tc>
              </a:tr>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Rockwell" charset="0"/>
                          <a:ea typeface="ＭＳ Ｐゴシック" charset="0"/>
                          <a:cs typeface="ＭＳ Ｐゴシック" charset="0"/>
                        </a:rPr>
                        <a:t>Hebrew, modern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Rockwell" charset="0"/>
                          <a:ea typeface="ＭＳ Ｐゴシック" charset="0"/>
                          <a:cs typeface="ＭＳ Ｐゴシック" charset="0"/>
                        </a:rPr>
                        <a:t>8,245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E0D6"/>
                    </a:solidFill>
                  </a:tcPr>
                </a:tc>
              </a:tr>
            </a:tbl>
          </a:graphicData>
        </a:graphic>
      </p:graphicFrame>
    </p:spTree>
    <p:extLst>
      <p:ext uri="{BB962C8B-B14F-4D97-AF65-F5344CB8AC3E}">
        <p14:creationId xmlns:p14="http://schemas.microsoft.com/office/powerpoint/2010/main" val="102242758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592306"/>
            <a:ext cx="7772400" cy="4176669"/>
          </a:xfrm>
        </p:spPr>
        <p:txBody>
          <a:bodyPr>
            <a:normAutofit/>
          </a:bodyPr>
          <a:lstStyle/>
          <a:p>
            <a:r>
              <a:rPr lang="en-US" dirty="0" smtClean="0"/>
              <a:t>Against this backdrop, HL teaching and learning emerge as singularly important </a:t>
            </a:r>
            <a:br>
              <a:rPr lang="en-US" dirty="0" smtClean="0"/>
            </a:br>
            <a:r>
              <a:rPr lang="en-US" dirty="0" smtClean="0"/>
              <a:t>to immigrant youth,</a:t>
            </a:r>
            <a:br>
              <a:rPr lang="en-US" dirty="0" smtClean="0"/>
            </a:br>
            <a:r>
              <a:rPr lang="en-US" dirty="0" smtClean="0"/>
              <a:t>The future of the US,</a:t>
            </a:r>
            <a:br>
              <a:rPr lang="en-US" dirty="0" smtClean="0"/>
            </a:br>
            <a:r>
              <a:rPr lang="en-US" dirty="0" smtClean="0"/>
              <a:t>Our profession</a:t>
            </a:r>
            <a:endParaRPr lang="en-US" dirty="0"/>
          </a:p>
        </p:txBody>
      </p:sp>
    </p:spTree>
    <p:extLst>
      <p:ext uri="{BB962C8B-B14F-4D97-AF65-F5344CB8AC3E}">
        <p14:creationId xmlns:p14="http://schemas.microsoft.com/office/powerpoint/2010/main" val="173850856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Gracias!</a:t>
            </a:r>
            <a:br>
              <a:rPr lang="en-US" dirty="0" smtClean="0"/>
            </a:br>
            <a:r>
              <a:rPr lang="en-US" dirty="0" smtClean="0"/>
              <a:t/>
            </a:r>
            <a:br>
              <a:rPr lang="en-US" dirty="0" smtClean="0"/>
            </a:br>
            <a:r>
              <a:rPr lang="en-US" sz="2800" dirty="0" err="1" smtClean="0"/>
              <a:t>Maria.carreira@csulb.edu</a:t>
            </a:r>
            <a:endParaRPr lang="en-US" sz="28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546825"/>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here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448056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65284"/>
            <a:ext cx="7772400" cy="1755775"/>
          </a:xfrm>
        </p:spPr>
        <p:txBody>
          <a:bodyPr>
            <a:normAutofit fontScale="90000"/>
          </a:bodyPr>
          <a:lstStyle/>
          <a:p>
            <a:r>
              <a:rPr lang="en-US" dirty="0" smtClean="0"/>
              <a:t>Curriculum Design and Classroom Applications for Teaching Heritage Languages</a:t>
            </a:r>
            <a:endParaRPr lang="en-US" dirty="0"/>
          </a:p>
        </p:txBody>
      </p:sp>
      <p:sp>
        <p:nvSpPr>
          <p:cNvPr id="3" name="Subtitle 2"/>
          <p:cNvSpPr>
            <a:spLocks noGrp="1"/>
          </p:cNvSpPr>
          <p:nvPr>
            <p:ph type="subTitle" idx="1"/>
          </p:nvPr>
        </p:nvSpPr>
        <p:spPr>
          <a:xfrm>
            <a:off x="1371599" y="3886200"/>
            <a:ext cx="6711605" cy="2563646"/>
          </a:xfrm>
        </p:spPr>
        <p:txBody>
          <a:bodyPr/>
          <a:lstStyle/>
          <a:p>
            <a:r>
              <a:rPr lang="en-US" dirty="0" smtClean="0"/>
              <a:t>Maria M. Carreira, Ph.D.</a:t>
            </a:r>
          </a:p>
          <a:p>
            <a:r>
              <a:rPr lang="en-US" dirty="0" smtClean="0"/>
              <a:t>California State University, Long Beach</a:t>
            </a:r>
          </a:p>
          <a:p>
            <a:r>
              <a:rPr lang="en-US" dirty="0" smtClean="0"/>
              <a:t>National Heritage Language Resource Center, UCLA</a:t>
            </a:r>
            <a:endParaRPr lang="en-US" dirty="0"/>
          </a:p>
        </p:txBody>
      </p:sp>
    </p:spTree>
    <p:extLst>
      <p:ext uri="{BB962C8B-B14F-4D97-AF65-F5344CB8AC3E}">
        <p14:creationId xmlns:p14="http://schemas.microsoft.com/office/powerpoint/2010/main" val="3282583145"/>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this workshop</a:t>
            </a:r>
            <a:endParaRPr lang="en-US" dirty="0"/>
          </a:p>
        </p:txBody>
      </p:sp>
      <p:sp>
        <p:nvSpPr>
          <p:cNvPr id="3" name="Content Placeholder 2"/>
          <p:cNvSpPr>
            <a:spLocks noGrp="1"/>
          </p:cNvSpPr>
          <p:nvPr>
            <p:ph idx="1"/>
          </p:nvPr>
        </p:nvSpPr>
        <p:spPr/>
        <p:txBody>
          <a:bodyPr/>
          <a:lstStyle/>
          <a:p>
            <a:r>
              <a:rPr lang="en-US" dirty="0" smtClean="0"/>
              <a:t>Managing and leveraging learner diversity;</a:t>
            </a:r>
          </a:p>
          <a:p>
            <a:r>
              <a:rPr lang="en-US" dirty="0" smtClean="0"/>
              <a:t>Formative assessment;</a:t>
            </a:r>
          </a:p>
          <a:p>
            <a:r>
              <a:rPr lang="en-US" dirty="0" smtClean="0"/>
              <a:t>Curriculum and syllabus design; sequencing instruction;</a:t>
            </a:r>
          </a:p>
          <a:p>
            <a:r>
              <a:rPr lang="en-US" dirty="0" smtClean="0"/>
              <a:t>Scaffolding</a:t>
            </a:r>
          </a:p>
          <a:p>
            <a:endParaRPr lang="en-US" dirty="0"/>
          </a:p>
        </p:txBody>
      </p:sp>
    </p:spTree>
    <p:extLst>
      <p:ext uri="{BB962C8B-B14F-4D97-AF65-F5344CB8AC3E}">
        <p14:creationId xmlns:p14="http://schemas.microsoft.com/office/powerpoint/2010/main" val="39596811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activity:</a:t>
            </a:r>
            <a:br>
              <a:rPr lang="en-US" dirty="0" smtClean="0"/>
            </a:br>
            <a:r>
              <a:rPr lang="en-US" dirty="0" smtClean="0"/>
              <a:t>Choose from one of the following</a:t>
            </a:r>
            <a:endParaRPr lang="en-US" dirty="0"/>
          </a:p>
        </p:txBody>
      </p:sp>
      <p:sp>
        <p:nvSpPr>
          <p:cNvPr id="3" name="Content Placeholder 2"/>
          <p:cNvSpPr>
            <a:spLocks noGrp="1"/>
          </p:cNvSpPr>
          <p:nvPr>
            <p:ph idx="1"/>
          </p:nvPr>
        </p:nvSpPr>
        <p:spPr/>
        <p:txBody>
          <a:bodyPr>
            <a:normAutofit/>
          </a:bodyPr>
          <a:lstStyle/>
          <a:p>
            <a:r>
              <a:rPr lang="en-US" dirty="0" smtClean="0"/>
              <a:t>Write up one or two questions/concerns that you have  about HL teaching.</a:t>
            </a:r>
          </a:p>
          <a:p>
            <a:r>
              <a:rPr lang="en-US" dirty="0" smtClean="0"/>
              <a:t>Answer the following Text-to-self connection:</a:t>
            </a:r>
          </a:p>
          <a:p>
            <a:pPr marL="0" indent="0">
              <a:buNone/>
            </a:pPr>
            <a:r>
              <a:rPr lang="en-US" dirty="0" smtClean="0"/>
              <a:t>	One idea that caught my attention from the</a:t>
            </a:r>
          </a:p>
          <a:p>
            <a:pPr marL="0" indent="0">
              <a:buNone/>
            </a:pPr>
            <a:r>
              <a:rPr lang="en-US" dirty="0" smtClean="0"/>
              <a:t> 	last presentation was:</a:t>
            </a:r>
            <a:endParaRPr lang="en-US" dirty="0"/>
          </a:p>
          <a:p>
            <a:pPr marL="0" indent="0">
              <a:buNone/>
            </a:pPr>
            <a:endParaRPr lang="en-US" dirty="0" smtClean="0"/>
          </a:p>
          <a:p>
            <a:r>
              <a:rPr lang="en-US" dirty="0" smtClean="0"/>
              <a:t>Post your contributions on your designated wall space.</a:t>
            </a:r>
            <a:endParaRPr lang="en-US" dirty="0"/>
          </a:p>
        </p:txBody>
      </p:sp>
    </p:spTree>
    <p:extLst>
      <p:ext uri="{BB962C8B-B14F-4D97-AF65-F5344CB8AC3E}">
        <p14:creationId xmlns:p14="http://schemas.microsoft.com/office/powerpoint/2010/main" val="51616753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the point of that?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61950089"/>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Attending to issues of diversity</a:t>
            </a:r>
            <a:endParaRPr lang="en-US" dirty="0"/>
          </a:p>
        </p:txBody>
      </p:sp>
      <p:sp>
        <p:nvSpPr>
          <p:cNvPr id="5" name="Content Placeholder 4"/>
          <p:cNvSpPr>
            <a:spLocks noGrp="1"/>
          </p:cNvSpPr>
          <p:nvPr>
            <p:ph idx="1"/>
          </p:nvPr>
        </p:nvSpPr>
        <p:spPr/>
        <p:txBody>
          <a:bodyPr/>
          <a:lstStyle/>
          <a:p>
            <a:r>
              <a:rPr lang="en-US" dirty="0" smtClean="0"/>
              <a:t>Flexible </a:t>
            </a:r>
            <a:r>
              <a:rPr lang="en-US" dirty="0"/>
              <a:t>g</a:t>
            </a:r>
            <a:r>
              <a:rPr lang="en-US" dirty="0" smtClean="0"/>
              <a:t>rouping;</a:t>
            </a:r>
          </a:p>
          <a:p>
            <a:r>
              <a:rPr lang="en-US" dirty="0" smtClean="0"/>
              <a:t>Creating a community of learners;</a:t>
            </a:r>
          </a:p>
          <a:p>
            <a:r>
              <a:rPr lang="en-US" dirty="0" smtClean="0"/>
              <a:t>Other uses?</a:t>
            </a:r>
            <a:endParaRPr lang="en-US" dirty="0"/>
          </a:p>
        </p:txBody>
      </p:sp>
    </p:spTree>
    <p:extLst>
      <p:ext uri="{BB962C8B-B14F-4D97-AF65-F5344CB8AC3E}">
        <p14:creationId xmlns:p14="http://schemas.microsoft.com/office/powerpoint/2010/main" val="595702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a:t>
            </a:r>
            <a:endParaRPr lang="en-US" dirty="0"/>
          </a:p>
        </p:txBody>
      </p:sp>
      <p:sp>
        <p:nvSpPr>
          <p:cNvPr id="3" name="Content Placeholder 2"/>
          <p:cNvSpPr>
            <a:spLocks noGrp="1"/>
          </p:cNvSpPr>
          <p:nvPr>
            <p:ph idx="1"/>
          </p:nvPr>
        </p:nvSpPr>
        <p:spPr/>
        <p:txBody>
          <a:bodyPr/>
          <a:lstStyle/>
          <a:p>
            <a:r>
              <a:rPr lang="en-US" dirty="0" smtClean="0"/>
              <a:t>Visual checks for understanding;</a:t>
            </a:r>
          </a:p>
          <a:p>
            <a:r>
              <a:rPr lang="en-US" dirty="0" smtClean="0"/>
              <a:t>The KWL chart</a:t>
            </a:r>
            <a:endParaRPr lang="en-US" dirty="0"/>
          </a:p>
        </p:txBody>
      </p:sp>
    </p:spTree>
    <p:extLst>
      <p:ext uri="{BB962C8B-B14F-4D97-AF65-F5344CB8AC3E}">
        <p14:creationId xmlns:p14="http://schemas.microsoft.com/office/powerpoint/2010/main" val="3626849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0" y="184238"/>
            <a:ext cx="8229600" cy="840178"/>
          </a:xfrm>
        </p:spPr>
        <p:txBody>
          <a:bodyPr>
            <a:normAutofit/>
          </a:bodyPr>
          <a:lstStyle/>
          <a:p>
            <a:r>
              <a:rPr lang="en-US" b="1" dirty="0" smtClean="0">
                <a:solidFill>
                  <a:schemeClr val="accent6">
                    <a:lumMod val="75000"/>
                  </a:schemeClr>
                </a:solidFill>
                <a:latin typeface="+mn-lt"/>
              </a:rPr>
              <a:t>Checks for understanding</a:t>
            </a:r>
            <a:endParaRPr lang="en-US" b="1" dirty="0">
              <a:solidFill>
                <a:schemeClr val="accent6">
                  <a:lumMod val="75000"/>
                </a:schemeClr>
              </a:solidFill>
              <a:latin typeface="+mn-lt"/>
            </a:endParaRPr>
          </a:p>
        </p:txBody>
      </p:sp>
      <p:sp>
        <p:nvSpPr>
          <p:cNvPr id="3" name="Content Placeholder 2"/>
          <p:cNvSpPr>
            <a:spLocks noGrp="1"/>
          </p:cNvSpPr>
          <p:nvPr>
            <p:ph idx="1"/>
          </p:nvPr>
        </p:nvSpPr>
        <p:spPr>
          <a:xfrm>
            <a:off x="298450" y="1488440"/>
            <a:ext cx="8610023" cy="5076134"/>
          </a:xfrm>
        </p:spPr>
        <p:txBody>
          <a:bodyPr>
            <a:normAutofit/>
          </a:bodyPr>
          <a:lstStyle/>
          <a:p>
            <a:pPr marL="0" indent="0">
              <a:buNone/>
            </a:pPr>
            <a:r>
              <a:rPr lang="en-US" dirty="0" smtClean="0"/>
              <a:t>What it is:</a:t>
            </a:r>
          </a:p>
          <a:p>
            <a:pPr marL="0" indent="0">
              <a:buNone/>
            </a:pPr>
            <a:r>
              <a:rPr lang="en-US" sz="600" dirty="0" smtClean="0"/>
              <a:t>   </a:t>
            </a:r>
          </a:p>
          <a:p>
            <a:pPr marL="0" indent="0">
              <a:buNone/>
            </a:pPr>
            <a:r>
              <a:rPr lang="en-US" dirty="0" smtClean="0"/>
              <a:t>All students respond to a prompt using hand signals (e.g. thumbs up/down) or flashing a sign (e.g., true/false; a,b,c,d)</a:t>
            </a:r>
            <a:endParaRPr lang="en-US" dirty="0"/>
          </a:p>
          <a:p>
            <a:pPr marL="0" indent="0">
              <a:buNone/>
            </a:pPr>
            <a:endParaRPr lang="en-US" dirty="0"/>
          </a:p>
        </p:txBody>
      </p:sp>
      <p:pic>
        <p:nvPicPr>
          <p:cNvPr id="5" name="Picture 2" descr="http://www.thepetroc.com/wp-content/uploads/2012/12/Thumbs-Up-Thumbs-Down-298x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4002088"/>
            <a:ext cx="28384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233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1339</TotalTime>
  <Words>4972</Words>
  <Application>Microsoft Macintosh PowerPoint</Application>
  <PresentationFormat>On-screen Show (4:3)</PresentationFormat>
  <Paragraphs>857</Paragraphs>
  <Slides>148</Slides>
  <Notes>1</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Office Theme</vt:lpstr>
      <vt:lpstr>Teaching Heritage Language Learners: Approaches and Tools for a New Age in Language Teaching  CCCFLC, 2015 Conference</vt:lpstr>
      <vt:lpstr>Focus of this presentation</vt:lpstr>
      <vt:lpstr>Overview of this presentation</vt:lpstr>
      <vt:lpstr>Demographics</vt:lpstr>
      <vt:lpstr>Demographics (cont.)</vt:lpstr>
      <vt:lpstr>Children who speak a language other than English at home</vt:lpstr>
      <vt:lpstr>School demographics</vt:lpstr>
      <vt:lpstr>What about Higher Education?</vt:lpstr>
      <vt:lpstr>PowerPoint Presentation</vt:lpstr>
      <vt:lpstr>PowerPoint Presentation</vt:lpstr>
      <vt:lpstr>Recall: Demographics</vt:lpstr>
      <vt:lpstr>PowerPoint Presentation</vt:lpstr>
      <vt:lpstr>Missing from the “studied/taught” column</vt:lpstr>
      <vt:lpstr>Also missing from this study…</vt:lpstr>
      <vt:lpstr>                The upshot of demographics and institutional information </vt:lpstr>
      <vt:lpstr>What do we, as language educators, need to know about HL learners? </vt:lpstr>
      <vt:lpstr>HL teaching and learning</vt:lpstr>
      <vt:lpstr>Definitions + linguistic studies</vt:lpstr>
      <vt:lpstr>Definitions: Who is a heritage language learner?</vt:lpstr>
      <vt:lpstr>Example of a narrow definition</vt:lpstr>
      <vt:lpstr>Example of a broad definition </vt:lpstr>
      <vt:lpstr>Why this matters</vt:lpstr>
      <vt:lpstr>Learners who fit the narrow definition also fit the broad definition</vt:lpstr>
      <vt:lpstr>Broad + narrow definitions =  two domains to HL teaching</vt:lpstr>
      <vt:lpstr>http://youtu.be/39d6Lb2f2Aw </vt:lpstr>
      <vt:lpstr>Specific Needs stemming from broad definition</vt:lpstr>
      <vt:lpstr>PowerPoint Presentation</vt:lpstr>
      <vt:lpstr>Broad + narrow definitions =  two domains to HL teaching</vt:lpstr>
      <vt:lpstr>This is about student engagement</vt:lpstr>
      <vt:lpstr>Some tools for attending to HL learners’ affective needs and promoting engagement   </vt:lpstr>
      <vt:lpstr>PowerPoint Presentation</vt:lpstr>
      <vt:lpstr>The text-to-self connection (Harvey and Goudvis 2000:266)</vt:lpstr>
      <vt:lpstr>Text-to-world connection (Harvey and Goudvis 2000:267)</vt:lpstr>
      <vt:lpstr>The exit card</vt:lpstr>
      <vt:lpstr>A T-chart  (Deveraux, 2015, p. 131)</vt:lpstr>
      <vt:lpstr>T-charts are used for contrastive analysis</vt:lpstr>
      <vt:lpstr>An adaptation: A cultural T-chart</vt:lpstr>
      <vt:lpstr>It even works in really hard cases</vt:lpstr>
      <vt:lpstr>A cultural T-chart</vt:lpstr>
      <vt:lpstr>Another option: The Y chart</vt:lpstr>
      <vt:lpstr>Returning to…</vt:lpstr>
      <vt:lpstr>Broad + narrow definitions =  two domains to HL teaching</vt:lpstr>
      <vt:lpstr>HL learners’ linguistic needs are a function of:</vt:lpstr>
      <vt:lpstr>These variable give us insight as to what HL learners’ know</vt:lpstr>
      <vt:lpstr>PowerPoint Presentation</vt:lpstr>
      <vt:lpstr>What this means for teaching: List of language topics to target</vt:lpstr>
      <vt:lpstr>These variables also are also predictive of  proficiency </vt:lpstr>
      <vt:lpstr>What this means for teaching: Diagnostic assessment</vt:lpstr>
      <vt:lpstr>Because life experiences vary from one individual to another…</vt:lpstr>
      <vt:lpstr>HL learners are a really diverse flock...</vt:lpstr>
      <vt:lpstr>Problem: Many departments have fewer courses than needed</vt:lpstr>
      <vt:lpstr>We need…</vt:lpstr>
      <vt:lpstr>The mini-lesson</vt:lpstr>
      <vt:lpstr>But what about the rest of the class?</vt:lpstr>
      <vt:lpstr>PowerPoint Presentation</vt:lpstr>
      <vt:lpstr>Tools for managing mini-lessons</vt:lpstr>
      <vt:lpstr>Agendas</vt:lpstr>
      <vt:lpstr>Sample agenda from my class  (an HL class)</vt:lpstr>
      <vt:lpstr>Agendas</vt:lpstr>
      <vt:lpstr>Tools for managing mini-lessons</vt:lpstr>
      <vt:lpstr>Anchoring activities</vt:lpstr>
      <vt:lpstr>Anchoring activities</vt:lpstr>
      <vt:lpstr>We need…</vt:lpstr>
      <vt:lpstr>Mixed classes:  Classes with HL and L2 learners</vt:lpstr>
      <vt:lpstr>Mixed classes are more common than HL classes</vt:lpstr>
      <vt:lpstr>Mixed classes are designed and taught like L2 classes</vt:lpstr>
      <vt:lpstr>Mixed classes,  as currently configured</vt:lpstr>
      <vt:lpstr>Why this happens</vt:lpstr>
      <vt:lpstr>Recall: What HL learners’ know</vt:lpstr>
      <vt:lpstr>Compare with what L2 learners know</vt:lpstr>
      <vt:lpstr>HL and L2 learners tend to have complimentary skills and needs</vt:lpstr>
      <vt:lpstr>Two perspectives of complimentary nature of HL and L2 learners’ knowledge</vt:lpstr>
      <vt:lpstr>Two studies bring these perspectives into focus</vt:lpstr>
      <vt:lpstr>Two studies of paired interactions between HL and L2 (Bowles 2011, 2012)</vt:lpstr>
      <vt:lpstr>First study: L2 learners benefited more from the activity</vt:lpstr>
      <vt:lpstr>Second study: Both learners benefited from paired interactions</vt:lpstr>
      <vt:lpstr>What made the difference?</vt:lpstr>
      <vt:lpstr>First study: Only L2 learners benefitted</vt:lpstr>
      <vt:lpstr>Second study</vt:lpstr>
      <vt:lpstr>Take home lesson about HL + L2 pairings</vt:lpstr>
      <vt:lpstr>Two examples of activities that take advantage of HL and L2 learners’ complimentary skills</vt:lpstr>
      <vt:lpstr>Example 1: A cloze activity with HL-L2 learner groupings</vt:lpstr>
      <vt:lpstr>Example 2: An anchoring activity </vt:lpstr>
      <vt:lpstr> In sum: Flexible grouping is a powerful tool for responding to variation </vt:lpstr>
      <vt:lpstr>PowerPoint Presentation</vt:lpstr>
      <vt:lpstr>Before looking at the possibilities</vt:lpstr>
      <vt:lpstr>PowerPoint Presentation</vt:lpstr>
      <vt:lpstr>Possibilities: The payoff</vt:lpstr>
      <vt:lpstr>PowerPoint Presentation</vt:lpstr>
      <vt:lpstr>Against this backdrop, HL teaching and learning emerge as singularly important  to immigrant youth, The future of the US, Our profession</vt:lpstr>
      <vt:lpstr>Gracias!  Maria.carreira@csulb.edu</vt:lpstr>
      <vt:lpstr>Stop here</vt:lpstr>
      <vt:lpstr>Curriculum Design and Classroom Applications for Teaching Heritage Languages</vt:lpstr>
      <vt:lpstr>Overview of this workshop</vt:lpstr>
      <vt:lpstr>Warm up activity: Choose from one of the following</vt:lpstr>
      <vt:lpstr>What was the point of that?</vt:lpstr>
      <vt:lpstr>Attending to issues of diversity</vt:lpstr>
      <vt:lpstr>Other tools</vt:lpstr>
      <vt:lpstr>Checks for understanding</vt:lpstr>
      <vt:lpstr>Tips</vt:lpstr>
      <vt:lpstr>Checks for understanding</vt:lpstr>
      <vt:lpstr>The KWL chart</vt:lpstr>
      <vt:lpstr>The KWL chart</vt:lpstr>
      <vt:lpstr>checks For understanding and the KWL Chart are a FORM of formative assessment </vt:lpstr>
      <vt:lpstr>Overview of this workshop</vt:lpstr>
      <vt:lpstr>Assessment </vt:lpstr>
      <vt:lpstr>What is formative assessment? </vt:lpstr>
      <vt:lpstr>How to do formative assessment</vt:lpstr>
      <vt:lpstr>How to do formative assessment (cont.)</vt:lpstr>
      <vt:lpstr>How Formative Assessment enhances the potential for learning</vt:lpstr>
      <vt:lpstr> Formative assessment: Instructors </vt:lpstr>
      <vt:lpstr>Formative assessment: Students </vt:lpstr>
      <vt:lpstr>Formative assessment</vt:lpstr>
      <vt:lpstr>Recall: Many departments have fewer courses than needed </vt:lpstr>
      <vt:lpstr> Discussion: How do you assign a grade to these students and  </vt:lpstr>
      <vt:lpstr>Formative assessment: Fairness </vt:lpstr>
      <vt:lpstr>Overview of this workshop</vt:lpstr>
      <vt:lpstr>The general idea</vt:lpstr>
      <vt:lpstr>Don’t… </vt:lpstr>
      <vt:lpstr>Do…build on what they know</vt:lpstr>
      <vt:lpstr>The Five “FROM-TO” Principles (Kagan, 2015)</vt:lpstr>
      <vt:lpstr>The “From-To” principles and Vygotsky’s theory of learning.</vt:lpstr>
      <vt:lpstr>ZPD: The Goldilocks effect</vt:lpstr>
      <vt:lpstr>Let’s practice</vt:lpstr>
      <vt:lpstr>The Five “FROM-TO” Principles (Kagan, 2015)</vt:lpstr>
      <vt:lpstr>1. Listening  Reading</vt:lpstr>
      <vt:lpstr>2. Speaking  Writing </vt:lpstr>
      <vt:lpstr>3. Home-based register  General/academic register</vt:lpstr>
      <vt:lpstr>4. Everyday activities   In-class activities </vt:lpstr>
      <vt:lpstr>4. Everyday activities   In-class activities </vt:lpstr>
      <vt:lpstr>PowerPoint Presentation</vt:lpstr>
      <vt:lpstr>Overview of this workshop</vt:lpstr>
      <vt:lpstr>PowerPoint Presentation</vt:lpstr>
      <vt:lpstr>Scaffolding for grammar?</vt:lpstr>
      <vt:lpstr>How many times has this  happened to you?</vt:lpstr>
      <vt:lpstr>HL and L2 learners approach learning tasks in very different ways</vt:lpstr>
      <vt:lpstr>In short:</vt:lpstr>
      <vt:lpstr>Put differently: HL learners have performative competence</vt:lpstr>
      <vt:lpstr>A picture is worth a thousand words</vt:lpstr>
      <vt:lpstr>Why does this happen? </vt:lpstr>
      <vt:lpstr>What does this mean for HL teaching?</vt:lpstr>
      <vt:lpstr>A map of learning: Unpack the learning objectives</vt:lpstr>
      <vt:lpstr>Teaching grammatical terminology</vt:lpstr>
      <vt:lpstr>In short…</vt:lpstr>
      <vt:lpstr>Overview of this workshop</vt:lpstr>
      <vt:lpstr>Closing activity</vt:lpstr>
      <vt:lpstr>PowerPoint Presentation</vt:lpstr>
      <vt:lpstr>Gracias!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Carreira</dc:creator>
  <cp:lastModifiedBy>Maria Carreira</cp:lastModifiedBy>
  <cp:revision>57</cp:revision>
  <dcterms:created xsi:type="dcterms:W3CDTF">2015-10-16T17:52:37Z</dcterms:created>
  <dcterms:modified xsi:type="dcterms:W3CDTF">2015-10-18T22:32:51Z</dcterms:modified>
</cp:coreProperties>
</file>