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5" r:id="rId3"/>
    <p:sldId id="266" r:id="rId4"/>
    <p:sldId id="268" r:id="rId5"/>
    <p:sldId id="267" r:id="rId6"/>
    <p:sldId id="272" r:id="rId7"/>
    <p:sldId id="273" r:id="rId8"/>
    <p:sldId id="274" r:id="rId9"/>
    <p:sldId id="275" r:id="rId10"/>
    <p:sldId id="276" r:id="rId11"/>
    <p:sldId id="258" r:id="rId12"/>
    <p:sldId id="260" r:id="rId13"/>
    <p:sldId id="264" r:id="rId14"/>
    <p:sldId id="263" r:id="rId15"/>
    <p:sldId id="271"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9"/>
    <p:restoredTop sz="86735"/>
  </p:normalViewPr>
  <p:slideViewPr>
    <p:cSldViewPr snapToGrid="0" snapToObjects="1">
      <p:cViewPr varScale="1">
        <p:scale>
          <a:sx n="55" d="100"/>
          <a:sy n="55" d="100"/>
        </p:scale>
        <p:origin x="11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48907-3C79-6C41-969C-5A28C3234914}" type="datetimeFigureOut">
              <a:rPr kumimoji="1" lang="zh-CN" altLang="en-US" smtClean="0"/>
              <a:t>2022/4/29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E4E708-A141-104C-AF5C-6F1A7B8FF9EC}" type="slidenum">
              <a:rPr kumimoji="1" lang="zh-CN" altLang="en-US" smtClean="0"/>
              <a:t>‹#›</a:t>
            </a:fld>
            <a:endParaRPr kumimoji="1" lang="zh-CN" altLang="en-US"/>
          </a:p>
        </p:txBody>
      </p:sp>
    </p:spTree>
    <p:extLst>
      <p:ext uri="{BB962C8B-B14F-4D97-AF65-F5344CB8AC3E}">
        <p14:creationId xmlns:p14="http://schemas.microsoft.com/office/powerpoint/2010/main" val="2296426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first perform PCA for the </a:t>
            </a:r>
            <a:r>
              <a:rPr kumimoji="1" lang="en-US" altLang="zh-CN" dirty="0" err="1"/>
              <a:t>tf-idf</a:t>
            </a:r>
            <a:r>
              <a:rPr kumimoji="1" lang="en-US" altLang="zh-CN" dirty="0"/>
              <a:t> matrix. And we want to use the result of PCA to perform k mean clustering. Since we did </a:t>
            </a:r>
            <a:r>
              <a:rPr kumimoji="1" lang="en-US" altLang="zh-CN" dirty="0" err="1"/>
              <a:t>nlp</a:t>
            </a:r>
            <a:r>
              <a:rPr kumimoji="1" lang="en-US" altLang="zh-CN" dirty="0"/>
              <a:t> in two different method, we will perform PCA and </a:t>
            </a:r>
            <a:r>
              <a:rPr kumimoji="1" lang="en-US" altLang="zh-CN" dirty="0" err="1"/>
              <a:t>wss</a:t>
            </a:r>
            <a:r>
              <a:rPr kumimoji="1" lang="en-US" altLang="zh-CN" dirty="0"/>
              <a:t> </a:t>
            </a:r>
            <a:r>
              <a:rPr kumimoji="1" lang="en-US" altLang="zh-CN"/>
              <a:t>method of clustering </a:t>
            </a:r>
            <a:r>
              <a:rPr kumimoji="1" lang="en-US" altLang="zh-CN" dirty="0"/>
              <a:t>on them separately. We can see from the graph the error decline fast from 1 to 5, and then go steady. So the choose 5 as the group size. </a:t>
            </a:r>
          </a:p>
          <a:p>
            <a:endParaRPr kumimoji="1" lang="zh-CN" altLang="en-US" dirty="0"/>
          </a:p>
        </p:txBody>
      </p:sp>
      <p:sp>
        <p:nvSpPr>
          <p:cNvPr id="4" name="灯片编号占位符 3"/>
          <p:cNvSpPr>
            <a:spLocks noGrp="1"/>
          </p:cNvSpPr>
          <p:nvPr>
            <p:ph type="sldNum" sz="quarter" idx="5"/>
          </p:nvPr>
        </p:nvSpPr>
        <p:spPr/>
        <p:txBody>
          <a:bodyPr/>
          <a:lstStyle/>
          <a:p>
            <a:fld id="{10E4E708-A141-104C-AF5C-6F1A7B8FF9EC}" type="slidenum">
              <a:rPr kumimoji="1" lang="zh-CN" altLang="en-US" smtClean="0"/>
              <a:t>12</a:t>
            </a:fld>
            <a:endParaRPr kumimoji="1" lang="zh-CN" altLang="en-US"/>
          </a:p>
        </p:txBody>
      </p:sp>
    </p:spTree>
    <p:extLst>
      <p:ext uri="{BB962C8B-B14F-4D97-AF65-F5344CB8AC3E}">
        <p14:creationId xmlns:p14="http://schemas.microsoft.com/office/powerpoint/2010/main" val="406572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repeat the same process for </a:t>
            </a:r>
            <a:r>
              <a:rPr kumimoji="1" lang="en-US" altLang="zh-CN" dirty="0" err="1"/>
              <a:t>ngram</a:t>
            </a:r>
            <a:r>
              <a:rPr kumimoji="1" lang="en-US" altLang="zh-CN" dirty="0"/>
              <a:t>. Here we can see the error pattern is quite similar as the previous one. So we confirm the size of clustering is 5. </a:t>
            </a:r>
            <a:endParaRPr kumimoji="1" lang="zh-CN" altLang="en-US" dirty="0"/>
          </a:p>
        </p:txBody>
      </p:sp>
      <p:sp>
        <p:nvSpPr>
          <p:cNvPr id="4" name="灯片编号占位符 3"/>
          <p:cNvSpPr>
            <a:spLocks noGrp="1"/>
          </p:cNvSpPr>
          <p:nvPr>
            <p:ph type="sldNum" sz="quarter" idx="5"/>
          </p:nvPr>
        </p:nvSpPr>
        <p:spPr/>
        <p:txBody>
          <a:bodyPr/>
          <a:lstStyle/>
          <a:p>
            <a:fld id="{10E4E708-A141-104C-AF5C-6F1A7B8FF9EC}" type="slidenum">
              <a:rPr kumimoji="1" lang="zh-CN" altLang="en-US" smtClean="0"/>
              <a:t>13</a:t>
            </a:fld>
            <a:endParaRPr kumimoji="1" lang="zh-CN" altLang="en-US"/>
          </a:p>
        </p:txBody>
      </p:sp>
    </p:spTree>
    <p:extLst>
      <p:ext uri="{BB962C8B-B14F-4D97-AF65-F5344CB8AC3E}">
        <p14:creationId xmlns:p14="http://schemas.microsoft.com/office/powerpoint/2010/main" val="3498851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D876F8-74FF-8A17-444A-FF105520C8C1}"/>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9317BA7F-493E-65BD-4DA6-CA4BBF32F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9572144-58A8-73D8-E2A3-D41B218DDD71}"/>
              </a:ext>
            </a:extLst>
          </p:cNvPr>
          <p:cNvSpPr>
            <a:spLocks noGrp="1"/>
          </p:cNvSpPr>
          <p:nvPr>
            <p:ph type="dt" sz="half" idx="10"/>
          </p:nvPr>
        </p:nvSpPr>
        <p:spPr/>
        <p:txBody>
          <a:bodyPr/>
          <a:lstStyle/>
          <a:p>
            <a:fld id="{F970BC6C-D1D4-6D4E-8EC5-C131CF1460A8}" type="datetimeFigureOut">
              <a:rPr kumimoji="1" lang="zh-CN" altLang="en-US" smtClean="0"/>
              <a:t>2022/4/29</a:t>
            </a:fld>
            <a:endParaRPr kumimoji="1" lang="zh-CN" altLang="en-US"/>
          </a:p>
        </p:txBody>
      </p:sp>
      <p:sp>
        <p:nvSpPr>
          <p:cNvPr id="5" name="页脚占位符 4">
            <a:extLst>
              <a:ext uri="{FF2B5EF4-FFF2-40B4-BE49-F238E27FC236}">
                <a16:creationId xmlns:a16="http://schemas.microsoft.com/office/drawing/2014/main" id="{857E2B65-ACFE-71D2-8472-5F630D3941D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66338BC-88C0-1660-AF44-0873DA1DAFC1}"/>
              </a:ext>
            </a:extLst>
          </p:cNvPr>
          <p:cNvSpPr>
            <a:spLocks noGrp="1"/>
          </p:cNvSpPr>
          <p:nvPr>
            <p:ph type="sldNum" sz="quarter" idx="12"/>
          </p:nvPr>
        </p:nvSpPr>
        <p:spPr/>
        <p:txBody>
          <a:bodyPr/>
          <a:lstStyle/>
          <a:p>
            <a:fld id="{E40519F0-C264-0840-9AD1-FEE9AD1D049B}" type="slidenum">
              <a:rPr kumimoji="1" lang="zh-CN" altLang="en-US" smtClean="0"/>
              <a:t>‹#›</a:t>
            </a:fld>
            <a:endParaRPr kumimoji="1" lang="zh-CN" altLang="en-US"/>
          </a:p>
        </p:txBody>
      </p:sp>
    </p:spTree>
    <p:extLst>
      <p:ext uri="{BB962C8B-B14F-4D97-AF65-F5344CB8AC3E}">
        <p14:creationId xmlns:p14="http://schemas.microsoft.com/office/powerpoint/2010/main" val="281450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89731-D9B3-F46A-E768-9E2C150E9FC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C63BF0A-DB13-8684-4F29-13E2701E5D32}"/>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1299006-B526-1B88-D63C-21573BCFD1AE}"/>
              </a:ext>
            </a:extLst>
          </p:cNvPr>
          <p:cNvSpPr>
            <a:spLocks noGrp="1"/>
          </p:cNvSpPr>
          <p:nvPr>
            <p:ph type="dt" sz="half" idx="10"/>
          </p:nvPr>
        </p:nvSpPr>
        <p:spPr/>
        <p:txBody>
          <a:bodyPr/>
          <a:lstStyle/>
          <a:p>
            <a:fld id="{F970BC6C-D1D4-6D4E-8EC5-C131CF1460A8}" type="datetimeFigureOut">
              <a:rPr kumimoji="1" lang="zh-CN" altLang="en-US" smtClean="0"/>
              <a:t>2022/4/29</a:t>
            </a:fld>
            <a:endParaRPr kumimoji="1" lang="zh-CN" altLang="en-US"/>
          </a:p>
        </p:txBody>
      </p:sp>
      <p:sp>
        <p:nvSpPr>
          <p:cNvPr id="5" name="页脚占位符 4">
            <a:extLst>
              <a:ext uri="{FF2B5EF4-FFF2-40B4-BE49-F238E27FC236}">
                <a16:creationId xmlns:a16="http://schemas.microsoft.com/office/drawing/2014/main" id="{D8E96307-C39D-C233-612A-871933A1100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3C78602-F39E-179A-F6B0-E3CB86E063D5}"/>
              </a:ext>
            </a:extLst>
          </p:cNvPr>
          <p:cNvSpPr>
            <a:spLocks noGrp="1"/>
          </p:cNvSpPr>
          <p:nvPr>
            <p:ph type="sldNum" sz="quarter" idx="12"/>
          </p:nvPr>
        </p:nvSpPr>
        <p:spPr/>
        <p:txBody>
          <a:bodyPr/>
          <a:lstStyle/>
          <a:p>
            <a:fld id="{E40519F0-C264-0840-9AD1-FEE9AD1D049B}" type="slidenum">
              <a:rPr kumimoji="1" lang="zh-CN" altLang="en-US" smtClean="0"/>
              <a:t>‹#›</a:t>
            </a:fld>
            <a:endParaRPr kumimoji="1" lang="zh-CN" altLang="en-US"/>
          </a:p>
        </p:txBody>
      </p:sp>
    </p:spTree>
    <p:extLst>
      <p:ext uri="{BB962C8B-B14F-4D97-AF65-F5344CB8AC3E}">
        <p14:creationId xmlns:p14="http://schemas.microsoft.com/office/powerpoint/2010/main" val="402891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5778EF-A795-6749-4816-92CD97406CD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6DE245C-97A3-9F18-705C-67B1F08C441C}"/>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748B025-091F-6179-68AD-2297A1C85FA2}"/>
              </a:ext>
            </a:extLst>
          </p:cNvPr>
          <p:cNvSpPr>
            <a:spLocks noGrp="1"/>
          </p:cNvSpPr>
          <p:nvPr>
            <p:ph type="dt" sz="half" idx="10"/>
          </p:nvPr>
        </p:nvSpPr>
        <p:spPr/>
        <p:txBody>
          <a:bodyPr/>
          <a:lstStyle/>
          <a:p>
            <a:fld id="{F970BC6C-D1D4-6D4E-8EC5-C131CF1460A8}" type="datetimeFigureOut">
              <a:rPr kumimoji="1" lang="zh-CN" altLang="en-US" smtClean="0"/>
              <a:t>2022/4/29</a:t>
            </a:fld>
            <a:endParaRPr kumimoji="1" lang="zh-CN" altLang="en-US"/>
          </a:p>
        </p:txBody>
      </p:sp>
      <p:sp>
        <p:nvSpPr>
          <p:cNvPr id="5" name="页脚占位符 4">
            <a:extLst>
              <a:ext uri="{FF2B5EF4-FFF2-40B4-BE49-F238E27FC236}">
                <a16:creationId xmlns:a16="http://schemas.microsoft.com/office/drawing/2014/main" id="{C0E1B250-842D-9003-84F8-84044D41F37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61FD92D-C624-81D9-9361-748DB089615C}"/>
              </a:ext>
            </a:extLst>
          </p:cNvPr>
          <p:cNvSpPr>
            <a:spLocks noGrp="1"/>
          </p:cNvSpPr>
          <p:nvPr>
            <p:ph type="sldNum" sz="quarter" idx="12"/>
          </p:nvPr>
        </p:nvSpPr>
        <p:spPr/>
        <p:txBody>
          <a:bodyPr/>
          <a:lstStyle/>
          <a:p>
            <a:fld id="{E40519F0-C264-0840-9AD1-FEE9AD1D049B}" type="slidenum">
              <a:rPr kumimoji="1" lang="zh-CN" altLang="en-US" smtClean="0"/>
              <a:t>‹#›</a:t>
            </a:fld>
            <a:endParaRPr kumimoji="1" lang="zh-CN" altLang="en-US"/>
          </a:p>
        </p:txBody>
      </p:sp>
    </p:spTree>
    <p:extLst>
      <p:ext uri="{BB962C8B-B14F-4D97-AF65-F5344CB8AC3E}">
        <p14:creationId xmlns:p14="http://schemas.microsoft.com/office/powerpoint/2010/main" val="263647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1D7CD-E430-3819-A5CD-E9DC5998E76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6C027AB-0ADE-B4B8-2EB1-5AF9771A20B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2C53937-6FFB-2C9D-3790-0A8FA00D4969}"/>
              </a:ext>
            </a:extLst>
          </p:cNvPr>
          <p:cNvSpPr>
            <a:spLocks noGrp="1"/>
          </p:cNvSpPr>
          <p:nvPr>
            <p:ph type="dt" sz="half" idx="10"/>
          </p:nvPr>
        </p:nvSpPr>
        <p:spPr/>
        <p:txBody>
          <a:bodyPr/>
          <a:lstStyle/>
          <a:p>
            <a:fld id="{F970BC6C-D1D4-6D4E-8EC5-C131CF1460A8}" type="datetimeFigureOut">
              <a:rPr kumimoji="1" lang="zh-CN" altLang="en-US" smtClean="0"/>
              <a:t>2022/4/29</a:t>
            </a:fld>
            <a:endParaRPr kumimoji="1" lang="zh-CN" altLang="en-US"/>
          </a:p>
        </p:txBody>
      </p:sp>
      <p:sp>
        <p:nvSpPr>
          <p:cNvPr id="5" name="页脚占位符 4">
            <a:extLst>
              <a:ext uri="{FF2B5EF4-FFF2-40B4-BE49-F238E27FC236}">
                <a16:creationId xmlns:a16="http://schemas.microsoft.com/office/drawing/2014/main" id="{83053288-25BD-237B-9E47-9B307B90397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CF422B0-8EB8-4C2A-1D05-49517C7FB0FC}"/>
              </a:ext>
            </a:extLst>
          </p:cNvPr>
          <p:cNvSpPr>
            <a:spLocks noGrp="1"/>
          </p:cNvSpPr>
          <p:nvPr>
            <p:ph type="sldNum" sz="quarter" idx="12"/>
          </p:nvPr>
        </p:nvSpPr>
        <p:spPr/>
        <p:txBody>
          <a:bodyPr/>
          <a:lstStyle/>
          <a:p>
            <a:fld id="{E40519F0-C264-0840-9AD1-FEE9AD1D049B}" type="slidenum">
              <a:rPr kumimoji="1" lang="zh-CN" altLang="en-US" smtClean="0"/>
              <a:t>‹#›</a:t>
            </a:fld>
            <a:endParaRPr kumimoji="1" lang="zh-CN" altLang="en-US"/>
          </a:p>
        </p:txBody>
      </p:sp>
    </p:spTree>
    <p:extLst>
      <p:ext uri="{BB962C8B-B14F-4D97-AF65-F5344CB8AC3E}">
        <p14:creationId xmlns:p14="http://schemas.microsoft.com/office/powerpoint/2010/main" val="3229041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9D819-455C-7C93-755E-88A1FA471B0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49A88D0-2888-CC95-3AF2-09AC8C44C8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CB84D11-FC1A-9312-F031-F561C7D4FCDC}"/>
              </a:ext>
            </a:extLst>
          </p:cNvPr>
          <p:cNvSpPr>
            <a:spLocks noGrp="1"/>
          </p:cNvSpPr>
          <p:nvPr>
            <p:ph type="dt" sz="half" idx="10"/>
          </p:nvPr>
        </p:nvSpPr>
        <p:spPr/>
        <p:txBody>
          <a:bodyPr/>
          <a:lstStyle/>
          <a:p>
            <a:fld id="{F970BC6C-D1D4-6D4E-8EC5-C131CF1460A8}" type="datetimeFigureOut">
              <a:rPr kumimoji="1" lang="zh-CN" altLang="en-US" smtClean="0"/>
              <a:t>2022/4/29</a:t>
            </a:fld>
            <a:endParaRPr kumimoji="1" lang="zh-CN" altLang="en-US"/>
          </a:p>
        </p:txBody>
      </p:sp>
      <p:sp>
        <p:nvSpPr>
          <p:cNvPr id="5" name="页脚占位符 4">
            <a:extLst>
              <a:ext uri="{FF2B5EF4-FFF2-40B4-BE49-F238E27FC236}">
                <a16:creationId xmlns:a16="http://schemas.microsoft.com/office/drawing/2014/main" id="{7A711232-D0CE-02BF-DEBC-0556F716B7C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A831B6E-18DA-36CE-BE51-BC9B9CB3BFEF}"/>
              </a:ext>
            </a:extLst>
          </p:cNvPr>
          <p:cNvSpPr>
            <a:spLocks noGrp="1"/>
          </p:cNvSpPr>
          <p:nvPr>
            <p:ph type="sldNum" sz="quarter" idx="12"/>
          </p:nvPr>
        </p:nvSpPr>
        <p:spPr/>
        <p:txBody>
          <a:bodyPr/>
          <a:lstStyle/>
          <a:p>
            <a:fld id="{E40519F0-C264-0840-9AD1-FEE9AD1D049B}" type="slidenum">
              <a:rPr kumimoji="1" lang="zh-CN" altLang="en-US" smtClean="0"/>
              <a:t>‹#›</a:t>
            </a:fld>
            <a:endParaRPr kumimoji="1" lang="zh-CN" altLang="en-US"/>
          </a:p>
        </p:txBody>
      </p:sp>
    </p:spTree>
    <p:extLst>
      <p:ext uri="{BB962C8B-B14F-4D97-AF65-F5344CB8AC3E}">
        <p14:creationId xmlns:p14="http://schemas.microsoft.com/office/powerpoint/2010/main" val="172047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031C5-B74F-566B-9466-888D3659E95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4AD7E4D-62C6-008D-4D51-F05C803CFA0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B905D38-2296-EB03-1D39-A4D49FE2C81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03AEEC5-A201-5EB3-1081-F5AD3310AC82}"/>
              </a:ext>
            </a:extLst>
          </p:cNvPr>
          <p:cNvSpPr>
            <a:spLocks noGrp="1"/>
          </p:cNvSpPr>
          <p:nvPr>
            <p:ph type="dt" sz="half" idx="10"/>
          </p:nvPr>
        </p:nvSpPr>
        <p:spPr/>
        <p:txBody>
          <a:bodyPr/>
          <a:lstStyle/>
          <a:p>
            <a:fld id="{F970BC6C-D1D4-6D4E-8EC5-C131CF1460A8}" type="datetimeFigureOut">
              <a:rPr kumimoji="1" lang="zh-CN" altLang="en-US" smtClean="0"/>
              <a:t>2022/4/29</a:t>
            </a:fld>
            <a:endParaRPr kumimoji="1" lang="zh-CN" altLang="en-US"/>
          </a:p>
        </p:txBody>
      </p:sp>
      <p:sp>
        <p:nvSpPr>
          <p:cNvPr id="6" name="页脚占位符 5">
            <a:extLst>
              <a:ext uri="{FF2B5EF4-FFF2-40B4-BE49-F238E27FC236}">
                <a16:creationId xmlns:a16="http://schemas.microsoft.com/office/drawing/2014/main" id="{C7F7B580-FE35-6832-77A0-5D2DAC046FA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FED2AB0-EC56-F153-B4ED-8A92420F3AD2}"/>
              </a:ext>
            </a:extLst>
          </p:cNvPr>
          <p:cNvSpPr>
            <a:spLocks noGrp="1"/>
          </p:cNvSpPr>
          <p:nvPr>
            <p:ph type="sldNum" sz="quarter" idx="12"/>
          </p:nvPr>
        </p:nvSpPr>
        <p:spPr/>
        <p:txBody>
          <a:bodyPr/>
          <a:lstStyle/>
          <a:p>
            <a:fld id="{E40519F0-C264-0840-9AD1-FEE9AD1D049B}" type="slidenum">
              <a:rPr kumimoji="1" lang="zh-CN" altLang="en-US" smtClean="0"/>
              <a:t>‹#›</a:t>
            </a:fld>
            <a:endParaRPr kumimoji="1" lang="zh-CN" altLang="en-US"/>
          </a:p>
        </p:txBody>
      </p:sp>
    </p:spTree>
    <p:extLst>
      <p:ext uri="{BB962C8B-B14F-4D97-AF65-F5344CB8AC3E}">
        <p14:creationId xmlns:p14="http://schemas.microsoft.com/office/powerpoint/2010/main" val="111903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C9CE0-5A42-6AF8-C7A8-F063068F3F9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10BE431-9BFC-C61B-3509-0D8A1E2BA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E9D1D951-C7C5-4562-C02C-5C83EB4A19FE}"/>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8DFCCC7-24F8-56F3-2B3B-4D0BDE3546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1129007-79CF-BC02-1583-C3F9C8BA9578}"/>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74D389D3-A707-AF58-B830-962CDBC599BF}"/>
              </a:ext>
            </a:extLst>
          </p:cNvPr>
          <p:cNvSpPr>
            <a:spLocks noGrp="1"/>
          </p:cNvSpPr>
          <p:nvPr>
            <p:ph type="dt" sz="half" idx="10"/>
          </p:nvPr>
        </p:nvSpPr>
        <p:spPr/>
        <p:txBody>
          <a:bodyPr/>
          <a:lstStyle/>
          <a:p>
            <a:fld id="{F970BC6C-D1D4-6D4E-8EC5-C131CF1460A8}" type="datetimeFigureOut">
              <a:rPr kumimoji="1" lang="zh-CN" altLang="en-US" smtClean="0"/>
              <a:t>2022/4/29</a:t>
            </a:fld>
            <a:endParaRPr kumimoji="1" lang="zh-CN" altLang="en-US"/>
          </a:p>
        </p:txBody>
      </p:sp>
      <p:sp>
        <p:nvSpPr>
          <p:cNvPr id="8" name="页脚占位符 7">
            <a:extLst>
              <a:ext uri="{FF2B5EF4-FFF2-40B4-BE49-F238E27FC236}">
                <a16:creationId xmlns:a16="http://schemas.microsoft.com/office/drawing/2014/main" id="{B20CB1EC-D5AB-3618-CE24-7487BDBD5B5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91F4478-548D-61FD-5C25-FBCA764BAF25}"/>
              </a:ext>
            </a:extLst>
          </p:cNvPr>
          <p:cNvSpPr>
            <a:spLocks noGrp="1"/>
          </p:cNvSpPr>
          <p:nvPr>
            <p:ph type="sldNum" sz="quarter" idx="12"/>
          </p:nvPr>
        </p:nvSpPr>
        <p:spPr/>
        <p:txBody>
          <a:bodyPr/>
          <a:lstStyle/>
          <a:p>
            <a:fld id="{E40519F0-C264-0840-9AD1-FEE9AD1D049B}" type="slidenum">
              <a:rPr kumimoji="1" lang="zh-CN" altLang="en-US" smtClean="0"/>
              <a:t>‹#›</a:t>
            </a:fld>
            <a:endParaRPr kumimoji="1" lang="zh-CN" altLang="en-US"/>
          </a:p>
        </p:txBody>
      </p:sp>
    </p:spTree>
    <p:extLst>
      <p:ext uri="{BB962C8B-B14F-4D97-AF65-F5344CB8AC3E}">
        <p14:creationId xmlns:p14="http://schemas.microsoft.com/office/powerpoint/2010/main" val="326524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447316-E893-CC87-AADD-C49211CD62B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CE4DFADF-DDC8-7BEE-F21D-C9C775374C9E}"/>
              </a:ext>
            </a:extLst>
          </p:cNvPr>
          <p:cNvSpPr>
            <a:spLocks noGrp="1"/>
          </p:cNvSpPr>
          <p:nvPr>
            <p:ph type="dt" sz="half" idx="10"/>
          </p:nvPr>
        </p:nvSpPr>
        <p:spPr/>
        <p:txBody>
          <a:bodyPr/>
          <a:lstStyle/>
          <a:p>
            <a:fld id="{F970BC6C-D1D4-6D4E-8EC5-C131CF1460A8}" type="datetimeFigureOut">
              <a:rPr kumimoji="1" lang="zh-CN" altLang="en-US" smtClean="0"/>
              <a:t>2022/4/29</a:t>
            </a:fld>
            <a:endParaRPr kumimoji="1" lang="zh-CN" altLang="en-US"/>
          </a:p>
        </p:txBody>
      </p:sp>
      <p:sp>
        <p:nvSpPr>
          <p:cNvPr id="4" name="页脚占位符 3">
            <a:extLst>
              <a:ext uri="{FF2B5EF4-FFF2-40B4-BE49-F238E27FC236}">
                <a16:creationId xmlns:a16="http://schemas.microsoft.com/office/drawing/2014/main" id="{98F4730E-94AA-CD79-7DA2-C2AF021B109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188E2DB-272A-03A7-E3C0-A4C2529FF7BB}"/>
              </a:ext>
            </a:extLst>
          </p:cNvPr>
          <p:cNvSpPr>
            <a:spLocks noGrp="1"/>
          </p:cNvSpPr>
          <p:nvPr>
            <p:ph type="sldNum" sz="quarter" idx="12"/>
          </p:nvPr>
        </p:nvSpPr>
        <p:spPr/>
        <p:txBody>
          <a:bodyPr/>
          <a:lstStyle/>
          <a:p>
            <a:fld id="{E40519F0-C264-0840-9AD1-FEE9AD1D049B}" type="slidenum">
              <a:rPr kumimoji="1" lang="zh-CN" altLang="en-US" smtClean="0"/>
              <a:t>‹#›</a:t>
            </a:fld>
            <a:endParaRPr kumimoji="1" lang="zh-CN" altLang="en-US"/>
          </a:p>
        </p:txBody>
      </p:sp>
    </p:spTree>
    <p:extLst>
      <p:ext uri="{BB962C8B-B14F-4D97-AF65-F5344CB8AC3E}">
        <p14:creationId xmlns:p14="http://schemas.microsoft.com/office/powerpoint/2010/main" val="4188184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0EA174-10AC-EF51-183C-58B2A246DD48}"/>
              </a:ext>
            </a:extLst>
          </p:cNvPr>
          <p:cNvSpPr>
            <a:spLocks noGrp="1"/>
          </p:cNvSpPr>
          <p:nvPr>
            <p:ph type="dt" sz="half" idx="10"/>
          </p:nvPr>
        </p:nvSpPr>
        <p:spPr/>
        <p:txBody>
          <a:bodyPr/>
          <a:lstStyle/>
          <a:p>
            <a:fld id="{F970BC6C-D1D4-6D4E-8EC5-C131CF1460A8}" type="datetimeFigureOut">
              <a:rPr kumimoji="1" lang="zh-CN" altLang="en-US" smtClean="0"/>
              <a:t>2022/4/29</a:t>
            </a:fld>
            <a:endParaRPr kumimoji="1" lang="zh-CN" altLang="en-US"/>
          </a:p>
        </p:txBody>
      </p:sp>
      <p:sp>
        <p:nvSpPr>
          <p:cNvPr id="3" name="页脚占位符 2">
            <a:extLst>
              <a:ext uri="{FF2B5EF4-FFF2-40B4-BE49-F238E27FC236}">
                <a16:creationId xmlns:a16="http://schemas.microsoft.com/office/drawing/2014/main" id="{A170D880-2509-E4EE-1E61-863039B538D5}"/>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37D8A04-E299-D6B7-1EFD-71C3CDF920D1}"/>
              </a:ext>
            </a:extLst>
          </p:cNvPr>
          <p:cNvSpPr>
            <a:spLocks noGrp="1"/>
          </p:cNvSpPr>
          <p:nvPr>
            <p:ph type="sldNum" sz="quarter" idx="12"/>
          </p:nvPr>
        </p:nvSpPr>
        <p:spPr/>
        <p:txBody>
          <a:bodyPr/>
          <a:lstStyle/>
          <a:p>
            <a:fld id="{E40519F0-C264-0840-9AD1-FEE9AD1D049B}" type="slidenum">
              <a:rPr kumimoji="1" lang="zh-CN" altLang="en-US" smtClean="0"/>
              <a:t>‹#›</a:t>
            </a:fld>
            <a:endParaRPr kumimoji="1" lang="zh-CN" altLang="en-US"/>
          </a:p>
        </p:txBody>
      </p:sp>
    </p:spTree>
    <p:extLst>
      <p:ext uri="{BB962C8B-B14F-4D97-AF65-F5344CB8AC3E}">
        <p14:creationId xmlns:p14="http://schemas.microsoft.com/office/powerpoint/2010/main" val="266180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44700-92B9-8758-13B3-A41D2C70A09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4410E27-344E-08E0-DCE5-E92A629B34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F785F3FA-2A3E-AE6E-1AB3-48DB8A627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53CB325-B25D-5680-22BC-BD7EC255206E}"/>
              </a:ext>
            </a:extLst>
          </p:cNvPr>
          <p:cNvSpPr>
            <a:spLocks noGrp="1"/>
          </p:cNvSpPr>
          <p:nvPr>
            <p:ph type="dt" sz="half" idx="10"/>
          </p:nvPr>
        </p:nvSpPr>
        <p:spPr/>
        <p:txBody>
          <a:bodyPr/>
          <a:lstStyle/>
          <a:p>
            <a:fld id="{F970BC6C-D1D4-6D4E-8EC5-C131CF1460A8}" type="datetimeFigureOut">
              <a:rPr kumimoji="1" lang="zh-CN" altLang="en-US" smtClean="0"/>
              <a:t>2022/4/29</a:t>
            </a:fld>
            <a:endParaRPr kumimoji="1" lang="zh-CN" altLang="en-US"/>
          </a:p>
        </p:txBody>
      </p:sp>
      <p:sp>
        <p:nvSpPr>
          <p:cNvPr id="6" name="页脚占位符 5">
            <a:extLst>
              <a:ext uri="{FF2B5EF4-FFF2-40B4-BE49-F238E27FC236}">
                <a16:creationId xmlns:a16="http://schemas.microsoft.com/office/drawing/2014/main" id="{D9A634AC-F8BB-240A-22AF-890DBA5EDDD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9F93BB0-4C47-4DAA-151B-6CB0A2E0C53A}"/>
              </a:ext>
            </a:extLst>
          </p:cNvPr>
          <p:cNvSpPr>
            <a:spLocks noGrp="1"/>
          </p:cNvSpPr>
          <p:nvPr>
            <p:ph type="sldNum" sz="quarter" idx="12"/>
          </p:nvPr>
        </p:nvSpPr>
        <p:spPr/>
        <p:txBody>
          <a:bodyPr/>
          <a:lstStyle/>
          <a:p>
            <a:fld id="{E40519F0-C264-0840-9AD1-FEE9AD1D049B}" type="slidenum">
              <a:rPr kumimoji="1" lang="zh-CN" altLang="en-US" smtClean="0"/>
              <a:t>‹#›</a:t>
            </a:fld>
            <a:endParaRPr kumimoji="1" lang="zh-CN" altLang="en-US"/>
          </a:p>
        </p:txBody>
      </p:sp>
    </p:spTree>
    <p:extLst>
      <p:ext uri="{BB962C8B-B14F-4D97-AF65-F5344CB8AC3E}">
        <p14:creationId xmlns:p14="http://schemas.microsoft.com/office/powerpoint/2010/main" val="731213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F5927-DB64-9B26-C510-144F48E815E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41A0635-9AAF-DCF7-F181-0BB5581499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F17E40FE-C032-ED2F-4DC3-CA1293D8D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DEDE5EB-1237-5DCE-902B-8E7DE57A5DAC}"/>
              </a:ext>
            </a:extLst>
          </p:cNvPr>
          <p:cNvSpPr>
            <a:spLocks noGrp="1"/>
          </p:cNvSpPr>
          <p:nvPr>
            <p:ph type="dt" sz="half" idx="10"/>
          </p:nvPr>
        </p:nvSpPr>
        <p:spPr/>
        <p:txBody>
          <a:bodyPr/>
          <a:lstStyle/>
          <a:p>
            <a:fld id="{F970BC6C-D1D4-6D4E-8EC5-C131CF1460A8}" type="datetimeFigureOut">
              <a:rPr kumimoji="1" lang="zh-CN" altLang="en-US" smtClean="0"/>
              <a:t>2022/4/29</a:t>
            </a:fld>
            <a:endParaRPr kumimoji="1" lang="zh-CN" altLang="en-US"/>
          </a:p>
        </p:txBody>
      </p:sp>
      <p:sp>
        <p:nvSpPr>
          <p:cNvPr id="6" name="页脚占位符 5">
            <a:extLst>
              <a:ext uri="{FF2B5EF4-FFF2-40B4-BE49-F238E27FC236}">
                <a16:creationId xmlns:a16="http://schemas.microsoft.com/office/drawing/2014/main" id="{B8FC3071-9843-969D-F1F5-526198F06DC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61EFB7E-E3C6-0CB1-7F33-EE0B68350BC6}"/>
              </a:ext>
            </a:extLst>
          </p:cNvPr>
          <p:cNvSpPr>
            <a:spLocks noGrp="1"/>
          </p:cNvSpPr>
          <p:nvPr>
            <p:ph type="sldNum" sz="quarter" idx="12"/>
          </p:nvPr>
        </p:nvSpPr>
        <p:spPr/>
        <p:txBody>
          <a:bodyPr/>
          <a:lstStyle/>
          <a:p>
            <a:fld id="{E40519F0-C264-0840-9AD1-FEE9AD1D049B}" type="slidenum">
              <a:rPr kumimoji="1" lang="zh-CN" altLang="en-US" smtClean="0"/>
              <a:t>‹#›</a:t>
            </a:fld>
            <a:endParaRPr kumimoji="1" lang="zh-CN" altLang="en-US"/>
          </a:p>
        </p:txBody>
      </p:sp>
    </p:spTree>
    <p:extLst>
      <p:ext uri="{BB962C8B-B14F-4D97-AF65-F5344CB8AC3E}">
        <p14:creationId xmlns:p14="http://schemas.microsoft.com/office/powerpoint/2010/main" val="369183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290D27F-34E0-1625-3E94-89E0B2D7F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C64C639-7C0C-6276-086D-DB9D69B896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E25D0B7-0A0E-BB39-5FDE-6263B60C20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70BC6C-D1D4-6D4E-8EC5-C131CF1460A8}" type="datetimeFigureOut">
              <a:rPr kumimoji="1" lang="zh-CN" altLang="en-US" smtClean="0"/>
              <a:t>2022/4/29</a:t>
            </a:fld>
            <a:endParaRPr kumimoji="1" lang="zh-CN" altLang="en-US"/>
          </a:p>
        </p:txBody>
      </p:sp>
      <p:sp>
        <p:nvSpPr>
          <p:cNvPr id="5" name="页脚占位符 4">
            <a:extLst>
              <a:ext uri="{FF2B5EF4-FFF2-40B4-BE49-F238E27FC236}">
                <a16:creationId xmlns:a16="http://schemas.microsoft.com/office/drawing/2014/main" id="{AA58F91C-5887-08C4-EF63-25BC67BAB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499312E-3F6A-9AA7-869C-8B5F9D675D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519F0-C264-0840-9AD1-FEE9AD1D049B}" type="slidenum">
              <a:rPr kumimoji="1" lang="zh-CN" altLang="en-US" smtClean="0"/>
              <a:t>‹#›</a:t>
            </a:fld>
            <a:endParaRPr kumimoji="1" lang="zh-CN" altLang="en-US"/>
          </a:p>
        </p:txBody>
      </p:sp>
    </p:spTree>
    <p:extLst>
      <p:ext uri="{BB962C8B-B14F-4D97-AF65-F5344CB8AC3E}">
        <p14:creationId xmlns:p14="http://schemas.microsoft.com/office/powerpoint/2010/main" val="518990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DC1F6-8D32-42CE-5CAD-740ED69933A1}"/>
              </a:ext>
            </a:extLst>
          </p:cNvPr>
          <p:cNvSpPr>
            <a:spLocks noGrp="1"/>
          </p:cNvSpPr>
          <p:nvPr>
            <p:ph type="ctrTitle"/>
          </p:nvPr>
        </p:nvSpPr>
        <p:spPr/>
        <p:txBody>
          <a:bodyPr/>
          <a:lstStyle/>
          <a:p>
            <a:r>
              <a:rPr kumimoji="1" lang="en-US" altLang="zh-CN" dirty="0">
                <a:latin typeface="Times New Roman" panose="02020603050405020304" pitchFamily="18" charset="0"/>
                <a:cs typeface="Times New Roman" panose="02020603050405020304" pitchFamily="18" charset="0"/>
              </a:rPr>
              <a:t>Classifying Scientific Paper by Text Mining &amp; Clustering</a:t>
            </a:r>
            <a:endParaRPr kumimoji="1"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AECD98F6-EB54-C986-6C3E-163385298F0F}"/>
              </a:ext>
            </a:extLst>
          </p:cNvPr>
          <p:cNvSpPr>
            <a:spLocks noGrp="1"/>
          </p:cNvSpPr>
          <p:nvPr>
            <p:ph type="subTitle" idx="1"/>
          </p:nvPr>
        </p:nvSpPr>
        <p:spPr/>
        <p:txBody>
          <a:bodyPr/>
          <a:lstStyle/>
          <a:p>
            <a:pPr algn="r"/>
            <a:r>
              <a:rPr kumimoji="1" lang="en-US" altLang="zh-CN" dirty="0" err="1">
                <a:latin typeface="Times New Roman" panose="02020603050405020304" pitchFamily="18" charset="0"/>
                <a:cs typeface="Times New Roman" panose="02020603050405020304" pitchFamily="18" charset="0"/>
              </a:rPr>
              <a:t>Zihu</a:t>
            </a:r>
            <a:r>
              <a:rPr kumimoji="1" lang="en-US" altLang="zh-CN" dirty="0">
                <a:latin typeface="Times New Roman" panose="02020603050405020304" pitchFamily="18" charset="0"/>
                <a:cs typeface="Times New Roman" panose="02020603050405020304" pitchFamily="18" charset="0"/>
              </a:rPr>
              <a:t> Xu, </a:t>
            </a:r>
            <a:r>
              <a:rPr kumimoji="1" lang="en-US" altLang="zh-CN" dirty="0" err="1">
                <a:latin typeface="Times New Roman" panose="02020603050405020304" pitchFamily="18" charset="0"/>
                <a:cs typeface="Times New Roman" panose="02020603050405020304" pitchFamily="18" charset="0"/>
              </a:rPr>
              <a:t>Jingru</a:t>
            </a:r>
            <a:r>
              <a:rPr kumimoji="1" lang="en-US" altLang="zh-CN" dirty="0">
                <a:latin typeface="Times New Roman" panose="02020603050405020304" pitchFamily="18" charset="0"/>
                <a:cs typeface="Times New Roman" panose="02020603050405020304" pitchFamily="18" charset="0"/>
              </a:rPr>
              <a:t> Wang, </a:t>
            </a:r>
            <a:r>
              <a:rPr kumimoji="1" lang="en-US" altLang="zh-CN" dirty="0" err="1">
                <a:latin typeface="Times New Roman" panose="02020603050405020304" pitchFamily="18" charset="0"/>
                <a:cs typeface="Times New Roman" panose="02020603050405020304" pitchFamily="18" charset="0"/>
              </a:rPr>
              <a:t>Haimeng</a:t>
            </a:r>
            <a:r>
              <a:rPr kumimoji="1" lang="en-US" altLang="zh-CN" dirty="0">
                <a:latin typeface="Times New Roman" panose="02020603050405020304" pitchFamily="18" charset="0"/>
                <a:cs typeface="Times New Roman" panose="02020603050405020304" pitchFamily="18" charset="0"/>
              </a:rPr>
              <a:t> Wang</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130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49A0D-CF1B-9F94-FC53-5016D60242EF}"/>
              </a:ext>
            </a:extLst>
          </p:cNvPr>
          <p:cNvSpPr>
            <a:spLocks noGrp="1"/>
          </p:cNvSpPr>
          <p:nvPr>
            <p:ph type="title"/>
          </p:nvPr>
        </p:nvSpPr>
        <p:spPr/>
        <p:txBody>
          <a:bodyPr/>
          <a:lstStyle/>
          <a:p>
            <a:endParaRPr kumimoji="1" lang="zh-CN" altLang="en-US" dirty="0"/>
          </a:p>
        </p:txBody>
      </p:sp>
      <p:pic>
        <p:nvPicPr>
          <p:cNvPr id="5" name="内容占位符 4">
            <a:extLst>
              <a:ext uri="{FF2B5EF4-FFF2-40B4-BE49-F238E27FC236}">
                <a16:creationId xmlns:a16="http://schemas.microsoft.com/office/drawing/2014/main" id="{33B0A28E-F243-F308-7BF8-E0558DB3E9D1}"/>
              </a:ext>
            </a:extLst>
          </p:cNvPr>
          <p:cNvPicPr>
            <a:picLocks noGrp="1" noChangeAspect="1"/>
          </p:cNvPicPr>
          <p:nvPr>
            <p:ph idx="1"/>
          </p:nvPr>
        </p:nvPicPr>
        <p:blipFill>
          <a:blip r:embed="rId2"/>
          <a:stretch>
            <a:fillRect/>
          </a:stretch>
        </p:blipFill>
        <p:spPr>
          <a:xfrm>
            <a:off x="0" y="1377712"/>
            <a:ext cx="8636771" cy="5212656"/>
          </a:xfrm>
        </p:spPr>
      </p:pic>
      <p:sp>
        <p:nvSpPr>
          <p:cNvPr id="6" name="矩形 5">
            <a:extLst>
              <a:ext uri="{FF2B5EF4-FFF2-40B4-BE49-F238E27FC236}">
                <a16:creationId xmlns:a16="http://schemas.microsoft.com/office/drawing/2014/main" id="{F0A4584F-C9C2-43DD-4A5D-1BBC98624FCB}"/>
              </a:ext>
            </a:extLst>
          </p:cNvPr>
          <p:cNvSpPr/>
          <p:nvPr/>
        </p:nvSpPr>
        <p:spPr>
          <a:xfrm>
            <a:off x="637308" y="267632"/>
            <a:ext cx="10022976" cy="523220"/>
          </a:xfrm>
          <a:prstGeom prst="rect">
            <a:avLst/>
          </a:prstGeom>
        </p:spPr>
        <p:txBody>
          <a:bodyPr wrap="square">
            <a:spAutoFit/>
          </a:bodyPr>
          <a:lstStyle/>
          <a:p>
            <a:r>
              <a:rPr lang="en-US" altLang="zh-CN" sz="2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Top</a:t>
            </a:r>
            <a:r>
              <a:rPr lang="zh-CN" altLang="en-US" sz="2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altLang="zh-CN" sz="2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10</a:t>
            </a:r>
            <a:r>
              <a:rPr lang="zh-CN" altLang="en-US" sz="2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altLang="zh-CN" sz="28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common trigrams in paper related to Machine Learning</a:t>
            </a:r>
            <a:endParaRPr lang="zh-CN" altLang="en-US" sz="28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548AC319-CF88-8BF0-233E-06936447455E}"/>
              </a:ext>
            </a:extLst>
          </p:cNvPr>
          <p:cNvSpPr/>
          <p:nvPr/>
        </p:nvSpPr>
        <p:spPr>
          <a:xfrm>
            <a:off x="9282896" y="3429000"/>
            <a:ext cx="2824223" cy="1323439"/>
          </a:xfrm>
          <a:prstGeom prst="rect">
            <a:avLst/>
          </a:prstGeom>
        </p:spPr>
        <p:txBody>
          <a:bodyPr wrap="square">
            <a:spAutoFit/>
          </a:bodyPr>
          <a:lstStyle/>
          <a:p>
            <a:r>
              <a:rPr lang="en-US" altLang="zh-CN" sz="1600" dirty="0">
                <a:latin typeface="Times New Roman" panose="02020603050405020304" pitchFamily="18" charset="0"/>
                <a:cs typeface="Times New Roman" panose="02020603050405020304" pitchFamily="18" charset="0"/>
              </a:rPr>
              <a:t>A </a:t>
            </a:r>
            <a:r>
              <a:rPr lang="en-US" altLang="zh-CN" sz="1600" b="1" dirty="0">
                <a:latin typeface="Times New Roman" panose="02020603050405020304" pitchFamily="18" charset="0"/>
                <a:cs typeface="Times New Roman" panose="02020603050405020304" pitchFamily="18" charset="0"/>
              </a:rPr>
              <a:t>Trigram</a:t>
            </a:r>
            <a:r>
              <a:rPr lang="en-US" altLang="zh-CN" sz="1600" dirty="0">
                <a:latin typeface="Times New Roman" panose="02020603050405020304" pitchFamily="18" charset="0"/>
                <a:cs typeface="Times New Roman" panose="02020603050405020304" pitchFamily="18" charset="0"/>
              </a:rPr>
              <a:t> is a collection of Three words. </a:t>
            </a:r>
          </a:p>
          <a:p>
            <a:r>
              <a:rPr lang="en-US" altLang="zh-CN" sz="1600" dirty="0">
                <a:latin typeface="Times New Roman" panose="02020603050405020304" pitchFamily="18" charset="0"/>
                <a:cs typeface="Times New Roman" panose="02020603050405020304" pitchFamily="18" charset="0"/>
              </a:rPr>
              <a:t>The </a:t>
            </a:r>
            <a:r>
              <a:rPr lang="en-US" altLang="zh-CN" sz="1600" b="1" dirty="0">
                <a:latin typeface="Times New Roman" panose="02020603050405020304" pitchFamily="18" charset="0"/>
                <a:cs typeface="Times New Roman" panose="02020603050405020304" pitchFamily="18" charset="0"/>
              </a:rPr>
              <a:t>Trigrams</a:t>
            </a:r>
            <a:r>
              <a:rPr lang="en-US" altLang="zh-CN" sz="1600" dirty="0">
                <a:latin typeface="Times New Roman" panose="02020603050405020304" pitchFamily="18" charset="0"/>
                <a:cs typeface="Times New Roman" panose="02020603050405020304" pitchFamily="18" charset="0"/>
              </a:rPr>
              <a:t> are investigated using the summary of each paper in Machine Learning</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778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表格&#10;&#10;描述已自动生成">
            <a:extLst>
              <a:ext uri="{FF2B5EF4-FFF2-40B4-BE49-F238E27FC236}">
                <a16:creationId xmlns:a16="http://schemas.microsoft.com/office/drawing/2014/main" id="{E90A5EB8-C7D7-9836-9CDA-8F417183CECA}"/>
              </a:ext>
            </a:extLst>
          </p:cNvPr>
          <p:cNvPicPr>
            <a:picLocks noGrp="1" noChangeAspect="1"/>
          </p:cNvPicPr>
          <p:nvPr>
            <p:ph idx="1"/>
          </p:nvPr>
        </p:nvPicPr>
        <p:blipFill>
          <a:blip r:embed="rId2"/>
          <a:stretch>
            <a:fillRect/>
          </a:stretch>
        </p:blipFill>
        <p:spPr>
          <a:xfrm>
            <a:off x="643467" y="1899358"/>
            <a:ext cx="5699460" cy="3321144"/>
          </a:xfrm>
          <a:prstGeom prst="rect">
            <a:avLst/>
          </a:prstGeom>
          <a:ln>
            <a:noFill/>
          </a:ln>
        </p:spPr>
      </p:pic>
      <p:pic>
        <p:nvPicPr>
          <p:cNvPr id="11" name="内容占位符 4" descr="表格&#10;&#10;描述已自动生成">
            <a:extLst>
              <a:ext uri="{FF2B5EF4-FFF2-40B4-BE49-F238E27FC236}">
                <a16:creationId xmlns:a16="http://schemas.microsoft.com/office/drawing/2014/main" id="{CB429BE6-8419-41FB-BE4A-9B5CE988230C}"/>
              </a:ext>
            </a:extLst>
          </p:cNvPr>
          <p:cNvPicPr>
            <a:picLocks noChangeAspect="1"/>
          </p:cNvPicPr>
          <p:nvPr/>
        </p:nvPicPr>
        <p:blipFill>
          <a:blip r:embed="rId3"/>
          <a:stretch>
            <a:fillRect/>
          </a:stretch>
        </p:blipFill>
        <p:spPr>
          <a:xfrm>
            <a:off x="4725756" y="1993596"/>
            <a:ext cx="6501175" cy="3218082"/>
          </a:xfrm>
          <a:prstGeom prst="rect">
            <a:avLst/>
          </a:prstGeom>
          <a:ln>
            <a:noFill/>
          </a:ln>
        </p:spPr>
      </p:pic>
      <p:sp>
        <p:nvSpPr>
          <p:cNvPr id="2" name="文本框 1">
            <a:extLst>
              <a:ext uri="{FF2B5EF4-FFF2-40B4-BE49-F238E27FC236}">
                <a16:creationId xmlns:a16="http://schemas.microsoft.com/office/drawing/2014/main" id="{EEBB7679-ECE4-43A9-81A3-E7DEEC4CC336}"/>
              </a:ext>
            </a:extLst>
          </p:cNvPr>
          <p:cNvSpPr txBox="1"/>
          <p:nvPr/>
        </p:nvSpPr>
        <p:spPr>
          <a:xfrm>
            <a:off x="1794076" y="914400"/>
            <a:ext cx="6366076" cy="800219"/>
          </a:xfrm>
          <a:prstGeom prst="rect">
            <a:avLst/>
          </a:prstGeom>
          <a:noFill/>
        </p:spPr>
        <p:txBody>
          <a:bodyPr wrap="square" rtlCol="0">
            <a:spAutoFit/>
          </a:bodyPr>
          <a:lstStyle/>
          <a:p>
            <a:r>
              <a:rPr lang="en-US" sz="2800" b="1" dirty="0"/>
              <a:t>D</a:t>
            </a:r>
            <a:r>
              <a:rPr lang="en-US" altLang="zh-CN" sz="2800" b="1" dirty="0"/>
              <a:t>ocument Term Matrix vs N-gram</a:t>
            </a:r>
          </a:p>
          <a:p>
            <a:endParaRPr lang="en-US" dirty="0"/>
          </a:p>
        </p:txBody>
      </p:sp>
    </p:spTree>
    <p:extLst>
      <p:ext uri="{BB962C8B-B14F-4D97-AF65-F5344CB8AC3E}">
        <p14:creationId xmlns:p14="http://schemas.microsoft.com/office/powerpoint/2010/main" val="894777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表, 折线图&#10;&#10;描述已自动生成">
            <a:extLst>
              <a:ext uri="{FF2B5EF4-FFF2-40B4-BE49-F238E27FC236}">
                <a16:creationId xmlns:a16="http://schemas.microsoft.com/office/drawing/2014/main" id="{1007ACAF-8307-9A48-9FAB-D3F2360BD313}"/>
              </a:ext>
            </a:extLst>
          </p:cNvPr>
          <p:cNvPicPr>
            <a:picLocks noGrp="1" noChangeAspect="1"/>
          </p:cNvPicPr>
          <p:nvPr>
            <p:ph idx="1"/>
          </p:nvPr>
        </p:nvPicPr>
        <p:blipFill>
          <a:blip r:embed="rId3"/>
          <a:stretch>
            <a:fillRect/>
          </a:stretch>
        </p:blipFill>
        <p:spPr>
          <a:xfrm>
            <a:off x="643467" y="1193959"/>
            <a:ext cx="5062852" cy="4667190"/>
          </a:xfrm>
          <a:prstGeom prst="rect">
            <a:avLst/>
          </a:prstGeom>
          <a:ln>
            <a:noFill/>
          </a:ln>
        </p:spPr>
      </p:pic>
      <p:sp>
        <p:nvSpPr>
          <p:cNvPr id="8" name="文本框 7">
            <a:extLst>
              <a:ext uri="{FF2B5EF4-FFF2-40B4-BE49-F238E27FC236}">
                <a16:creationId xmlns:a16="http://schemas.microsoft.com/office/drawing/2014/main" id="{4AC2C3D7-C494-794A-4E13-F3E9068019AE}"/>
              </a:ext>
            </a:extLst>
          </p:cNvPr>
          <p:cNvSpPr txBox="1"/>
          <p:nvPr/>
        </p:nvSpPr>
        <p:spPr>
          <a:xfrm>
            <a:off x="1362075" y="288485"/>
            <a:ext cx="8539026" cy="523220"/>
          </a:xfrm>
          <a:prstGeom prst="rect">
            <a:avLst/>
          </a:prstGeom>
          <a:noFill/>
        </p:spPr>
        <p:txBody>
          <a:bodyPr wrap="square" rtlCol="0">
            <a:spAutoFit/>
          </a:bodyPr>
          <a:lstStyle/>
          <a:p>
            <a:r>
              <a:rPr lang="en-US" altLang="zh-CN" sz="2800" b="1" dirty="0"/>
              <a:t>PCA and Clustering for DTM  </a:t>
            </a:r>
            <a:endParaRPr lang="zh-CN" altLang="en-US" sz="2800" b="1" dirty="0"/>
          </a:p>
        </p:txBody>
      </p:sp>
      <p:pic>
        <p:nvPicPr>
          <p:cNvPr id="11" name="内容占位符 4" descr="图表&#10;&#10;描述已自动生成">
            <a:extLst>
              <a:ext uri="{FF2B5EF4-FFF2-40B4-BE49-F238E27FC236}">
                <a16:creationId xmlns:a16="http://schemas.microsoft.com/office/drawing/2014/main" id="{37CC7340-1143-4CFF-ACE2-99B797A5B499}"/>
              </a:ext>
            </a:extLst>
          </p:cNvPr>
          <p:cNvPicPr>
            <a:picLocks noChangeAspect="1"/>
          </p:cNvPicPr>
          <p:nvPr/>
        </p:nvPicPr>
        <p:blipFill>
          <a:blip r:embed="rId4"/>
          <a:stretch>
            <a:fillRect/>
          </a:stretch>
        </p:blipFill>
        <p:spPr>
          <a:xfrm>
            <a:off x="5706319" y="1201175"/>
            <a:ext cx="6273477" cy="4667190"/>
          </a:xfrm>
          <a:prstGeom prst="rect">
            <a:avLst/>
          </a:prstGeom>
          <a:ln>
            <a:noFill/>
          </a:ln>
        </p:spPr>
      </p:pic>
    </p:spTree>
    <p:extLst>
      <p:ext uri="{BB962C8B-B14F-4D97-AF65-F5344CB8AC3E}">
        <p14:creationId xmlns:p14="http://schemas.microsoft.com/office/powerpoint/2010/main" val="252430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54F946D-92E2-8082-9776-3B81230E5FF3}"/>
              </a:ext>
            </a:extLst>
          </p:cNvPr>
          <p:cNvPicPr>
            <a:picLocks noGrp="1" noChangeAspect="1"/>
          </p:cNvPicPr>
          <p:nvPr>
            <p:ph idx="1"/>
          </p:nvPr>
        </p:nvPicPr>
        <p:blipFill>
          <a:blip r:embed="rId3"/>
          <a:stretch>
            <a:fillRect/>
          </a:stretch>
        </p:blipFill>
        <p:spPr>
          <a:xfrm>
            <a:off x="643467" y="1480836"/>
            <a:ext cx="5452533" cy="4510851"/>
          </a:xfrm>
          <a:prstGeom prst="rect">
            <a:avLst/>
          </a:prstGeom>
          <a:ln>
            <a:noFill/>
          </a:ln>
        </p:spPr>
      </p:pic>
      <p:sp>
        <p:nvSpPr>
          <p:cNvPr id="6" name="文本框 5">
            <a:extLst>
              <a:ext uri="{FF2B5EF4-FFF2-40B4-BE49-F238E27FC236}">
                <a16:creationId xmlns:a16="http://schemas.microsoft.com/office/drawing/2014/main" id="{20D4063A-D110-8CBD-9A1A-3A0A38B7E5F9}"/>
              </a:ext>
            </a:extLst>
          </p:cNvPr>
          <p:cNvSpPr txBox="1"/>
          <p:nvPr/>
        </p:nvSpPr>
        <p:spPr>
          <a:xfrm>
            <a:off x="1459345" y="172738"/>
            <a:ext cx="7435273" cy="523220"/>
          </a:xfrm>
          <a:prstGeom prst="rect">
            <a:avLst/>
          </a:prstGeom>
          <a:noFill/>
        </p:spPr>
        <p:txBody>
          <a:bodyPr wrap="square" rtlCol="0">
            <a:spAutoFit/>
          </a:bodyPr>
          <a:lstStyle/>
          <a:p>
            <a:r>
              <a:rPr kumimoji="1" lang="en-US" altLang="zh-CN" sz="2800" b="1" dirty="0"/>
              <a:t>PCA and Clustering for </a:t>
            </a:r>
            <a:r>
              <a:rPr kumimoji="1" lang="en-US" altLang="zh-CN" sz="2800" b="1" dirty="0" err="1"/>
              <a:t>Ngram</a:t>
            </a:r>
            <a:endParaRPr kumimoji="1" lang="zh-CN" altLang="en-US" sz="2800" b="1" dirty="0"/>
          </a:p>
        </p:txBody>
      </p:sp>
      <p:pic>
        <p:nvPicPr>
          <p:cNvPr id="11" name="内容占位符 4" descr="图表, 散点图&#10;&#10;描述已自动生成">
            <a:extLst>
              <a:ext uri="{FF2B5EF4-FFF2-40B4-BE49-F238E27FC236}">
                <a16:creationId xmlns:a16="http://schemas.microsoft.com/office/drawing/2014/main" id="{E09CD37F-4859-4B54-991D-3D208DEF0326}"/>
              </a:ext>
            </a:extLst>
          </p:cNvPr>
          <p:cNvPicPr>
            <a:picLocks noChangeAspect="1"/>
          </p:cNvPicPr>
          <p:nvPr/>
        </p:nvPicPr>
        <p:blipFill>
          <a:blip r:embed="rId4"/>
          <a:stretch>
            <a:fillRect/>
          </a:stretch>
        </p:blipFill>
        <p:spPr>
          <a:xfrm>
            <a:off x="5616507" y="1655179"/>
            <a:ext cx="5932025" cy="4336507"/>
          </a:xfrm>
          <a:prstGeom prst="rect">
            <a:avLst/>
          </a:prstGeom>
          <a:ln>
            <a:noFill/>
          </a:ln>
        </p:spPr>
      </p:pic>
    </p:spTree>
    <p:extLst>
      <p:ext uri="{BB962C8B-B14F-4D97-AF65-F5344CB8AC3E}">
        <p14:creationId xmlns:p14="http://schemas.microsoft.com/office/powerpoint/2010/main" val="167837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8B77AD0-13D8-4773-B8E5-917361ACD817}"/>
              </a:ext>
            </a:extLst>
          </p:cNvPr>
          <p:cNvPicPr>
            <a:picLocks noChangeAspect="1"/>
          </p:cNvPicPr>
          <p:nvPr/>
        </p:nvPicPr>
        <p:blipFill>
          <a:blip r:embed="rId2"/>
          <a:stretch>
            <a:fillRect/>
          </a:stretch>
        </p:blipFill>
        <p:spPr>
          <a:xfrm>
            <a:off x="951294" y="1707970"/>
            <a:ext cx="6261422" cy="3835597"/>
          </a:xfrm>
          <a:prstGeom prst="rect">
            <a:avLst/>
          </a:prstGeom>
        </p:spPr>
      </p:pic>
      <p:pic>
        <p:nvPicPr>
          <p:cNvPr id="8" name="图片 7">
            <a:extLst>
              <a:ext uri="{FF2B5EF4-FFF2-40B4-BE49-F238E27FC236}">
                <a16:creationId xmlns:a16="http://schemas.microsoft.com/office/drawing/2014/main" id="{FA4EC068-75E6-45C1-9089-0D36290FE584}"/>
              </a:ext>
            </a:extLst>
          </p:cNvPr>
          <p:cNvPicPr>
            <a:picLocks noChangeAspect="1"/>
          </p:cNvPicPr>
          <p:nvPr/>
        </p:nvPicPr>
        <p:blipFill>
          <a:blip r:embed="rId3"/>
          <a:stretch>
            <a:fillRect/>
          </a:stretch>
        </p:blipFill>
        <p:spPr>
          <a:xfrm>
            <a:off x="7502256" y="1707969"/>
            <a:ext cx="3007557" cy="1938055"/>
          </a:xfrm>
          <a:prstGeom prst="rect">
            <a:avLst/>
          </a:prstGeom>
        </p:spPr>
      </p:pic>
      <p:sp>
        <p:nvSpPr>
          <p:cNvPr id="9" name="文本框 8">
            <a:extLst>
              <a:ext uri="{FF2B5EF4-FFF2-40B4-BE49-F238E27FC236}">
                <a16:creationId xmlns:a16="http://schemas.microsoft.com/office/drawing/2014/main" id="{FD23F28E-0B45-4F4C-B1DE-D13453282D2F}"/>
              </a:ext>
            </a:extLst>
          </p:cNvPr>
          <p:cNvSpPr txBox="1"/>
          <p:nvPr/>
        </p:nvSpPr>
        <p:spPr>
          <a:xfrm>
            <a:off x="1782501" y="659757"/>
            <a:ext cx="5430215" cy="523220"/>
          </a:xfrm>
          <a:prstGeom prst="rect">
            <a:avLst/>
          </a:prstGeom>
          <a:noFill/>
        </p:spPr>
        <p:txBody>
          <a:bodyPr wrap="square" rtlCol="0">
            <a:spAutoFit/>
          </a:bodyPr>
          <a:lstStyle/>
          <a:p>
            <a:r>
              <a:rPr lang="en-US" sz="2800" b="1" dirty="0"/>
              <a:t>Analysis of the whole dataset</a:t>
            </a:r>
          </a:p>
        </p:txBody>
      </p:sp>
    </p:spTree>
    <p:extLst>
      <p:ext uri="{BB962C8B-B14F-4D97-AF65-F5344CB8AC3E}">
        <p14:creationId xmlns:p14="http://schemas.microsoft.com/office/powerpoint/2010/main" val="311085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75DBA5-6253-4336-9E79-DADB06D07E9B}"/>
              </a:ext>
            </a:extLst>
          </p:cNvPr>
          <p:cNvSpPr>
            <a:spLocks noGrp="1"/>
          </p:cNvSpPr>
          <p:nvPr>
            <p:ph type="title"/>
          </p:nvPr>
        </p:nvSpPr>
        <p:spPr/>
        <p:txBody>
          <a:bodyPr/>
          <a:lstStyle/>
          <a:p>
            <a:r>
              <a:rPr lang="en-US" sz="2800" b="1" dirty="0">
                <a:latin typeface="+mn-lt"/>
                <a:ea typeface="+mn-ea"/>
                <a:cs typeface="+mn-cs"/>
              </a:rPr>
              <a:t>Analysis of NLP data</a:t>
            </a:r>
          </a:p>
        </p:txBody>
      </p:sp>
      <p:pic>
        <p:nvPicPr>
          <p:cNvPr id="5" name="图片 4">
            <a:extLst>
              <a:ext uri="{FF2B5EF4-FFF2-40B4-BE49-F238E27FC236}">
                <a16:creationId xmlns:a16="http://schemas.microsoft.com/office/drawing/2014/main" id="{34E2495F-0212-4183-BE23-F94D2EB4CC35}"/>
              </a:ext>
            </a:extLst>
          </p:cNvPr>
          <p:cNvPicPr>
            <a:picLocks noChangeAspect="1"/>
          </p:cNvPicPr>
          <p:nvPr/>
        </p:nvPicPr>
        <p:blipFill>
          <a:blip r:embed="rId2"/>
          <a:stretch>
            <a:fillRect/>
          </a:stretch>
        </p:blipFill>
        <p:spPr>
          <a:xfrm>
            <a:off x="838200" y="1817226"/>
            <a:ext cx="6685344" cy="4213184"/>
          </a:xfrm>
          <a:prstGeom prst="rect">
            <a:avLst/>
          </a:prstGeom>
        </p:spPr>
      </p:pic>
      <p:pic>
        <p:nvPicPr>
          <p:cNvPr id="9" name="图片 8">
            <a:extLst>
              <a:ext uri="{FF2B5EF4-FFF2-40B4-BE49-F238E27FC236}">
                <a16:creationId xmlns:a16="http://schemas.microsoft.com/office/drawing/2014/main" id="{526A92A3-F233-4455-8BFB-BF10B8E49006}"/>
              </a:ext>
            </a:extLst>
          </p:cNvPr>
          <p:cNvPicPr>
            <a:picLocks noChangeAspect="1"/>
          </p:cNvPicPr>
          <p:nvPr/>
        </p:nvPicPr>
        <p:blipFill>
          <a:blip r:embed="rId3"/>
          <a:stretch>
            <a:fillRect/>
          </a:stretch>
        </p:blipFill>
        <p:spPr>
          <a:xfrm>
            <a:off x="7523544" y="1889568"/>
            <a:ext cx="1840375" cy="1953227"/>
          </a:xfrm>
          <a:prstGeom prst="rect">
            <a:avLst/>
          </a:prstGeom>
        </p:spPr>
      </p:pic>
    </p:spTree>
    <p:extLst>
      <p:ext uri="{BB962C8B-B14F-4D97-AF65-F5344CB8AC3E}">
        <p14:creationId xmlns:p14="http://schemas.microsoft.com/office/powerpoint/2010/main" val="380023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C94BD-76E2-C1C8-85AE-4F7F15B096C2}"/>
              </a:ext>
            </a:extLst>
          </p:cNvPr>
          <p:cNvSpPr>
            <a:spLocks noGrp="1"/>
          </p:cNvSpPr>
          <p:nvPr>
            <p:ph type="title"/>
          </p:nvPr>
        </p:nvSpPr>
        <p:spPr/>
        <p:txBody>
          <a:bodyPr/>
          <a:lstStyle/>
          <a:p>
            <a:r>
              <a:rPr kumimoji="1" lang="en-US" altLang="zh-CN" dirty="0"/>
              <a:t>Conclusion</a:t>
            </a:r>
            <a:endParaRPr kumimoji="1" lang="zh-CN" altLang="en-US" dirty="0"/>
          </a:p>
        </p:txBody>
      </p:sp>
      <p:sp>
        <p:nvSpPr>
          <p:cNvPr id="3" name="内容占位符 2">
            <a:extLst>
              <a:ext uri="{FF2B5EF4-FFF2-40B4-BE49-F238E27FC236}">
                <a16:creationId xmlns:a16="http://schemas.microsoft.com/office/drawing/2014/main" id="{D1494890-97AA-D114-8D8F-7EA5B0534638}"/>
              </a:ext>
            </a:extLst>
          </p:cNvPr>
          <p:cNvSpPr>
            <a:spLocks noGrp="1"/>
          </p:cNvSpPr>
          <p:nvPr>
            <p:ph idx="1"/>
          </p:nvPr>
        </p:nvSpPr>
        <p:spPr/>
        <p:txBody>
          <a:bodyPr>
            <a:normAutofit fontScale="85000" lnSpcReduction="20000"/>
          </a:bodyPr>
          <a:lstStyle/>
          <a:p>
            <a:pPr marL="0" indent="0">
              <a:buNone/>
            </a:pPr>
            <a:r>
              <a:rPr lang="en-US" altLang="zh-CN" dirty="0">
                <a:latin typeface="Times New Roman" panose="02020603050405020304" pitchFamily="18" charset="0"/>
                <a:cs typeface="Times New Roman" panose="02020603050405020304" pitchFamily="18" charset="0"/>
              </a:rPr>
              <a:t>The labeled plot gives insights of how the papers are grouped. It is difficult to say which dimension reduction performs better for this data. The performance would have to be evaluated in further steps.</a:t>
            </a:r>
          </a:p>
          <a:p>
            <a:pPr marL="0" indent="0">
              <a:buNone/>
            </a:pPr>
            <a:r>
              <a:rPr lang="en-US" altLang="zh-CN" dirty="0">
                <a:latin typeface="Times New Roman" panose="02020603050405020304" pitchFamily="18" charset="0"/>
                <a:cs typeface="Times New Roman" panose="02020603050405020304" pitchFamily="18" charset="0"/>
              </a:rPr>
              <a:t>The label (colors) of each paper on the plot was determined by k-means. If we look at a particular parts of the plots, it is likely that k-means is uniform in the labeling of this cluster.</a:t>
            </a:r>
          </a:p>
          <a:p>
            <a:pPr marL="0" indent="0">
              <a:buNone/>
            </a:pPr>
            <a:r>
              <a:rPr lang="en-US" altLang="zh-CN" dirty="0">
                <a:latin typeface="Times New Roman" panose="02020603050405020304" pitchFamily="18" charset="0"/>
                <a:cs typeface="Times New Roman" panose="02020603050405020304" pitchFamily="18" charset="0"/>
              </a:rPr>
              <a:t>In other cases the labels (k-means) are more spread out on the plot. This means that k-means found differences in the higher dimensional data.</a:t>
            </a:r>
          </a:p>
          <a:p>
            <a:pPr marL="0" indent="0">
              <a:buNone/>
            </a:pPr>
            <a:r>
              <a:rPr lang="en-US" altLang="zh-CN" dirty="0">
                <a:latin typeface="Times New Roman" panose="02020603050405020304" pitchFamily="18" charset="0"/>
                <a:cs typeface="Times New Roman" panose="02020603050405020304" pitchFamily="18" charset="0"/>
              </a:rPr>
              <a:t>This could be because certain contents in the papers overlapping, so it's hard to clearly separate them. This effect can be observed in the formation of subclusters on the plot.</a:t>
            </a:r>
          </a:p>
          <a:p>
            <a:pPr marL="0" indent="0">
              <a:buNone/>
            </a:pPr>
            <a:r>
              <a:rPr lang="en-US" altLang="zh-CN" dirty="0">
                <a:latin typeface="Times New Roman" panose="02020603050405020304" pitchFamily="18" charset="0"/>
                <a:cs typeface="Times New Roman" panose="02020603050405020304" pitchFamily="18" charset="0"/>
              </a:rPr>
              <a:t>The algorithms may find connections that were unapparent to humans. This may highlight hidden shared information and advance further research.</a:t>
            </a:r>
          </a:p>
          <a:p>
            <a:endParaRPr kumimoji="1" lang="zh-CN" altLang="en-US" dirty="0"/>
          </a:p>
        </p:txBody>
      </p:sp>
    </p:spTree>
    <p:extLst>
      <p:ext uri="{BB962C8B-B14F-4D97-AF65-F5344CB8AC3E}">
        <p14:creationId xmlns:p14="http://schemas.microsoft.com/office/powerpoint/2010/main" val="1121145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C2A2DF1-1141-8B8F-FAC7-6DD9E216CA76}"/>
              </a:ext>
            </a:extLst>
          </p:cNvPr>
          <p:cNvSpPr>
            <a:spLocks noGrp="1"/>
          </p:cNvSpPr>
          <p:nvPr>
            <p:ph type="title"/>
          </p:nvPr>
        </p:nvSpPr>
        <p:spPr>
          <a:xfrm>
            <a:off x="720971" y="188089"/>
            <a:ext cx="4353116" cy="1474666"/>
          </a:xfrm>
        </p:spPr>
        <p:txBody>
          <a:bodyPr anchor="b">
            <a:normAutofit/>
          </a:bodyPr>
          <a:lstStyle/>
          <a:p>
            <a:pPr algn="ctr"/>
            <a:r>
              <a:rPr lang="en-US" altLang="zh-CN" sz="3200" dirty="0">
                <a:solidFill>
                  <a:srgbClr val="595959"/>
                </a:solidFill>
              </a:rPr>
              <a:t>Goal of this Project</a:t>
            </a:r>
            <a:endParaRPr kumimoji="1" lang="zh-CN" altLang="en-US" sz="3200" dirty="0">
              <a:solidFill>
                <a:srgbClr val="595959"/>
              </a:solidFill>
            </a:endParaRPr>
          </a:p>
        </p:txBody>
      </p:sp>
      <p:sp>
        <p:nvSpPr>
          <p:cNvPr id="3" name="内容占位符 2">
            <a:extLst>
              <a:ext uri="{FF2B5EF4-FFF2-40B4-BE49-F238E27FC236}">
                <a16:creationId xmlns:a16="http://schemas.microsoft.com/office/drawing/2014/main" id="{AD5A2DFD-F10E-F044-8547-6410D289046F}"/>
              </a:ext>
            </a:extLst>
          </p:cNvPr>
          <p:cNvSpPr>
            <a:spLocks noGrp="1"/>
          </p:cNvSpPr>
          <p:nvPr>
            <p:ph idx="1"/>
          </p:nvPr>
        </p:nvSpPr>
        <p:spPr>
          <a:xfrm>
            <a:off x="871442" y="1850844"/>
            <a:ext cx="4353116" cy="4366927"/>
          </a:xfrm>
        </p:spPr>
        <p:txBody>
          <a:bodyPr anchor="t">
            <a:normAutofit/>
          </a:bodyPr>
          <a:lstStyle/>
          <a:p>
            <a:pPr marL="0" indent="0">
              <a:buNone/>
            </a:pPr>
            <a:r>
              <a:rPr lang="en-US" altLang="zh-CN" sz="2000" dirty="0">
                <a:solidFill>
                  <a:srgbClr val="595959"/>
                </a:solidFill>
              </a:rPr>
              <a:t>The goal of this project is to know the research trend all around world and  cluster scientifical papers based on theirs abstract.</a:t>
            </a:r>
          </a:p>
          <a:p>
            <a:pPr marL="0" indent="0">
              <a:buNone/>
            </a:pPr>
            <a:r>
              <a:rPr kumimoji="1" lang="en-US" altLang="zh-CN" sz="2000" dirty="0">
                <a:solidFill>
                  <a:srgbClr val="595959"/>
                </a:solidFill>
              </a:rPr>
              <a:t>By using clustering for labelling in combination with dimensionality reduction for visualization, the collection of papers can be represented as a scatter plot. On this plot, papers of highly similar topics will share a label and will be plotted near each other.</a:t>
            </a:r>
            <a:endParaRPr kumimoji="1" lang="zh-CN" altLang="en-US" sz="2000" dirty="0">
              <a:solidFill>
                <a:srgbClr val="595959"/>
              </a:solidFill>
            </a:endParaRPr>
          </a:p>
        </p:txBody>
      </p:sp>
      <p:pic>
        <p:nvPicPr>
          <p:cNvPr id="5" name="图片 4" descr="报纸上的表格&#10;&#10;低可信度描述已自动生成">
            <a:extLst>
              <a:ext uri="{FF2B5EF4-FFF2-40B4-BE49-F238E27FC236}">
                <a16:creationId xmlns:a16="http://schemas.microsoft.com/office/drawing/2014/main" id="{8AFF759A-0BE7-0741-99E5-B150EF454B30}"/>
              </a:ext>
            </a:extLst>
          </p:cNvPr>
          <p:cNvPicPr>
            <a:picLocks noChangeAspect="1"/>
          </p:cNvPicPr>
          <p:nvPr/>
        </p:nvPicPr>
        <p:blipFill>
          <a:blip r:embed="rId2"/>
          <a:stretch>
            <a:fillRect/>
          </a:stretch>
        </p:blipFill>
        <p:spPr>
          <a:xfrm>
            <a:off x="7223394" y="685799"/>
            <a:ext cx="3913870" cy="5531972"/>
          </a:xfrm>
          <a:prstGeom prst="rect">
            <a:avLst/>
          </a:prstGeom>
        </p:spPr>
      </p:pic>
    </p:spTree>
    <p:extLst>
      <p:ext uri="{BB962C8B-B14F-4D97-AF65-F5344CB8AC3E}">
        <p14:creationId xmlns:p14="http://schemas.microsoft.com/office/powerpoint/2010/main" val="223011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9D909724-2FAC-4941-A743-AB97A8A67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内容占位符 2">
            <a:extLst>
              <a:ext uri="{FF2B5EF4-FFF2-40B4-BE49-F238E27FC236}">
                <a16:creationId xmlns:a16="http://schemas.microsoft.com/office/drawing/2014/main" id="{509760CA-44C9-1671-C3F5-70C970135091}"/>
              </a:ext>
            </a:extLst>
          </p:cNvPr>
          <p:cNvSpPr>
            <a:spLocks noGrp="1"/>
          </p:cNvSpPr>
          <p:nvPr>
            <p:ph idx="1"/>
          </p:nvPr>
        </p:nvSpPr>
        <p:spPr>
          <a:xfrm>
            <a:off x="1235740" y="1971829"/>
            <a:ext cx="5135773" cy="3537720"/>
          </a:xfrm>
        </p:spPr>
        <p:txBody>
          <a:bodyPr anchor="ctr">
            <a:normAutofit/>
          </a:bodyPr>
          <a:lstStyle/>
          <a:p>
            <a:pPr marL="0" indent="0">
              <a:buNone/>
            </a:pPr>
            <a:r>
              <a:rPr lang="en-US" altLang="zh-CN" dirty="0"/>
              <a:t>We try to find meaning in the clusters by using topic modelling to find the keywords of each cluster. This can help to find publications with similar research backgrounds and to compare similar research and publications.</a:t>
            </a:r>
          </a:p>
          <a:p>
            <a:pPr marL="0" indent="0">
              <a:buNone/>
            </a:pPr>
            <a:endParaRPr kumimoji="1" lang="zh-CN" altLang="en-US" sz="1800" dirty="0"/>
          </a:p>
        </p:txBody>
      </p:sp>
      <p:sp>
        <p:nvSpPr>
          <p:cNvPr id="17" name="Rectangle 11">
            <a:extLst>
              <a:ext uri="{FF2B5EF4-FFF2-40B4-BE49-F238E27FC236}">
                <a16:creationId xmlns:a16="http://schemas.microsoft.com/office/drawing/2014/main" id="{97B03642-7722-4B15-897F-76918F86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395" y="539937"/>
            <a:ext cx="4525605" cy="577812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68EAC2-2623-4156-A990-D776FF9BF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9937"/>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6" name="Rectangle 15">
            <a:extLst>
              <a:ext uri="{FF2B5EF4-FFF2-40B4-BE49-F238E27FC236}">
                <a16:creationId xmlns:a16="http://schemas.microsoft.com/office/drawing/2014/main" id="{4C707BC9-731A-490A-AF25-6F349FD9B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5405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8" name="Rectangle 17">
            <a:extLst>
              <a:ext uri="{FF2B5EF4-FFF2-40B4-BE49-F238E27FC236}">
                <a16:creationId xmlns:a16="http://schemas.microsoft.com/office/drawing/2014/main" id="{3FD7C480-AC7D-4FEE-BB95-EEE23BB3E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49379"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a:extLst>
              <a:ext uri="{FF2B5EF4-FFF2-40B4-BE49-F238E27FC236}">
                <a16:creationId xmlns:a16="http://schemas.microsoft.com/office/drawing/2014/main" id="{1EEB9548-2320-464E-2B76-DA895007BAE7}"/>
              </a:ext>
            </a:extLst>
          </p:cNvPr>
          <p:cNvPicPr>
            <a:picLocks noChangeAspect="1"/>
          </p:cNvPicPr>
          <p:nvPr/>
        </p:nvPicPr>
        <p:blipFill>
          <a:blip r:embed="rId2"/>
          <a:stretch>
            <a:fillRect/>
          </a:stretch>
        </p:blipFill>
        <p:spPr>
          <a:xfrm>
            <a:off x="8092019" y="832282"/>
            <a:ext cx="3674356" cy="5193437"/>
          </a:xfrm>
          <a:prstGeom prst="rect">
            <a:avLst/>
          </a:prstGeom>
        </p:spPr>
      </p:pic>
    </p:spTree>
    <p:extLst>
      <p:ext uri="{BB962C8B-B14F-4D97-AF65-F5344CB8AC3E}">
        <p14:creationId xmlns:p14="http://schemas.microsoft.com/office/powerpoint/2010/main" val="3777551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326255ED-C870-2737-2C0C-290AADEE1827}"/>
              </a:ext>
            </a:extLst>
          </p:cNvPr>
          <p:cNvSpPr>
            <a:spLocks noGrp="1"/>
          </p:cNvSpPr>
          <p:nvPr>
            <p:ph type="title"/>
          </p:nvPr>
        </p:nvSpPr>
        <p:spPr>
          <a:xfrm>
            <a:off x="643467" y="321734"/>
            <a:ext cx="10905066" cy="1135737"/>
          </a:xfrm>
        </p:spPr>
        <p:txBody>
          <a:bodyPr>
            <a:normAutofit/>
          </a:bodyPr>
          <a:lstStyle/>
          <a:p>
            <a:r>
              <a:rPr lang="en-US" altLang="zh-CN" sz="3600" dirty="0">
                <a:latin typeface="Times New Roman" panose="02020603050405020304" pitchFamily="18" charset="0"/>
                <a:cs typeface="Times New Roman" panose="02020603050405020304" pitchFamily="18" charset="0"/>
              </a:rPr>
              <a:t>About the </a:t>
            </a:r>
            <a:r>
              <a:rPr lang="en-US" altLang="zh-CN" sz="3600" dirty="0" err="1">
                <a:latin typeface="Times New Roman" panose="02020603050405020304" pitchFamily="18" charset="0"/>
                <a:cs typeface="Times New Roman" panose="02020603050405020304" pitchFamily="18" charset="0"/>
              </a:rPr>
              <a:t>ArXiv</a:t>
            </a:r>
            <a:r>
              <a:rPr lang="en-US" altLang="zh-CN" sz="3600" dirty="0">
                <a:latin typeface="Times New Roman" panose="02020603050405020304" pitchFamily="18" charset="0"/>
                <a:cs typeface="Times New Roman" panose="02020603050405020304" pitchFamily="18" charset="0"/>
              </a:rPr>
              <a:t> dataset:</a:t>
            </a:r>
            <a:br>
              <a:rPr lang="en-US" altLang="zh-CN" sz="3600" dirty="0"/>
            </a:br>
            <a:endParaRPr kumimoji="1" lang="zh-CN" altLang="en-US" sz="3600" dirty="0"/>
          </a:p>
        </p:txBody>
      </p:sp>
      <p:sp>
        <p:nvSpPr>
          <p:cNvPr id="3" name="内容占位符 2">
            <a:extLst>
              <a:ext uri="{FF2B5EF4-FFF2-40B4-BE49-F238E27FC236}">
                <a16:creationId xmlns:a16="http://schemas.microsoft.com/office/drawing/2014/main" id="{B8D07E72-624C-B845-7EBC-508FE18F6697}"/>
              </a:ext>
            </a:extLst>
          </p:cNvPr>
          <p:cNvSpPr>
            <a:spLocks noGrp="1"/>
          </p:cNvSpPr>
          <p:nvPr>
            <p:ph idx="1"/>
          </p:nvPr>
        </p:nvSpPr>
        <p:spPr>
          <a:xfrm>
            <a:off x="643468" y="1779204"/>
            <a:ext cx="4194749" cy="4397759"/>
          </a:xfrm>
        </p:spPr>
        <p:txBody>
          <a:bodyPr>
            <a:normAutofit/>
          </a:bodyPr>
          <a:lstStyle/>
          <a:p>
            <a:pPr marL="0" indent="0">
              <a:buNone/>
            </a:pPr>
            <a:r>
              <a:rPr lang="en-US" altLang="zh-CN" sz="2000" dirty="0">
                <a:latin typeface="Times New Roman" panose="02020603050405020304" pitchFamily="18" charset="0"/>
                <a:cs typeface="Times New Roman" panose="02020603050405020304" pitchFamily="18" charset="0"/>
              </a:rPr>
              <a:t>For nearly 30 years, </a:t>
            </a:r>
            <a:r>
              <a:rPr lang="en-US" altLang="zh-CN" sz="2000" dirty="0" err="1">
                <a:latin typeface="Times New Roman" panose="02020603050405020304" pitchFamily="18" charset="0"/>
                <a:cs typeface="Times New Roman" panose="02020603050405020304" pitchFamily="18" charset="0"/>
              </a:rPr>
              <a:t>ArXiv</a:t>
            </a:r>
            <a:r>
              <a:rPr lang="en-US" altLang="zh-CN" sz="2000" dirty="0">
                <a:latin typeface="Times New Roman" panose="02020603050405020304" pitchFamily="18" charset="0"/>
                <a:cs typeface="Times New Roman" panose="02020603050405020304" pitchFamily="18" charset="0"/>
              </a:rPr>
              <a:t> has served the public and research communities by providing open access to scholarly articles, from the vast branches of physics to the many subdisciplines of computer science to everything in between, including math, statistics, electrical engineering, quantitative biology, and economics. This rich corpus of information offers significant, but sometimes overwhelming depth. In these times of unique global challenges, efficient extraction of insights from data is essential. </a:t>
            </a:r>
            <a:endParaRPr kumimoji="1" lang="zh-CN" altLang="en-US" sz="2000" dirty="0">
              <a:latin typeface="Times New Roman" panose="02020603050405020304" pitchFamily="18" charset="0"/>
              <a:cs typeface="Times New Roman" panose="02020603050405020304" pitchFamily="18" charset="0"/>
            </a:endParaRPr>
          </a:p>
        </p:txBody>
      </p:sp>
      <p:grpSp>
        <p:nvGrpSpPr>
          <p:cNvPr id="21"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图片 4" descr="图形用户界面&#10;&#10;描述已自动生成">
            <a:extLst>
              <a:ext uri="{FF2B5EF4-FFF2-40B4-BE49-F238E27FC236}">
                <a16:creationId xmlns:a16="http://schemas.microsoft.com/office/drawing/2014/main" id="{D093E2A0-6A11-8FE5-BE6F-F2D73C47FCA3}"/>
              </a:ext>
            </a:extLst>
          </p:cNvPr>
          <p:cNvPicPr>
            <a:picLocks noChangeAspect="1"/>
          </p:cNvPicPr>
          <p:nvPr/>
        </p:nvPicPr>
        <p:blipFill>
          <a:blip r:embed="rId2"/>
          <a:stretch>
            <a:fillRect/>
          </a:stretch>
        </p:blipFill>
        <p:spPr>
          <a:xfrm>
            <a:off x="5295320" y="2259927"/>
            <a:ext cx="6253212" cy="3407999"/>
          </a:xfrm>
          <a:prstGeom prst="rect">
            <a:avLst/>
          </a:prstGeom>
        </p:spPr>
      </p:pic>
      <p:grpSp>
        <p:nvGrpSpPr>
          <p:cNvPr id="24"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5"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1968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CF3E7-537E-5175-A5BD-A0BCC836BD2B}"/>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Methods to be used </a:t>
            </a:r>
          </a:p>
        </p:txBody>
      </p:sp>
      <p:sp>
        <p:nvSpPr>
          <p:cNvPr id="3" name="内容占位符 2">
            <a:extLst>
              <a:ext uri="{FF2B5EF4-FFF2-40B4-BE49-F238E27FC236}">
                <a16:creationId xmlns:a16="http://schemas.microsoft.com/office/drawing/2014/main" id="{D502193D-B29F-E377-B4AA-36686819DBE6}"/>
              </a:ext>
            </a:extLst>
          </p:cNvPr>
          <p:cNvSpPr>
            <a:spLocks noGrp="1"/>
          </p:cNvSpPr>
          <p:nvPr>
            <p:ph idx="1"/>
          </p:nvPr>
        </p:nvSpPr>
        <p:spPr/>
        <p:txBody>
          <a:bodyPr>
            <a:normAutofit/>
          </a:bodyPr>
          <a:lstStyle/>
          <a:p>
            <a:pPr marL="0" indent="0">
              <a:buNone/>
            </a:pPr>
            <a:r>
              <a:rPr kumimoji="1" lang="en-US" altLang="zh-CN" dirty="0">
                <a:latin typeface="Times New Roman" panose="02020603050405020304" pitchFamily="18" charset="0"/>
                <a:cs typeface="Times New Roman" panose="02020603050405020304" pitchFamily="18" charset="0"/>
              </a:rPr>
              <a:t>1. Do Exploratory Data Analysis(EDA) to the data</a:t>
            </a:r>
          </a:p>
          <a:p>
            <a:pPr marL="0" indent="0">
              <a:buNone/>
            </a:pPr>
            <a:r>
              <a:rPr kumimoji="1" lang="en-US" altLang="zh-CN" dirty="0">
                <a:latin typeface="Times New Roman" panose="02020603050405020304" pitchFamily="18" charset="0"/>
                <a:cs typeface="Times New Roman" panose="02020603050405020304" pitchFamily="18" charset="0"/>
              </a:rPr>
              <a:t>2. Use </a:t>
            </a:r>
            <a:r>
              <a:rPr kumimoji="1" lang="en-US" altLang="zh-CN" dirty="0" err="1">
                <a:latin typeface="Times New Roman" panose="02020603050405020304" pitchFamily="18" charset="0"/>
                <a:cs typeface="Times New Roman" panose="02020603050405020304" pitchFamily="18" charset="0"/>
              </a:rPr>
              <a:t>DocumentTermMatrix</a:t>
            </a:r>
            <a:r>
              <a:rPr kumimoji="1" lang="en-US" altLang="zh-CN" dirty="0">
                <a:latin typeface="Times New Roman" panose="02020603050405020304" pitchFamily="18" charset="0"/>
                <a:cs typeface="Times New Roman" panose="02020603050405020304" pitchFamily="18" charset="0"/>
              </a:rPr>
              <a:t>() to create word frequency matrix for text from the abstract in each document </a:t>
            </a:r>
          </a:p>
          <a:p>
            <a:pPr marL="0" indent="0">
              <a:buNone/>
            </a:pPr>
            <a:r>
              <a:rPr kumimoji="1" lang="en-US" altLang="zh-CN" dirty="0">
                <a:latin typeface="Times New Roman" panose="02020603050405020304" pitchFamily="18" charset="0"/>
                <a:cs typeface="Times New Roman" panose="02020603050405020304" pitchFamily="18" charset="0"/>
              </a:rPr>
              <a:t>3. Use tm to apply N-grams to the text in abstract and compare it with </a:t>
            </a:r>
            <a:r>
              <a:rPr kumimoji="1" lang="en-US" altLang="zh-CN" dirty="0" err="1">
                <a:latin typeface="Times New Roman" panose="02020603050405020304" pitchFamily="18" charset="0"/>
                <a:cs typeface="Times New Roman" panose="02020603050405020304" pitchFamily="18" charset="0"/>
              </a:rPr>
              <a:t>dtm</a:t>
            </a:r>
            <a:endParaRPr kumimoji="1" lang="en-US" altLang="zh-CN" dirty="0">
              <a:latin typeface="Times New Roman" panose="02020603050405020304" pitchFamily="18" charset="0"/>
              <a:cs typeface="Times New Roman" panose="02020603050405020304" pitchFamily="18" charset="0"/>
            </a:endParaRPr>
          </a:p>
          <a:p>
            <a:pPr marL="0" indent="0">
              <a:buNone/>
            </a:pPr>
            <a:r>
              <a:rPr kumimoji="1" lang="en-US" altLang="zh-CN" dirty="0">
                <a:latin typeface="Times New Roman" panose="02020603050405020304" pitchFamily="18" charset="0"/>
                <a:cs typeface="Times New Roman" panose="02020603050405020304" pitchFamily="18" charset="0"/>
              </a:rPr>
              <a:t>4. Use Principal Component Analysis (PCA) to reduce the dimension</a:t>
            </a:r>
          </a:p>
          <a:p>
            <a:pPr marL="0" indent="0">
              <a:buNone/>
            </a:pPr>
            <a:r>
              <a:rPr kumimoji="1" lang="en-US" altLang="zh-CN" dirty="0">
                <a:latin typeface="Times New Roman" panose="02020603050405020304" pitchFamily="18" charset="0"/>
                <a:cs typeface="Times New Roman" panose="02020603050405020304" pitchFamily="18" charset="0"/>
              </a:rPr>
              <a:t>5. Apply k-means clustering to our dataset and pick the optimal k</a:t>
            </a:r>
          </a:p>
          <a:p>
            <a:pPr marL="0" indent="0">
              <a:buNone/>
            </a:pPr>
            <a:r>
              <a:rPr kumimoji="1" lang="en-US" altLang="zh-CN" dirty="0">
                <a:latin typeface="Times New Roman" panose="02020603050405020304" pitchFamily="18" charset="0"/>
                <a:cs typeface="Times New Roman" panose="02020603050405020304" pitchFamily="18" charset="0"/>
              </a:rPr>
              <a:t>6. Finally visualize clusters through scatterplot</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60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表, 条形图&#10;&#10;描述已自动生成">
            <a:extLst>
              <a:ext uri="{FF2B5EF4-FFF2-40B4-BE49-F238E27FC236}">
                <a16:creationId xmlns:a16="http://schemas.microsoft.com/office/drawing/2014/main" id="{FED9B95F-C49D-D5F2-0083-BAAED635FB7D}"/>
              </a:ext>
            </a:extLst>
          </p:cNvPr>
          <p:cNvPicPr>
            <a:picLocks noGrp="1" noChangeAspect="1"/>
          </p:cNvPicPr>
          <p:nvPr>
            <p:ph idx="1"/>
          </p:nvPr>
        </p:nvPicPr>
        <p:blipFill>
          <a:blip r:embed="rId2"/>
          <a:stretch>
            <a:fillRect/>
          </a:stretch>
        </p:blipFill>
        <p:spPr>
          <a:xfrm>
            <a:off x="165553" y="1161880"/>
            <a:ext cx="11063781" cy="5587208"/>
          </a:xfrm>
          <a:prstGeom prst="rect">
            <a:avLst/>
          </a:prstGeom>
          <a:ln>
            <a:noFill/>
          </a:ln>
        </p:spPr>
      </p:pic>
      <p:sp>
        <p:nvSpPr>
          <p:cNvPr id="2" name="矩形 1">
            <a:extLst>
              <a:ext uri="{FF2B5EF4-FFF2-40B4-BE49-F238E27FC236}">
                <a16:creationId xmlns:a16="http://schemas.microsoft.com/office/drawing/2014/main" id="{E2A1951B-5759-3FAC-AA05-A07E8F78B40B}"/>
              </a:ext>
            </a:extLst>
          </p:cNvPr>
          <p:cNvSpPr/>
          <p:nvPr/>
        </p:nvSpPr>
        <p:spPr>
          <a:xfrm>
            <a:off x="-326791" y="852400"/>
            <a:ext cx="5697444" cy="461665"/>
          </a:xfrm>
          <a:prstGeom prst="rect">
            <a:avLst/>
          </a:prstGeom>
        </p:spPr>
        <p:txBody>
          <a:bodyPr wrap="square">
            <a:spAutoFit/>
          </a:bodyPr>
          <a:lstStyle/>
          <a:p>
            <a:pPr algn="ctr"/>
            <a:r>
              <a:rPr lang="en-US" altLang="zh-CN" sz="24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Top 10 Most Common Tags</a:t>
            </a:r>
          </a:p>
        </p:txBody>
      </p:sp>
      <p:sp>
        <p:nvSpPr>
          <p:cNvPr id="3" name="矩形 2">
            <a:extLst>
              <a:ext uri="{FF2B5EF4-FFF2-40B4-BE49-F238E27FC236}">
                <a16:creationId xmlns:a16="http://schemas.microsoft.com/office/drawing/2014/main" id="{126DA62C-E6B4-F6AC-2444-FB08FFC37244}"/>
              </a:ext>
            </a:extLst>
          </p:cNvPr>
          <p:cNvSpPr/>
          <p:nvPr/>
        </p:nvSpPr>
        <p:spPr>
          <a:xfrm>
            <a:off x="4776101" y="5675197"/>
            <a:ext cx="7894998" cy="369332"/>
          </a:xfrm>
          <a:prstGeom prst="rect">
            <a:avLst/>
          </a:prstGeom>
        </p:spPr>
        <p:txBody>
          <a:bodyPr wrap="square">
            <a:spAutoFit/>
          </a:bodyPr>
          <a:lstStyle/>
          <a:p>
            <a:r>
              <a:rPr lang="en-US" altLang="zh-CN" dirty="0">
                <a:latin typeface="Inter"/>
              </a:rPr>
              <a:t>Data from papers published between 1992 to 2018-Feb. (about 45,000 papers)</a:t>
            </a:r>
            <a:endParaRPr lang="zh-CN" altLang="en-US" dirty="0"/>
          </a:p>
        </p:txBody>
      </p:sp>
      <p:sp>
        <p:nvSpPr>
          <p:cNvPr id="4" name="文本框 3">
            <a:extLst>
              <a:ext uri="{FF2B5EF4-FFF2-40B4-BE49-F238E27FC236}">
                <a16:creationId xmlns:a16="http://schemas.microsoft.com/office/drawing/2014/main" id="{13AC8E05-3C01-BBA3-8A32-8A5607C65E4B}"/>
              </a:ext>
            </a:extLst>
          </p:cNvPr>
          <p:cNvSpPr txBox="1"/>
          <p:nvPr/>
        </p:nvSpPr>
        <p:spPr>
          <a:xfrm>
            <a:off x="38337" y="61598"/>
            <a:ext cx="12153663" cy="1323439"/>
          </a:xfrm>
          <a:prstGeom prst="rect">
            <a:avLst/>
          </a:prstGeom>
          <a:noFill/>
        </p:spPr>
        <p:txBody>
          <a:bodyPr wrap="square" rtlCol="0">
            <a:spAutoFit/>
          </a:bodyPr>
          <a:lstStyle/>
          <a:p>
            <a:r>
              <a:rPr kumimoji="1" lang="en-US" altLang="zh-CN" sz="4000" dirty="0">
                <a:latin typeface="Times New Roman" panose="02020603050405020304" pitchFamily="18" charset="0"/>
                <a:cs typeface="Times New Roman" panose="02020603050405020304" pitchFamily="18" charset="0"/>
              </a:rPr>
              <a:t>Exploratory Data Analysis </a:t>
            </a:r>
          </a:p>
          <a:p>
            <a:r>
              <a:rPr kumimoji="1" lang="en-US" altLang="zh-CN" sz="4000"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try to know the </a:t>
            </a:r>
            <a:r>
              <a:rPr lang="en-US" altLang="zh-CN" dirty="0">
                <a:latin typeface="Times New Roman" panose="02020603050405020304" pitchFamily="18" charset="0"/>
                <a:cs typeface="Times New Roman" panose="02020603050405020304" pitchFamily="18" charset="0"/>
              </a:rPr>
              <a:t>research trend in the computer science all around the world.</a:t>
            </a:r>
            <a:endParaRPr kumimoji="1"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51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文本&#10;&#10;低可信度描述已自动生成">
            <a:extLst>
              <a:ext uri="{FF2B5EF4-FFF2-40B4-BE49-F238E27FC236}">
                <a16:creationId xmlns:a16="http://schemas.microsoft.com/office/drawing/2014/main" id="{25978C92-44A8-898F-34AB-1358C3B96849}"/>
              </a:ext>
            </a:extLst>
          </p:cNvPr>
          <p:cNvPicPr>
            <a:picLocks noGrp="1" noChangeAspect="1"/>
          </p:cNvPicPr>
          <p:nvPr>
            <p:ph idx="1"/>
          </p:nvPr>
        </p:nvPicPr>
        <p:blipFill>
          <a:blip r:embed="rId2"/>
          <a:stretch>
            <a:fillRect/>
          </a:stretch>
        </p:blipFill>
        <p:spPr>
          <a:xfrm>
            <a:off x="-11608" y="960647"/>
            <a:ext cx="7429556" cy="7003045"/>
          </a:xfrm>
          <a:prstGeom prst="rect">
            <a:avLst/>
          </a:prstGeom>
          <a:ln>
            <a:noFill/>
          </a:ln>
        </p:spPr>
      </p:pic>
      <p:sp>
        <p:nvSpPr>
          <p:cNvPr id="3" name="矩形 2">
            <a:extLst>
              <a:ext uri="{FF2B5EF4-FFF2-40B4-BE49-F238E27FC236}">
                <a16:creationId xmlns:a16="http://schemas.microsoft.com/office/drawing/2014/main" id="{84925901-B2F9-6453-3F82-C65ADB086C91}"/>
              </a:ext>
            </a:extLst>
          </p:cNvPr>
          <p:cNvSpPr/>
          <p:nvPr/>
        </p:nvSpPr>
        <p:spPr>
          <a:xfrm>
            <a:off x="-414513" y="288485"/>
            <a:ext cx="9285382" cy="1538883"/>
          </a:xfrm>
          <a:prstGeom prst="rect">
            <a:avLst/>
          </a:prstGeom>
          <a:noFill/>
        </p:spPr>
        <p:txBody>
          <a:bodyPr wrap="square" lIns="91440" tIns="45720" rIns="91440" bIns="45720">
            <a:spAutoFit/>
          </a:bodyPr>
          <a:lstStyle/>
          <a:p>
            <a:pPr algn="ctr"/>
            <a:r>
              <a:rPr lang="en-US" altLang="zh-CN" sz="40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Word Cloud: top 50 common paper</a:t>
            </a:r>
            <a:endParaRPr lang="zh-CN" altLang="en-US" sz="4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6" name="图片 5" descr="图形用户界面&#10;&#10;中度可信度描述已自动生成">
            <a:extLst>
              <a:ext uri="{FF2B5EF4-FFF2-40B4-BE49-F238E27FC236}">
                <a16:creationId xmlns:a16="http://schemas.microsoft.com/office/drawing/2014/main" id="{BE670859-EA78-9189-F872-881BAFFB22DD}"/>
              </a:ext>
            </a:extLst>
          </p:cNvPr>
          <p:cNvPicPr>
            <a:picLocks noChangeAspect="1"/>
          </p:cNvPicPr>
          <p:nvPr/>
        </p:nvPicPr>
        <p:blipFill>
          <a:blip r:embed="rId3"/>
          <a:stretch>
            <a:fillRect/>
          </a:stretch>
        </p:blipFill>
        <p:spPr>
          <a:xfrm>
            <a:off x="9014327" y="12580"/>
            <a:ext cx="2779158" cy="6487569"/>
          </a:xfrm>
          <a:prstGeom prst="rect">
            <a:avLst/>
          </a:prstGeom>
        </p:spPr>
      </p:pic>
      <p:sp>
        <p:nvSpPr>
          <p:cNvPr id="7" name="矩形 6">
            <a:extLst>
              <a:ext uri="{FF2B5EF4-FFF2-40B4-BE49-F238E27FC236}">
                <a16:creationId xmlns:a16="http://schemas.microsoft.com/office/drawing/2014/main" id="{1770C136-590B-B0FF-9099-3A6C17A275E9}"/>
              </a:ext>
            </a:extLst>
          </p:cNvPr>
          <p:cNvSpPr/>
          <p:nvPr/>
        </p:nvSpPr>
        <p:spPr>
          <a:xfrm>
            <a:off x="8642879" y="6504305"/>
            <a:ext cx="3544625" cy="369332"/>
          </a:xfrm>
          <a:prstGeom prst="rect">
            <a:avLst/>
          </a:prstGeom>
        </p:spPr>
        <p:txBody>
          <a:bodyPr wrap="none">
            <a:spAutoFit/>
          </a:bodyPr>
          <a:lstStyle/>
          <a:p>
            <a:r>
              <a:rPr lang="zh-CN" altLang="en-US" dirty="0">
                <a:latin typeface="Times New Roman" panose="02020603050405020304" pitchFamily="18" charset="0"/>
                <a:cs typeface="Times New Roman" panose="02020603050405020304" pitchFamily="18" charset="0"/>
              </a:rPr>
              <a:t>https://arxiv.org/category_taxonomy</a:t>
            </a:r>
          </a:p>
        </p:txBody>
      </p:sp>
    </p:spTree>
    <p:extLst>
      <p:ext uri="{BB962C8B-B14F-4D97-AF65-F5344CB8AC3E}">
        <p14:creationId xmlns:p14="http://schemas.microsoft.com/office/powerpoint/2010/main" val="2574768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E15B7-A278-472C-8C1E-46CA56915D1D}"/>
              </a:ext>
            </a:extLst>
          </p:cNvPr>
          <p:cNvSpPr>
            <a:spLocks noGrp="1"/>
          </p:cNvSpPr>
          <p:nvPr>
            <p:ph type="title"/>
          </p:nvPr>
        </p:nvSpPr>
        <p:spPr>
          <a:xfrm>
            <a:off x="396882" y="1751945"/>
            <a:ext cx="10546522" cy="622962"/>
          </a:xfrm>
        </p:spPr>
        <p:txBody>
          <a:bodyPr vert="horz" lIns="91440" tIns="45720" rIns="91440" bIns="45720" rtlCol="0" anchor="b">
            <a:normAutofit fontScale="90000"/>
          </a:bodyPr>
          <a:lstStyle/>
          <a:p>
            <a:pPr algn="ctr"/>
            <a:r>
              <a:rPr lang="en-US" altLang="zh-CN" sz="3000" b="1" dirty="0">
                <a:ln w="0"/>
                <a:solidFill>
                  <a:srgbClr val="FFFFFF"/>
                </a:solidFill>
                <a:effectLst>
                  <a:reflection blurRad="6350" stA="53000" endA="300" endPos="35500" dir="5400000" sy="-90000" algn="bl" rotWithShape="0"/>
                </a:effectLst>
              </a:rPr>
              <a:t>Top 10 common words in paper related to Machine Learning</a:t>
            </a:r>
            <a:br>
              <a:rPr lang="en-US" altLang="zh-CN" sz="3000" b="1" dirty="0">
                <a:ln w="0"/>
                <a:solidFill>
                  <a:srgbClr val="FFFFFF"/>
                </a:solidFill>
                <a:effectLst>
                  <a:reflection blurRad="6350" stA="53000" endA="300" endPos="35500" dir="5400000" sy="-90000" algn="bl" rotWithShape="0"/>
                </a:effectLst>
              </a:rPr>
            </a:br>
            <a:endParaRPr kumimoji="1" lang="en-US" altLang="zh-CN" sz="3000" dirty="0">
              <a:solidFill>
                <a:srgbClr val="FFFFFF"/>
              </a:solidFill>
            </a:endParaRPr>
          </a:p>
        </p:txBody>
      </p:sp>
      <p:pic>
        <p:nvPicPr>
          <p:cNvPr id="5" name="内容占位符 4">
            <a:extLst>
              <a:ext uri="{FF2B5EF4-FFF2-40B4-BE49-F238E27FC236}">
                <a16:creationId xmlns:a16="http://schemas.microsoft.com/office/drawing/2014/main" id="{7FC4D9EF-016C-E05C-4786-17017F7D61BC}"/>
              </a:ext>
            </a:extLst>
          </p:cNvPr>
          <p:cNvPicPr>
            <a:picLocks noGrp="1" noChangeAspect="1"/>
          </p:cNvPicPr>
          <p:nvPr>
            <p:ph idx="1"/>
          </p:nvPr>
        </p:nvPicPr>
        <p:blipFill>
          <a:blip r:embed="rId2"/>
          <a:stretch>
            <a:fillRect/>
          </a:stretch>
        </p:blipFill>
        <p:spPr>
          <a:xfrm>
            <a:off x="331567" y="2734302"/>
            <a:ext cx="5455917" cy="3382668"/>
          </a:xfrm>
          <a:prstGeom prst="rect">
            <a:avLst/>
          </a:prstGeom>
        </p:spPr>
      </p:pic>
      <p:pic>
        <p:nvPicPr>
          <p:cNvPr id="7" name="图片 6">
            <a:extLst>
              <a:ext uri="{FF2B5EF4-FFF2-40B4-BE49-F238E27FC236}">
                <a16:creationId xmlns:a16="http://schemas.microsoft.com/office/drawing/2014/main" id="{C070EFA1-8EEE-984F-43D2-82B1AECD0E74}"/>
              </a:ext>
            </a:extLst>
          </p:cNvPr>
          <p:cNvPicPr>
            <a:picLocks noChangeAspect="1"/>
          </p:cNvPicPr>
          <p:nvPr/>
        </p:nvPicPr>
        <p:blipFill>
          <a:blip r:embed="rId3"/>
          <a:stretch>
            <a:fillRect/>
          </a:stretch>
        </p:blipFill>
        <p:spPr>
          <a:xfrm>
            <a:off x="6445073" y="2843421"/>
            <a:ext cx="5455917" cy="3164431"/>
          </a:xfrm>
          <a:prstGeom prst="rect">
            <a:avLst/>
          </a:prstGeom>
        </p:spPr>
      </p:pic>
      <p:sp>
        <p:nvSpPr>
          <p:cNvPr id="8" name="文本框 7">
            <a:extLst>
              <a:ext uri="{FF2B5EF4-FFF2-40B4-BE49-F238E27FC236}">
                <a16:creationId xmlns:a16="http://schemas.microsoft.com/office/drawing/2014/main" id="{4C8CBE7E-9BC5-AD85-B580-DEC523141E16}"/>
              </a:ext>
            </a:extLst>
          </p:cNvPr>
          <p:cNvSpPr txBox="1"/>
          <p:nvPr/>
        </p:nvSpPr>
        <p:spPr>
          <a:xfrm>
            <a:off x="350917" y="701231"/>
            <a:ext cx="11530721" cy="461665"/>
          </a:xfrm>
          <a:prstGeom prst="rect">
            <a:avLst/>
          </a:prstGeom>
          <a:noFill/>
        </p:spPr>
        <p:txBody>
          <a:bodyPr wrap="none" rtlCol="0">
            <a:spAutoFit/>
          </a:bodyPr>
          <a:lstStyle/>
          <a:p>
            <a:r>
              <a:rPr kumimoji="1" lang="en-US" altLang="zh-CN" sz="2400" dirty="0">
                <a:solidFill>
                  <a:schemeClr val="bg1"/>
                </a:solidFill>
                <a:latin typeface="Times New Roman" panose="02020603050405020304" pitchFamily="18" charset="0"/>
                <a:cs typeface="Times New Roman" panose="02020603050405020304" pitchFamily="18" charset="0"/>
              </a:rPr>
              <a:t>Attempt to know more about </a:t>
            </a:r>
            <a:r>
              <a:rPr lang="en-US" altLang="zh-CN" sz="2400" dirty="0">
                <a:solidFill>
                  <a:schemeClr val="bg1"/>
                </a:solidFill>
                <a:latin typeface="Times New Roman" panose="02020603050405020304" pitchFamily="18" charset="0"/>
                <a:cs typeface="Times New Roman" panose="02020603050405020304" pitchFamily="18" charset="0"/>
              </a:rPr>
              <a:t>various papers associated with </a:t>
            </a:r>
            <a:r>
              <a:rPr lang="en-US" altLang="zh-CN" sz="2400" b="1" dirty="0">
                <a:solidFill>
                  <a:schemeClr val="bg1"/>
                </a:solidFill>
                <a:latin typeface="Times New Roman" panose="02020603050405020304" pitchFamily="18" charset="0"/>
                <a:cs typeface="Times New Roman" panose="02020603050405020304" pitchFamily="18" charset="0"/>
              </a:rPr>
              <a:t>Machine Learning</a:t>
            </a:r>
            <a:r>
              <a:rPr lang="en-US" altLang="zh-CN" sz="2400" dirty="0">
                <a:solidFill>
                  <a:schemeClr val="bg1"/>
                </a:solidFill>
                <a:latin typeface="Times New Roman" panose="02020603050405020304" pitchFamily="18" charset="0"/>
                <a:cs typeface="Times New Roman" panose="02020603050405020304" pitchFamily="18" charset="0"/>
              </a:rPr>
              <a:t> in </a:t>
            </a:r>
            <a:r>
              <a:rPr lang="en-US" altLang="zh-CN" sz="2400" b="1" dirty="0">
                <a:solidFill>
                  <a:schemeClr val="bg1"/>
                </a:solidFill>
                <a:latin typeface="Times New Roman" panose="02020603050405020304" pitchFamily="18" charset="0"/>
                <a:cs typeface="Times New Roman" panose="02020603050405020304" pitchFamily="18" charset="0"/>
              </a:rPr>
              <a:t>ARXIV</a:t>
            </a:r>
            <a:r>
              <a:rPr lang="en-US" altLang="zh-CN" dirty="0"/>
              <a:t>.</a:t>
            </a:r>
            <a:endParaRPr kumimoji="1" lang="zh-CN" altLang="en-US" dirty="0"/>
          </a:p>
        </p:txBody>
      </p:sp>
      <p:pic>
        <p:nvPicPr>
          <p:cNvPr id="4" name="图片 3" descr="图形用户界面, 文本&#10;&#10;描述已自动生成">
            <a:extLst>
              <a:ext uri="{FF2B5EF4-FFF2-40B4-BE49-F238E27FC236}">
                <a16:creationId xmlns:a16="http://schemas.microsoft.com/office/drawing/2014/main" id="{414F18A5-1EFB-ADBB-67CD-721EF06BAD3F}"/>
              </a:ext>
            </a:extLst>
          </p:cNvPr>
          <p:cNvPicPr>
            <a:picLocks noChangeAspect="1"/>
          </p:cNvPicPr>
          <p:nvPr/>
        </p:nvPicPr>
        <p:blipFill>
          <a:blip r:embed="rId4"/>
          <a:stretch>
            <a:fillRect/>
          </a:stretch>
        </p:blipFill>
        <p:spPr>
          <a:xfrm>
            <a:off x="0" y="207969"/>
            <a:ext cx="12192000" cy="2166938"/>
          </a:xfrm>
          <a:prstGeom prst="rect">
            <a:avLst/>
          </a:prstGeom>
        </p:spPr>
      </p:pic>
    </p:spTree>
    <p:extLst>
      <p:ext uri="{BB962C8B-B14F-4D97-AF65-F5344CB8AC3E}">
        <p14:creationId xmlns:p14="http://schemas.microsoft.com/office/powerpoint/2010/main" val="3258562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表&#10;&#10;中度可信度描述已自动生成">
            <a:extLst>
              <a:ext uri="{FF2B5EF4-FFF2-40B4-BE49-F238E27FC236}">
                <a16:creationId xmlns:a16="http://schemas.microsoft.com/office/drawing/2014/main" id="{00A7A122-F85C-5FE8-87A5-43E7A0B652C0}"/>
              </a:ext>
            </a:extLst>
          </p:cNvPr>
          <p:cNvPicPr>
            <a:picLocks noGrp="1" noChangeAspect="1"/>
          </p:cNvPicPr>
          <p:nvPr>
            <p:ph idx="1"/>
          </p:nvPr>
        </p:nvPicPr>
        <p:blipFill>
          <a:blip r:embed="rId2"/>
          <a:stretch>
            <a:fillRect/>
          </a:stretch>
        </p:blipFill>
        <p:spPr>
          <a:xfrm>
            <a:off x="154378" y="1148731"/>
            <a:ext cx="8983043" cy="5792687"/>
          </a:xfrm>
        </p:spPr>
      </p:pic>
      <p:sp>
        <p:nvSpPr>
          <p:cNvPr id="6" name="矩形 5">
            <a:extLst>
              <a:ext uri="{FF2B5EF4-FFF2-40B4-BE49-F238E27FC236}">
                <a16:creationId xmlns:a16="http://schemas.microsoft.com/office/drawing/2014/main" id="{CF4637FD-1A4F-F0D2-1E7E-DF0184BE9A01}"/>
              </a:ext>
            </a:extLst>
          </p:cNvPr>
          <p:cNvSpPr/>
          <p:nvPr/>
        </p:nvSpPr>
        <p:spPr>
          <a:xfrm>
            <a:off x="1064819" y="381576"/>
            <a:ext cx="9063029" cy="461665"/>
          </a:xfrm>
          <a:prstGeom prst="rect">
            <a:avLst/>
          </a:prstGeom>
        </p:spPr>
        <p:txBody>
          <a:bodyPr wrap="square">
            <a:spAutoFit/>
          </a:bodyPr>
          <a:lstStyle/>
          <a:p>
            <a:r>
              <a:rPr lang="en-US" altLang="zh-CN" sz="24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Top</a:t>
            </a:r>
            <a:r>
              <a:rPr lang="zh-CN" altLang="en-US" sz="24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altLang="zh-CN" sz="24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10</a:t>
            </a:r>
            <a:r>
              <a:rPr lang="zh-CN" altLang="en-US" sz="24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altLang="zh-CN" sz="24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common bigrams in paper related to Machine Learning</a:t>
            </a:r>
            <a:endParaRPr lang="zh-CN" altLang="en-US" sz="24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08C43710-35FD-375C-699F-6D7D14960970}"/>
              </a:ext>
            </a:extLst>
          </p:cNvPr>
          <p:cNvSpPr/>
          <p:nvPr/>
        </p:nvSpPr>
        <p:spPr>
          <a:xfrm>
            <a:off x="9137421" y="2101932"/>
            <a:ext cx="2900201" cy="1754326"/>
          </a:xfrm>
          <a:prstGeom prst="rect">
            <a:avLst/>
          </a:prstGeom>
        </p:spPr>
        <p:txBody>
          <a:bodyPr wrap="square">
            <a:spAutoFit/>
          </a:bodyPr>
          <a:lstStyle/>
          <a:p>
            <a:pPr algn="just"/>
            <a:r>
              <a:rPr lang="en-US" altLang="zh-CN" dirty="0">
                <a:latin typeface="Inter"/>
              </a:rPr>
              <a:t>A </a:t>
            </a:r>
            <a:r>
              <a:rPr lang="en-US" altLang="zh-CN" b="1" dirty="0">
                <a:latin typeface="Inter"/>
              </a:rPr>
              <a:t>Bigram</a:t>
            </a:r>
            <a:r>
              <a:rPr lang="en-US" altLang="zh-CN" dirty="0">
                <a:latin typeface="Inter"/>
              </a:rPr>
              <a:t> is a collection of two words. </a:t>
            </a:r>
          </a:p>
          <a:p>
            <a:pPr algn="just"/>
            <a:r>
              <a:rPr lang="en-US" altLang="zh-CN" dirty="0">
                <a:latin typeface="Inter"/>
              </a:rPr>
              <a:t>The </a:t>
            </a:r>
            <a:r>
              <a:rPr lang="en-US" altLang="zh-CN" b="1" dirty="0">
                <a:latin typeface="Inter"/>
              </a:rPr>
              <a:t>Bigrams</a:t>
            </a:r>
            <a:r>
              <a:rPr lang="en-US" altLang="zh-CN" dirty="0">
                <a:latin typeface="Inter"/>
              </a:rPr>
              <a:t> are investigated using the Summary of each papers in Machine Learning.</a:t>
            </a:r>
            <a:br>
              <a:rPr lang="en-US" altLang="zh-CN" dirty="0">
                <a:latin typeface="Inter"/>
              </a:rPr>
            </a:br>
            <a:endParaRPr lang="en-US" altLang="zh-CN" b="0" i="0" dirty="0">
              <a:effectLst/>
              <a:latin typeface="Inter"/>
            </a:endParaRPr>
          </a:p>
        </p:txBody>
      </p:sp>
    </p:spTree>
    <p:extLst>
      <p:ext uri="{BB962C8B-B14F-4D97-AF65-F5344CB8AC3E}">
        <p14:creationId xmlns:p14="http://schemas.microsoft.com/office/powerpoint/2010/main" val="21119196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742</Words>
  <Application>Microsoft Office PowerPoint</Application>
  <PresentationFormat>宽屏</PresentationFormat>
  <Paragraphs>44</Paragraphs>
  <Slides>16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Inter</vt:lpstr>
      <vt:lpstr>Arial</vt:lpstr>
      <vt:lpstr>Times New Roman</vt:lpstr>
      <vt:lpstr>Office 主题​​</vt:lpstr>
      <vt:lpstr>Classifying Scientific Paper by Text Mining &amp; Clustering</vt:lpstr>
      <vt:lpstr>Goal of this Project</vt:lpstr>
      <vt:lpstr>PowerPoint 演示文稿</vt:lpstr>
      <vt:lpstr>About the ArXiv dataset: </vt:lpstr>
      <vt:lpstr>Methods to be used </vt:lpstr>
      <vt:lpstr>PowerPoint 演示文稿</vt:lpstr>
      <vt:lpstr>PowerPoint 演示文稿</vt:lpstr>
      <vt:lpstr>Top 10 common words in paper related to Machine Learning </vt:lpstr>
      <vt:lpstr>PowerPoint 演示文稿</vt:lpstr>
      <vt:lpstr>PowerPoint 演示文稿</vt:lpstr>
      <vt:lpstr>PowerPoint 演示文稿</vt:lpstr>
      <vt:lpstr>PowerPoint 演示文稿</vt:lpstr>
      <vt:lpstr>PowerPoint 演示文稿</vt:lpstr>
      <vt:lpstr>PowerPoint 演示文稿</vt:lpstr>
      <vt:lpstr>Analysis of NLP data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Scientific Paper by Text Mining &amp; Clustering</dc:title>
  <dc:creator>Jingru Wang</dc:creator>
  <cp:lastModifiedBy>Zihu Xu</cp:lastModifiedBy>
  <cp:revision>7</cp:revision>
  <dcterms:created xsi:type="dcterms:W3CDTF">2022-04-29T03:46:50Z</dcterms:created>
  <dcterms:modified xsi:type="dcterms:W3CDTF">2022-04-29T15:03:42Z</dcterms:modified>
</cp:coreProperties>
</file>