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Garamond" panose="02020404030301010803" pitchFamily="18" charset="0"/>
      <p:regular r:id="rId30"/>
      <p:bold r:id="rId31"/>
      <p:italic r:id="rId32"/>
      <p:boldItalic r:id="rId33"/>
    </p:embeddedFont>
    <p:embeddedFont>
      <p:font typeface="Helvetica Neue" panose="02000503000000020004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67F256-52C8-4E5D-ADC1-224DF4B4CF52}">
  <a:tblStyle styleId="{E467F256-52C8-4E5D-ADC1-224DF4B4CF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141" d="100"/>
          <a:sy n="141" d="100"/>
        </p:scale>
        <p:origin x="8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5ada6dc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5ada6dc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61777548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61777548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61777548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61777548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61777548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61777548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61777548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61777548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1777548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1777548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61777548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61777548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61777548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61777548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61777548e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61777548e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5ada6dc5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5ada6dc5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8a1f01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28a1f01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5ada6dc5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5ada6dc5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28a1f0172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28a1f0172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28a1f017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28a1f017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61777548e_1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61777548e_1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61777548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61777548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5ada6dc5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5ada6dc5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ada6dc5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ada6dc5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ada6dc5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5ada6dc5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ada6dc56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ada6dc56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ada6dc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5ada6dc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5ada6dc5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5ada6dc5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1777548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61777548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ck Cover">
  <p:cSld name="Deck Cov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C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685800" y="1525425"/>
            <a:ext cx="77724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685800" y="2914650"/>
            <a:ext cx="77724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2400"/>
              <a:buNone/>
              <a:defRPr sz="2400" b="0" i="1">
                <a:solidFill>
                  <a:srgbClr val="8CB3E3"/>
                </a:solidFill>
              </a:defRPr>
            </a:lvl1pPr>
            <a:lvl2pPr marL="914400" lvl="1" indent="-2286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38205" y="4139738"/>
            <a:ext cx="2450691" cy="687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85800" y="569214"/>
            <a:ext cx="7772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724400" y="4902521"/>
            <a:ext cx="34290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305800" y="4902521"/>
            <a:ext cx="7686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2286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685800" y="1714500"/>
            <a:ext cx="77724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17365D"/>
              </a:buClr>
              <a:buSzPts val="2000"/>
              <a:buChar char="•"/>
              <a:defRPr sz="2000" b="0">
                <a:solidFill>
                  <a:srgbClr val="17365D"/>
                </a:solidFill>
              </a:defRPr>
            </a:lvl1pPr>
            <a:lvl2pPr marL="914400" lvl="1" indent="-3556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  <a:defRPr sz="2000" b="0">
                <a:solidFill>
                  <a:srgbClr val="0070C0"/>
                </a:solidFill>
              </a:defRPr>
            </a:lvl2pPr>
            <a:lvl3pPr marL="1371600" lvl="2" indent="-3556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 b="0">
                <a:solidFill>
                  <a:srgbClr val="7F7F7F"/>
                </a:solidFill>
              </a:defRPr>
            </a:lvl3pPr>
            <a:lvl4pPr marL="1828800" lvl="3" indent="-3556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–"/>
              <a:defRPr sz="2000" b="0">
                <a:solidFill>
                  <a:srgbClr val="7F7F7F"/>
                </a:solidFill>
              </a:defRPr>
            </a:lvl4pPr>
            <a:lvl5pPr marL="2286000" lvl="4" indent="-3556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Char char="»"/>
              <a:defRPr sz="2000" b="0">
                <a:solidFill>
                  <a:srgbClr val="7F7F7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s">
  <p:cSld name="Char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144000" cy="48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724400" y="4902521"/>
            <a:ext cx="34290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305800" y="4902521"/>
            <a:ext cx="7686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772400" cy="3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17365D"/>
              </a:buClr>
              <a:buSzPts val="2000"/>
              <a:buChar char="•"/>
              <a:defRPr sz="2000" b="0">
                <a:solidFill>
                  <a:srgbClr val="17365D"/>
                </a:solidFill>
              </a:defRPr>
            </a:lvl1pPr>
            <a:lvl2pPr marL="914400" lvl="1" indent="-3556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  <a:defRPr sz="2000" b="0">
                <a:solidFill>
                  <a:srgbClr val="0070C0"/>
                </a:solidFill>
              </a:defRPr>
            </a:lvl2pPr>
            <a:lvl3pPr marL="1371600" lvl="2" indent="-3556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 b="0">
                <a:solidFill>
                  <a:srgbClr val="7F7F7F"/>
                </a:solidFill>
              </a:defRPr>
            </a:lvl3pPr>
            <a:lvl4pPr marL="1828800" lvl="3" indent="-3556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–"/>
              <a:defRPr sz="2000" b="0">
                <a:solidFill>
                  <a:srgbClr val="7F7F7F"/>
                </a:solidFill>
              </a:defRPr>
            </a:lvl4pPr>
            <a:lvl5pPr marL="2286000" lvl="4" indent="-3556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Char char="»"/>
              <a:defRPr sz="2000" b="0">
                <a:solidFill>
                  <a:srgbClr val="7F7F7F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685800" y="569214"/>
            <a:ext cx="7772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724400" y="4902521"/>
            <a:ext cx="34290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305800" y="4902521"/>
            <a:ext cx="7686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hasis 1">
  <p:cSld name="Emphasis 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C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4572000" y="4902521"/>
            <a:ext cx="4572000" cy="240900"/>
          </a:xfrm>
          <a:prstGeom prst="rect">
            <a:avLst/>
          </a:prstGeom>
          <a:solidFill>
            <a:srgbClr val="981E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2C7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85800" y="1714500"/>
            <a:ext cx="77724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85800" y="571500"/>
            <a:ext cx="7772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1" name="Google Shape;41;p6"/>
          <p:cNvCxnSpPr/>
          <p:nvPr/>
        </p:nvCxnSpPr>
        <p:spPr>
          <a:xfrm>
            <a:off x="685800" y="457200"/>
            <a:ext cx="7772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6"/>
          <p:cNvCxnSpPr/>
          <p:nvPr/>
        </p:nvCxnSpPr>
        <p:spPr>
          <a:xfrm>
            <a:off x="685800" y="457200"/>
            <a:ext cx="7772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724400" y="4902521"/>
            <a:ext cx="34290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305800" y="4902521"/>
            <a:ext cx="7686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2286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902521"/>
            <a:ext cx="4572000" cy="240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2C7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0" y="4924907"/>
            <a:ext cx="4572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BFBFBF"/>
                </a:solidFill>
                <a:latin typeface="Garamond"/>
                <a:ea typeface="Garamond"/>
                <a:cs typeface="Garamond"/>
                <a:sym typeface="Garamond"/>
              </a:rPr>
              <a:t>KNOWLEDGE FOR ACTION</a:t>
            </a:r>
            <a:endParaRPr sz="1100" b="1">
              <a:solidFill>
                <a:srgbClr val="BFBFB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47" name="Google Shape;47;p6"/>
          <p:cNvCxnSpPr/>
          <p:nvPr/>
        </p:nvCxnSpPr>
        <p:spPr>
          <a:xfrm>
            <a:off x="685800" y="457200"/>
            <a:ext cx="7772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6"/>
          <p:cNvSpPr/>
          <p:nvPr/>
        </p:nvSpPr>
        <p:spPr>
          <a:xfrm>
            <a:off x="0" y="4902521"/>
            <a:ext cx="4572000" cy="240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2C7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">
  <p:cSld name="Picture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C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4572000" y="4902521"/>
            <a:ext cx="4572000" cy="240900"/>
          </a:xfrm>
          <a:prstGeom prst="rect">
            <a:avLst/>
          </a:prstGeom>
          <a:solidFill>
            <a:srgbClr val="981E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2C7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>
            <a:spLocks noGrp="1"/>
          </p:cNvSpPr>
          <p:nvPr>
            <p:ph type="pic" idx="2"/>
          </p:nvPr>
        </p:nvSpPr>
        <p:spPr>
          <a:xfrm>
            <a:off x="228600" y="2586040"/>
            <a:ext cx="4343400" cy="19857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7"/>
          <p:cNvSpPr>
            <a:spLocks noGrp="1"/>
          </p:cNvSpPr>
          <p:nvPr>
            <p:ph type="pic" idx="3"/>
          </p:nvPr>
        </p:nvSpPr>
        <p:spPr>
          <a:xfrm>
            <a:off x="4724401" y="2586038"/>
            <a:ext cx="4191000" cy="19860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685800" y="569214"/>
            <a:ext cx="373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4724400" y="569214"/>
            <a:ext cx="40386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 b="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rgbClr val="538CD5"/>
              </a:buClr>
              <a:buSzPts val="2000"/>
              <a:buChar char="–"/>
              <a:defRPr sz="2000" b="0">
                <a:solidFill>
                  <a:srgbClr val="538CD5"/>
                </a:solidFill>
              </a:defRPr>
            </a:lvl2pPr>
            <a:lvl3pPr marL="1371600" lvl="2" indent="-3556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  <a:defRPr sz="2000" b="0">
                <a:solidFill>
                  <a:srgbClr val="A5A5A5"/>
                </a:solidFill>
              </a:defRPr>
            </a:lvl3pPr>
            <a:lvl4pPr marL="1828800" lvl="3" indent="-3556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 sz="2000" b="0">
                <a:solidFill>
                  <a:srgbClr val="A5A5A5"/>
                </a:solidFill>
              </a:defRPr>
            </a:lvl4pPr>
            <a:lvl5pPr marL="2286000" lvl="4" indent="-3556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 sz="2000" b="0">
                <a:solidFill>
                  <a:srgbClr val="A5A5A5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4724400" y="4902521"/>
            <a:ext cx="34290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305800" y="4902521"/>
            <a:ext cx="7686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228600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4902521"/>
            <a:ext cx="4572000" cy="240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2C7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0" y="4924907"/>
            <a:ext cx="4572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BFBFBF"/>
                </a:solidFill>
                <a:latin typeface="Garamond"/>
                <a:ea typeface="Garamond"/>
                <a:cs typeface="Garamond"/>
                <a:sym typeface="Garamond"/>
              </a:rPr>
              <a:t>KNOWLEDGE FOR ACTION</a:t>
            </a:r>
            <a:endParaRPr sz="1100" b="1">
              <a:solidFill>
                <a:srgbClr val="BFBFB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0" y="4902521"/>
            <a:ext cx="4572000" cy="240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2C7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">
  <p:cSld name="Section Divi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2C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685800" y="1714500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685799" y="29718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8CB3E3"/>
              </a:buClr>
              <a:buSzPts val="2400"/>
              <a:buNone/>
              <a:defRPr sz="2400" b="0" i="0">
                <a:solidFill>
                  <a:srgbClr val="8CB3E3"/>
                </a:solidFill>
              </a:defRPr>
            </a:lvl1pPr>
            <a:lvl2pPr marL="914400" lvl="1" indent="-2286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22860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572000" y="4902521"/>
            <a:ext cx="4572000" cy="240900"/>
          </a:xfrm>
          <a:prstGeom prst="rect">
            <a:avLst/>
          </a:prstGeom>
          <a:solidFill>
            <a:srgbClr val="981E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2C7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85800" y="569214"/>
            <a:ext cx="7772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85800" y="1714500"/>
            <a:ext cx="77724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 rtl="0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724400" y="4902521"/>
            <a:ext cx="34290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305800" y="4902521"/>
            <a:ext cx="7686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685800" y="457200"/>
            <a:ext cx="7772400" cy="0"/>
          </a:xfrm>
          <a:prstGeom prst="straightConnector1">
            <a:avLst/>
          </a:prstGeom>
          <a:noFill/>
          <a:ln w="9525" cap="flat" cmpd="sng">
            <a:solidFill>
              <a:srgbClr val="981E3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10400" y="4448249"/>
            <a:ext cx="1152905" cy="39528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0" y="4902521"/>
            <a:ext cx="4572000" cy="240900"/>
          </a:xfrm>
          <a:prstGeom prst="rect">
            <a:avLst/>
          </a:prstGeom>
          <a:solidFill>
            <a:srgbClr val="002C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2C7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685800" y="457200"/>
            <a:ext cx="7772400" cy="0"/>
          </a:xfrm>
          <a:prstGeom prst="straightConnector1">
            <a:avLst/>
          </a:prstGeom>
          <a:noFill/>
          <a:ln w="9525" cap="flat" cmpd="sng">
            <a:solidFill>
              <a:srgbClr val="981E3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1"/>
          <p:cNvCxnSpPr/>
          <p:nvPr/>
        </p:nvCxnSpPr>
        <p:spPr>
          <a:xfrm>
            <a:off x="685800" y="457200"/>
            <a:ext cx="7772400" cy="0"/>
          </a:xfrm>
          <a:prstGeom prst="straightConnector1">
            <a:avLst/>
          </a:prstGeom>
          <a:noFill/>
          <a:ln w="9525" cap="flat" cmpd="sng">
            <a:solidFill>
              <a:srgbClr val="981E3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685800" y="1525425"/>
            <a:ext cx="7772400" cy="115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Stroke Prediction and Prevention</a:t>
            </a:r>
            <a:endParaRPr sz="4100"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685800" y="2571750"/>
            <a:ext cx="7772400" cy="132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rgbClr val="8CB3E3"/>
                </a:solidFill>
              </a:rPr>
              <a:t>Zhuoyun Wang</a:t>
            </a:r>
            <a:endParaRPr>
              <a:solidFill>
                <a:srgbClr val="8CB3E3"/>
              </a:solidFill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CB3E3"/>
                </a:solidFill>
              </a:rPr>
              <a:t>  Mudan Chen</a:t>
            </a:r>
            <a:endParaRPr>
              <a:solidFill>
                <a:srgbClr val="8CB3E3"/>
              </a:solidFill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CB3E3"/>
                </a:solidFill>
              </a:rPr>
              <a:t>  Jinmeng Liu</a:t>
            </a:r>
            <a:endParaRPr>
              <a:solidFill>
                <a:srgbClr val="8CB3E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685800" y="569214"/>
            <a:ext cx="7772400" cy="5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2C77"/>
                </a:solidFill>
              </a:rPr>
              <a:t>Up-Sampling V.S. Down-Sampling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625550" y="1251125"/>
            <a:ext cx="736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u="sng">
                <a:solidFill>
                  <a:srgbClr val="17365D"/>
                </a:solidFill>
              </a:rPr>
              <a:t>Up-sampling</a:t>
            </a:r>
            <a:r>
              <a:rPr lang="en" sz="1600"/>
              <a:t>: </a:t>
            </a:r>
            <a:r>
              <a:rPr lang="en" sz="1600">
                <a:solidFill>
                  <a:schemeClr val="dk2"/>
                </a:solidFill>
              </a:rPr>
              <a:t>samples with replacement to make the class distributions equal.</a:t>
            </a:r>
            <a:endParaRPr sz="1600">
              <a:solidFill>
                <a:schemeClr val="dk2"/>
              </a:solidFill>
            </a:endParaRPr>
          </a:p>
        </p:txBody>
      </p:sp>
      <p:graphicFrame>
        <p:nvGraphicFramePr>
          <p:cNvPr id="140" name="Google Shape;140;p19"/>
          <p:cNvGraphicFramePr/>
          <p:nvPr/>
        </p:nvGraphicFramePr>
        <p:xfrm>
          <a:off x="761300" y="1792625"/>
          <a:ext cx="2091200" cy="663800"/>
        </p:xfrm>
        <a:graphic>
          <a:graphicData uri="http://schemas.openxmlformats.org/drawingml/2006/table">
            <a:tbl>
              <a:tblPr>
                <a:noFill/>
                <a:tableStyleId>{E467F256-52C8-4E5D-ADC1-224DF4B4CF52}</a:tableStyleId>
              </a:tblPr>
              <a:tblGrid>
                <a:gridCol w="105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Stroke</a:t>
                      </a:r>
                      <a:endParaRPr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Stroke</a:t>
                      </a:r>
                      <a:endParaRPr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" name="Google Shape;141;p19"/>
          <p:cNvSpPr txBox="1"/>
          <p:nvPr/>
        </p:nvSpPr>
        <p:spPr>
          <a:xfrm>
            <a:off x="625550" y="2695025"/>
            <a:ext cx="8240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u="sng">
                <a:solidFill>
                  <a:srgbClr val="17365D"/>
                </a:solidFill>
              </a:rPr>
              <a:t>Down-sampling</a:t>
            </a:r>
            <a:r>
              <a:rPr lang="en" sz="1600"/>
              <a:t>: </a:t>
            </a:r>
            <a:r>
              <a:rPr lang="en" sz="1600">
                <a:solidFill>
                  <a:schemeClr val="dk2"/>
                </a:solidFill>
              </a:rPr>
              <a:t>randomly samples from the majority class to achieve the same frequency as the minority class.</a:t>
            </a:r>
            <a:endParaRPr sz="1600">
              <a:solidFill>
                <a:schemeClr val="dk2"/>
              </a:solidFill>
            </a:endParaRPr>
          </a:p>
        </p:txBody>
      </p:sp>
      <p:graphicFrame>
        <p:nvGraphicFramePr>
          <p:cNvPr id="142" name="Google Shape;142;p19"/>
          <p:cNvGraphicFramePr/>
          <p:nvPr/>
        </p:nvGraphicFramePr>
        <p:xfrm>
          <a:off x="761300" y="3421775"/>
          <a:ext cx="2091200" cy="663800"/>
        </p:xfrm>
        <a:graphic>
          <a:graphicData uri="http://schemas.openxmlformats.org/drawingml/2006/table">
            <a:tbl>
              <a:tblPr>
                <a:noFill/>
                <a:tableStyleId>{E467F256-52C8-4E5D-ADC1-224DF4B4CF52}</a:tableStyleId>
              </a:tblPr>
              <a:tblGrid>
                <a:gridCol w="105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Stroke</a:t>
                      </a:r>
                      <a:endParaRPr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Stroke</a:t>
                      </a:r>
                      <a:endParaRPr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685800" y="569214"/>
            <a:ext cx="7772400" cy="5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C77"/>
                </a:solidFill>
              </a:rPr>
              <a:t>Model 1: Logistic Regression</a:t>
            </a:r>
            <a:endParaRPr/>
          </a:p>
        </p:txBody>
      </p:sp>
      <p:graphicFrame>
        <p:nvGraphicFramePr>
          <p:cNvPr id="148" name="Google Shape;148;p20"/>
          <p:cNvGraphicFramePr/>
          <p:nvPr/>
        </p:nvGraphicFramePr>
        <p:xfrm>
          <a:off x="5162800" y="1364700"/>
          <a:ext cx="3506400" cy="1016514"/>
        </p:xfrm>
        <a:graphic>
          <a:graphicData uri="http://schemas.openxmlformats.org/drawingml/2006/table">
            <a:tbl>
              <a:tblPr>
                <a:noFill/>
                <a:tableStyleId>{E467F256-52C8-4E5D-ADC1-224DF4B4CF52}</a:tableStyleId>
              </a:tblPr>
              <a:tblGrid>
                <a:gridCol w="84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Accuracy 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Kappa Scores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ROC/AUC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0.7783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0.7822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0.5575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9" name="Google Shape;149;p20"/>
          <p:cNvGraphicFramePr/>
          <p:nvPr/>
        </p:nvGraphicFramePr>
        <p:xfrm>
          <a:off x="5162775" y="2838375"/>
          <a:ext cx="3506425" cy="1107275"/>
        </p:xfrm>
        <a:graphic>
          <a:graphicData uri="http://schemas.openxmlformats.org/drawingml/2006/table">
            <a:tbl>
              <a:tblPr>
                <a:noFill/>
                <a:tableStyleId>{E467F256-52C8-4E5D-ADC1-224DF4B4CF52}</a:tableStyleId>
              </a:tblPr>
              <a:tblGrid>
                <a:gridCol w="152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Confusion Matrix</a:t>
                      </a:r>
                      <a:endParaRPr sz="1200" b="1" i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300"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300"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C4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300"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739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300"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F2F2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774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25" y="1073450"/>
            <a:ext cx="4616675" cy="357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082325"/>
            <a:ext cx="4327900" cy="3746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685800" y="569214"/>
            <a:ext cx="7772400" cy="5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2C77"/>
                </a:solidFill>
              </a:rPr>
              <a:t>Model 2: Logistic Regression with Lasso</a:t>
            </a:r>
            <a:endParaRPr/>
          </a:p>
        </p:txBody>
      </p:sp>
      <p:graphicFrame>
        <p:nvGraphicFramePr>
          <p:cNvPr id="157" name="Google Shape;157;p21"/>
          <p:cNvGraphicFramePr/>
          <p:nvPr/>
        </p:nvGraphicFramePr>
        <p:xfrm>
          <a:off x="5070875" y="1393600"/>
          <a:ext cx="3571750" cy="950489"/>
        </p:xfrm>
        <a:graphic>
          <a:graphicData uri="http://schemas.openxmlformats.org/drawingml/2006/table">
            <a:tbl>
              <a:tblPr>
                <a:noFill/>
                <a:tableStyleId>{E467F256-52C8-4E5D-ADC1-224DF4B4CF52}</a:tableStyleId>
              </a:tblPr>
              <a:tblGrid>
                <a:gridCol w="8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Accuracy 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Kappa Scores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ROC/AUC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0.7783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0.7818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0.5575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0.8406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8" name="Google Shape;158;p21"/>
          <p:cNvGraphicFramePr/>
          <p:nvPr/>
        </p:nvGraphicFramePr>
        <p:xfrm>
          <a:off x="5070900" y="2808538"/>
          <a:ext cx="3571725" cy="1105900"/>
        </p:xfrm>
        <a:graphic>
          <a:graphicData uri="http://schemas.openxmlformats.org/drawingml/2006/table">
            <a:tbl>
              <a:tblPr>
                <a:noFill/>
                <a:tableStyleId>{E467F256-52C8-4E5D-ADC1-224DF4B4CF52}</a:tableStyleId>
              </a:tblPr>
              <a:tblGrid>
                <a:gridCol w="136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Confusion Matrix</a:t>
                      </a:r>
                      <a:endParaRPr sz="1200" b="1" i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741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772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685800" y="569214"/>
            <a:ext cx="7772400" cy="5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2C77"/>
                </a:solidFill>
              </a:rPr>
              <a:t>Model 3: Support Vector Machines (SVMs)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685800" y="1424613"/>
            <a:ext cx="7772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In this algorithm, each data item is plotted as a point in n-dimensional space, where n is a number of features.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685800" y="2309400"/>
            <a:ext cx="7772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Classification is performed by finding the hyperplane that best differentiates the two classes.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685800" y="3194175"/>
            <a:ext cx="7772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Given labeled training data (supervised learning), the algorithm outputs an optimal hyperplane that categorizes new examples.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75" y="1363800"/>
            <a:ext cx="4253376" cy="25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685800" y="569214"/>
            <a:ext cx="7772400" cy="5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2C77"/>
                </a:solidFill>
              </a:rPr>
              <a:t>Model 3: Support Vector Machines (SVMs)</a:t>
            </a:r>
            <a:endParaRPr/>
          </a:p>
        </p:txBody>
      </p:sp>
      <p:graphicFrame>
        <p:nvGraphicFramePr>
          <p:cNvPr id="173" name="Google Shape;173;p23"/>
          <p:cNvGraphicFramePr/>
          <p:nvPr/>
        </p:nvGraphicFramePr>
        <p:xfrm>
          <a:off x="4973750" y="1508588"/>
          <a:ext cx="3576650" cy="907006"/>
        </p:xfrm>
        <a:graphic>
          <a:graphicData uri="http://schemas.openxmlformats.org/drawingml/2006/table">
            <a:tbl>
              <a:tblPr>
                <a:noFill/>
                <a:tableStyleId>{E467F256-52C8-4E5D-ADC1-224DF4B4CF52}</a:tableStyleId>
              </a:tblPr>
              <a:tblGrid>
                <a:gridCol w="91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Accuracy 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Kappa Scores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ROC/AUC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0.7778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0.7851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4" name="Google Shape;174;p23"/>
          <p:cNvGraphicFramePr/>
          <p:nvPr>
            <p:extLst>
              <p:ext uri="{D42A27DB-BD31-4B8C-83A1-F6EECF244321}">
                <p14:modId xmlns:p14="http://schemas.microsoft.com/office/powerpoint/2010/main" val="186602362"/>
              </p:ext>
            </p:extLst>
          </p:nvPr>
        </p:nvGraphicFramePr>
        <p:xfrm>
          <a:off x="4973750" y="2887975"/>
          <a:ext cx="3576650" cy="1046500"/>
        </p:xfrm>
        <a:graphic>
          <a:graphicData uri="http://schemas.openxmlformats.org/drawingml/2006/table">
            <a:tbl>
              <a:tblPr>
                <a:noFill/>
                <a:tableStyleId>{E467F256-52C8-4E5D-ADC1-224DF4B4CF52}</a:tableStyleId>
              </a:tblPr>
              <a:tblGrid>
                <a:gridCol w="13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0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Confusion Matrix</a:t>
                      </a:r>
                      <a:endParaRPr sz="1200" b="1" i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36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723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06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</a:t>
                      </a:r>
                      <a:r>
                        <a:rPr lang="en" sz="12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789</a:t>
                      </a:r>
                      <a:endParaRPr sz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685800" y="569214"/>
            <a:ext cx="7772400" cy="5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2C77"/>
                </a:solidFill>
              </a:rPr>
              <a:t>Model 4: Single Tree</a:t>
            </a:r>
            <a:endParaRPr/>
          </a:p>
        </p:txBody>
      </p:sp>
      <p:graphicFrame>
        <p:nvGraphicFramePr>
          <p:cNvPr id="180" name="Google Shape;180;p24"/>
          <p:cNvGraphicFramePr/>
          <p:nvPr/>
        </p:nvGraphicFramePr>
        <p:xfrm>
          <a:off x="4985100" y="1648463"/>
          <a:ext cx="3925550" cy="998025"/>
        </p:xfrm>
        <a:graphic>
          <a:graphicData uri="http://schemas.openxmlformats.org/drawingml/2006/table">
            <a:tbl>
              <a:tblPr>
                <a:noFill/>
                <a:tableStyleId>{E467F256-52C8-4E5D-ADC1-224DF4B4CF52}</a:tableStyleId>
              </a:tblPr>
              <a:tblGrid>
                <a:gridCol w="102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Accuracy 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Kappa Scores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ROC/AUC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0.7884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0.7881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0.5684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0.8134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1" name="Google Shape;181;p24"/>
          <p:cNvGraphicFramePr/>
          <p:nvPr/>
        </p:nvGraphicFramePr>
        <p:xfrm>
          <a:off x="4985100" y="3154225"/>
          <a:ext cx="3925550" cy="1131875"/>
        </p:xfrm>
        <a:graphic>
          <a:graphicData uri="http://schemas.openxmlformats.org/drawingml/2006/table">
            <a:tbl>
              <a:tblPr>
                <a:noFill/>
                <a:tableStyleId>{E467F256-52C8-4E5D-ADC1-224DF4B4CF52}</a:tableStyleId>
              </a:tblPr>
              <a:tblGrid>
                <a:gridCol w="154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i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Confusion Matrix</a:t>
                      </a:r>
                      <a:endParaRPr sz="1100" b="1" i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743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781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5" y="975075"/>
            <a:ext cx="4814474" cy="38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685800" y="569214"/>
            <a:ext cx="7772400" cy="5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2C77"/>
                </a:solidFill>
              </a:rPr>
              <a:t>Model 5: Random Forest</a:t>
            </a:r>
            <a:endParaRPr/>
          </a:p>
        </p:txBody>
      </p:sp>
      <p:graphicFrame>
        <p:nvGraphicFramePr>
          <p:cNvPr id="188" name="Google Shape;188;p25"/>
          <p:cNvGraphicFramePr/>
          <p:nvPr/>
        </p:nvGraphicFramePr>
        <p:xfrm>
          <a:off x="4701950" y="1458575"/>
          <a:ext cx="3960525" cy="987775"/>
        </p:xfrm>
        <a:graphic>
          <a:graphicData uri="http://schemas.openxmlformats.org/drawingml/2006/table">
            <a:tbl>
              <a:tblPr>
                <a:noFill/>
                <a:tableStyleId>{E467F256-52C8-4E5D-ADC1-224DF4B4CF52}</a:tableStyleId>
              </a:tblPr>
              <a:tblGrid>
                <a:gridCol w="101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Accuracy 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Kappa Scores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ROC/AUC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0.9877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0.7851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0.9876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0.9876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9" name="Google Shape;189;p25"/>
          <p:cNvGraphicFramePr/>
          <p:nvPr/>
        </p:nvGraphicFramePr>
        <p:xfrm>
          <a:off x="4701950" y="2815625"/>
          <a:ext cx="3960525" cy="1139775"/>
        </p:xfrm>
        <a:graphic>
          <a:graphicData uri="http://schemas.openxmlformats.org/drawingml/2006/table">
            <a:tbl>
              <a:tblPr>
                <a:noFill/>
                <a:tableStyleId>{E467F256-52C8-4E5D-ADC1-224DF4B4CF52}</a:tableStyleId>
              </a:tblPr>
              <a:tblGrid>
                <a:gridCol w="147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Confusion Matrix</a:t>
                      </a:r>
                      <a:endParaRPr sz="1200" b="1" i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976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953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75" y="1140725"/>
            <a:ext cx="4034048" cy="34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685800" y="569214"/>
            <a:ext cx="7772400" cy="5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2C77"/>
                </a:solidFill>
              </a:rPr>
              <a:t>Model 6: XGBosting</a:t>
            </a:r>
            <a:endParaRPr/>
          </a:p>
        </p:txBody>
      </p:sp>
      <p:graphicFrame>
        <p:nvGraphicFramePr>
          <p:cNvPr id="196" name="Google Shape;196;p26"/>
          <p:cNvGraphicFramePr/>
          <p:nvPr/>
        </p:nvGraphicFramePr>
        <p:xfrm>
          <a:off x="4900438" y="1434313"/>
          <a:ext cx="4019150" cy="810050"/>
        </p:xfrm>
        <a:graphic>
          <a:graphicData uri="http://schemas.openxmlformats.org/drawingml/2006/table">
            <a:tbl>
              <a:tblPr>
                <a:noFill/>
                <a:tableStyleId>{E467F256-52C8-4E5D-ADC1-224DF4B4CF52}</a:tableStyleId>
              </a:tblPr>
              <a:tblGrid>
                <a:gridCol w="103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Accuracy 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Kappa Scores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ROC/AUC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A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0.9697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0.9700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0.9393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0.9702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7" name="Google Shape;197;p26"/>
          <p:cNvGraphicFramePr/>
          <p:nvPr>
            <p:extLst>
              <p:ext uri="{D42A27DB-BD31-4B8C-83A1-F6EECF244321}">
                <p14:modId xmlns:p14="http://schemas.microsoft.com/office/powerpoint/2010/main" val="3600658413"/>
              </p:ext>
            </p:extLst>
          </p:nvPr>
        </p:nvGraphicFramePr>
        <p:xfrm>
          <a:off x="4900450" y="2681375"/>
          <a:ext cx="4019150" cy="1211615"/>
        </p:xfrm>
        <a:graphic>
          <a:graphicData uri="http://schemas.openxmlformats.org/drawingml/2006/table">
            <a:tbl>
              <a:tblPr>
                <a:noFill/>
                <a:tableStyleId>{E467F256-52C8-4E5D-ADC1-224DF4B4CF52}</a:tableStyleId>
              </a:tblPr>
              <a:tblGrid>
                <a:gridCol w="149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04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Confusion Matrix</a:t>
                      </a:r>
                      <a:endParaRPr sz="1200" b="1" i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4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932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3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AEAAA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953</a:t>
                      </a:r>
                      <a:endParaRPr sz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00" y="1011650"/>
            <a:ext cx="4784026" cy="376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685800" y="1714500"/>
            <a:ext cx="7772400" cy="10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Findings and Summary</a:t>
            </a:r>
            <a:endParaRPr sz="3800"/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1"/>
          </p:nvPr>
        </p:nvSpPr>
        <p:spPr>
          <a:xfrm>
            <a:off x="685799" y="2971800"/>
            <a:ext cx="77724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Presenter: Mudan Chen &amp; Jinmeng Liu </a:t>
            </a:r>
            <a:endParaRPr i="1"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250" y="4186575"/>
            <a:ext cx="19130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685800" y="569214"/>
            <a:ext cx="7772400" cy="5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2C77"/>
                </a:solidFill>
              </a:rPr>
              <a:t>Model Comparison: Results table</a:t>
            </a:r>
            <a:endParaRPr/>
          </a:p>
        </p:txBody>
      </p:sp>
      <p:graphicFrame>
        <p:nvGraphicFramePr>
          <p:cNvPr id="211" name="Google Shape;211;p28"/>
          <p:cNvGraphicFramePr/>
          <p:nvPr/>
        </p:nvGraphicFramePr>
        <p:xfrm>
          <a:off x="756963" y="1424350"/>
          <a:ext cx="5651950" cy="2965150"/>
        </p:xfrm>
        <a:graphic>
          <a:graphicData uri="http://schemas.openxmlformats.org/drawingml/2006/table">
            <a:tbl>
              <a:tblPr>
                <a:noFill/>
                <a:tableStyleId>{E467F256-52C8-4E5D-ADC1-224DF4B4CF52}</a:tableStyleId>
              </a:tblPr>
              <a:tblGrid>
                <a:gridCol w="131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4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Models</a:t>
                      </a:r>
                      <a:endParaRPr sz="13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Accuracy </a:t>
                      </a:r>
                      <a:endParaRPr sz="13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Scores</a:t>
                      </a:r>
                      <a:endParaRPr sz="13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Kappa Scores</a:t>
                      </a:r>
                      <a:endParaRPr sz="13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ROC/AUC</a:t>
                      </a:r>
                      <a:endParaRPr sz="13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Model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0.7783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0.7822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0.5575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0.841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w/ Lasso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0.7783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0.7818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0.5575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0.8411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</a:t>
                      </a:r>
                      <a:endParaRPr sz="1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0.7773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0.7851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0.557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0.766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</a:t>
                      </a:r>
                      <a:endParaRPr sz="12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0.7884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0.7881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0.5684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0.7839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2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41B4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0.9877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0.7851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0.9876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0.9876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XGBoosting</a:t>
                      </a:r>
                      <a:endParaRPr sz="1200"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C113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0.9697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0.9393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0.972</a:t>
                      </a:r>
                      <a:endParaRPr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685800" y="515814"/>
            <a:ext cx="7772400" cy="5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>
                <a:solidFill>
                  <a:srgbClr val="002C77"/>
                </a:solidFill>
              </a:rPr>
              <a:t>Agenda</a:t>
            </a:r>
            <a:endParaRPr sz="3000" i="1">
              <a:solidFill>
                <a:srgbClr val="002C77"/>
              </a:solidFill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685800" y="1224000"/>
            <a:ext cx="7772400" cy="359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81E32"/>
                </a:solidFill>
              </a:rPr>
              <a:t>Case Background </a:t>
            </a:r>
            <a:endParaRPr sz="1700" b="1">
              <a:solidFill>
                <a:srgbClr val="981E3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981E32"/>
              </a:buClr>
              <a:buSzPts val="1300"/>
              <a:buChar char="❖"/>
            </a:pPr>
            <a:r>
              <a:rPr lang="en" sz="1300" i="1">
                <a:solidFill>
                  <a:srgbClr val="981E32"/>
                </a:solidFill>
              </a:rPr>
              <a:t>Motivation</a:t>
            </a:r>
            <a:endParaRPr sz="1300" i="1">
              <a:solidFill>
                <a:srgbClr val="981E3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300"/>
              <a:buChar char="❖"/>
            </a:pPr>
            <a:r>
              <a:rPr lang="en" sz="1300" i="1">
                <a:solidFill>
                  <a:srgbClr val="981E32"/>
                </a:solidFill>
              </a:rPr>
              <a:t>Goal of the case study</a:t>
            </a:r>
            <a:endParaRPr sz="1300" i="1">
              <a:solidFill>
                <a:srgbClr val="981E3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81E32"/>
                </a:solidFill>
              </a:rPr>
              <a:t>Data Description</a:t>
            </a:r>
            <a:endParaRPr sz="1700" b="1">
              <a:solidFill>
                <a:srgbClr val="981E3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981E32"/>
              </a:buClr>
              <a:buSzPts val="1300"/>
              <a:buChar char="❖"/>
            </a:pPr>
            <a:r>
              <a:rPr lang="en" sz="1300" i="1">
                <a:solidFill>
                  <a:srgbClr val="981E32"/>
                </a:solidFill>
              </a:rPr>
              <a:t>Data Manipulation</a:t>
            </a:r>
            <a:endParaRPr sz="1300" i="1">
              <a:solidFill>
                <a:srgbClr val="981E3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300"/>
              <a:buChar char="❖"/>
            </a:pPr>
            <a:r>
              <a:rPr lang="en" sz="1300" i="1">
                <a:solidFill>
                  <a:srgbClr val="981E32"/>
                </a:solidFill>
              </a:rPr>
              <a:t>Exploratory Data Analysis</a:t>
            </a:r>
            <a:endParaRPr sz="1300" b="1" i="1">
              <a:solidFill>
                <a:srgbClr val="981E3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81E32"/>
                </a:solidFill>
              </a:rPr>
              <a:t>Model Description and Comparison</a:t>
            </a:r>
            <a:endParaRPr sz="1700" b="1">
              <a:solidFill>
                <a:srgbClr val="981E3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981E32"/>
              </a:buClr>
              <a:buSzPts val="1300"/>
              <a:buChar char="❖"/>
            </a:pPr>
            <a:r>
              <a:rPr lang="en" sz="1300" i="1">
                <a:solidFill>
                  <a:srgbClr val="981E32"/>
                </a:solidFill>
              </a:rPr>
              <a:t>Logistic, Logistic with Lesso, SVMs, Tree, Random Forest, XGBoosting</a:t>
            </a:r>
            <a:endParaRPr sz="1300" i="1">
              <a:solidFill>
                <a:srgbClr val="981E3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981E32"/>
                </a:solidFill>
              </a:rPr>
              <a:t>Summary</a:t>
            </a:r>
            <a:endParaRPr sz="1700" b="1">
              <a:solidFill>
                <a:srgbClr val="981E3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981E32"/>
              </a:buClr>
              <a:buSzPts val="1300"/>
              <a:buChar char="❖"/>
            </a:pPr>
            <a:r>
              <a:rPr lang="en" sz="1300" i="1">
                <a:solidFill>
                  <a:srgbClr val="981E32"/>
                </a:solidFill>
              </a:rPr>
              <a:t>Model Comparison &amp; Findings</a:t>
            </a:r>
            <a:endParaRPr sz="1300" i="1">
              <a:solidFill>
                <a:srgbClr val="981E3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300"/>
              <a:buChar char="❖"/>
            </a:pPr>
            <a:r>
              <a:rPr lang="en" sz="1300" i="1">
                <a:solidFill>
                  <a:srgbClr val="981E32"/>
                </a:solidFill>
              </a:rPr>
              <a:t>Limitations &amp; future improvements</a:t>
            </a:r>
            <a:endParaRPr sz="1300" i="1">
              <a:solidFill>
                <a:srgbClr val="981E32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600"/>
              </a:spcBef>
              <a:spcAft>
                <a:spcPts val="200"/>
              </a:spcAft>
              <a:buNone/>
            </a:pPr>
            <a:endParaRPr b="1">
              <a:solidFill>
                <a:srgbClr val="981E3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685800" y="519564"/>
            <a:ext cx="7772400" cy="5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2C77"/>
                </a:solidFill>
              </a:rPr>
              <a:t>Model Comparison</a:t>
            </a: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091074"/>
            <a:ext cx="6220601" cy="33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875" y="2684489"/>
            <a:ext cx="2983407" cy="1807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749" y="2684488"/>
            <a:ext cx="2983376" cy="1807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1749" y="734775"/>
            <a:ext cx="2983376" cy="180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8886" y="734780"/>
            <a:ext cx="2983376" cy="1807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>
            <a:spLocks noGrp="1"/>
          </p:cNvSpPr>
          <p:nvPr>
            <p:ph type="title"/>
          </p:nvPr>
        </p:nvSpPr>
        <p:spPr>
          <a:xfrm>
            <a:off x="654025" y="543625"/>
            <a:ext cx="8058000" cy="75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2C77"/>
                </a:solidFill>
              </a:rPr>
              <a:t>Summary</a:t>
            </a:r>
            <a:endParaRPr/>
          </a:p>
        </p:txBody>
      </p:sp>
      <p:sp>
        <p:nvSpPr>
          <p:cNvPr id="231" name="Google Shape;231;p31"/>
          <p:cNvSpPr txBox="1"/>
          <p:nvPr/>
        </p:nvSpPr>
        <p:spPr>
          <a:xfrm>
            <a:off x="710250" y="1122825"/>
            <a:ext cx="7723500" cy="3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500"/>
              <a:buAutoNum type="arabicPeriod"/>
            </a:pPr>
            <a:r>
              <a:rPr lang="en" sz="1500" b="1">
                <a:solidFill>
                  <a:srgbClr val="981E32"/>
                </a:solidFill>
              </a:rPr>
              <a:t>How to deal with unbalanced data in classification problems: </a:t>
            </a:r>
            <a:endParaRPr sz="1500" b="1">
              <a:solidFill>
                <a:srgbClr val="981E32"/>
              </a:solidFill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500"/>
              <a:buAutoNum type="alphaLcPeriod"/>
            </a:pPr>
            <a:r>
              <a:rPr lang="en" sz="1500">
                <a:solidFill>
                  <a:srgbClr val="981E32"/>
                </a:solidFill>
              </a:rPr>
              <a:t>Resample :  Oversampling or Undersampling</a:t>
            </a:r>
            <a:endParaRPr sz="1500">
              <a:solidFill>
                <a:srgbClr val="981E32"/>
              </a:solidFill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500"/>
              <a:buAutoNum type="alphaLcPeriod"/>
            </a:pPr>
            <a:r>
              <a:rPr lang="en" sz="1500">
                <a:solidFill>
                  <a:srgbClr val="981E32"/>
                </a:solidFill>
              </a:rPr>
              <a:t>Penalizing original loss function</a:t>
            </a:r>
            <a:endParaRPr sz="1500">
              <a:solidFill>
                <a:srgbClr val="981E32"/>
              </a:solidFill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500"/>
              <a:buAutoNum type="alphaLcPeriod"/>
            </a:pPr>
            <a:r>
              <a:rPr lang="en" sz="1500">
                <a:solidFill>
                  <a:srgbClr val="981E32"/>
                </a:solidFill>
              </a:rPr>
              <a:t>Rethinking Model Evaluation Criteria : kappa, ROC, F-score</a:t>
            </a:r>
            <a:endParaRPr sz="1500">
              <a:solidFill>
                <a:srgbClr val="981E3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981E32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500"/>
              <a:buAutoNum type="arabicPeriod"/>
            </a:pPr>
            <a:r>
              <a:rPr lang="en" sz="1500" b="1">
                <a:solidFill>
                  <a:srgbClr val="981E32"/>
                </a:solidFill>
              </a:rPr>
              <a:t>Ensemble methods are very powerful! Random Forest and XGB are well-deserved number one in every indicator.</a:t>
            </a:r>
            <a:endParaRPr sz="1500" b="1">
              <a:solidFill>
                <a:srgbClr val="981E3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981E32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500"/>
              <a:buAutoNum type="arabicPeriod"/>
            </a:pPr>
            <a:r>
              <a:rPr lang="en" sz="1500" b="1">
                <a:solidFill>
                  <a:srgbClr val="981E32"/>
                </a:solidFill>
              </a:rPr>
              <a:t>Limitation: In feature, if we have more data, we can try deep learning.</a:t>
            </a:r>
            <a:endParaRPr sz="1500" b="1">
              <a:solidFill>
                <a:srgbClr val="981E3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654025" y="543625"/>
            <a:ext cx="8058000" cy="75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2C77"/>
                </a:solidFill>
              </a:rPr>
              <a:t>Summary</a:t>
            </a:r>
            <a:endParaRPr/>
          </a:p>
        </p:txBody>
      </p:sp>
      <p:sp>
        <p:nvSpPr>
          <p:cNvPr id="237" name="Google Shape;237;p32"/>
          <p:cNvSpPr txBox="1"/>
          <p:nvPr/>
        </p:nvSpPr>
        <p:spPr>
          <a:xfrm>
            <a:off x="758125" y="1148200"/>
            <a:ext cx="7614600" cy="28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981E32"/>
                </a:solidFill>
              </a:rPr>
              <a:t>4.    Who has the highest risk of stroke</a:t>
            </a:r>
            <a:endParaRPr sz="1500" b="1">
              <a:solidFill>
                <a:srgbClr val="981E32"/>
              </a:solidFill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500"/>
              <a:buAutoNum type="alphaLcPeriod"/>
            </a:pPr>
            <a:r>
              <a:rPr lang="en" sz="1500">
                <a:solidFill>
                  <a:srgbClr val="981E32"/>
                </a:solidFill>
              </a:rPr>
              <a:t>People older than 67 years with high blood pressure, blood sugar greater than 100, and overweight.</a:t>
            </a:r>
            <a:endParaRPr sz="1500">
              <a:solidFill>
                <a:srgbClr val="981E32"/>
              </a:solidFill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981E3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981E32"/>
                </a:solidFill>
              </a:rPr>
              <a:t>5.     How to prevent a stroke</a:t>
            </a:r>
            <a:endParaRPr sz="1500" b="1">
              <a:solidFill>
                <a:srgbClr val="981E32"/>
              </a:solidFill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ts val="1500"/>
              <a:buAutoNum type="alphaLcPeriod"/>
            </a:pPr>
            <a:r>
              <a:rPr lang="en" sz="1500">
                <a:solidFill>
                  <a:srgbClr val="981E32"/>
                </a:solidFill>
              </a:rPr>
              <a:t>We are inevitably getting older, but we can exercise more, eat healthy, eat less sweets, and keep our moods up!</a:t>
            </a:r>
            <a:endParaRPr sz="1500">
              <a:solidFill>
                <a:srgbClr val="981E3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800" y="3279750"/>
            <a:ext cx="1881400" cy="15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685800" y="1714500"/>
            <a:ext cx="7772400" cy="10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Case Overview and Data Summary</a:t>
            </a:r>
            <a:endParaRPr sz="3800"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685799" y="2971800"/>
            <a:ext cx="77724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Presenter: Zhuoyun Wang</a:t>
            </a:r>
            <a:endParaRPr i="1"/>
          </a:p>
        </p:txBody>
      </p:sp>
      <p:pic>
        <p:nvPicPr>
          <p:cNvPr id="87" name="Google Shape;8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250" y="4186575"/>
            <a:ext cx="19130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685800" y="569214"/>
            <a:ext cx="7772400" cy="5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2C77"/>
                </a:solidFill>
              </a:rPr>
              <a:t>Case Background</a:t>
            </a:r>
            <a:endParaRPr sz="2300">
              <a:solidFill>
                <a:srgbClr val="002C77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14225" y="1020550"/>
            <a:ext cx="3897600" cy="4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981E32"/>
                </a:solidFill>
              </a:rPr>
              <a:t>Motivation</a:t>
            </a:r>
            <a:endParaRPr sz="1800" b="1" i="1">
              <a:solidFill>
                <a:srgbClr val="981E3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595959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" sz="1500" b="1">
                <a:solidFill>
                  <a:srgbClr val="595959"/>
                </a:solidFill>
              </a:rPr>
              <a:t>Stroke is a disease that affects arteries leading to and within the brain</a:t>
            </a:r>
            <a:endParaRPr sz="1500" b="1">
              <a:solidFill>
                <a:srgbClr val="595959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" sz="1500" b="1">
                <a:solidFill>
                  <a:srgbClr val="595959"/>
                </a:solidFill>
              </a:rPr>
              <a:t>Occurs when a blood vessel that carries oxygen and nutrients to the brain is blocked</a:t>
            </a:r>
            <a:endParaRPr sz="1500" b="1">
              <a:solidFill>
                <a:srgbClr val="595959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" sz="1500" b="1">
                <a:solidFill>
                  <a:srgbClr val="595959"/>
                </a:solidFill>
              </a:rPr>
              <a:t>Once symptoms start, there's only a tiny window of time (around 3-4 hours) for stroke victims to get life-saving treatment</a:t>
            </a:r>
            <a:endParaRPr sz="1500" b="1">
              <a:solidFill>
                <a:srgbClr val="595959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" sz="1500" b="1">
                <a:solidFill>
                  <a:srgbClr val="595959"/>
                </a:solidFill>
              </a:rPr>
              <a:t>No. 5 cause of death and a leading cause of disability in the US</a:t>
            </a:r>
            <a:endParaRPr sz="1500" b="1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744600" y="1020550"/>
            <a:ext cx="38976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981E32"/>
                </a:solidFill>
              </a:rPr>
              <a:t>Goal</a:t>
            </a:r>
            <a:endParaRPr sz="1800" b="1" i="1">
              <a:solidFill>
                <a:srgbClr val="981E3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rgbClr val="981E32"/>
              </a:solidFill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●"/>
            </a:pPr>
            <a:r>
              <a:rPr lang="en" sz="1500" b="1">
                <a:solidFill>
                  <a:srgbClr val="595959"/>
                </a:solidFill>
              </a:rPr>
              <a:t>Given people's demographic features and medical history, find a model with the </a:t>
            </a:r>
            <a:r>
              <a:rPr lang="en" sz="1500" b="1">
                <a:solidFill>
                  <a:srgbClr val="981E32"/>
                </a:solidFill>
              </a:rPr>
              <a:t>best prediction power </a:t>
            </a:r>
            <a:r>
              <a:rPr lang="en" sz="1500" b="1">
                <a:solidFill>
                  <a:srgbClr val="595959"/>
                </a:solidFill>
              </a:rPr>
              <a:t>to help with stroke prediction and prevention</a:t>
            </a:r>
            <a:endParaRPr sz="1500" b="1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685800" y="569214"/>
            <a:ext cx="7772400" cy="5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C77"/>
                </a:solidFill>
              </a:rPr>
              <a:t>Data Manipulation</a:t>
            </a:r>
            <a:endParaRPr>
              <a:solidFill>
                <a:srgbClr val="002C77"/>
              </a:solidFill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140725"/>
            <a:ext cx="8035025" cy="323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685800" y="569214"/>
            <a:ext cx="7772400" cy="5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C77"/>
                </a:solidFill>
              </a:rPr>
              <a:t>Exploratory Data Analysis</a:t>
            </a:r>
            <a:endParaRPr>
              <a:solidFill>
                <a:srgbClr val="002C77"/>
              </a:solidFill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068375"/>
            <a:ext cx="7772400" cy="383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685800" y="569214"/>
            <a:ext cx="7772400" cy="5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C77"/>
                </a:solidFill>
              </a:rPr>
              <a:t>Exploratory Data Analysis</a:t>
            </a:r>
            <a:endParaRPr>
              <a:solidFill>
                <a:srgbClr val="002C77"/>
              </a:solidFill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650" y="1140725"/>
            <a:ext cx="7772401" cy="6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1962775"/>
            <a:ext cx="7884375" cy="28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61050" y="3204200"/>
            <a:ext cx="733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00625" y="3084050"/>
            <a:ext cx="6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age</a:t>
            </a:r>
            <a:endParaRPr b="1"/>
          </a:p>
        </p:txBody>
      </p:sp>
      <p:sp>
        <p:nvSpPr>
          <p:cNvPr id="116" name="Google Shape;116;p16"/>
          <p:cNvSpPr txBox="1"/>
          <p:nvPr/>
        </p:nvSpPr>
        <p:spPr>
          <a:xfrm>
            <a:off x="2288400" y="4609825"/>
            <a:ext cx="78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Stroke</a:t>
            </a:r>
            <a:endParaRPr b="1"/>
          </a:p>
        </p:txBody>
      </p:sp>
      <p:sp>
        <p:nvSpPr>
          <p:cNvPr id="117" name="Google Shape;117;p16"/>
          <p:cNvSpPr txBox="1"/>
          <p:nvPr/>
        </p:nvSpPr>
        <p:spPr>
          <a:xfrm>
            <a:off x="4251600" y="3084050"/>
            <a:ext cx="6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bmi</a:t>
            </a:r>
            <a:endParaRPr b="1"/>
          </a:p>
        </p:txBody>
      </p:sp>
      <p:sp>
        <p:nvSpPr>
          <p:cNvPr id="118" name="Google Shape;118;p16"/>
          <p:cNvSpPr txBox="1"/>
          <p:nvPr/>
        </p:nvSpPr>
        <p:spPr>
          <a:xfrm>
            <a:off x="6338675" y="4609825"/>
            <a:ext cx="78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Stroke</a:t>
            </a:r>
            <a:endParaRPr b="1"/>
          </a:p>
        </p:txBody>
      </p:sp>
      <p:sp>
        <p:nvSpPr>
          <p:cNvPr id="119" name="Google Shape;119;p16"/>
          <p:cNvSpPr txBox="1"/>
          <p:nvPr/>
        </p:nvSpPr>
        <p:spPr>
          <a:xfrm>
            <a:off x="267150" y="1243950"/>
            <a:ext cx="109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chi-square p-value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685800" y="1714500"/>
            <a:ext cx="7772400" cy="10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Model Description and Comparison</a:t>
            </a:r>
            <a:endParaRPr sz="380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85799" y="2971800"/>
            <a:ext cx="77724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Presenters: Mudan Chen &amp; Jinmeng Liu </a:t>
            </a:r>
            <a:endParaRPr i="1"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250" y="4186575"/>
            <a:ext cx="19130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685800" y="569214"/>
            <a:ext cx="7772400" cy="57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2C77"/>
                </a:solidFill>
              </a:rPr>
              <a:t>Unbalanced Response Variables</a:t>
            </a:r>
            <a:endParaRPr/>
          </a:p>
        </p:txBody>
      </p:sp>
      <p:graphicFrame>
        <p:nvGraphicFramePr>
          <p:cNvPr id="132" name="Google Shape;132;p18"/>
          <p:cNvGraphicFramePr/>
          <p:nvPr/>
        </p:nvGraphicFramePr>
        <p:xfrm>
          <a:off x="5097300" y="2342275"/>
          <a:ext cx="2314575" cy="663800"/>
        </p:xfrm>
        <a:graphic>
          <a:graphicData uri="http://schemas.openxmlformats.org/drawingml/2006/table">
            <a:tbl>
              <a:tblPr>
                <a:noFill/>
                <a:tableStyleId>{E467F256-52C8-4E5D-ADC1-224DF4B4CF52}</a:tableStyleId>
              </a:tblPr>
              <a:tblGrid>
                <a:gridCol w="122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Stroke</a:t>
                      </a:r>
                      <a:endParaRPr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Stroke</a:t>
                      </a:r>
                      <a:endParaRPr b="1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4D7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4861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ctr">
                    <a:lnL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0404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56" y="1205513"/>
            <a:ext cx="3747450" cy="29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nowledge_master1-3_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Macintosh PowerPoint</Application>
  <PresentationFormat>On-screen Show (16:9)</PresentationFormat>
  <Paragraphs>220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Helvetica Neue</vt:lpstr>
      <vt:lpstr>Calibri</vt:lpstr>
      <vt:lpstr>Arial</vt:lpstr>
      <vt:lpstr>Garamond</vt:lpstr>
      <vt:lpstr>knowledge_master1-3_theme</vt:lpstr>
      <vt:lpstr>Stroke Prediction and Prevention</vt:lpstr>
      <vt:lpstr>Agenda</vt:lpstr>
      <vt:lpstr>Case Overview and Data Summary</vt:lpstr>
      <vt:lpstr>Case Background</vt:lpstr>
      <vt:lpstr>Data Manipulation</vt:lpstr>
      <vt:lpstr>Exploratory Data Analysis</vt:lpstr>
      <vt:lpstr>Exploratory Data Analysis</vt:lpstr>
      <vt:lpstr>Model Description and Comparison</vt:lpstr>
      <vt:lpstr>Unbalanced Response Variables</vt:lpstr>
      <vt:lpstr>Up-Sampling V.S. Down-Sampling</vt:lpstr>
      <vt:lpstr>Model 1: Logistic Regression</vt:lpstr>
      <vt:lpstr>Model 2: Logistic Regression with Lasso</vt:lpstr>
      <vt:lpstr>Model 3: Support Vector Machines (SVMs)</vt:lpstr>
      <vt:lpstr>Model 3: Support Vector Machines (SVMs)</vt:lpstr>
      <vt:lpstr>Model 4: Single Tree</vt:lpstr>
      <vt:lpstr>Model 5: Random Forest</vt:lpstr>
      <vt:lpstr>Model 6: XGBosting</vt:lpstr>
      <vt:lpstr>Findings and Summary</vt:lpstr>
      <vt:lpstr>Model Comparison: Results table</vt:lpstr>
      <vt:lpstr>Model Comparison</vt:lpstr>
      <vt:lpstr>PowerPoint Presentation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 and Prevention</dc:title>
  <cp:lastModifiedBy>Wang, Zhuoyun</cp:lastModifiedBy>
  <cp:revision>1</cp:revision>
  <dcterms:modified xsi:type="dcterms:W3CDTF">2022-04-28T15:31:57Z</dcterms:modified>
</cp:coreProperties>
</file>