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notesMasterIdLst>
    <p:notesMasterId r:id="rId19"/>
  </p:notesMasterIdLst>
  <p:sldIdLst>
    <p:sldId id="256" r:id="rId3"/>
    <p:sldId id="269" r:id="rId4"/>
    <p:sldId id="289" r:id="rId5"/>
    <p:sldId id="290" r:id="rId6"/>
    <p:sldId id="285" r:id="rId7"/>
    <p:sldId id="274" r:id="rId8"/>
    <p:sldId id="286" r:id="rId9"/>
    <p:sldId id="287" r:id="rId10"/>
    <p:sldId id="288" r:id="rId11"/>
    <p:sldId id="270" r:id="rId12"/>
    <p:sldId id="291" r:id="rId13"/>
    <p:sldId id="293" r:id="rId14"/>
    <p:sldId id="294" r:id="rId15"/>
    <p:sldId id="295" r:id="rId16"/>
    <p:sldId id="296" r:id="rId17"/>
    <p:sldId id="2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03" autoAdjust="0"/>
    <p:restoredTop sz="94660"/>
  </p:normalViewPr>
  <p:slideViewPr>
    <p:cSldViewPr snapToGrid="0">
      <p:cViewPr varScale="1">
        <p:scale>
          <a:sx n="66" d="100"/>
          <a:sy n="66" d="100"/>
        </p:scale>
        <p:origin x="6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9119D-E0DF-44A0-868D-99C21E45606E}" type="datetimeFigureOut">
              <a:rPr lang="es-ES" smtClean="0"/>
              <a:t>14/01/2020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21730-18F5-462B-A430-89AF0AEFB2C0}" type="slidenum">
              <a:rPr lang="es-ES" smtClean="0"/>
              <a:t>‹Nº›</a:t>
            </a:fld>
            <a:endParaRPr lang="es-ES"/>
          </a:p>
        </p:txBody>
      </p:sp>
    </p:spTree>
    <p:extLst>
      <p:ext uri="{BB962C8B-B14F-4D97-AF65-F5344CB8AC3E}">
        <p14:creationId xmlns:p14="http://schemas.microsoft.com/office/powerpoint/2010/main" val="378099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1/14/2020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1/14/2020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1/14/2020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1/14/2020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126869"/>
            <a:chOff x="1669293" y="1186483"/>
            <a:chExt cx="8848345" cy="4126869"/>
          </a:xfrm>
          <a:solidFill>
            <a:schemeClr val="accent1"/>
          </a:solidFill>
        </p:grpSpPr>
        <p:sp>
          <p:nvSpPr>
            <p:cNvPr id="133" name="Rectangle 100">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101">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ctrTitle"/>
          </p:nvPr>
        </p:nvSpPr>
        <p:spPr>
          <a:xfrm>
            <a:off x="1755648" y="2075688"/>
            <a:ext cx="8677656" cy="1746504"/>
          </a:xfrm>
        </p:spPr>
        <p:txBody>
          <a:bodyPr vert="horz" lIns="91440" tIns="45720" rIns="91440" bIns="45720" rtlCol="0">
            <a:normAutofit/>
          </a:bodyPr>
          <a:lstStyle/>
          <a:p>
            <a:r>
              <a:rPr lang="en-US" sz="5400">
                <a:ln w="0"/>
                <a:solidFill>
                  <a:srgbClr val="FFFFFF"/>
                </a:solidFill>
                <a:effectLst>
                  <a:outerShdw blurRad="38100" dist="19050" dir="2700000" algn="tl" rotWithShape="0">
                    <a:schemeClr val="dk1">
                      <a:alpha val="40000"/>
                    </a:schemeClr>
                  </a:outerShdw>
                </a:effectLst>
              </a:rPr>
              <a:t>Test de hipótesis multivariantes</a:t>
            </a:r>
          </a:p>
        </p:txBody>
      </p:sp>
    </p:spTree>
    <p:extLst>
      <p:ext uri="{BB962C8B-B14F-4D97-AF65-F5344CB8AC3E}">
        <p14:creationId xmlns:p14="http://schemas.microsoft.com/office/powerpoint/2010/main" val="8132093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930400"/>
            <a:ext cx="8049327" cy="4932584"/>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Para comparar estas dos hipótesis, hay que </a:t>
            </a:r>
            <a:r>
              <a:rPr lang="es-ES" sz="2000" dirty="0">
                <a:solidFill>
                  <a:srgbClr val="FFC000"/>
                </a:solidFill>
                <a:latin typeface="Calibri" panose="020F0502020204030204" pitchFamily="34" charset="0"/>
                <a:cs typeface="Calibri" panose="020F0502020204030204" pitchFamily="34" charset="0"/>
              </a:rPr>
              <a:t>comparar las probabilidades </a:t>
            </a:r>
            <a:r>
              <a:rPr lang="es-ES" sz="2000" dirty="0">
                <a:solidFill>
                  <a:schemeClr val="bg1"/>
                </a:solidFill>
                <a:latin typeface="Calibri" panose="020F0502020204030204" pitchFamily="34" charset="0"/>
                <a:cs typeface="Calibri" panose="020F0502020204030204" pitchFamily="34" charset="0"/>
              </a:rPr>
              <a:t>de obtener los datos bajo ambas hipótesis.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Pero, calcular estas probabilidades requiere conocer el valor del vector de parámetros, que es </a:t>
            </a:r>
            <a:r>
              <a:rPr lang="es-ES" sz="2000" dirty="0">
                <a:solidFill>
                  <a:srgbClr val="92D050"/>
                </a:solidFill>
                <a:latin typeface="Calibri" panose="020F0502020204030204" pitchFamily="34" charset="0"/>
                <a:cs typeface="Calibri" panose="020F0502020204030204" pitchFamily="34" charset="0"/>
              </a:rPr>
              <a:t>desconocido</a:t>
            </a:r>
            <a:r>
              <a:rPr lang="es-ES" sz="2000" dirty="0">
                <a:solidFill>
                  <a:schemeClr val="bg1"/>
                </a:solidFill>
                <a:latin typeface="Calibri" panose="020F0502020204030204" pitchFamily="34" charset="0"/>
                <a:cs typeface="Calibri" panose="020F0502020204030204" pitchFamily="34" charset="0"/>
              </a:rPr>
              <a:t>.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El </a:t>
            </a:r>
            <a:r>
              <a:rPr lang="es-ES" sz="2000" dirty="0">
                <a:solidFill>
                  <a:srgbClr val="00B0F0"/>
                </a:solidFill>
                <a:latin typeface="Calibri" panose="020F0502020204030204" pitchFamily="34" charset="0"/>
                <a:cs typeface="Calibri" panose="020F0502020204030204" pitchFamily="34" charset="0"/>
              </a:rPr>
              <a:t>método de razón de verosimilitudes </a:t>
            </a:r>
            <a:r>
              <a:rPr lang="es-ES" sz="2000" dirty="0">
                <a:solidFill>
                  <a:schemeClr val="bg1"/>
                </a:solidFill>
                <a:latin typeface="Calibri" panose="020F0502020204030204" pitchFamily="34" charset="0"/>
                <a:cs typeface="Calibri" panose="020F0502020204030204" pitchFamily="34" charset="0"/>
              </a:rPr>
              <a:t>resuelve este problema tomando el valor que hace más probable obtener la muestra observada y que es compatible con la hipótesis. </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32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1596571"/>
                <a:ext cx="9003695" cy="5261429"/>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En concreto, la máxima probabilidad de obtener la muestra observada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se obtiene como sigue:</a:t>
                </a:r>
              </a:p>
              <a:p>
                <a:r>
                  <a:rPr lang="es-ES" sz="2000" dirty="0">
                    <a:solidFill>
                      <a:schemeClr val="bg1"/>
                    </a:solidFill>
                    <a:latin typeface="Calibri" panose="020F0502020204030204" pitchFamily="34" charset="0"/>
                    <a:cs typeface="Calibri" panose="020F0502020204030204" pitchFamily="34" charset="0"/>
                  </a:rPr>
                  <a:t>Si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determina un </a:t>
                </a:r>
                <a:r>
                  <a:rPr lang="es-ES" sz="2000" dirty="0">
                    <a:solidFill>
                      <a:srgbClr val="92D050"/>
                    </a:solidFill>
                    <a:latin typeface="Calibri" panose="020F0502020204030204" pitchFamily="34" charset="0"/>
                    <a:cs typeface="Calibri" panose="020F0502020204030204" pitchFamily="34" charset="0"/>
                  </a:rPr>
                  <a:t>valor único </a:t>
                </a:r>
                <a:r>
                  <a:rPr lang="es-ES" sz="2000" dirty="0">
                    <a:solidFill>
                      <a:schemeClr val="bg1"/>
                    </a:solidFill>
                    <a:latin typeface="Calibri" panose="020F0502020204030204" pitchFamily="34" charset="0"/>
                    <a:cs typeface="Calibri" panose="020F0502020204030204" pitchFamily="34" charset="0"/>
                  </a:rPr>
                  <a:t>para el vector de parámetros: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r>
                      <a:rPr lang="es-ES" sz="2000" b="0" i="1" smtClean="0">
                        <a:solidFill>
                          <a:schemeClr val="bg1"/>
                        </a:solidFill>
                        <a:latin typeface="Cambria Math" panose="02040503050406030204" pitchFamily="18" charset="0"/>
                        <a:cs typeface="Calibri" panose="020F0502020204030204" pitchFamily="34" charset="0"/>
                      </a:rPr>
                      <m:t>=</m:t>
                    </m:r>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1" smtClean="0">
                                <a:solidFill>
                                  <a:schemeClr val="bg1"/>
                                </a:solidFill>
                                <a:latin typeface="Cambria Math" panose="02040503050406030204" pitchFamily="18" charset="0"/>
                                <a:cs typeface="Calibri" panose="020F0502020204030204" pitchFamily="34" charset="0"/>
                              </a:rPr>
                              <m:t>𝜽</m:t>
                            </m:r>
                          </m:e>
                          <m:sub>
                            <m:r>
                              <a:rPr lang="es-ES" sz="2000">
                                <a:solidFill>
                                  <a:schemeClr val="bg1"/>
                                </a:solidFill>
                                <a:latin typeface="Cambria Math" panose="02040503050406030204" pitchFamily="18" charset="0"/>
                                <a:cs typeface="Calibri" panose="020F0502020204030204" pitchFamily="34" charset="0"/>
                              </a:rPr>
                              <m:t>0</m:t>
                            </m:r>
                          </m:sub>
                        </m:sSub>
                      </m:e>
                    </m:d>
                  </m:oMath>
                </a14:m>
                <a:r>
                  <a:rPr lang="es-ES" sz="2000" dirty="0">
                    <a:solidFill>
                      <a:schemeClr val="bg1"/>
                    </a:solidFill>
                    <a:latin typeface="Calibri" panose="020F0502020204030204" pitchFamily="34" charset="0"/>
                    <a:cs typeface="Calibri" panose="020F0502020204030204" pitchFamily="34" charset="0"/>
                  </a:rPr>
                  <a:t>, entonces se calcula la probabilidad de los datos suponiendo </a:t>
                </a:r>
                <a14:m>
                  <m:oMath xmlns:m="http://schemas.openxmlformats.org/officeDocument/2006/math">
                    <m:r>
                      <a:rPr lang="es-ES" sz="2000" b="1" i="1">
                        <a:solidFill>
                          <a:schemeClr val="bg1"/>
                        </a:solidFill>
                        <a:latin typeface="Cambria Math" panose="02040503050406030204" pitchFamily="18" charset="0"/>
                        <a:cs typeface="Calibri" panose="020F0502020204030204" pitchFamily="34" charset="0"/>
                      </a:rPr>
                      <m:t>𝜽</m:t>
                    </m:r>
                    <m:r>
                      <a:rPr lang="es-ES" sz="2000" i="1">
                        <a:solidFill>
                          <a:schemeClr val="bg1"/>
                        </a:solidFill>
                        <a:latin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cs typeface="Calibri" panose="020F0502020204030204" pitchFamily="34" charset="0"/>
                          </a:rPr>
                          <m:t>𝜽</m:t>
                        </m:r>
                      </m:e>
                      <m:sub>
                        <m:r>
                          <a:rPr lang="es-ES" sz="200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Si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permite </a:t>
                </a:r>
                <a:r>
                  <a:rPr lang="es-ES" sz="2000" dirty="0">
                    <a:solidFill>
                      <a:srgbClr val="FFC000"/>
                    </a:solidFill>
                    <a:latin typeface="Calibri" panose="020F0502020204030204" pitchFamily="34" charset="0"/>
                    <a:cs typeface="Calibri" panose="020F0502020204030204" pitchFamily="34" charset="0"/>
                  </a:rPr>
                  <a:t>muchos valores</a:t>
                </a:r>
                <a:r>
                  <a:rPr lang="es-ES" sz="2000" dirty="0">
                    <a:solidFill>
                      <a:schemeClr val="bg1"/>
                    </a:solidFill>
                    <a:latin typeface="Calibri" panose="020F0502020204030204" pitchFamily="34" charset="0"/>
                    <a:cs typeface="Calibri" panose="020F0502020204030204" pitchFamily="34" charset="0"/>
                  </a:rPr>
                  <a:t>, se elige el valor del parámetro que haga máxima la probabilidad de obtener la muestra. </a:t>
                </a:r>
              </a:p>
              <a:p>
                <a:pPr lvl="1">
                  <a:buFont typeface="Wingdings" panose="05000000000000000000" pitchFamily="2" charset="2"/>
                  <a:buChar char="§"/>
                </a:pPr>
                <a:r>
                  <a:rPr lang="es-ES" sz="2000" dirty="0">
                    <a:solidFill>
                      <a:schemeClr val="bg1"/>
                    </a:solidFill>
                    <a:latin typeface="Calibri" panose="020F0502020204030204" pitchFamily="34" charset="0"/>
                    <a:cs typeface="Calibri" panose="020F0502020204030204" pitchFamily="34" charset="0"/>
                  </a:rPr>
                  <a:t>Como la probabilidad de la muestra observada es proporcional a la </a:t>
                </a:r>
                <a:r>
                  <a:rPr lang="es-ES" sz="2000" dirty="0">
                    <a:solidFill>
                      <a:srgbClr val="00B0F0"/>
                    </a:solidFill>
                    <a:latin typeface="Calibri" panose="020F0502020204030204" pitchFamily="34" charset="0"/>
                    <a:cs typeface="Calibri" panose="020F0502020204030204" pitchFamily="34" charset="0"/>
                  </a:rPr>
                  <a:t>distribución conjunta </a:t>
                </a:r>
                <a:r>
                  <a:rPr lang="es-ES" sz="2000" dirty="0">
                    <a:solidFill>
                      <a:schemeClr val="bg1"/>
                    </a:solidFill>
                    <a:latin typeface="Calibri" panose="020F0502020204030204" pitchFamily="34" charset="0"/>
                    <a:cs typeface="Calibri" panose="020F0502020204030204" pitchFamily="34" charset="0"/>
                  </a:rPr>
                  <a:t>de las observaciones, al sustituir en esta función los datos, lo que resulta es la </a:t>
                </a:r>
                <a:r>
                  <a:rPr lang="es-ES" sz="2000" dirty="0">
                    <a:solidFill>
                      <a:srgbClr val="FFFF00"/>
                    </a:solidFill>
                    <a:latin typeface="Calibri" panose="020F0502020204030204" pitchFamily="34" charset="0"/>
                    <a:cs typeface="Calibri" panose="020F0502020204030204" pitchFamily="34" charset="0"/>
                  </a:rPr>
                  <a:t>función de verosimilitud</a:t>
                </a:r>
                <a:r>
                  <a:rPr lang="es-ES" sz="2000" dirty="0">
                    <a:solidFill>
                      <a:schemeClr val="bg1"/>
                    </a:solidFill>
                    <a:latin typeface="Calibri" panose="020F0502020204030204" pitchFamily="34" charset="0"/>
                    <a:cs typeface="Calibri" panose="020F0502020204030204" pitchFamily="34" charset="0"/>
                  </a:rPr>
                  <a:t>.</a:t>
                </a:r>
              </a:p>
              <a:p>
                <a:pPr lvl="1">
                  <a:buFont typeface="Wingdings" panose="05000000000000000000" pitchFamily="2" charset="2"/>
                  <a:buChar char="§"/>
                </a:pPr>
                <a:r>
                  <a:rPr lang="es-ES" sz="2000" dirty="0">
                    <a:solidFill>
                      <a:schemeClr val="bg1"/>
                    </a:solidFill>
                    <a:latin typeface="Calibri" panose="020F0502020204030204" pitchFamily="34" charset="0"/>
                    <a:cs typeface="Calibri" panose="020F0502020204030204" pitchFamily="34" charset="0"/>
                  </a:rPr>
                  <a:t>Calculando el máximo de esta función en </a:t>
                </a:r>
                <a14:m>
                  <m:oMath xmlns:m="http://schemas.openxmlformats.org/officeDocument/2006/math">
                    <m:sSub>
                      <m:sSubPr>
                        <m:ctrlPr>
                          <a:rPr lang="es-ES" sz="2000">
                            <a:solidFill>
                              <a:schemeClr val="bg1"/>
                            </a:solidFill>
                            <a:latin typeface="Calibri" panose="020F0502020204030204" pitchFamily="34" charset="0"/>
                            <a:cs typeface="Calibri" panose="020F0502020204030204" pitchFamily="34" charset="0"/>
                          </a:rPr>
                        </m:ctrlPr>
                      </m:sSubPr>
                      <m:e>
                        <m:r>
                          <m:rPr>
                            <m:sty m:val="p"/>
                          </m:rPr>
                          <a:rPr lang="es-ES" sz="2000">
                            <a:solidFill>
                              <a:schemeClr val="bg1"/>
                            </a:solidFill>
                            <a:latin typeface="Calibri" panose="020F0502020204030204" pitchFamily="34" charset="0"/>
                            <a:cs typeface="Calibri" panose="020F0502020204030204" pitchFamily="34" charset="0"/>
                          </a:rPr>
                          <m:t>Ω</m:t>
                        </m:r>
                      </m:e>
                      <m:sub>
                        <m:r>
                          <a:rPr lang="es-ES" sz="2000">
                            <a:solidFill>
                              <a:schemeClr val="bg1"/>
                            </a:solidFill>
                            <a:latin typeface="Calibri" panose="020F0502020204030204" pitchFamily="34"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se obtiene el máximo valor de la verosimilitud compatible con </a:t>
                </a:r>
                <a14:m>
                  <m:oMath xmlns:m="http://schemas.openxmlformats.org/officeDocument/2006/math">
                    <m:sSub>
                      <m:sSubPr>
                        <m:ctrlPr>
                          <a:rPr lang="es-ES" sz="2000">
                            <a:solidFill>
                              <a:schemeClr val="bg1"/>
                            </a:solidFill>
                            <a:latin typeface="Calibri" panose="020F0502020204030204" pitchFamily="34" charset="0"/>
                            <a:cs typeface="Calibri" panose="020F0502020204030204" pitchFamily="34" charset="0"/>
                          </a:rPr>
                        </m:ctrlPr>
                      </m:sSubPr>
                      <m:e>
                        <m:r>
                          <a:rPr lang="es-ES" sz="2000">
                            <a:solidFill>
                              <a:schemeClr val="bg1"/>
                            </a:solidFill>
                            <a:latin typeface="Calibri" panose="020F0502020204030204" pitchFamily="34" charset="0"/>
                            <a:cs typeface="Calibri" panose="020F0502020204030204" pitchFamily="34" charset="0"/>
                          </a:rPr>
                          <m:t>𝐻</m:t>
                        </m:r>
                      </m:e>
                      <m:sub>
                        <m:r>
                          <a:rPr lang="es-ES" sz="2000">
                            <a:solidFill>
                              <a:schemeClr val="bg1"/>
                            </a:solidFill>
                            <a:latin typeface="Calibri" panose="020F0502020204030204" pitchFamily="34"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que representaremos por </a:t>
                </a:r>
                <a14:m>
                  <m:oMath xmlns:m="http://schemas.openxmlformats.org/officeDocument/2006/math">
                    <m:r>
                      <a:rPr lang="es-ES" sz="2000" dirty="0">
                        <a:solidFill>
                          <a:schemeClr val="bg1"/>
                        </a:solidFill>
                        <a:latin typeface="Calibri" panose="020F0502020204030204" pitchFamily="34" charset="0"/>
                        <a:cs typeface="Calibri" panose="020F0502020204030204" pitchFamily="34" charset="0"/>
                      </a:rPr>
                      <m:t>𝑓</m:t>
                    </m:r>
                    <m:r>
                      <a:rPr lang="es-ES" sz="2000" dirty="0">
                        <a:solidFill>
                          <a:schemeClr val="bg1"/>
                        </a:solidFill>
                        <a:latin typeface="Calibri" panose="020F0502020204030204" pitchFamily="34" charset="0"/>
                        <a:cs typeface="Calibri" panose="020F0502020204030204" pitchFamily="34" charset="0"/>
                      </a:rPr>
                      <m:t>(</m:t>
                    </m:r>
                    <m:sSub>
                      <m:sSubPr>
                        <m:ctrlPr>
                          <a:rPr lang="es-ES" sz="2000">
                            <a:solidFill>
                              <a:schemeClr val="bg1"/>
                            </a:solidFill>
                            <a:latin typeface="Calibri" panose="020F0502020204030204" pitchFamily="34" charset="0"/>
                            <a:cs typeface="Calibri" panose="020F0502020204030204" pitchFamily="34" charset="0"/>
                          </a:rPr>
                        </m:ctrlPr>
                      </m:sSubPr>
                      <m:e>
                        <m:r>
                          <a:rPr lang="es-ES" sz="2000">
                            <a:solidFill>
                              <a:schemeClr val="bg1"/>
                            </a:solidFill>
                            <a:latin typeface="Calibri" panose="020F0502020204030204" pitchFamily="34" charset="0"/>
                            <a:cs typeface="Calibri" panose="020F0502020204030204" pitchFamily="34" charset="0"/>
                          </a:rPr>
                          <m:t>𝐻</m:t>
                        </m:r>
                      </m:e>
                      <m:sub>
                        <m:r>
                          <a:rPr lang="es-ES" sz="2000">
                            <a:solidFill>
                              <a:schemeClr val="bg1"/>
                            </a:solidFill>
                            <a:latin typeface="Calibri" panose="020F0502020204030204" pitchFamily="34" charset="0"/>
                            <a:cs typeface="Calibri" panose="020F0502020204030204" pitchFamily="34" charset="0"/>
                          </a:rPr>
                          <m:t>0</m:t>
                        </m:r>
                      </m:sub>
                    </m:sSub>
                    <m:r>
                      <a:rPr lang="es-ES" sz="2000" dirty="0">
                        <a:solidFill>
                          <a:schemeClr val="bg1"/>
                        </a:solidFill>
                        <a:latin typeface="Calibri" panose="020F0502020204030204" pitchFamily="34" charset="0"/>
                        <a:cs typeface="Calibri" panose="020F0502020204030204" pitchFamily="34" charset="0"/>
                      </a:rPr>
                      <m:t>)</m:t>
                    </m:r>
                  </m:oMath>
                </a14:m>
                <a:r>
                  <a:rPr lang="es-ES" sz="2000" dirty="0">
                    <a:solidFill>
                      <a:schemeClr val="bg1"/>
                    </a:solidFill>
                    <a:latin typeface="Calibri" panose="020F0502020204030204" pitchFamily="34" charset="0"/>
                    <a:cs typeface="Calibri" panose="020F0502020204030204" pitchFamily="34" charset="0"/>
                  </a:rPr>
                  <a:t>.</a:t>
                </a:r>
              </a:p>
              <a:p>
                <a:pPr marL="457200" lvl="1" indent="0">
                  <a:buNone/>
                </a:pPr>
                <a:endParaRPr lang="es-ES" sz="2000" b="1" dirty="0">
                  <a:solidFill>
                    <a:srgbClr val="92D050"/>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1596571"/>
                <a:ext cx="9003695" cy="5261429"/>
              </a:xfrm>
              <a:blipFill>
                <a:blip r:embed="rId2"/>
                <a:stretch>
                  <a:fillRect l="-677" t="-695" r="-745"/>
                </a:stretch>
              </a:blipFill>
            </p:spPr>
            <p:txBody>
              <a:bodyPr/>
              <a:lstStyle/>
              <a:p>
                <a:r>
                  <a:rPr lang="es-ES">
                    <a:noFill/>
                  </a:rPr>
                  <a:t> </a:t>
                </a:r>
              </a:p>
            </p:txBody>
          </p:sp>
        </mc:Fallback>
      </mc:AlternateContent>
    </p:spTree>
    <p:extLst>
      <p:ext uri="{BB962C8B-B14F-4D97-AF65-F5344CB8AC3E}">
        <p14:creationId xmlns:p14="http://schemas.microsoft.com/office/powerpoint/2010/main" val="37178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96571"/>
                <a:ext cx="9119809" cy="5261429"/>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La máxima probabilidad de obtener la muestra observada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 se calcula:</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Obteniendo el máximo absoluto de la función sobre </a:t>
                </a:r>
                <a:r>
                  <a:rPr lang="es-ES" sz="2000" dirty="0">
                    <a:solidFill>
                      <a:srgbClr val="FFC000"/>
                    </a:solidFill>
                    <a:latin typeface="Calibri" panose="020F0502020204030204" pitchFamily="34" charset="0"/>
                    <a:cs typeface="Calibri" panose="020F0502020204030204" pitchFamily="34" charset="0"/>
                  </a:rPr>
                  <a:t>todo el espacio paramétrico </a:t>
                </a:r>
                <a14:m>
                  <m:oMath xmlns:m="http://schemas.openxmlformats.org/officeDocument/2006/math">
                    <m:r>
                      <m:rPr>
                        <m:sty m:val="p"/>
                      </m:rPr>
                      <a:rPr lang="es-ES" sz="2000">
                        <a:solidFill>
                          <a:srgbClr val="FFC000"/>
                        </a:solidFill>
                        <a:latin typeface="Cambria Math" panose="02040503050406030204" pitchFamily="18" charset="0"/>
                        <a:cs typeface="Calibri" panose="020F0502020204030204" pitchFamily="34" charset="0"/>
                      </a:rPr>
                      <m:t>Ω</m:t>
                    </m:r>
                  </m:oMath>
                </a14:m>
                <a:r>
                  <a:rPr lang="es-ES" sz="2000" dirty="0">
                    <a:solidFill>
                      <a:schemeClr val="bg1"/>
                    </a:solidFill>
                    <a:latin typeface="Calibri" panose="020F0502020204030204" pitchFamily="34" charset="0"/>
                    <a:cs typeface="Calibri" panose="020F0502020204030204" pitchFamily="34" charset="0"/>
                  </a:rPr>
                  <a:t>.</a:t>
                </a:r>
              </a:p>
              <a:p>
                <a:endParaRPr lang="es-ES" sz="2000" dirty="0">
                  <a:solidFill>
                    <a:srgbClr val="92D050"/>
                  </a:solidFill>
                  <a:latin typeface="Calibri" panose="020F0502020204030204" pitchFamily="34" charset="0"/>
                  <a:cs typeface="Calibri" panose="020F0502020204030204" pitchFamily="34" charset="0"/>
                </a:endParaRPr>
              </a:p>
              <a:p>
                <a:r>
                  <a:rPr lang="es-ES" sz="2000" dirty="0">
                    <a:solidFill>
                      <a:srgbClr val="92D050"/>
                    </a:solidFill>
                    <a:latin typeface="Calibri" panose="020F0502020204030204" pitchFamily="34" charset="0"/>
                    <a:cs typeface="Calibri" panose="020F0502020204030204" pitchFamily="34" charset="0"/>
                  </a:rPr>
                  <a:t>Estrictamente</a:t>
                </a:r>
                <a:r>
                  <a:rPr lang="es-ES" sz="2000" dirty="0">
                    <a:solidFill>
                      <a:schemeClr val="bg1"/>
                    </a:solidFill>
                    <a:latin typeface="Calibri" panose="020F0502020204030204" pitchFamily="34" charset="0"/>
                    <a:cs typeface="Calibri" panose="020F0502020204030204" pitchFamily="34" charset="0"/>
                  </a:rPr>
                  <a:t> debería calcularse en el conjunto </a:t>
                </a:r>
                <a14:m>
                  <m:oMath xmlns:m="http://schemas.openxmlformats.org/officeDocument/2006/math">
                    <m:r>
                      <m:rPr>
                        <m:sty m:val="p"/>
                      </m:rPr>
                      <a:rPr lang="es-ES" sz="2000">
                        <a:solidFill>
                          <a:schemeClr val="bg1"/>
                        </a:solidFill>
                        <a:latin typeface="Cambria Math" panose="02040503050406030204" pitchFamily="18" charset="0"/>
                        <a:cs typeface="Calibri" panose="020F0502020204030204" pitchFamily="34" charset="0"/>
                      </a:rPr>
                      <m:t>Ω</m:t>
                    </m:r>
                    <m:r>
                      <a:rPr lang="es-ES" sz="2000" b="0" i="1" smtClean="0">
                        <a:solidFill>
                          <a:schemeClr val="bg1"/>
                        </a:solidFill>
                        <a:latin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pero es más simple hacerlo sobre todo el espacio ya que en general se obtiene el mismo resultado.</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Particularizando la función de verosimilitud en su máximo, que corresponde al estimador MV de los parámetros, se obtiene una cantidad que representaremos como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𝑓</m:t>
                    </m:r>
                    <m:r>
                      <a:rPr lang="es-ES" sz="2000" i="1" dirty="0" smtClean="0">
                        <a:solidFill>
                          <a:schemeClr val="bg1"/>
                        </a:solidFill>
                        <a:latin typeface="Cambria Math" panose="02040503050406030204" pitchFamily="18" charset="0"/>
                        <a:cs typeface="Calibri" panose="020F0502020204030204" pitchFamily="34" charset="0"/>
                      </a:rPr>
                      <m:t>(</m:t>
                    </m:r>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i="1" dirty="0" smtClean="0">
                            <a:solidFill>
                              <a:schemeClr val="bg1"/>
                            </a:solidFill>
                            <a:latin typeface="Cambria Math" panose="02040503050406030204" pitchFamily="18" charset="0"/>
                            <a:cs typeface="Calibri" panose="020F0502020204030204" pitchFamily="34" charset="0"/>
                          </a:rPr>
                          <m:t>𝐻</m:t>
                        </m:r>
                      </m:e>
                      <m:sub>
                        <m:r>
                          <a:rPr lang="es-ES" sz="2000" i="1" dirty="0" smtClean="0">
                            <a:solidFill>
                              <a:schemeClr val="bg1"/>
                            </a:solidFill>
                            <a:latin typeface="Cambria Math" panose="02040503050406030204" pitchFamily="18" charset="0"/>
                            <a:cs typeface="Calibri" panose="020F0502020204030204" pitchFamily="34" charset="0"/>
                          </a:rPr>
                          <m:t>1</m:t>
                        </m:r>
                      </m:sub>
                    </m:sSub>
                    <m:r>
                      <a:rPr lang="es-ES" sz="2000" i="1" dirty="0" smtClean="0">
                        <a:solidFill>
                          <a:schemeClr val="bg1"/>
                        </a:solidFill>
                        <a:latin typeface="Cambria Math" panose="02040503050406030204" pitchFamily="18" charset="0"/>
                        <a:cs typeface="Calibri" panose="020F0502020204030204" pitchFamily="34" charset="0"/>
                      </a:rPr>
                      <m:t>)</m:t>
                    </m:r>
                  </m:oMath>
                </a14:m>
                <a:r>
                  <a:rPr lang="es-ES" sz="2000" b="1" dirty="0">
                    <a:solidFill>
                      <a:srgbClr val="92D050"/>
                    </a:solidFill>
                    <a:latin typeface="Calibri" panose="020F0502020204030204" pitchFamily="34" charset="0"/>
                    <a:cs typeface="Calibri" panose="020F0502020204030204" pitchFamily="34" charset="0"/>
                  </a:rPr>
                  <a:t>.</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96571"/>
                <a:ext cx="9119809" cy="5261429"/>
              </a:xfrm>
              <a:blipFill>
                <a:blip r:embed="rId2"/>
                <a:stretch>
                  <a:fillRect l="-668" t="-695" r="-1203"/>
                </a:stretch>
              </a:blipFill>
            </p:spPr>
            <p:txBody>
              <a:bodyPr/>
              <a:lstStyle/>
              <a:p>
                <a:r>
                  <a:rPr lang="es-ES">
                    <a:noFill/>
                  </a:rPr>
                  <a:t> </a:t>
                </a:r>
              </a:p>
            </p:txBody>
          </p:sp>
        </mc:Fallback>
      </mc:AlternateContent>
    </p:spTree>
    <p:extLst>
      <p:ext uri="{BB962C8B-B14F-4D97-AF65-F5344CB8AC3E}">
        <p14:creationId xmlns:p14="http://schemas.microsoft.com/office/powerpoint/2010/main" val="301240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96571"/>
                <a:ext cx="9119809" cy="5261429"/>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A continuación compararemos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𝑓</m:t>
                    </m:r>
                    <m:d>
                      <m:dPr>
                        <m:ctrlPr>
                          <a:rPr lang="es-ES" sz="2000" i="1" dirty="0">
                            <a:solidFill>
                              <a:schemeClr val="bg1"/>
                            </a:solidFill>
                            <a:latin typeface="Cambria Math" panose="02040503050406030204" pitchFamily="18" charset="0"/>
                            <a:cs typeface="Calibri" panose="020F0502020204030204" pitchFamily="34" charset="0"/>
                          </a:rPr>
                        </m:ctrlPr>
                      </m:dPr>
                      <m:e>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𝐻</m:t>
                            </m:r>
                          </m:e>
                          <m:sub>
                            <m:r>
                              <a:rPr lang="es-ES" sz="2000" b="0" i="1" dirty="0" smtClean="0">
                                <a:solidFill>
                                  <a:schemeClr val="bg1"/>
                                </a:solidFill>
                                <a:latin typeface="Cambria Math" panose="02040503050406030204" pitchFamily="18" charset="0"/>
                                <a:cs typeface="Calibri" panose="020F0502020204030204" pitchFamily="34" charset="0"/>
                              </a:rPr>
                              <m:t>0</m:t>
                            </m:r>
                          </m:sub>
                        </m:sSub>
                      </m:e>
                    </m:d>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𝑓</m:t>
                    </m:r>
                    <m:d>
                      <m:dPr>
                        <m:ctrlPr>
                          <a:rPr lang="es-ES" sz="2000" i="1" dirty="0">
                            <a:solidFill>
                              <a:schemeClr val="bg1"/>
                            </a:solidFill>
                            <a:latin typeface="Cambria Math" panose="02040503050406030204" pitchFamily="18" charset="0"/>
                            <a:cs typeface="Calibri" panose="020F0502020204030204" pitchFamily="34" charset="0"/>
                          </a:rPr>
                        </m:ctrlPr>
                      </m:dPr>
                      <m:e>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𝐻</m:t>
                            </m:r>
                          </m:e>
                          <m:sub>
                            <m:r>
                              <a:rPr lang="es-ES" sz="2000" i="1" dirty="0">
                                <a:solidFill>
                                  <a:schemeClr val="bg1"/>
                                </a:solidFill>
                                <a:latin typeface="Cambria Math" panose="02040503050406030204" pitchFamily="18" charset="0"/>
                                <a:cs typeface="Calibri" panose="020F0502020204030204" pitchFamily="34" charset="0"/>
                              </a:rPr>
                              <m:t>1</m:t>
                            </m:r>
                          </m:sub>
                        </m:sSub>
                      </m:e>
                    </m:d>
                    <m:r>
                      <a:rPr lang="es-ES" sz="2000" b="0" i="0" dirty="0" smtClean="0">
                        <a:solidFill>
                          <a:schemeClr val="bg1"/>
                        </a:solidFill>
                        <a:latin typeface="Cambria Math" panose="02040503050406030204" pitchFamily="18" charset="0"/>
                        <a:cs typeface="Calibri" panose="020F0502020204030204" pitchFamily="34" charset="0"/>
                      </a:rPr>
                      <m:t>.</m:t>
                    </m:r>
                  </m:oMath>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Para eliminar las constantes y hacer la comparación invariante ante cambios de escala de las variables, construimos su cociente, que llamaremos </a:t>
                </a:r>
                <a:r>
                  <a:rPr lang="es-ES" sz="2000" dirty="0">
                    <a:solidFill>
                      <a:srgbClr val="FFC000"/>
                    </a:solidFill>
                    <a:latin typeface="Calibri" panose="020F0502020204030204" pitchFamily="34" charset="0"/>
                    <a:cs typeface="Calibri" panose="020F0502020204030204" pitchFamily="34" charset="0"/>
                  </a:rPr>
                  <a:t>razón de verosimilitudes (</a:t>
                </a:r>
                <a14:m>
                  <m:oMath xmlns:m="http://schemas.openxmlformats.org/officeDocument/2006/math">
                    <m:r>
                      <a:rPr lang="es-ES" sz="2000" i="1" dirty="0" smtClean="0">
                        <a:solidFill>
                          <a:srgbClr val="FFC000"/>
                        </a:solidFill>
                        <a:latin typeface="Cambria Math" panose="02040503050406030204" pitchFamily="18" charset="0"/>
                        <a:cs typeface="Calibri" panose="020F0502020204030204" pitchFamily="34" charset="0"/>
                      </a:rPr>
                      <m:t>𝑅𝑉</m:t>
                    </m:r>
                  </m:oMath>
                </a14:m>
                <a:r>
                  <a:rPr lang="es-ES" sz="2000" dirty="0">
                    <a:solidFill>
                      <a:srgbClr val="FFC000"/>
                    </a:solidFill>
                    <a:latin typeface="Calibri" panose="020F0502020204030204" pitchFamily="34" charset="0"/>
                    <a:cs typeface="Calibri" panose="020F0502020204030204" pitchFamily="34" charset="0"/>
                  </a:rPr>
                  <a:t>)</a:t>
                </a:r>
                <a:r>
                  <a:rPr lang="es-ES" sz="2000" dirty="0">
                    <a:solidFill>
                      <a:schemeClr val="bg1"/>
                    </a:solidFill>
                    <a:latin typeface="Calibri" panose="020F0502020204030204" pitchFamily="34" charset="0"/>
                    <a:cs typeface="Calibri" panose="020F0502020204030204" pitchFamily="34" charset="0"/>
                  </a:rPr>
                  <a:t>:</a:t>
                </a:r>
              </a:p>
              <a:p>
                <a:pPr marL="0" indent="0">
                  <a:buNone/>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𝑅𝑉</m:t>
                      </m:r>
                      <m:r>
                        <a:rPr lang="es-ES" sz="2000" i="1">
                          <a:solidFill>
                            <a:schemeClr val="bg1"/>
                          </a:solidFill>
                          <a:latin typeface="Cambria Math" panose="02040503050406030204" pitchFamily="18" charset="0"/>
                          <a:cs typeface="Calibri" panose="020F0502020204030204" pitchFamily="34" charset="0"/>
                        </a:rPr>
                        <m:t>=</m:t>
                      </m:r>
                      <m:f>
                        <m:fPr>
                          <m:ctrlPr>
                            <a:rPr lang="es-ES" sz="2000" i="1">
                              <a:solidFill>
                                <a:schemeClr val="bg1"/>
                              </a:solidFill>
                              <a:latin typeface="Cambria Math" panose="02040503050406030204" pitchFamily="18" charset="0"/>
                              <a:cs typeface="Calibri" panose="020F0502020204030204" pitchFamily="34" charset="0"/>
                            </a:rPr>
                          </m:ctrlPr>
                        </m:fPr>
                        <m:num>
                          <m:r>
                            <a:rPr lang="es-ES" sz="2000" i="1" dirty="0">
                              <a:solidFill>
                                <a:schemeClr val="bg1"/>
                              </a:solidFill>
                              <a:latin typeface="Cambria Math" panose="02040503050406030204" pitchFamily="18" charset="0"/>
                              <a:cs typeface="Calibri" panose="020F0502020204030204" pitchFamily="34" charset="0"/>
                            </a:rPr>
                            <m:t>𝑓</m:t>
                          </m:r>
                          <m:d>
                            <m:dPr>
                              <m:ctrlPr>
                                <a:rPr lang="es-ES" sz="2000" i="1" dirty="0">
                                  <a:solidFill>
                                    <a:schemeClr val="bg1"/>
                                  </a:solidFill>
                                  <a:latin typeface="Cambria Math" panose="02040503050406030204" pitchFamily="18" charset="0"/>
                                  <a:cs typeface="Calibri" panose="020F0502020204030204" pitchFamily="34" charset="0"/>
                                </a:rPr>
                              </m:ctrlPr>
                            </m:dPr>
                            <m:e>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𝐻</m:t>
                                  </m:r>
                                </m:e>
                                <m:sub>
                                  <m:r>
                                    <a:rPr lang="es-ES" sz="2000" i="1" dirty="0">
                                      <a:solidFill>
                                        <a:schemeClr val="bg1"/>
                                      </a:solidFill>
                                      <a:latin typeface="Cambria Math" panose="02040503050406030204" pitchFamily="18" charset="0"/>
                                      <a:cs typeface="Calibri" panose="020F0502020204030204" pitchFamily="34" charset="0"/>
                                    </a:rPr>
                                    <m:t>0</m:t>
                                  </m:r>
                                </m:sub>
                              </m:sSub>
                            </m:e>
                          </m:d>
                        </m:num>
                        <m:den>
                          <m:r>
                            <a:rPr lang="es-ES" sz="2000" i="1" dirty="0">
                              <a:solidFill>
                                <a:schemeClr val="bg1"/>
                              </a:solidFill>
                              <a:latin typeface="Cambria Math" panose="02040503050406030204" pitchFamily="18" charset="0"/>
                              <a:cs typeface="Calibri" panose="020F0502020204030204" pitchFamily="34" charset="0"/>
                            </a:rPr>
                            <m:t>𝑓</m:t>
                          </m:r>
                          <m:d>
                            <m:dPr>
                              <m:ctrlPr>
                                <a:rPr lang="es-ES" sz="2000" i="1" dirty="0">
                                  <a:solidFill>
                                    <a:schemeClr val="bg1"/>
                                  </a:solidFill>
                                  <a:latin typeface="Cambria Math" panose="02040503050406030204" pitchFamily="18" charset="0"/>
                                  <a:cs typeface="Calibri" panose="020F0502020204030204" pitchFamily="34" charset="0"/>
                                </a:rPr>
                              </m:ctrlPr>
                            </m:dPr>
                            <m:e>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𝐻</m:t>
                                  </m:r>
                                </m:e>
                                <m:sub>
                                  <m:r>
                                    <a:rPr lang="es-ES" sz="2000" i="1" dirty="0">
                                      <a:solidFill>
                                        <a:schemeClr val="bg1"/>
                                      </a:solidFill>
                                      <a:latin typeface="Cambria Math" panose="02040503050406030204" pitchFamily="18" charset="0"/>
                                      <a:cs typeface="Calibri" panose="020F0502020204030204" pitchFamily="34" charset="0"/>
                                    </a:rPr>
                                    <m:t>1</m:t>
                                  </m:r>
                                </m:sub>
                              </m:sSub>
                            </m:e>
                          </m:d>
                        </m:den>
                      </m:f>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Por construcción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𝑅𝑉</m:t>
                    </m:r>
                    <m:r>
                      <a:rPr lang="es-ES" sz="2000" i="1" dirty="0" smtClean="0">
                        <a:solidFill>
                          <a:schemeClr val="bg1"/>
                        </a:solidFill>
                        <a:latin typeface="Cambria Math" panose="02040503050406030204" pitchFamily="18" charset="0"/>
                        <a:cs typeface="Calibri" panose="020F0502020204030204" pitchFamily="34" charset="0"/>
                      </a:rPr>
                      <m:t> ≤ 1 </m:t>
                    </m:r>
                  </m:oMath>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Rechazaremos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𝐻</m:t>
                        </m:r>
                      </m:e>
                      <m:sub>
                        <m:r>
                          <a:rPr lang="es-ES" sz="2000" i="1" dirty="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cuando RV sea </a:t>
                </a:r>
                <a:r>
                  <a:rPr lang="es-ES" sz="2000" dirty="0">
                    <a:solidFill>
                      <a:srgbClr val="92D050"/>
                    </a:solidFill>
                    <a:latin typeface="Calibri" panose="020F0502020204030204" pitchFamily="34" charset="0"/>
                    <a:cs typeface="Calibri" panose="020F0502020204030204" pitchFamily="34" charset="0"/>
                  </a:rPr>
                  <a:t>suficientemente pequeño</a:t>
                </a:r>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La región de rechazo de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𝐻</m:t>
                        </m:r>
                      </m:e>
                      <m:sub>
                        <m:r>
                          <a:rPr lang="es-ES" sz="2000" i="1" dirty="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se define por: </a:t>
                </a:r>
              </a:p>
              <a:p>
                <a:pPr marL="0" indent="0">
                  <a:buNone/>
                </a:pPr>
                <a14:m>
                  <m:oMathPara xmlns:m="http://schemas.openxmlformats.org/officeDocument/2006/math">
                    <m:oMathParaPr>
                      <m:jc m:val="centerGroup"/>
                    </m:oMathParaPr>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𝑅𝑉</m:t>
                      </m:r>
                      <m:r>
                        <a:rPr lang="es-ES" sz="2000" i="1" dirty="0" smtClean="0">
                          <a:solidFill>
                            <a:schemeClr val="bg1"/>
                          </a:solidFill>
                          <a:latin typeface="Cambria Math" panose="02040503050406030204" pitchFamily="18" charset="0"/>
                          <a:cs typeface="Calibri" panose="020F0502020204030204" pitchFamily="34" charset="0"/>
                        </a:rPr>
                        <m:t> ≤</m:t>
                      </m:r>
                      <m:r>
                        <a:rPr lang="es-ES" sz="2000" b="0" i="1" dirty="0" smtClean="0">
                          <a:solidFill>
                            <a:schemeClr val="bg1"/>
                          </a:solidFill>
                          <a:latin typeface="Cambria Math" panose="02040503050406030204" pitchFamily="18" charset="0"/>
                          <a:cs typeface="Calibri" panose="020F0502020204030204" pitchFamily="34" charset="0"/>
                        </a:rPr>
                        <m:t>𝛼</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𝛼</m:t>
                    </m:r>
                  </m:oMath>
                </a14:m>
                <a:r>
                  <a:rPr lang="es-ES" sz="2000" dirty="0">
                    <a:solidFill>
                      <a:schemeClr val="bg1"/>
                    </a:solidFill>
                    <a:latin typeface="Calibri" panose="020F0502020204030204" pitchFamily="34" charset="0"/>
                    <a:cs typeface="Calibri" panose="020F0502020204030204" pitchFamily="34" charset="0"/>
                  </a:rPr>
                  <a:t> se determinará imponiendo que el nivel de significación del test sea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𝛼</m:t>
                    </m:r>
                  </m:oMath>
                </a14:m>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El valor de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𝛼</m:t>
                    </m:r>
                  </m:oMath>
                </a14:m>
                <a:r>
                  <a:rPr lang="es-ES" sz="2000" dirty="0">
                    <a:solidFill>
                      <a:schemeClr val="bg1"/>
                    </a:solidFill>
                    <a:latin typeface="Calibri" panose="020F0502020204030204" pitchFamily="34" charset="0"/>
                    <a:cs typeface="Calibri" panose="020F0502020204030204" pitchFamily="34" charset="0"/>
                  </a:rPr>
                  <a:t> determina también el nivel de confianza con el que obtendremos los resultados.</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96571"/>
                <a:ext cx="9119809" cy="5261429"/>
              </a:xfrm>
              <a:blipFill>
                <a:blip r:embed="rId2"/>
                <a:stretch>
                  <a:fillRect l="-668" t="-695"/>
                </a:stretch>
              </a:blipFill>
            </p:spPr>
            <p:txBody>
              <a:bodyPr/>
              <a:lstStyle/>
              <a:p>
                <a:r>
                  <a:rPr lang="es-ES">
                    <a:noFill/>
                  </a:rPr>
                  <a:t> </a:t>
                </a:r>
              </a:p>
            </p:txBody>
          </p:sp>
        </mc:Fallback>
      </mc:AlternateContent>
    </p:spTree>
    <p:extLst>
      <p:ext uri="{BB962C8B-B14F-4D97-AF65-F5344CB8AC3E}">
        <p14:creationId xmlns:p14="http://schemas.microsoft.com/office/powerpoint/2010/main" val="148800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96571"/>
                <a:ext cx="9279466" cy="5261429"/>
              </a:xfrm>
            </p:spPr>
            <p:txBody>
              <a:bodyPr>
                <a:normAutofit/>
              </a:bodyPr>
              <a:lstStyle/>
              <a:p>
                <a:pPr marL="0" indent="0">
                  <a:buNone/>
                </a:pPr>
                <a:r>
                  <a:rPr lang="es-ES" sz="2000" dirty="0">
                    <a:solidFill>
                      <a:srgbClr val="FFC000"/>
                    </a:solidFill>
                    <a:latin typeface="Calibri" panose="020F0502020204030204" pitchFamily="34" charset="0"/>
                    <a:cs typeface="Calibri" panose="020F0502020204030204" pitchFamily="34" charset="0"/>
                  </a:rPr>
                  <a:t>Relación entre nivel de significación (</a:t>
                </a:r>
                <a14:m>
                  <m:oMath xmlns:m="http://schemas.openxmlformats.org/officeDocument/2006/math">
                    <m:r>
                      <a:rPr lang="es-ES" sz="2000" i="1" dirty="0">
                        <a:solidFill>
                          <a:srgbClr val="FFC000"/>
                        </a:solidFill>
                        <a:latin typeface="Cambria Math" panose="02040503050406030204" pitchFamily="18" charset="0"/>
                        <a:cs typeface="Calibri" panose="020F0502020204030204" pitchFamily="34" charset="0"/>
                      </a:rPr>
                      <m:t>𝛼</m:t>
                    </m:r>
                  </m:oMath>
                </a14:m>
                <a:r>
                  <a:rPr lang="es-ES" sz="2000" dirty="0">
                    <a:solidFill>
                      <a:srgbClr val="FFC000"/>
                    </a:solidFill>
                    <a:latin typeface="Calibri" panose="020F0502020204030204" pitchFamily="34" charset="0"/>
                    <a:cs typeface="Calibri" panose="020F0502020204030204" pitchFamily="34" charset="0"/>
                  </a:rPr>
                  <a:t>) y nivel de confianza (NC):</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El nivel de significación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𝛼</m:t>
                    </m:r>
                  </m:oMath>
                </a14:m>
                <a:r>
                  <a:rPr lang="es-ES" sz="2000" dirty="0">
                    <a:solidFill>
                      <a:schemeClr val="bg1"/>
                    </a:solidFill>
                    <a:latin typeface="Calibri" panose="020F0502020204030204" pitchFamily="34" charset="0"/>
                    <a:cs typeface="Calibri" panose="020F0502020204030204" pitchFamily="34" charset="0"/>
                  </a:rPr>
                  <a:t> es determinado a priori, y es el valor con el que se compara la razón de verosimilitudes para definir si es un valor suficientemente pequeño como para poder rechazar la hipótesis nula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con cierta confianza.</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Ese nivel de confianza es determinado a su vez por el nivel de significación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𝛼</m:t>
                    </m:r>
                  </m:oMath>
                </a14:m>
                <a:r>
                  <a:rPr lang="es-ES" sz="2000" dirty="0">
                    <a:solidFill>
                      <a:schemeClr val="bg1"/>
                    </a:solidFill>
                    <a:latin typeface="Calibri" panose="020F0502020204030204" pitchFamily="34" charset="0"/>
                    <a:cs typeface="Calibri" panose="020F0502020204030204" pitchFamily="34" charset="0"/>
                  </a:rPr>
                  <a:t>, ya que: </a:t>
                </a:r>
              </a:p>
              <a:p>
                <a:pPr marL="0" indent="0">
                  <a:buNone/>
                </a:pPr>
                <a14:m>
                  <m:oMathPara xmlns:m="http://schemas.openxmlformats.org/officeDocument/2006/math">
                    <m:oMathParaPr>
                      <m:jc m:val="centerGroup"/>
                    </m:oMathParaPr>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𝑁𝐶</m:t>
                      </m:r>
                      <m:r>
                        <a:rPr lang="es-ES" sz="2000" i="1" dirty="0" smtClean="0">
                          <a:solidFill>
                            <a:schemeClr val="bg1"/>
                          </a:solidFill>
                          <a:latin typeface="Cambria Math" panose="02040503050406030204" pitchFamily="18" charset="0"/>
                          <a:cs typeface="Calibri" panose="020F0502020204030204" pitchFamily="34" charset="0"/>
                        </a:rPr>
                        <m:t>+</m:t>
                      </m:r>
                      <m:r>
                        <a:rPr lang="es-ES" sz="2000" i="1" dirty="0">
                          <a:solidFill>
                            <a:schemeClr val="bg1"/>
                          </a:solidFill>
                          <a:latin typeface="Cambria Math" panose="02040503050406030204" pitchFamily="18" charset="0"/>
                          <a:cs typeface="Calibri" panose="020F0502020204030204" pitchFamily="34" charset="0"/>
                        </a:rPr>
                        <m:t>𝛼</m:t>
                      </m:r>
                      <m:r>
                        <a:rPr lang="es-ES" sz="2000" i="1" dirty="0" smtClean="0">
                          <a:solidFill>
                            <a:schemeClr val="bg1"/>
                          </a:solidFill>
                          <a:latin typeface="Cambria Math" panose="02040503050406030204" pitchFamily="18" charset="0"/>
                          <a:cs typeface="Calibri" panose="020F0502020204030204" pitchFamily="34" charset="0"/>
                        </a:rPr>
                        <m:t>=</m:t>
                      </m:r>
                      <m:r>
                        <a:rPr lang="es-ES" sz="2000" i="1" dirty="0">
                          <a:solidFill>
                            <a:schemeClr val="bg1"/>
                          </a:solidFill>
                          <a:latin typeface="Cambria Math" panose="02040503050406030204" pitchFamily="18" charset="0"/>
                          <a:cs typeface="Calibri" panose="020F0502020204030204" pitchFamily="34" charset="0"/>
                        </a:rPr>
                        <m:t>1</m:t>
                      </m:r>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Valores usuales del nivel de significación con su correspondiente nivel de confianza:</a:t>
                </a:r>
              </a:p>
              <a:p>
                <a:pPr lvl="1">
                  <a:buFont typeface="Wingdings" panose="05000000000000000000" pitchFamily="2" charset="2"/>
                  <a:buChar char="§"/>
                </a:pPr>
                <a14:m>
                  <m:oMath xmlns:m="http://schemas.openxmlformats.org/officeDocument/2006/math">
                    <m:r>
                      <a:rPr lang="es-ES" sz="1800" i="1" dirty="0">
                        <a:solidFill>
                          <a:schemeClr val="bg1"/>
                        </a:solidFill>
                        <a:latin typeface="Cambria Math" panose="02040503050406030204" pitchFamily="18" charset="0"/>
                        <a:cs typeface="Calibri" panose="020F0502020204030204" pitchFamily="34" charset="0"/>
                      </a:rPr>
                      <m:t>𝛼</m:t>
                    </m:r>
                    <m:r>
                      <a:rPr lang="es-ES" sz="1800" b="0" i="1" dirty="0" smtClean="0">
                        <a:solidFill>
                          <a:schemeClr val="bg1"/>
                        </a:solidFill>
                        <a:latin typeface="Cambria Math" panose="02040503050406030204" pitchFamily="18" charset="0"/>
                        <a:cs typeface="Calibri" panose="020F0502020204030204" pitchFamily="34" charset="0"/>
                      </a:rPr>
                      <m:t>=0.01</m:t>
                    </m:r>
                  </m:oMath>
                </a14:m>
                <a:r>
                  <a:rPr lang="es-ES" sz="1800" dirty="0">
                    <a:solidFill>
                      <a:schemeClr val="bg1"/>
                    </a:solidFill>
                    <a:latin typeface="Calibri" panose="020F0502020204030204" pitchFamily="34" charset="0"/>
                    <a:cs typeface="Calibri" panose="020F0502020204030204" pitchFamily="34" charset="0"/>
                  </a:rPr>
                  <a:t>    </a:t>
                </a:r>
                <a14:m>
                  <m:oMath xmlns:m="http://schemas.openxmlformats.org/officeDocument/2006/math">
                    <m:r>
                      <a:rPr lang="es-ES" sz="1800" i="1" dirty="0" smtClean="0">
                        <a:solidFill>
                          <a:schemeClr val="bg1"/>
                        </a:solidFill>
                        <a:latin typeface="Cambria Math" panose="02040503050406030204" pitchFamily="18" charset="0"/>
                        <a:cs typeface="Calibri" panose="020F0502020204030204" pitchFamily="34" charset="0"/>
                      </a:rPr>
                      <m:t>𝑁𝐶</m:t>
                    </m:r>
                    <m:r>
                      <a:rPr lang="es-ES" sz="1800" i="1" dirty="0" smtClean="0">
                        <a:solidFill>
                          <a:schemeClr val="bg1"/>
                        </a:solidFill>
                        <a:latin typeface="Cambria Math" panose="02040503050406030204" pitchFamily="18" charset="0"/>
                        <a:cs typeface="Calibri" panose="020F0502020204030204" pitchFamily="34" charset="0"/>
                      </a:rPr>
                      <m:t>=0.99</m:t>
                    </m:r>
                  </m:oMath>
                </a14:m>
                <a:endParaRPr lang="es-ES" sz="1800" dirty="0">
                  <a:solidFill>
                    <a:schemeClr val="bg1"/>
                  </a:solidFill>
                  <a:latin typeface="Calibri" panose="020F0502020204030204" pitchFamily="34" charset="0"/>
                  <a:cs typeface="Calibri" panose="020F0502020204030204" pitchFamily="34" charset="0"/>
                </a:endParaRPr>
              </a:p>
              <a:p>
                <a:pPr lvl="1">
                  <a:buFont typeface="Wingdings" panose="05000000000000000000" pitchFamily="2" charset="2"/>
                  <a:buChar char="§"/>
                </a:pPr>
                <a14:m>
                  <m:oMath xmlns:m="http://schemas.openxmlformats.org/officeDocument/2006/math">
                    <m:r>
                      <a:rPr lang="es-ES" sz="1800" i="1" dirty="0">
                        <a:solidFill>
                          <a:schemeClr val="bg1"/>
                        </a:solidFill>
                        <a:latin typeface="Cambria Math" panose="02040503050406030204" pitchFamily="18" charset="0"/>
                        <a:cs typeface="Calibri" panose="020F0502020204030204" pitchFamily="34" charset="0"/>
                      </a:rPr>
                      <m:t>𝛼</m:t>
                    </m:r>
                    <m:r>
                      <a:rPr lang="es-ES" sz="1800" i="1" dirty="0">
                        <a:solidFill>
                          <a:schemeClr val="bg1"/>
                        </a:solidFill>
                        <a:latin typeface="Cambria Math" panose="02040503050406030204" pitchFamily="18" charset="0"/>
                        <a:cs typeface="Calibri" panose="020F0502020204030204" pitchFamily="34" charset="0"/>
                      </a:rPr>
                      <m:t>=0.05</m:t>
                    </m:r>
                  </m:oMath>
                </a14:m>
                <a:r>
                  <a:rPr lang="es-ES" sz="1800" dirty="0">
                    <a:solidFill>
                      <a:schemeClr val="bg1"/>
                    </a:solidFill>
                    <a:latin typeface="Calibri" panose="020F0502020204030204" pitchFamily="34" charset="0"/>
                    <a:cs typeface="Calibri" panose="020F0502020204030204" pitchFamily="34" charset="0"/>
                  </a:rPr>
                  <a:t>    </a:t>
                </a:r>
                <a14:m>
                  <m:oMath xmlns:m="http://schemas.openxmlformats.org/officeDocument/2006/math">
                    <m:r>
                      <a:rPr lang="es-ES" sz="1800" i="1" dirty="0" smtClean="0">
                        <a:solidFill>
                          <a:schemeClr val="bg1"/>
                        </a:solidFill>
                        <a:latin typeface="Cambria Math" panose="02040503050406030204" pitchFamily="18" charset="0"/>
                        <a:cs typeface="Calibri" panose="020F0502020204030204" pitchFamily="34" charset="0"/>
                      </a:rPr>
                      <m:t>𝑁𝐶</m:t>
                    </m:r>
                    <m:r>
                      <a:rPr lang="es-ES" sz="1800" i="1" dirty="0" smtClean="0">
                        <a:solidFill>
                          <a:schemeClr val="bg1"/>
                        </a:solidFill>
                        <a:latin typeface="Cambria Math" panose="02040503050406030204" pitchFamily="18" charset="0"/>
                        <a:cs typeface="Calibri" panose="020F0502020204030204" pitchFamily="34" charset="0"/>
                      </a:rPr>
                      <m:t>=0.95</m:t>
                    </m:r>
                  </m:oMath>
                </a14:m>
                <a:endParaRPr lang="es-ES" sz="1800" dirty="0">
                  <a:solidFill>
                    <a:schemeClr val="bg1"/>
                  </a:solidFill>
                  <a:latin typeface="Calibri" panose="020F0502020204030204" pitchFamily="34" charset="0"/>
                  <a:cs typeface="Calibri" panose="020F0502020204030204" pitchFamily="34" charset="0"/>
                </a:endParaRPr>
              </a:p>
              <a:p>
                <a:pPr lvl="1">
                  <a:buFont typeface="Wingdings" panose="05000000000000000000" pitchFamily="2" charset="2"/>
                  <a:buChar char="§"/>
                </a:pPr>
                <a14:m>
                  <m:oMath xmlns:m="http://schemas.openxmlformats.org/officeDocument/2006/math">
                    <m:r>
                      <a:rPr lang="es-ES" sz="1800" i="1" dirty="0">
                        <a:solidFill>
                          <a:schemeClr val="bg1"/>
                        </a:solidFill>
                        <a:latin typeface="Cambria Math" panose="02040503050406030204" pitchFamily="18" charset="0"/>
                        <a:cs typeface="Calibri" panose="020F0502020204030204" pitchFamily="34" charset="0"/>
                      </a:rPr>
                      <m:t>𝛼</m:t>
                    </m:r>
                    <m:r>
                      <a:rPr lang="es-ES" sz="1800" i="1" dirty="0">
                        <a:solidFill>
                          <a:schemeClr val="bg1"/>
                        </a:solidFill>
                        <a:latin typeface="Cambria Math" panose="02040503050406030204" pitchFamily="18" charset="0"/>
                        <a:cs typeface="Calibri" panose="020F0502020204030204" pitchFamily="34" charset="0"/>
                      </a:rPr>
                      <m:t>=0.1</m:t>
                    </m:r>
                  </m:oMath>
                </a14:m>
                <a:r>
                  <a:rPr lang="es-ES" sz="1800" dirty="0">
                    <a:solidFill>
                      <a:schemeClr val="bg1"/>
                    </a:solidFill>
                    <a:latin typeface="Calibri" panose="020F0502020204030204" pitchFamily="34" charset="0"/>
                    <a:cs typeface="Calibri" panose="020F0502020204030204" pitchFamily="34" charset="0"/>
                  </a:rPr>
                  <a:t>      </a:t>
                </a:r>
                <a14:m>
                  <m:oMath xmlns:m="http://schemas.openxmlformats.org/officeDocument/2006/math">
                    <m:r>
                      <a:rPr lang="es-ES" sz="1800" i="1" dirty="0" smtClean="0">
                        <a:solidFill>
                          <a:schemeClr val="bg1"/>
                        </a:solidFill>
                        <a:latin typeface="Cambria Math" panose="02040503050406030204" pitchFamily="18" charset="0"/>
                        <a:cs typeface="Calibri" panose="020F0502020204030204" pitchFamily="34" charset="0"/>
                      </a:rPr>
                      <m:t>𝑁𝐶</m:t>
                    </m:r>
                    <m:r>
                      <a:rPr lang="es-ES" sz="1800" i="1" dirty="0" smtClean="0">
                        <a:solidFill>
                          <a:schemeClr val="bg1"/>
                        </a:solidFill>
                        <a:latin typeface="Cambria Math" panose="02040503050406030204" pitchFamily="18" charset="0"/>
                        <a:cs typeface="Calibri" panose="020F0502020204030204" pitchFamily="34" charset="0"/>
                      </a:rPr>
                      <m:t>=90</m:t>
                    </m:r>
                  </m:oMath>
                </a14:m>
                <a:endParaRPr lang="es-ES" sz="1800" dirty="0">
                  <a:solidFill>
                    <a:schemeClr val="bg1"/>
                  </a:solidFill>
                  <a:latin typeface="Calibri" panose="020F0502020204030204" pitchFamily="34" charset="0"/>
                  <a:cs typeface="Calibri" panose="020F0502020204030204" pitchFamily="34" charset="0"/>
                </a:endParaRPr>
              </a:p>
              <a:p>
                <a:pPr lvl="1">
                  <a:buFont typeface="Wingdings" panose="05000000000000000000" pitchFamily="2" charset="2"/>
                  <a:buChar char="§"/>
                </a:pPr>
                <a:endParaRPr lang="es-ES" sz="1800" dirty="0">
                  <a:solidFill>
                    <a:schemeClr val="bg1"/>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96571"/>
                <a:ext cx="9279466" cy="5261429"/>
              </a:xfrm>
              <a:blipFill>
                <a:blip r:embed="rId2"/>
                <a:stretch>
                  <a:fillRect l="-657" t="-695" r="-1117"/>
                </a:stretch>
              </a:blipFill>
            </p:spPr>
            <p:txBody>
              <a:bodyPr/>
              <a:lstStyle/>
              <a:p>
                <a:r>
                  <a:rPr lang="es-ES">
                    <a:noFill/>
                  </a:rPr>
                  <a:t> </a:t>
                </a:r>
              </a:p>
            </p:txBody>
          </p:sp>
        </mc:Fallback>
      </mc:AlternateContent>
    </p:spTree>
    <p:extLst>
      <p:ext uri="{BB962C8B-B14F-4D97-AF65-F5344CB8AC3E}">
        <p14:creationId xmlns:p14="http://schemas.microsoft.com/office/powerpoint/2010/main" val="265831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96571"/>
                <a:ext cx="9279466" cy="5261429"/>
              </a:xfrm>
            </p:spPr>
            <p:txBody>
              <a:bodyPr>
                <a:normAutofit/>
              </a:bodyPr>
              <a:lstStyle/>
              <a:p>
                <a:pPr marL="0" indent="0">
                  <a:buNone/>
                </a:pPr>
                <a:r>
                  <a:rPr lang="es-ES" sz="2000" dirty="0">
                    <a:solidFill>
                      <a:srgbClr val="FFC000"/>
                    </a:solidFill>
                    <a:latin typeface="Calibri" panose="020F0502020204030204" pitchFamily="34" charset="0"/>
                    <a:cs typeface="Calibri" panose="020F0502020204030204" pitchFamily="34" charset="0"/>
                  </a:rPr>
                  <a:t>Para calcular el valor de </a:t>
                </a:r>
                <a14:m>
                  <m:oMath xmlns:m="http://schemas.openxmlformats.org/officeDocument/2006/math">
                    <m:r>
                      <a:rPr lang="es-ES" sz="2000" i="1" dirty="0">
                        <a:solidFill>
                          <a:srgbClr val="FFC000"/>
                        </a:solidFill>
                        <a:latin typeface="Cambria Math" panose="02040503050406030204" pitchFamily="18" charset="0"/>
                        <a:cs typeface="Calibri" panose="020F0502020204030204" pitchFamily="34" charset="0"/>
                      </a:rPr>
                      <m:t>𝛼</m:t>
                    </m:r>
                  </m:oMath>
                </a14:m>
                <a:r>
                  <a:rPr lang="es-ES" sz="2000" dirty="0">
                    <a:solidFill>
                      <a:srgbClr val="FFC000"/>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Es necesario conocer la </a:t>
                </a:r>
                <a:r>
                  <a:rPr lang="es-ES" sz="2000" dirty="0">
                    <a:solidFill>
                      <a:srgbClr val="00B0F0"/>
                    </a:solidFill>
                    <a:latin typeface="Calibri" panose="020F0502020204030204" pitchFamily="34" charset="0"/>
                    <a:cs typeface="Calibri" panose="020F0502020204030204" pitchFamily="34" charset="0"/>
                  </a:rPr>
                  <a:t>distribución de</a:t>
                </a:r>
                <a:r>
                  <a:rPr lang="es-ES" sz="2000" dirty="0">
                    <a:solidFill>
                      <a:srgbClr val="00B0F0"/>
                    </a:solidFill>
                    <a:cs typeface="Calibri" panose="020F0502020204030204" pitchFamily="34" charset="0"/>
                  </a:rPr>
                  <a:t> </a:t>
                </a:r>
                <a14:m>
                  <m:oMath xmlns:m="http://schemas.openxmlformats.org/officeDocument/2006/math">
                    <m:r>
                      <a:rPr lang="es-ES" sz="2000" b="0" i="1" dirty="0" smtClean="0">
                        <a:solidFill>
                          <a:srgbClr val="00B0F0"/>
                        </a:solidFill>
                        <a:latin typeface="Cambria Math" panose="02040503050406030204" pitchFamily="18" charset="0"/>
                        <a:cs typeface="Calibri" panose="020F0502020204030204" pitchFamily="34" charset="0"/>
                      </a:rPr>
                      <m:t>𝑅𝑉</m:t>
                    </m:r>
                  </m:oMath>
                </a14:m>
                <a:r>
                  <a:rPr lang="es-ES" sz="2000" dirty="0">
                    <a:solidFill>
                      <a:srgbClr val="00B0F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cuando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es cierta, lo que suele ser difícil en la práctica.</a:t>
                </a:r>
              </a:p>
              <a:p>
                <a:r>
                  <a:rPr lang="es-ES" sz="2000" dirty="0">
                    <a:solidFill>
                      <a:schemeClr val="bg1"/>
                    </a:solidFill>
                    <a:latin typeface="Calibri" panose="020F0502020204030204" pitchFamily="34" charset="0"/>
                    <a:cs typeface="Calibri" panose="020F0502020204030204" pitchFamily="34" charset="0"/>
                  </a:rPr>
                  <a:t>Sin embargo, cuando el </a:t>
                </a:r>
                <a:r>
                  <a:rPr lang="es-ES" sz="2000" dirty="0">
                    <a:solidFill>
                      <a:srgbClr val="92D050"/>
                    </a:solidFill>
                    <a:latin typeface="Calibri" panose="020F0502020204030204" pitchFamily="34" charset="0"/>
                    <a:cs typeface="Calibri" panose="020F0502020204030204" pitchFamily="34" charset="0"/>
                  </a:rPr>
                  <a:t>tamaño muestral es grande</a:t>
                </a:r>
                <a:r>
                  <a:rPr lang="es-ES" sz="2000" dirty="0">
                    <a:solidFill>
                      <a:schemeClr val="bg1"/>
                    </a:solidFill>
                    <a:latin typeface="Calibri" panose="020F0502020204030204" pitchFamily="34" charset="0"/>
                    <a:cs typeface="Calibri" panose="020F0502020204030204" pitchFamily="34" charset="0"/>
                  </a:rPr>
                  <a:t>, el doble de la diferencia de soportes entre la hipótesis alternativa y la nula, cuando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es cierta, se distribuye asintóticamente como una </a:t>
                </a:r>
                <a14:m>
                  <m:oMath xmlns:m="http://schemas.openxmlformats.org/officeDocument/2006/math">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𝜒</m:t>
                        </m:r>
                      </m:e>
                      <m:sub>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𝑚</m:t>
                        </m:r>
                      </m:sub>
                      <m:sup>
                        <m:r>
                          <a:rPr lang="es-ES" sz="2000" b="0" i="1" smtClean="0">
                            <a:solidFill>
                              <a:schemeClr val="bg1"/>
                            </a:solidFill>
                            <a:latin typeface="Cambria Math" panose="02040503050406030204" pitchFamily="18" charset="0"/>
                            <a:cs typeface="Calibri" panose="020F0502020204030204" pitchFamily="34" charset="0"/>
                          </a:rPr>
                          <m:t>2</m:t>
                        </m:r>
                      </m:sup>
                    </m:sSubSup>
                  </m:oMath>
                </a14:m>
                <a:r>
                  <a:rPr lang="es-ES" sz="2000" dirty="0">
                    <a:solidFill>
                      <a:schemeClr val="bg1"/>
                    </a:solidFill>
                    <a:latin typeface="Calibri" panose="020F0502020204030204" pitchFamily="34" charset="0"/>
                    <a:cs typeface="Calibri" panose="020F0502020204030204" pitchFamily="34" charset="0"/>
                  </a:rPr>
                  <a:t> con un número de grados de libertad </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𝑚</m:t>
                    </m:r>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 </m:t>
                    </m:r>
                  </m:oMath>
                </a14:m>
                <a:r>
                  <a:rPr lang="es-ES" sz="2000" dirty="0">
                    <a:solidFill>
                      <a:schemeClr val="bg1"/>
                    </a:solidFill>
                    <a:latin typeface="Calibri" panose="020F0502020204030204" pitchFamily="34" charset="0"/>
                    <a:cs typeface="Calibri" panose="020F0502020204030204" pitchFamily="34" charset="0"/>
                  </a:rPr>
                  <a:t>igual a la diferencia de dimensión entre los espacios </a:t>
                </a:r>
                <a14:m>
                  <m:oMath xmlns:m="http://schemas.openxmlformats.org/officeDocument/2006/math">
                    <m:r>
                      <m:rPr>
                        <m:sty m:val="p"/>
                      </m:rPr>
                      <a:rPr lang="es-ES" sz="2000" b="0" i="0" dirty="0" smtClean="0">
                        <a:solidFill>
                          <a:schemeClr val="bg1"/>
                        </a:solidFill>
                        <a:latin typeface="Cambria Math" panose="02040503050406030204" pitchFamily="18" charset="0"/>
                        <a:cs typeface="Calibri" panose="020F0502020204030204" pitchFamily="34" charset="0"/>
                      </a:rPr>
                      <m:t>Ω</m:t>
                    </m:r>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m:rPr>
                            <m:sty m:val="p"/>
                          </m:rPr>
                          <a:rPr lang="es-ES" sz="2000" b="0" i="0" smtClean="0">
                            <a:solidFill>
                              <a:schemeClr val="bg1"/>
                            </a:solidFill>
                            <a:latin typeface="Cambria Math" panose="02040503050406030204" pitchFamily="18" charset="0"/>
                            <a:cs typeface="Calibri" panose="020F0502020204030204" pitchFamily="34" charset="0"/>
                          </a:rPr>
                          <m:t>Ω</m:t>
                        </m:r>
                      </m:e>
                      <m:sub>
                        <m:r>
                          <a:rPr lang="es-ES" sz="2000" b="0" i="1" smtClean="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Es decir: </a:t>
                </a:r>
              </a:p>
              <a:p>
                <a:pPr marL="0" indent="0">
                  <a:buNone/>
                </a:pPr>
                <a14:m>
                  <m:oMathPara xmlns:m="http://schemas.openxmlformats.org/officeDocument/2006/math">
                    <m:oMathParaPr>
                      <m:jc m:val="centerGroup"/>
                    </m:oMathParaPr>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𝜆</m:t>
                      </m:r>
                      <m:r>
                        <a:rPr lang="es-ES" sz="2000" b="0" i="1" smtClean="0">
                          <a:solidFill>
                            <a:schemeClr val="bg1"/>
                          </a:solidFill>
                          <a:latin typeface="Cambria Math" panose="02040503050406030204" pitchFamily="18" charset="0"/>
                          <a:cs typeface="Calibri" panose="020F0502020204030204" pitchFamily="34" charset="0"/>
                        </a:rPr>
                        <m:t>=−2</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log</m:t>
                          </m:r>
                        </m:fName>
                        <m:e>
                          <m:r>
                            <a:rPr lang="es-ES" sz="2000" b="0" i="1" smtClean="0">
                              <a:solidFill>
                                <a:schemeClr val="bg1"/>
                              </a:solidFill>
                              <a:latin typeface="Cambria Math" panose="02040503050406030204" pitchFamily="18" charset="0"/>
                              <a:cs typeface="Calibri" panose="020F0502020204030204" pitchFamily="34" charset="0"/>
                            </a:rPr>
                            <m:t>𝑅𝑉</m:t>
                          </m:r>
                        </m:e>
                      </m:func>
                      <m:r>
                        <a:rPr lang="es-ES" sz="2000" b="0" i="1" smtClean="0">
                          <a:solidFill>
                            <a:schemeClr val="bg1"/>
                          </a:solidFill>
                          <a:latin typeface="Cambria Math" panose="02040503050406030204" pitchFamily="18" charset="0"/>
                          <a:cs typeface="Calibri" panose="020F0502020204030204" pitchFamily="34" charset="0"/>
                        </a:rPr>
                        <m:t>=2</m:t>
                      </m:r>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𝐿</m:t>
                          </m:r>
                          <m:d>
                            <m:dPr>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e>
                          </m:d>
                          <m:r>
                            <a:rPr lang="es-ES" sz="2000" b="0" i="1" smtClean="0">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𝐿</m:t>
                          </m:r>
                          <m:d>
                            <m:dPr>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0</m:t>
                                  </m:r>
                                </m:sub>
                              </m:sSub>
                            </m:e>
                          </m:d>
                        </m:e>
                      </m:d>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 </m:t>
                      </m:r>
                      <m:sSubSup>
                        <m:sSubSup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𝜒</m:t>
                          </m:r>
                        </m:e>
                        <m: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𝑚</m:t>
                          </m:r>
                        </m:sub>
                        <m:sup>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2</m:t>
                          </m:r>
                        </m:sup>
                      </m:sSubSup>
                    </m:oMath>
                  </m:oMathPara>
                </a14:m>
                <a:endParaRPr lang="es-ES" sz="2000" b="0" dirty="0">
                  <a:solidFill>
                    <a:schemeClr val="bg1"/>
                  </a:solidFill>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𝐿</m:t>
                    </m:r>
                    <m:d>
                      <m:dPr>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𝑖</m:t>
                            </m:r>
                          </m:sub>
                        </m:sSub>
                      </m:e>
                    </m:d>
                    <m:r>
                      <a:rPr lang="es-ES" sz="2000" b="0" i="1" smtClean="0">
                        <a:solidFill>
                          <a:schemeClr val="bg1"/>
                        </a:solidFill>
                        <a:latin typeface="Cambria Math" panose="02040503050406030204" pitchFamily="18" charset="0"/>
                        <a:cs typeface="Calibri" panose="020F0502020204030204" pitchFamily="34" charset="0"/>
                      </a:rPr>
                      <m:t>=</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log</m:t>
                        </m:r>
                      </m:fName>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𝑓</m:t>
                        </m:r>
                        <m:d>
                          <m:dPr>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𝑖</m:t>
                                </m:r>
                              </m:sub>
                            </m:sSub>
                          </m:e>
                        </m:d>
                      </m:e>
                    </m:func>
                  </m:oMath>
                </a14:m>
                <a:r>
                  <a:rPr lang="es-ES" sz="2000" dirty="0">
                    <a:solidFill>
                      <a:schemeClr val="bg1"/>
                    </a:solidFill>
                    <a:latin typeface="Calibri" panose="020F0502020204030204" pitchFamily="34" charset="0"/>
                    <a:cs typeface="Calibri" panose="020F0502020204030204" pitchFamily="34" charset="0"/>
                  </a:rPr>
                  <a:t>,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𝑖</m:t>
                    </m:r>
                    <m:r>
                      <a:rPr lang="es-ES" sz="2000" b="0" i="1" smtClean="0">
                        <a:solidFill>
                          <a:schemeClr val="bg1"/>
                        </a:solidFill>
                        <a:latin typeface="Cambria Math" panose="02040503050406030204" pitchFamily="18" charset="0"/>
                        <a:cs typeface="Calibri" panose="020F0502020204030204" pitchFamily="34" charset="0"/>
                      </a:rPr>
                      <m:t>=0,1</m:t>
                    </m:r>
                  </m:oMath>
                </a14:m>
                <a:r>
                  <a:rPr lang="es-ES" sz="2000" dirty="0">
                    <a:solidFill>
                      <a:schemeClr val="bg1"/>
                    </a:solidFill>
                    <a:latin typeface="Calibri" panose="020F0502020204030204" pitchFamily="34" charset="0"/>
                    <a:cs typeface="Calibri" panose="020F0502020204030204" pitchFamily="34" charset="0"/>
                  </a:rPr>
                  <a:t>.</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96571"/>
                <a:ext cx="9279466" cy="5261429"/>
              </a:xfrm>
              <a:blipFill>
                <a:blip r:embed="rId2"/>
                <a:stretch>
                  <a:fillRect l="-657" t="-695"/>
                </a:stretch>
              </a:blipFill>
            </p:spPr>
            <p:txBody>
              <a:bodyPr/>
              <a:lstStyle/>
              <a:p>
                <a:r>
                  <a:rPr lang="es-ES">
                    <a:noFill/>
                  </a:rPr>
                  <a:t> </a:t>
                </a:r>
              </a:p>
            </p:txBody>
          </p:sp>
        </mc:Fallback>
      </mc:AlternateContent>
    </p:spTree>
    <p:extLst>
      <p:ext uri="{BB962C8B-B14F-4D97-AF65-F5344CB8AC3E}">
        <p14:creationId xmlns:p14="http://schemas.microsoft.com/office/powerpoint/2010/main" val="111944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930400"/>
                <a:ext cx="8873066" cy="5261429"/>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Es frecuente que la dimensión de </a:t>
                </a:r>
                <a14:m>
                  <m:oMath xmlns:m="http://schemas.openxmlformats.org/officeDocument/2006/math">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Ω</m:t>
                    </m:r>
                  </m:oMath>
                </a14:m>
                <a:r>
                  <a:rPr lang="es-ES" sz="2000" dirty="0">
                    <a:solidFill>
                      <a:schemeClr val="bg1"/>
                    </a:solidFill>
                    <a:latin typeface="Calibri" panose="020F0502020204030204" pitchFamily="34" charset="0"/>
                    <a:cs typeface="Calibri" panose="020F0502020204030204" pitchFamily="34" charset="0"/>
                  </a:rPr>
                  <a:t> sea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𝑝</m:t>
                    </m:r>
                  </m:oMath>
                </a14:m>
                <a:r>
                  <a:rPr lang="es-ES" sz="2000" dirty="0">
                    <a:solidFill>
                      <a:schemeClr val="bg1"/>
                    </a:solidFill>
                    <a:latin typeface="Calibri" panose="020F0502020204030204" pitchFamily="34" charset="0"/>
                    <a:cs typeface="Calibri" panose="020F0502020204030204" pitchFamily="34" charset="0"/>
                  </a:rPr>
                  <a:t> y la dimensión de </a:t>
                </a:r>
                <a14:m>
                  <m:oMath xmlns:m="http://schemas.openxmlformats.org/officeDocument/2006/math">
                    <m:sSub>
                      <m:sSub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Ω</m:t>
                        </m:r>
                      </m:e>
                      <m: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sea </a:t>
                </a:r>
                <a14:m>
                  <m:oMath xmlns:m="http://schemas.openxmlformats.org/officeDocument/2006/math">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𝑟</m:t>
                    </m:r>
                  </m:oMath>
                </a14:m>
                <a:r>
                  <a:rPr lang="es-ES" sz="2000" dirty="0">
                    <a:solidFill>
                      <a:schemeClr val="bg1"/>
                    </a:solidFill>
                    <a:latin typeface="Calibri" panose="020F0502020204030204" pitchFamily="34" charset="0"/>
                    <a:cs typeface="Calibri" panose="020F0502020204030204" pitchFamily="34" charset="0"/>
                  </a:rPr>
                  <a:t>, siendo </a:t>
                </a: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𝑟</m:t>
                    </m:r>
                  </m:oMath>
                </a14:m>
                <a:r>
                  <a:rPr lang="es-ES" sz="2000" dirty="0">
                    <a:solidFill>
                      <a:schemeClr val="bg1"/>
                    </a:solidFill>
                    <a:latin typeface="Calibri" panose="020F0502020204030204" pitchFamily="34" charset="0"/>
                    <a:cs typeface="Calibri" panose="020F0502020204030204" pitchFamily="34" charset="0"/>
                  </a:rPr>
                  <a:t> el número de restricciones lineales sobre el vector de parámetros.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Entonces, el número de grados de libertad de la diferencia de soportes,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r>
                      <a:rPr lang="es-ES" sz="2000" b="0" i="1" smtClean="0">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 </m:t>
                    </m:r>
                    <m:sSubSup>
                      <m:sSubSup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𝜒</m:t>
                        </m:r>
                      </m:e>
                      <m:sub>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𝑚</m:t>
                        </m:r>
                      </m:sub>
                      <m:sup>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2</m:t>
                        </m:r>
                      </m:sup>
                    </m:sSubSup>
                  </m:oMath>
                </a14:m>
                <a:r>
                  <a:rPr lang="es-ES" sz="2000" dirty="0">
                    <a:solidFill>
                      <a:schemeClr val="bg1"/>
                    </a:solidFill>
                    <a:latin typeface="Calibri" panose="020F0502020204030204" pitchFamily="34" charset="0"/>
                    <a:cs typeface="Calibri" panose="020F0502020204030204" pitchFamily="34" charset="0"/>
                  </a:rPr>
                  <a:t>,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𝑚</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func>
                        <m:func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dim</m:t>
                          </m:r>
                        </m:fName>
                        <m:e>
                          <m:d>
                            <m:d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dPr>
                            <m:e>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Ω</m:t>
                              </m:r>
                            </m:e>
                          </m:d>
                        </m:e>
                      </m:func>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func>
                        <m:func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dim</m:t>
                          </m:r>
                        </m:fName>
                        <m:e>
                          <m:d>
                            <m:d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Ω</m:t>
                                  </m:r>
                                </m:e>
                                <m: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0</m:t>
                                  </m:r>
                                </m:sub>
                              </m:sSub>
                            </m:e>
                          </m:d>
                        </m:e>
                      </m:func>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d>
                        <m:d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𝑟</m:t>
                          </m:r>
                        </m:e>
                      </m:d>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𝑟</m:t>
                      </m:r>
                    </m:oMath>
                  </m:oMathPara>
                </a14:m>
                <a:endParaRPr lang="es-ES" sz="2000" b="0" dirty="0">
                  <a:solidFill>
                    <a:schemeClr val="bg1"/>
                  </a:solidFill>
                  <a:latin typeface="Calibri" panose="020F0502020204030204" pitchFamily="34" charset="0"/>
                  <a:ea typeface="Cambria Math" panose="02040503050406030204" pitchFamily="18" charset="0"/>
                  <a:cs typeface="Calibri" panose="020F0502020204030204" pitchFamily="34" charset="0"/>
                </a:endParaRPr>
              </a:p>
              <a:p>
                <a:pPr marL="0" indent="0">
                  <a:buNone/>
                </a:pPr>
                <a:endParaRPr lang="es-ES" sz="2000" b="0" dirty="0">
                  <a:solidFill>
                    <a:schemeClr val="bg1"/>
                  </a:solidFill>
                  <a:latin typeface="Calibri" panose="020F0502020204030204" pitchFamily="34" charset="0"/>
                  <a:ea typeface="Cambria Math" panose="02040503050406030204" pitchFamily="18"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 decir, es igual al número de restricciones lineales sobre el vector de parámetros, impuestas por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930400"/>
                <a:ext cx="8873066" cy="5261429"/>
              </a:xfrm>
              <a:blipFill>
                <a:blip r:embed="rId2"/>
                <a:stretch>
                  <a:fillRect l="-275" t="-695" r="-1030"/>
                </a:stretch>
              </a:blipFill>
            </p:spPr>
            <p:txBody>
              <a:bodyPr/>
              <a:lstStyle/>
              <a:p>
                <a:r>
                  <a:rPr lang="es-ES">
                    <a:noFill/>
                  </a:rPr>
                  <a:t> </a:t>
                </a:r>
              </a:p>
            </p:txBody>
          </p:sp>
        </mc:Fallback>
      </mc:AlternateContent>
    </p:spTree>
    <p:extLst>
      <p:ext uri="{BB962C8B-B14F-4D97-AF65-F5344CB8AC3E}">
        <p14:creationId xmlns:p14="http://schemas.microsoft.com/office/powerpoint/2010/main" val="213393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Objetivo de hacer test de hipótesis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00066"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Con frecuencia se desea </a:t>
            </a:r>
            <a:r>
              <a:rPr lang="es-ES" sz="2000" dirty="0">
                <a:solidFill>
                  <a:srgbClr val="FFC000"/>
                </a:solidFill>
                <a:latin typeface="Calibri" panose="020F0502020204030204" pitchFamily="34" charset="0"/>
                <a:cs typeface="Calibri" panose="020F0502020204030204" pitchFamily="34" charset="0"/>
              </a:rPr>
              <a:t>comprobar</a:t>
            </a:r>
            <a:r>
              <a:rPr lang="es-ES" sz="2000" dirty="0">
                <a:solidFill>
                  <a:schemeClr val="bg1"/>
                </a:solidFill>
                <a:latin typeface="Calibri" panose="020F0502020204030204" pitchFamily="34" charset="0"/>
                <a:cs typeface="Calibri" panose="020F0502020204030204" pitchFamily="34" charset="0"/>
              </a:rPr>
              <a:t> si una muestra dada puede provenir de una distribución con </a:t>
            </a:r>
            <a:r>
              <a:rPr lang="es-ES" sz="2000" dirty="0">
                <a:solidFill>
                  <a:srgbClr val="92D050"/>
                </a:solidFill>
                <a:latin typeface="Calibri" panose="020F0502020204030204" pitchFamily="34" charset="0"/>
                <a:cs typeface="Calibri" panose="020F0502020204030204" pitchFamily="34" charset="0"/>
              </a:rPr>
              <a:t>ciertos parámetros conocidos</a:t>
            </a:r>
            <a:r>
              <a:rPr lang="es-ES" sz="2000" dirty="0">
                <a:solidFill>
                  <a:schemeClr val="bg1"/>
                </a:solidFill>
                <a:latin typeface="Calibri" panose="020F0502020204030204" pitchFamily="34" charset="0"/>
                <a:cs typeface="Calibri" panose="020F0502020204030204" pitchFamily="34" charset="0"/>
              </a:rPr>
              <a:t>.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rgbClr val="00B0F0"/>
                </a:solidFill>
                <a:latin typeface="Calibri" panose="020F0502020204030204" pitchFamily="34" charset="0"/>
                <a:cs typeface="Calibri" panose="020F0502020204030204" pitchFamily="34" charset="0"/>
              </a:rPr>
              <a:t>Ejemplo: </a:t>
            </a:r>
            <a:r>
              <a:rPr lang="es-ES" sz="2000" dirty="0">
                <a:solidFill>
                  <a:schemeClr val="bg1"/>
                </a:solidFill>
                <a:latin typeface="Calibri" panose="020F0502020204030204" pitchFamily="34" charset="0"/>
                <a:cs typeface="Calibri" panose="020F0502020204030204" pitchFamily="34" charset="0"/>
              </a:rPr>
              <a:t>En control de calidad se contrasta si el proceso está en estado de control, lo que supone contrastar si las muestras provienen de una población normal con ciertos valores de los parámetros. </a:t>
            </a:r>
          </a:p>
        </p:txBody>
      </p:sp>
    </p:spTree>
    <p:extLst>
      <p:ext uri="{BB962C8B-B14F-4D97-AF65-F5344CB8AC3E}">
        <p14:creationId xmlns:p14="http://schemas.microsoft.com/office/powerpoint/2010/main" val="15823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Objetivo de hacer test de hipótesis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00066"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También puede interesar comprobar si </a:t>
            </a:r>
            <a:r>
              <a:rPr lang="es-ES" sz="2000" dirty="0">
                <a:solidFill>
                  <a:srgbClr val="FFC000"/>
                </a:solidFill>
                <a:latin typeface="Calibri" panose="020F0502020204030204" pitchFamily="34" charset="0"/>
                <a:cs typeface="Calibri" panose="020F0502020204030204" pitchFamily="34" charset="0"/>
              </a:rPr>
              <a:t>varias muestras multivariantes </a:t>
            </a:r>
            <a:r>
              <a:rPr lang="es-ES" sz="2000" dirty="0">
                <a:solidFill>
                  <a:schemeClr val="bg1"/>
                </a:solidFill>
                <a:latin typeface="Calibri" panose="020F0502020204030204" pitchFamily="34" charset="0"/>
                <a:cs typeface="Calibri" panose="020F0502020204030204" pitchFamily="34" charset="0"/>
              </a:rPr>
              <a:t>provienen o no de la </a:t>
            </a:r>
            <a:r>
              <a:rPr lang="es-ES" sz="2000" dirty="0">
                <a:solidFill>
                  <a:srgbClr val="92D050"/>
                </a:solidFill>
                <a:latin typeface="Calibri" panose="020F0502020204030204" pitchFamily="34" charset="0"/>
                <a:cs typeface="Calibri" panose="020F0502020204030204" pitchFamily="34" charset="0"/>
              </a:rPr>
              <a:t>misma población</a:t>
            </a:r>
            <a:r>
              <a:rPr lang="es-ES" sz="2000" dirty="0">
                <a:solidFill>
                  <a:schemeClr val="bg1"/>
                </a:solidFill>
                <a:latin typeface="Calibri" panose="020F0502020204030204" pitchFamily="34" charset="0"/>
                <a:cs typeface="Calibri" panose="020F0502020204030204" pitchFamily="34" charset="0"/>
              </a:rPr>
              <a:t>.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rgbClr val="00B0F0"/>
                </a:solidFill>
                <a:latin typeface="Calibri" panose="020F0502020204030204" pitchFamily="34" charset="0"/>
                <a:cs typeface="Calibri" panose="020F0502020204030204" pitchFamily="34" charset="0"/>
              </a:rPr>
              <a:t>Ejemplo: </a:t>
            </a:r>
            <a:r>
              <a:rPr lang="es-ES" sz="2000" dirty="0">
                <a:solidFill>
                  <a:schemeClr val="bg1"/>
                </a:solidFill>
                <a:latin typeface="Calibri" panose="020F0502020204030204" pitchFamily="34" charset="0"/>
                <a:cs typeface="Calibri" panose="020F0502020204030204" pitchFamily="34" charset="0"/>
              </a:rPr>
              <a:t>Queremos comprobar si ciertos mercados son igualmente rentables o si varios medicamentos producen efectos similares.</a:t>
            </a:r>
          </a:p>
        </p:txBody>
      </p:sp>
    </p:spTree>
    <p:extLst>
      <p:ext uri="{BB962C8B-B14F-4D97-AF65-F5344CB8AC3E}">
        <p14:creationId xmlns:p14="http://schemas.microsoft.com/office/powerpoint/2010/main" val="167861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Objetivo de hacer test de hipótesis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00066"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Otro test muy útil es realizar un contraste para ver si </a:t>
            </a:r>
            <a:r>
              <a:rPr lang="es-ES" sz="2000" dirty="0">
                <a:solidFill>
                  <a:srgbClr val="FFC000"/>
                </a:solidFill>
                <a:latin typeface="Calibri" panose="020F0502020204030204" pitchFamily="34" charset="0"/>
                <a:cs typeface="Calibri" panose="020F0502020204030204" pitchFamily="34" charset="0"/>
              </a:rPr>
              <a:t>la hipótesis de Normalidad </a:t>
            </a:r>
            <a:r>
              <a:rPr lang="es-ES" sz="2000" dirty="0">
                <a:solidFill>
                  <a:schemeClr val="bg1"/>
                </a:solidFill>
                <a:latin typeface="Calibri" panose="020F0502020204030204" pitchFamily="34" charset="0"/>
                <a:cs typeface="Calibri" panose="020F0502020204030204" pitchFamily="34" charset="0"/>
              </a:rPr>
              <a:t>no es rechazada por los datos observados, porque estos test de inferencia se basan en la hipótesis de Normalidad de los datos.</a:t>
            </a:r>
          </a:p>
        </p:txBody>
      </p:sp>
    </p:spTree>
    <p:extLst>
      <p:ext uri="{BB962C8B-B14F-4D97-AF65-F5344CB8AC3E}">
        <p14:creationId xmlns:p14="http://schemas.microsoft.com/office/powerpoint/2010/main" val="68905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Test de hipótesis multivariantes</a:t>
            </a:r>
            <a:endParaRPr lang="es-ES" dirty="0">
              <a:solidFill>
                <a:srgbClr val="FFC000"/>
              </a:solidFill>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19442"/>
            <a:ext cx="8049327" cy="4932584"/>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Es importante saber:</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Todo lo que estamos </a:t>
            </a:r>
            <a:r>
              <a:rPr lang="es-ES" sz="2000" dirty="0">
                <a:solidFill>
                  <a:srgbClr val="FFC000"/>
                </a:solidFill>
                <a:latin typeface="Calibri" panose="020F0502020204030204" pitchFamily="34" charset="0"/>
                <a:cs typeface="Calibri" panose="020F0502020204030204" pitchFamily="34" charset="0"/>
              </a:rPr>
              <a:t>asumiendo</a:t>
            </a:r>
            <a:r>
              <a:rPr lang="es-ES" sz="2000" dirty="0">
                <a:solidFill>
                  <a:schemeClr val="bg1"/>
                </a:solidFill>
                <a:latin typeface="Calibri" panose="020F0502020204030204" pitchFamily="34" charset="0"/>
                <a:cs typeface="Calibri" panose="020F0502020204030204" pitchFamily="34" charset="0"/>
              </a:rPr>
              <a:t> sobre nuestros datos.</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La </a:t>
            </a:r>
            <a:r>
              <a:rPr lang="es-ES" sz="2000" dirty="0">
                <a:solidFill>
                  <a:srgbClr val="92D050"/>
                </a:solidFill>
                <a:latin typeface="Calibri" panose="020F0502020204030204" pitchFamily="34" charset="0"/>
                <a:cs typeface="Calibri" panose="020F0502020204030204" pitchFamily="34" charset="0"/>
              </a:rPr>
              <a:t>información muestral </a:t>
            </a:r>
            <a:r>
              <a:rPr lang="es-ES" sz="2000" dirty="0">
                <a:solidFill>
                  <a:schemeClr val="bg1"/>
                </a:solidFill>
                <a:latin typeface="Calibri" panose="020F0502020204030204" pitchFamily="34" charset="0"/>
                <a:cs typeface="Calibri" panose="020F0502020204030204" pitchFamily="34" charset="0"/>
              </a:rPr>
              <a:t>que nos proporcionan los datos.</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195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2229042"/>
            <a:ext cx="8049327" cy="4932584"/>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Para realizar contrastes de hipótesis sobre </a:t>
            </a:r>
            <a:r>
              <a:rPr lang="es-ES" sz="2000" dirty="0">
                <a:solidFill>
                  <a:srgbClr val="92D050"/>
                </a:solidFill>
                <a:latin typeface="Calibri" panose="020F0502020204030204" pitchFamily="34" charset="0"/>
                <a:cs typeface="Calibri" panose="020F0502020204030204" pitchFamily="34" charset="0"/>
              </a:rPr>
              <a:t>parámetros vectoriales </a:t>
            </a:r>
            <a:r>
              <a:rPr lang="es-ES" sz="2000" dirty="0">
                <a:solidFill>
                  <a:schemeClr val="bg1"/>
                </a:solidFill>
                <a:latin typeface="Calibri" panose="020F0502020204030204" pitchFamily="34" charset="0"/>
                <a:cs typeface="Calibri" panose="020F0502020204030204" pitchFamily="34" charset="0"/>
              </a:rPr>
              <a:t>se suele  aplicar el método de razón de verosimilitudes.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Esta teoría proporciona pruebas estadísticas con buenas propiedades para </a:t>
            </a:r>
            <a:r>
              <a:rPr lang="es-ES" sz="2000" dirty="0">
                <a:solidFill>
                  <a:srgbClr val="FFC000"/>
                </a:solidFill>
                <a:latin typeface="Calibri" panose="020F0502020204030204" pitchFamily="34" charset="0"/>
                <a:cs typeface="Calibri" panose="020F0502020204030204" pitchFamily="34" charset="0"/>
              </a:rPr>
              <a:t>tamaños muestrales grandes</a:t>
            </a:r>
            <a:r>
              <a:rPr lang="es-ES" sz="200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Lo cual significa que usualmente se obtienen resultados buenos y </a:t>
            </a:r>
            <a:r>
              <a:rPr lang="es-ES" sz="2000" dirty="0">
                <a:solidFill>
                  <a:srgbClr val="92D050"/>
                </a:solidFill>
                <a:latin typeface="Calibri" panose="020F0502020204030204" pitchFamily="34" charset="0"/>
                <a:cs typeface="Calibri" panose="020F0502020204030204" pitchFamily="34" charset="0"/>
              </a:rPr>
              <a:t>fiables</a:t>
            </a:r>
            <a:r>
              <a:rPr lang="es-ES" sz="2000" dirty="0">
                <a:solidFill>
                  <a:schemeClr val="bg1"/>
                </a:solidFill>
                <a:latin typeface="Calibri" panose="020F0502020204030204" pitchFamily="34" charset="0"/>
                <a:cs typeface="Calibri" panose="020F0502020204030204" pitchFamily="34" charset="0"/>
              </a:rPr>
              <a:t>.</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59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19442"/>
                <a:ext cx="9279466" cy="4932584"/>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Vamos a asumir:</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Que los datos provienen de una población con </a:t>
                </a:r>
                <a:r>
                  <a:rPr lang="es-ES" sz="2000" dirty="0">
                    <a:solidFill>
                      <a:srgbClr val="FFC000"/>
                    </a:solidFill>
                    <a:latin typeface="Calibri" panose="020F0502020204030204" pitchFamily="34" charset="0"/>
                    <a:cs typeface="Calibri" panose="020F0502020204030204" pitchFamily="34" charset="0"/>
                  </a:rPr>
                  <a:t>distribución Normal Multivariante.</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Que esa distribución tiene un parámetro </a:t>
                </a:r>
                <a14:m>
                  <m:oMath xmlns:m="http://schemas.openxmlformats.org/officeDocument/2006/math">
                    <m:r>
                      <a:rPr lang="es-ES" sz="2000" b="1" i="1">
                        <a:solidFill>
                          <a:schemeClr val="bg1"/>
                        </a:solidFill>
                        <a:latin typeface="Cambria Math" panose="02040503050406030204" pitchFamily="18" charset="0"/>
                        <a:cs typeface="Calibri" panose="020F0502020204030204" pitchFamily="34" charset="0"/>
                      </a:rPr>
                      <m:t>𝜽</m:t>
                    </m:r>
                    <m:r>
                      <a:rPr lang="es-ES" sz="2000" b="0" i="1" smtClean="0">
                        <a:solidFill>
                          <a:schemeClr val="bg1"/>
                        </a:solidFill>
                        <a:latin typeface="Cambria Math" panose="02040503050406030204" pitchFamily="18" charset="0"/>
                        <a:cs typeface="Calibri" panose="020F0502020204030204" pitchFamily="34" charset="0"/>
                      </a:rPr>
                      <m:t>∈</m:t>
                    </m:r>
                    <m:sSup>
                      <m:sSup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pPr>
                      <m:e>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ℝ</m:t>
                        </m:r>
                      </m:e>
                      <m:sup>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sup>
                    </m:sSup>
                  </m:oMath>
                </a14:m>
                <a:r>
                  <a:rPr lang="es-ES" sz="2000" dirty="0">
                    <a:solidFill>
                      <a:schemeClr val="bg1"/>
                    </a:solidFill>
                    <a:latin typeface="Calibri" panose="020F0502020204030204" pitchFamily="34" charset="0"/>
                    <a:cs typeface="Calibri" panose="020F0502020204030204" pitchFamily="34" charset="0"/>
                  </a:rPr>
                  <a:t>, es decir, es un parámetro vectorial </a:t>
                </a:r>
                <a14:m>
                  <m:oMath xmlns:m="http://schemas.openxmlformats.org/officeDocument/2006/math">
                    <m:r>
                      <a:rPr lang="es-ES" sz="2000" b="0" i="1" dirty="0" smtClean="0">
                        <a:solidFill>
                          <a:schemeClr val="bg1"/>
                        </a:solidFill>
                        <a:latin typeface="Cambria Math" panose="02040503050406030204" pitchFamily="18" charset="0"/>
                        <a:cs typeface="Calibri" panose="020F0502020204030204" pitchFamily="34" charset="0"/>
                      </a:rPr>
                      <m:t>𝑝</m:t>
                    </m:r>
                    <m:r>
                      <a:rPr lang="es-ES" sz="2000" i="1" dirty="0" smtClean="0">
                        <a:solidFill>
                          <a:schemeClr val="bg1"/>
                        </a:solidFill>
                        <a:latin typeface="Cambria Math" panose="02040503050406030204" pitchFamily="18" charset="0"/>
                        <a:cs typeface="Calibri" panose="020F0502020204030204" pitchFamily="34" charset="0"/>
                      </a:rPr>
                      <m:t>−</m:t>
                    </m:r>
                  </m:oMath>
                </a14:m>
                <a:r>
                  <a:rPr lang="es-ES" sz="2000" dirty="0">
                    <a:solidFill>
                      <a:schemeClr val="bg1"/>
                    </a:solidFill>
                    <a:latin typeface="Calibri" panose="020F0502020204030204" pitchFamily="34" charset="0"/>
                    <a:cs typeface="Calibri" panose="020F0502020204030204" pitchFamily="34" charset="0"/>
                  </a:rPr>
                  <a:t>dimensional.</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Que </a:t>
                </a:r>
                <a14:m>
                  <m:oMath xmlns:m="http://schemas.openxmlformats.org/officeDocument/2006/math">
                    <m:r>
                      <a:rPr lang="es-ES" sz="2000" b="1" i="1">
                        <a:solidFill>
                          <a:schemeClr val="bg1"/>
                        </a:solidFill>
                        <a:latin typeface="Cambria Math" panose="02040503050406030204" pitchFamily="18" charset="0"/>
                        <a:cs typeface="Calibri" panose="020F0502020204030204" pitchFamily="34" charset="0"/>
                      </a:rPr>
                      <m:t>𝜽</m:t>
                    </m:r>
                  </m:oMath>
                </a14:m>
                <a:r>
                  <a:rPr lang="es-ES" sz="2000" dirty="0">
                    <a:solidFill>
                      <a:schemeClr val="bg1"/>
                    </a:solidFill>
                    <a:latin typeface="Calibri" panose="020F0502020204030204" pitchFamily="34" charset="0"/>
                    <a:cs typeface="Calibri" panose="020F0502020204030204" pitchFamily="34" charset="0"/>
                  </a:rPr>
                  <a:t> toma valores en un subconjunto </a:t>
                </a:r>
                <a14:m>
                  <m:oMath xmlns:m="http://schemas.openxmlformats.org/officeDocument/2006/math">
                    <m:r>
                      <m:rPr>
                        <m:sty m:val="p"/>
                      </m:rPr>
                      <a:rPr lang="es-ES" sz="2000" b="0" i="0" smtClean="0">
                        <a:solidFill>
                          <a:schemeClr val="bg1"/>
                        </a:solidFill>
                        <a:latin typeface="Cambria Math" panose="02040503050406030204" pitchFamily="18" charset="0"/>
                        <a:cs typeface="Calibri" panose="020F0502020204030204" pitchFamily="34" charset="0"/>
                      </a:rPr>
                      <m:t>Ω</m:t>
                    </m:r>
                  </m:oMath>
                </a14:m>
                <a:r>
                  <a:rPr lang="es-ES" sz="2000" dirty="0">
                    <a:solidFill>
                      <a:schemeClr val="bg1"/>
                    </a:solidFill>
                    <a:latin typeface="Calibri" panose="020F0502020204030204" pitchFamily="34" charset="0"/>
                    <a:cs typeface="Calibri" panose="020F0502020204030204" pitchFamily="34" charset="0"/>
                  </a:rPr>
                  <a:t>, donde </a:t>
                </a:r>
                <a14:m>
                  <m:oMath xmlns:m="http://schemas.openxmlformats.org/officeDocument/2006/math">
                    <m:r>
                      <m:rPr>
                        <m:sty m:val="p"/>
                      </m:rPr>
                      <a:rPr lang="es-ES" sz="2000">
                        <a:solidFill>
                          <a:schemeClr val="bg1"/>
                        </a:solidFill>
                        <a:latin typeface="Cambria Math" panose="02040503050406030204" pitchFamily="18" charset="0"/>
                        <a:cs typeface="Calibri" panose="020F0502020204030204" pitchFamily="34" charset="0"/>
                      </a:rPr>
                      <m:t>Ω</m:t>
                    </m:r>
                  </m:oMath>
                </a14:m>
                <a:r>
                  <a:rPr lang="es-ES" sz="2000" dirty="0">
                    <a:solidFill>
                      <a:schemeClr val="bg1"/>
                    </a:solidFill>
                    <a:latin typeface="Calibri" panose="020F0502020204030204" pitchFamily="34" charset="0"/>
                    <a:cs typeface="Calibri" panose="020F0502020204030204" pitchFamily="34" charset="0"/>
                  </a:rPr>
                  <a:t> es un subconjunto de </a:t>
                </a: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ℝ</m:t>
                        </m:r>
                      </m:e>
                      <m:sup>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sup>
                    </m:sSup>
                  </m:oMath>
                </a14:m>
                <a:r>
                  <a:rPr lang="es-ES" sz="2000" dirty="0">
                    <a:solidFill>
                      <a:schemeClr val="bg1"/>
                    </a:solidFill>
                    <a:latin typeface="Calibri" panose="020F0502020204030204" pitchFamily="34" charset="0"/>
                    <a:cs typeface="Calibri" panose="020F0502020204030204" pitchFamily="34" charset="0"/>
                  </a:rPr>
                  <a:t>.</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619442"/>
                <a:ext cx="9279466" cy="4932584"/>
              </a:xfrm>
              <a:blipFill>
                <a:blip r:embed="rId2"/>
                <a:stretch>
                  <a:fillRect l="-657" t="-742"/>
                </a:stretch>
              </a:blipFill>
            </p:spPr>
            <p:txBody>
              <a:bodyPr/>
              <a:lstStyle/>
              <a:p>
                <a:r>
                  <a:rPr lang="es-ES">
                    <a:noFill/>
                  </a:rPr>
                  <a:t> </a:t>
                </a:r>
              </a:p>
            </p:txBody>
          </p:sp>
        </mc:Fallback>
      </mc:AlternateContent>
    </p:spTree>
    <p:extLst>
      <p:ext uri="{BB962C8B-B14F-4D97-AF65-F5344CB8AC3E}">
        <p14:creationId xmlns:p14="http://schemas.microsoft.com/office/powerpoint/2010/main" val="286360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19442"/>
                <a:ext cx="9279466" cy="4932584"/>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Queremos contrastar:</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a:t>
                </a:r>
                <a:r>
                  <a:rPr lang="es-ES" sz="2000" dirty="0">
                    <a:solidFill>
                      <a:srgbClr val="FFC000"/>
                    </a:solidFill>
                    <a:latin typeface="Calibri" panose="020F0502020204030204" pitchFamily="34" charset="0"/>
                    <a:cs typeface="Calibri" panose="020F0502020204030204" pitchFamily="34" charset="0"/>
                  </a:rPr>
                  <a:t>hipótesis nula (</a:t>
                </a:r>
                <a14:m>
                  <m:oMath xmlns:m="http://schemas.openxmlformats.org/officeDocument/2006/math">
                    <m:sSub>
                      <m:sSubPr>
                        <m:ctrlPr>
                          <a:rPr lang="es-ES" sz="2000" i="1">
                            <a:solidFill>
                              <a:srgbClr val="FFC000"/>
                            </a:solidFill>
                            <a:latin typeface="Cambria Math" panose="02040503050406030204" pitchFamily="18" charset="0"/>
                            <a:cs typeface="Calibri" panose="020F0502020204030204" pitchFamily="34" charset="0"/>
                          </a:rPr>
                        </m:ctrlPr>
                      </m:sSubPr>
                      <m:e>
                        <m:r>
                          <a:rPr lang="es-ES" sz="2000" i="1">
                            <a:solidFill>
                              <a:srgbClr val="FFC000"/>
                            </a:solidFill>
                            <a:latin typeface="Cambria Math" panose="02040503050406030204" pitchFamily="18" charset="0"/>
                            <a:cs typeface="Calibri" panose="020F0502020204030204" pitchFamily="34" charset="0"/>
                          </a:rPr>
                          <m:t>𝐻</m:t>
                        </m:r>
                      </m:e>
                      <m:sub>
                        <m:r>
                          <a:rPr lang="es-ES" sz="2000" i="1">
                            <a:solidFill>
                              <a:srgbClr val="FFC000"/>
                            </a:solidFill>
                            <a:latin typeface="Cambria Math" panose="02040503050406030204" pitchFamily="18" charset="0"/>
                            <a:cs typeface="Calibri" panose="020F0502020204030204" pitchFamily="34" charset="0"/>
                          </a:rPr>
                          <m:t>0</m:t>
                        </m:r>
                      </m:sub>
                    </m:sSub>
                  </m:oMath>
                </a14:m>
                <a:r>
                  <a:rPr lang="es-ES" sz="2000" dirty="0">
                    <a:solidFill>
                      <a:srgbClr val="FFC00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sobre que</a:t>
                </a:r>
                <a14:m>
                  <m:oMath xmlns:m="http://schemas.openxmlformats.org/officeDocument/2006/math">
                    <m:r>
                      <a:rPr lang="es-ES" sz="2000" b="0" i="0" smtClean="0">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cs typeface="Calibri" panose="020F0502020204030204" pitchFamily="34" charset="0"/>
                      </a:rPr>
                      <m:t>𝜽</m:t>
                    </m:r>
                  </m:oMath>
                </a14:m>
                <a:r>
                  <a:rPr lang="es-ES" sz="2000" dirty="0">
                    <a:solidFill>
                      <a:schemeClr val="bg1"/>
                    </a:solidFill>
                    <a:latin typeface="Calibri" panose="020F0502020204030204" pitchFamily="34" charset="0"/>
                    <a:cs typeface="Calibri" panose="020F0502020204030204" pitchFamily="34" charset="0"/>
                  </a:rPr>
                  <a:t> está contenido en una región </a:t>
                </a:r>
                <a14:m>
                  <m:oMath xmlns:m="http://schemas.openxmlformats.org/officeDocument/2006/math">
                    <m:sSub>
                      <m:sSubPr>
                        <m:ctrlPr>
                          <a:rPr lang="es-ES" sz="2000" b="0" i="0" smtClean="0">
                            <a:solidFill>
                              <a:schemeClr val="bg1"/>
                            </a:solidFill>
                            <a:latin typeface="Cambria Math" panose="02040503050406030204" pitchFamily="18" charset="0"/>
                            <a:cs typeface="Calibri" panose="020F0502020204030204" pitchFamily="34" charset="0"/>
                          </a:rPr>
                        </m:ctrlPr>
                      </m:sSubPr>
                      <m:e>
                        <m:r>
                          <m:rPr>
                            <m:sty m:val="p"/>
                          </m:rPr>
                          <a:rPr lang="es-ES" sz="2000" b="0" i="0" smtClean="0">
                            <a:solidFill>
                              <a:schemeClr val="bg1"/>
                            </a:solidFill>
                            <a:latin typeface="Cambria Math" panose="02040503050406030204" pitchFamily="18" charset="0"/>
                            <a:cs typeface="Calibri" panose="020F0502020204030204" pitchFamily="34" charset="0"/>
                          </a:rPr>
                          <m:t>Ω</m:t>
                        </m:r>
                      </m:e>
                      <m:sub>
                        <m:r>
                          <a:rPr lang="es-ES" sz="2000" b="0" i="0" smtClean="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del espacio paramétrico, frente a una </a:t>
                </a:r>
                <a:r>
                  <a:rPr lang="es-ES" sz="2000" dirty="0">
                    <a:solidFill>
                      <a:srgbClr val="92D050"/>
                    </a:solidFill>
                    <a:latin typeface="Calibri" panose="020F0502020204030204" pitchFamily="34" charset="0"/>
                    <a:cs typeface="Calibri" panose="020F0502020204030204" pitchFamily="34" charset="0"/>
                  </a:rPr>
                  <a:t>hipótesis alternativa (</a:t>
                </a:r>
                <a14:m>
                  <m:oMath xmlns:m="http://schemas.openxmlformats.org/officeDocument/2006/math">
                    <m:sSub>
                      <m:sSubPr>
                        <m:ctrlPr>
                          <a:rPr lang="es-ES" sz="2000" i="1">
                            <a:solidFill>
                              <a:srgbClr val="92D050"/>
                            </a:solidFill>
                            <a:latin typeface="Cambria Math" panose="02040503050406030204" pitchFamily="18" charset="0"/>
                            <a:cs typeface="Calibri" panose="020F0502020204030204" pitchFamily="34" charset="0"/>
                          </a:rPr>
                        </m:ctrlPr>
                      </m:sSubPr>
                      <m:e>
                        <m:r>
                          <a:rPr lang="es-ES" sz="2000" i="1">
                            <a:solidFill>
                              <a:srgbClr val="92D050"/>
                            </a:solidFill>
                            <a:latin typeface="Cambria Math" panose="02040503050406030204" pitchFamily="18" charset="0"/>
                            <a:cs typeface="Calibri" panose="020F0502020204030204" pitchFamily="34" charset="0"/>
                          </a:rPr>
                          <m:t>𝐻</m:t>
                        </m:r>
                      </m:e>
                      <m:sub>
                        <m:r>
                          <a:rPr lang="es-ES" sz="2000" b="0" i="1" smtClean="0">
                            <a:solidFill>
                              <a:srgbClr val="92D050"/>
                            </a:solidFill>
                            <a:latin typeface="Cambria Math" panose="02040503050406030204" pitchFamily="18" charset="0"/>
                            <a:cs typeface="Calibri" panose="020F0502020204030204" pitchFamily="34" charset="0"/>
                          </a:rPr>
                          <m:t>1</m:t>
                        </m:r>
                      </m:sub>
                    </m:sSub>
                  </m:oMath>
                </a14:m>
                <a:r>
                  <a:rPr lang="es-ES" sz="2000" dirty="0">
                    <a:solidFill>
                      <a:srgbClr val="92D050"/>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de que no se encuentra allí:</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cs typeface="Calibri" panose="020F0502020204030204" pitchFamily="34" charset="0"/>
                  </a:rPr>
                  <a:t>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0</m:t>
                        </m:r>
                      </m:sub>
                    </m:sSub>
                    <m:r>
                      <a:rPr lang="es-ES" sz="2000" b="0" i="1" smtClean="0">
                        <a:solidFill>
                          <a:schemeClr val="bg1"/>
                        </a:solidFill>
                        <a:latin typeface="Cambria Math" panose="02040503050406030204" pitchFamily="18" charset="0"/>
                        <a:cs typeface="Calibri" panose="020F0502020204030204" pitchFamily="34" charset="0"/>
                      </a:rPr>
                      <m:t>:</m:t>
                    </m:r>
                    <m:r>
                      <a:rPr lang="es-ES" sz="2000" b="1" i="1" smtClean="0">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cs typeface="Calibri" panose="020F0502020204030204" pitchFamily="34" charset="0"/>
                      </a:rPr>
                      <m:t>𝜽</m:t>
                    </m:r>
                    <m:r>
                      <a:rPr lang="es-ES" sz="2000" b="0" i="1" smtClean="0">
                        <a:solidFill>
                          <a:schemeClr val="bg1"/>
                        </a:solidFill>
                        <a:latin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oMath>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cs typeface="Calibri" panose="020F0502020204030204" pitchFamily="34" charset="0"/>
                  </a:rPr>
                  <a:t>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r>
                      <a:rPr lang="es-ES" sz="2000" i="1">
                        <a:solidFill>
                          <a:schemeClr val="bg1"/>
                        </a:solidFill>
                        <a:latin typeface="Cambria Math" panose="02040503050406030204" pitchFamily="18" charset="0"/>
                        <a:cs typeface="Calibri" panose="020F0502020204030204" pitchFamily="34" charset="0"/>
                      </a:rPr>
                      <m:t>:</m:t>
                    </m:r>
                    <m:r>
                      <a:rPr lang="es-ES" sz="2000" b="1" i="1" smtClean="0">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cs typeface="Calibri" panose="020F0502020204030204" pitchFamily="34" charset="0"/>
                      </a:rPr>
                      <m:t>𝜽</m:t>
                    </m:r>
                    <m:r>
                      <a:rPr lang="es-ES" sz="2000" i="1">
                        <a:solidFill>
                          <a:schemeClr val="bg1"/>
                        </a:solidFill>
                        <a:latin typeface="Cambria Math" panose="02040503050406030204" pitchFamily="18" charset="0"/>
                        <a:cs typeface="Calibri" panose="020F0502020204030204" pitchFamily="34" charset="0"/>
                      </a:rPr>
                      <m:t>∈</m:t>
                    </m:r>
                    <m:r>
                      <m:rPr>
                        <m:sty m:val="p"/>
                      </m:rPr>
                      <a:rPr lang="es-ES" sz="2000">
                        <a:solidFill>
                          <a:schemeClr val="bg1"/>
                        </a:solidFill>
                        <a:latin typeface="Cambria Math" panose="02040503050406030204" pitchFamily="18" charset="0"/>
                        <a:cs typeface="Calibri" panose="020F0502020204030204" pitchFamily="34" charset="0"/>
                      </a:rPr>
                      <m:t>Ω</m:t>
                    </m:r>
                    <m:r>
                      <a:rPr lang="es-ES" sz="2000" i="1">
                        <a:solidFill>
                          <a:schemeClr val="bg1"/>
                        </a:solidFill>
                        <a:latin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oMath>
                </a14:m>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619442"/>
                <a:ext cx="9279466" cy="4932584"/>
              </a:xfrm>
              <a:blipFill>
                <a:blip r:embed="rId2"/>
                <a:stretch>
                  <a:fillRect l="-657" t="-742"/>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C372D99A-DB62-4C04-980D-0B3844A165A0}"/>
              </a:ext>
            </a:extLst>
          </p:cNvPr>
          <p:cNvSpPr txBox="1"/>
          <p:nvPr/>
        </p:nvSpPr>
        <p:spPr>
          <a:xfrm>
            <a:off x="5987142" y="3687215"/>
            <a:ext cx="1734458" cy="369332"/>
          </a:xfrm>
          <a:prstGeom prst="rect">
            <a:avLst/>
          </a:prstGeom>
          <a:noFill/>
        </p:spPr>
        <p:txBody>
          <a:bodyPr wrap="square" rtlCol="0">
            <a:spAutoFit/>
          </a:bodyPr>
          <a:lstStyle/>
          <a:p>
            <a:r>
              <a:rPr lang="es-ES" dirty="0">
                <a:solidFill>
                  <a:schemeClr val="bg1"/>
                </a:solidFill>
              </a:rPr>
              <a:t>Hipótesis Nula</a:t>
            </a:r>
          </a:p>
        </p:txBody>
      </p:sp>
      <p:sp>
        <p:nvSpPr>
          <p:cNvPr id="6" name="CuadroTexto 5">
            <a:extLst>
              <a:ext uri="{FF2B5EF4-FFF2-40B4-BE49-F238E27FC236}">
                <a16:creationId xmlns:a16="http://schemas.microsoft.com/office/drawing/2014/main" id="{93201384-60E0-4FEC-BB74-1A1E1BE13C3D}"/>
              </a:ext>
            </a:extLst>
          </p:cNvPr>
          <p:cNvSpPr txBox="1"/>
          <p:nvPr/>
        </p:nvSpPr>
        <p:spPr>
          <a:xfrm>
            <a:off x="5987142" y="4983525"/>
            <a:ext cx="2518229" cy="369332"/>
          </a:xfrm>
          <a:prstGeom prst="rect">
            <a:avLst/>
          </a:prstGeom>
          <a:noFill/>
        </p:spPr>
        <p:txBody>
          <a:bodyPr wrap="square" rtlCol="0">
            <a:spAutoFit/>
          </a:bodyPr>
          <a:lstStyle/>
          <a:p>
            <a:r>
              <a:rPr lang="es-ES" dirty="0">
                <a:solidFill>
                  <a:schemeClr val="bg1"/>
                </a:solidFill>
              </a:rPr>
              <a:t>Hipótesis Alternativa</a:t>
            </a:r>
          </a:p>
        </p:txBody>
      </p:sp>
      <p:cxnSp>
        <p:nvCxnSpPr>
          <p:cNvPr id="8" name="Conector recto de flecha 7">
            <a:extLst>
              <a:ext uri="{FF2B5EF4-FFF2-40B4-BE49-F238E27FC236}">
                <a16:creationId xmlns:a16="http://schemas.microsoft.com/office/drawing/2014/main" id="{5F6FCFC9-CCAA-4C28-A399-5E20874BCED7}"/>
              </a:ext>
            </a:extLst>
          </p:cNvPr>
          <p:cNvCxnSpPr>
            <a:cxnSpLocks/>
          </p:cNvCxnSpPr>
          <p:nvPr/>
        </p:nvCxnSpPr>
        <p:spPr>
          <a:xfrm flipH="1">
            <a:off x="4391468" y="3871881"/>
            <a:ext cx="1168400" cy="1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72CBB99-E758-4FD9-B6C5-0478BD61B21C}"/>
              </a:ext>
            </a:extLst>
          </p:cNvPr>
          <p:cNvCxnSpPr>
            <a:cxnSpLocks/>
          </p:cNvCxnSpPr>
          <p:nvPr/>
        </p:nvCxnSpPr>
        <p:spPr>
          <a:xfrm flipH="1">
            <a:off x="4702628" y="5168191"/>
            <a:ext cx="1005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68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Razón de verosimilitudes</a:t>
            </a:r>
            <a:endParaRPr lang="es-ES" dirty="0">
              <a:solidFill>
                <a:srgbClr val="FFC00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19442"/>
                <a:ext cx="8916609" cy="4932584"/>
              </a:xfrm>
            </p:spPr>
            <p:txBody>
              <a:bodyPr>
                <a:normAutofit/>
              </a:bodyPr>
              <a:lstStyle/>
              <a:p>
                <a:pPr marL="0" indent="0">
                  <a:buNone/>
                </a:pPr>
                <a:r>
                  <a:rPr lang="es-ES" sz="2000" dirty="0">
                    <a:solidFill>
                      <a:srgbClr val="92D050"/>
                    </a:solidFill>
                    <a:latin typeface="Calibri" panose="020F0502020204030204" pitchFamily="34" charset="0"/>
                    <a:cs typeface="Calibri" panose="020F0502020204030204" pitchFamily="34" charset="0"/>
                  </a:rPr>
                  <a:t>Ejemplo:</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Consideremos que el vector aleatorio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𝑝</m:t>
                    </m:r>
                    <m:r>
                      <a:rPr lang="es-ES" sz="2000" i="1" dirty="0">
                        <a:solidFill>
                          <a:schemeClr val="bg1"/>
                        </a:solidFill>
                        <a:latin typeface="Cambria Math" panose="02040503050406030204" pitchFamily="18" charset="0"/>
                        <a:cs typeface="Calibri" panose="020F0502020204030204" pitchFamily="34" charset="0"/>
                      </a:rPr>
                      <m:t>−</m:t>
                    </m:r>
                  </m:oMath>
                </a14:m>
                <a:r>
                  <a:rPr lang="es-ES" sz="2000" dirty="0">
                    <a:solidFill>
                      <a:schemeClr val="bg1"/>
                    </a:solidFill>
                    <a:latin typeface="Calibri" panose="020F0502020204030204" pitchFamily="34" charset="0"/>
                    <a:cs typeface="Calibri" panose="020F0502020204030204" pitchFamily="34" charset="0"/>
                  </a:rPr>
                  <a:t>dimensional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dirty="0">
                    <a:solidFill>
                      <a:schemeClr val="bg1"/>
                    </a:solidFill>
                    <a:latin typeface="Calibri" panose="020F0502020204030204" pitchFamily="34" charset="0"/>
                    <a:cs typeface="Calibri" panose="020F0502020204030204" pitchFamily="34" charset="0"/>
                  </a:rPr>
                  <a:t> sigue una distribución Normal multivariante:</a:t>
                </a:r>
                <a:endParaRPr lang="es-ES" sz="2000" b="1" i="0" dirty="0">
                  <a:solidFill>
                    <a:schemeClr val="bg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r>
                        <a:rPr lang="es-ES" sz="2000" b="1" i="0"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𝑁</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1"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𝐱</m:t>
                          </m:r>
                        </m:sub>
                      </m:s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Σ</m:t>
                          </m:r>
                        </m:e>
                        <m:sub>
                          <m:r>
                            <a:rPr lang="es-ES" sz="2000" b="1"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𝐱</m:t>
                          </m:r>
                        </m:sub>
                      </m:s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En este caso, supongamos que queremos contrastar algo sobre el vector de medias, es decir, </a:t>
                </a:r>
                <a14:m>
                  <m:oMath xmlns:m="http://schemas.openxmlformats.org/officeDocument/2006/math">
                    <m:r>
                      <a:rPr lang="es-ES" sz="2000" b="1" i="1">
                        <a:solidFill>
                          <a:schemeClr val="bg1"/>
                        </a:solidFill>
                        <a:latin typeface="Cambria Math" panose="02040503050406030204" pitchFamily="18" charset="0"/>
                        <a:cs typeface="Calibri" panose="020F0502020204030204" pitchFamily="34" charset="0"/>
                      </a:rPr>
                      <m:t>𝜽</m:t>
                    </m:r>
                    <m:r>
                      <a:rPr lang="es-ES" sz="2000" b="0" i="1" smtClean="0">
                        <a:solidFill>
                          <a:schemeClr val="bg1"/>
                        </a:solidFill>
                        <a:latin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1">
                            <a:solidFill>
                              <a:schemeClr val="bg1"/>
                            </a:solidFill>
                            <a:latin typeface="Cambria Math" panose="02040503050406030204" pitchFamily="18" charset="0"/>
                            <a:ea typeface="Cambria Math" panose="02040503050406030204" pitchFamily="18" charset="0"/>
                            <a:cs typeface="Calibri" panose="020F0502020204030204" pitchFamily="34" charset="0"/>
                          </a:rPr>
                          <m:t>𝐱</m:t>
                        </m:r>
                      </m:sub>
                    </m:sSub>
                  </m:oMath>
                </a14:m>
                <a:endParaRPr lang="es-ES" sz="2000" dirty="0">
                  <a:solidFill>
                    <a:srgbClr val="FFC000"/>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Queremos contrastar la </a:t>
                </a:r>
                <a:r>
                  <a:rPr lang="es-ES" sz="2000" dirty="0">
                    <a:solidFill>
                      <a:srgbClr val="FFC000"/>
                    </a:solidFill>
                    <a:latin typeface="Calibri" panose="020F0502020204030204" pitchFamily="34" charset="0"/>
                    <a:cs typeface="Calibri" panose="020F0502020204030204" pitchFamily="34" charset="0"/>
                  </a:rPr>
                  <a:t>hipótesis nula </a:t>
                </a:r>
                <a:r>
                  <a:rPr lang="es-ES" sz="2000" dirty="0">
                    <a:solidFill>
                      <a:schemeClr val="bg1"/>
                    </a:solidFill>
                    <a:latin typeface="Calibri" panose="020F0502020204030204" pitchFamily="34" charset="0"/>
                    <a:cs typeface="Calibri" panose="020F0502020204030204" pitchFamily="34" charset="0"/>
                  </a:rPr>
                  <a:t>de que </a:t>
                </a:r>
                <a14:m>
                  <m:oMath xmlns:m="http://schemas.openxmlformats.org/officeDocument/2006/math">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1">
                            <a:solidFill>
                              <a:schemeClr val="bg1"/>
                            </a:solidFill>
                            <a:latin typeface="Cambria Math" panose="02040503050406030204" pitchFamily="18" charset="0"/>
                            <a:ea typeface="Cambria Math" panose="02040503050406030204" pitchFamily="18" charset="0"/>
                            <a:cs typeface="Calibri" panose="020F0502020204030204" pitchFamily="34" charset="0"/>
                          </a:rPr>
                          <m:t>𝐱</m:t>
                        </m:r>
                      </m:sub>
                    </m:sSub>
                  </m:oMath>
                </a14:m>
                <a:r>
                  <a:rPr lang="es-ES" sz="2000" dirty="0">
                    <a:solidFill>
                      <a:schemeClr val="bg1"/>
                    </a:solidFill>
                    <a:latin typeface="Calibri" panose="020F0502020204030204" pitchFamily="34" charset="0"/>
                    <a:cs typeface="Calibri" panose="020F0502020204030204" pitchFamily="34" charset="0"/>
                  </a:rPr>
                  <a:t> es igual a un vector con valores fijos </a:t>
                </a:r>
                <a14:m>
                  <m:oMath xmlns:m="http://schemas.openxmlformats.org/officeDocument/2006/math">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entonces el test sería:</a:t>
                </a:r>
              </a:p>
              <a:p>
                <a:pPr marL="0" indent="0">
                  <a:buNone/>
                </a:pPr>
                <a14:m>
                  <m:oMathPara xmlns:m="http://schemas.openxmlformats.org/officeDocument/2006/math">
                    <m:oMathParaPr>
                      <m:jc m:val="center"/>
                    </m:oMathParaPr>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0</m:t>
                          </m:r>
                        </m:sub>
                      </m:sSub>
                      <m:r>
                        <a:rPr lang="es-ES" sz="2000" b="0" i="1" smtClean="0">
                          <a:solidFill>
                            <a:schemeClr val="bg1"/>
                          </a:solidFill>
                          <a:latin typeface="Cambria Math" panose="02040503050406030204" pitchFamily="18" charset="0"/>
                          <a:cs typeface="Calibri" panose="020F0502020204030204" pitchFamily="34" charset="0"/>
                        </a:rPr>
                        <m:t>:  </m:t>
                      </m:r>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1">
                              <a:solidFill>
                                <a:schemeClr val="bg1"/>
                              </a:solidFill>
                              <a:latin typeface="Cambria Math" panose="02040503050406030204" pitchFamily="18" charset="0"/>
                              <a:ea typeface="Cambria Math" panose="02040503050406030204" pitchFamily="18" charset="0"/>
                              <a:cs typeface="Calibri" panose="020F0502020204030204" pitchFamily="34" charset="0"/>
                            </a:rPr>
                            <m:t>𝐱</m:t>
                          </m:r>
                        </m:sub>
                      </m:s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0" i="1">
                              <a:solidFill>
                                <a:schemeClr val="bg1"/>
                              </a:solidFill>
                              <a:latin typeface="Cambria Math" panose="02040503050406030204" pitchFamily="18" charset="0"/>
                              <a:ea typeface="Cambria Math" panose="02040503050406030204" pitchFamily="18" charset="0"/>
                              <a:cs typeface="Calibri" panose="020F0502020204030204" pitchFamily="34" charset="0"/>
                            </a:rPr>
                            <m:t>0</m:t>
                          </m:r>
                        </m:sub>
                      </m:sSub>
                    </m:oMath>
                  </m:oMathPara>
                </a14:m>
                <a:endParaRPr lang="es-ES" sz="2000" i="1" dirty="0">
                  <a:solidFill>
                    <a:schemeClr val="bg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r>
                        <a:rPr lang="es-ES" sz="2000" i="1">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   </m:t>
                      </m:r>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1">
                              <a:solidFill>
                                <a:schemeClr val="bg1"/>
                              </a:solidFill>
                              <a:latin typeface="Cambria Math" panose="02040503050406030204" pitchFamily="18" charset="0"/>
                              <a:ea typeface="Cambria Math" panose="02040503050406030204" pitchFamily="18" charset="0"/>
                              <a:cs typeface="Calibri" panose="020F0502020204030204" pitchFamily="34" charset="0"/>
                            </a:rPr>
                            <m:t>𝐱</m:t>
                          </m:r>
                        </m:sub>
                      </m:sSub>
                      <m:r>
                        <a:rPr lang="es-ES" sz="200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0" i="1">
                              <a:solidFill>
                                <a:schemeClr val="bg1"/>
                              </a:solidFill>
                              <a:latin typeface="Cambria Math" panose="02040503050406030204" pitchFamily="18" charset="0"/>
                              <a:ea typeface="Cambria Math" panose="02040503050406030204" pitchFamily="18" charset="0"/>
                              <a:cs typeface="Calibri" panose="020F0502020204030204" pitchFamily="34" charset="0"/>
                            </a:rPr>
                            <m:t>0</m:t>
                          </m:r>
                        </m:sub>
                      </m:sSub>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Entonces, en este caso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m:rPr>
                            <m:sty m:val="p"/>
                          </m:rPr>
                          <a:rPr lang="es-ES" sz="2000">
                            <a:solidFill>
                              <a:schemeClr val="bg1"/>
                            </a:solidFill>
                            <a:latin typeface="Cambria Math" panose="02040503050406030204" pitchFamily="18" charset="0"/>
                            <a:cs typeface="Calibri" panose="020F0502020204030204" pitchFamily="34" charset="0"/>
                          </a:rPr>
                          <m:t>Ω</m:t>
                        </m:r>
                      </m:e>
                      <m:sub>
                        <m:r>
                          <a:rPr lang="es-ES" sz="2000">
                            <a:solidFill>
                              <a:schemeClr val="bg1"/>
                            </a:solidFill>
                            <a:latin typeface="Cambria Math" panose="02040503050406030204" pitchFamily="18" charset="0"/>
                            <a:cs typeface="Calibri" panose="020F0502020204030204" pitchFamily="34" charset="0"/>
                          </a:rPr>
                          <m:t>0</m:t>
                        </m:r>
                      </m:sub>
                    </m:sSub>
                    <m:r>
                      <a:rPr lang="es-ES" sz="2000" b="0" i="1" smtClean="0">
                        <a:solidFill>
                          <a:schemeClr val="bg1"/>
                        </a:solidFill>
                        <a:latin typeface="Cambria Math" panose="02040503050406030204" pitchFamily="18" charset="0"/>
                        <a:cs typeface="Calibri" panose="020F0502020204030204" pitchFamily="34" charset="0"/>
                      </a:rPr>
                      <m:t>=</m:t>
                    </m:r>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b="0" i="1">
                                <a:solidFill>
                                  <a:schemeClr val="bg1"/>
                                </a:solidFill>
                                <a:latin typeface="Cambria Math" panose="02040503050406030204" pitchFamily="18" charset="0"/>
                                <a:ea typeface="Cambria Math" panose="02040503050406030204" pitchFamily="18" charset="0"/>
                                <a:cs typeface="Calibri" panose="020F0502020204030204" pitchFamily="34" charset="0"/>
                              </a:rPr>
                              <m:t>0</m:t>
                            </m:r>
                          </m:sub>
                        </m:sSub>
                      </m:e>
                    </m:d>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r>
                      <m:rPr>
                        <m:sty m:val="p"/>
                      </m:rPr>
                      <a:rPr lang="es-ES" sz="2000">
                        <a:solidFill>
                          <a:schemeClr val="bg1"/>
                        </a:solidFill>
                        <a:latin typeface="Cambria Math" panose="02040503050406030204" pitchFamily="18" charset="0"/>
                        <a:cs typeface="Calibri" panose="020F0502020204030204" pitchFamily="34" charset="0"/>
                      </a:rPr>
                      <m:t>Ω</m:t>
                    </m:r>
                    <m:r>
                      <a:rPr lang="es-ES" sz="2000" b="0" i="1" smtClean="0">
                        <a:solidFill>
                          <a:schemeClr val="bg1"/>
                        </a:solidFill>
                        <a:latin typeface="Cambria Math" panose="02040503050406030204" pitchFamily="18" charset="0"/>
                        <a:cs typeface="Calibri" panose="020F0502020204030204" pitchFamily="34" charset="0"/>
                      </a:rPr>
                      <m:t>∈</m:t>
                    </m:r>
                  </m:oMath>
                </a14:m>
                <a:r>
                  <a:rPr lang="es-ES" sz="2000" dirty="0">
                    <a:solidFill>
                      <a:schemeClr val="bg1"/>
                    </a:solidFill>
                    <a:ea typeface="Cambria Math" panose="02040503050406030204" pitchFamily="18" charset="0"/>
                    <a:cs typeface="Calibri" panose="020F0502020204030204" pitchFamily="34" charset="0"/>
                  </a:rPr>
                  <a:t> </a:t>
                </a: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ℝ</m:t>
                        </m:r>
                      </m:e>
                      <m:sup>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sup>
                    </m:sSup>
                  </m:oMath>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619442"/>
                <a:ext cx="8916609" cy="4932584"/>
              </a:xfrm>
              <a:blipFill>
                <a:blip r:embed="rId2"/>
                <a:stretch>
                  <a:fillRect l="-684" t="-742" r="-205"/>
                </a:stretch>
              </a:blipFill>
            </p:spPr>
            <p:txBody>
              <a:bodyPr/>
              <a:lstStyle/>
              <a:p>
                <a:r>
                  <a:rPr lang="es-ES">
                    <a:noFill/>
                  </a:rPr>
                  <a:t> </a:t>
                </a:r>
              </a:p>
            </p:txBody>
          </p:sp>
        </mc:Fallback>
      </mc:AlternateContent>
    </p:spTree>
    <p:extLst>
      <p:ext uri="{BB962C8B-B14F-4D97-AF65-F5344CB8AC3E}">
        <p14:creationId xmlns:p14="http://schemas.microsoft.com/office/powerpoint/2010/main" val="37435050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1121</Words>
  <Application>Microsoft Office PowerPoint</Application>
  <PresentationFormat>Panorámica</PresentationFormat>
  <Paragraphs>116</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16</vt:i4>
      </vt:variant>
    </vt:vector>
  </HeadingPairs>
  <TitlesOfParts>
    <vt:vector size="25" baseType="lpstr">
      <vt:lpstr>Arial</vt:lpstr>
      <vt:lpstr>Calibri</vt:lpstr>
      <vt:lpstr>Calibri Light</vt:lpstr>
      <vt:lpstr>Cambria Math</vt:lpstr>
      <vt:lpstr>Trebuchet MS</vt:lpstr>
      <vt:lpstr>Wingdings</vt:lpstr>
      <vt:lpstr>Wingdings 3</vt:lpstr>
      <vt:lpstr>Tema de Office</vt:lpstr>
      <vt:lpstr>Faceta</vt:lpstr>
      <vt:lpstr>Test de hipótesis multivariantes</vt:lpstr>
      <vt:lpstr>Objetivo de hacer test de hipótesis</vt:lpstr>
      <vt:lpstr>Objetivo de hacer test de hipótesis</vt:lpstr>
      <vt:lpstr>Objetivo de hacer test de hipótesis</vt:lpstr>
      <vt:lpstr>Test de hipótesis multivariantes</vt:lpstr>
      <vt:lpstr>Razón de verosimilitudes</vt:lpstr>
      <vt:lpstr>Razón de verosimilitudes</vt:lpstr>
      <vt:lpstr>Razón de verosimilitudes</vt:lpstr>
      <vt:lpstr>Razón de verosimilitudes</vt:lpstr>
      <vt:lpstr>Razón de verosimilitudes</vt:lpstr>
      <vt:lpstr>Razón de verosimilitudes</vt:lpstr>
      <vt:lpstr>Razón de verosimilitudes</vt:lpstr>
      <vt:lpstr>Razón de verosimilitudes</vt:lpstr>
      <vt:lpstr>Razón de verosimilitudes</vt:lpstr>
      <vt:lpstr>Razón de verosimilitudes</vt:lpstr>
      <vt:lpstr>Razón de verosimilitudes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hipótesis multivariantes</dc:title>
  <dc:creator>Elisa Cabana</dc:creator>
  <cp:lastModifiedBy>Elisa Cabana</cp:lastModifiedBy>
  <cp:revision>26</cp:revision>
  <dcterms:created xsi:type="dcterms:W3CDTF">2020-01-14T13:02:27Z</dcterms:created>
  <dcterms:modified xsi:type="dcterms:W3CDTF">2020-01-14T18:31:28Z</dcterms:modified>
</cp:coreProperties>
</file>