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notesMasterIdLst>
    <p:notesMasterId r:id="rId19"/>
  </p:notesMasterIdLst>
  <p:sldIdLst>
    <p:sldId id="256" r:id="rId3"/>
    <p:sldId id="269" r:id="rId4"/>
    <p:sldId id="321" r:id="rId5"/>
    <p:sldId id="322" r:id="rId6"/>
    <p:sldId id="323" r:id="rId7"/>
    <p:sldId id="324" r:id="rId8"/>
    <p:sldId id="326" r:id="rId9"/>
    <p:sldId id="325" r:id="rId10"/>
    <p:sldId id="327" r:id="rId11"/>
    <p:sldId id="328" r:id="rId12"/>
    <p:sldId id="329" r:id="rId13"/>
    <p:sldId id="330" r:id="rId14"/>
    <p:sldId id="331" r:id="rId15"/>
    <p:sldId id="338" r:id="rId16"/>
    <p:sldId id="337" r:id="rId17"/>
    <p:sldId id="33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7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03" autoAdjust="0"/>
    <p:restoredTop sz="94660"/>
  </p:normalViewPr>
  <p:slideViewPr>
    <p:cSldViewPr snapToGrid="0">
      <p:cViewPr varScale="1">
        <p:scale>
          <a:sx n="86" d="100"/>
          <a:sy n="86" d="100"/>
        </p:scale>
        <p:origin x="93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9119D-E0DF-44A0-868D-99C21E45606E}" type="datetimeFigureOut">
              <a:rPr lang="es-ES" smtClean="0"/>
              <a:t>04/04/2020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21730-18F5-462B-A430-89AF0AEFB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99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s-ES" sz="6600" dirty="0">
                <a:solidFill>
                  <a:srgbClr val="FFFFFF"/>
                </a:solidFill>
              </a:rPr>
              <a:t>Contraste de igualdad de varias medias </a:t>
            </a:r>
            <a:endParaRPr lang="en-US" sz="660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6" name="Graphic 125" descr="Braille">
            <a:extLst>
              <a:ext uri="{FF2B5EF4-FFF2-40B4-BE49-F238E27FC236}">
                <a16:creationId xmlns:a16="http://schemas.microsoft.com/office/drawing/2014/main" id="{63EC38DF-B3AE-4722-81F8-94966B1EA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2FA6BEF-C642-47BA-BBF7-027C9F5807AD}"/>
              </a:ext>
            </a:extLst>
          </p:cNvPr>
          <p:cNvSpPr/>
          <p:nvPr/>
        </p:nvSpPr>
        <p:spPr>
          <a:xfrm>
            <a:off x="1100669" y="5123073"/>
            <a:ext cx="8565422" cy="770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s-ES" sz="6600" dirty="0">
                <a:latin typeface="+mj-lt"/>
                <a:ea typeface="+mj-ea"/>
                <a:cs typeface="+mj-cs"/>
              </a:rPr>
              <a:t>Análisis de varianza multivariante</a:t>
            </a:r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varianza multivariante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</p:spPr>
            <p:txBody>
              <a:bodyPr>
                <a:norm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primera,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𝑊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es la matriz de las desviaciones respecto a las medias de cada grupo: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𝑊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𝑔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𝐺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h𝑔</m:t>
                                      </m:r>
                                    </m:sub>
                                  </m:s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ES" sz="20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sz="20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𝐱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s-ES" sz="2000" dirty="0">
                                      <a:solidFill>
                                        <a:schemeClr val="bg1"/>
                                      </a:solidFill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0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h𝑔</m:t>
                                          </m:r>
                                        </m:sub>
                                      </m:s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ES" sz="20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s-ES" sz="2000" b="1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ES" sz="2000" b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es-ES" sz="2000" dirty="0">
                                          <a:solidFill>
                                            <a:schemeClr val="bg1"/>
                                          </a:solidFill>
                                          <a:latin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segunda,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medirá la variabilidad explicada por las diferencias entre las medias, es como una sumas de cuadrados entre grupos: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𝑔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𝐺</m:t>
                          </m:r>
                        </m:sup>
                        <m:e>
                          <m:sSub>
                            <m:sSub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s-E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s-E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s-E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20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ES" sz="20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sz="20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𝐱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r>
                                    <a:rPr lang="es-E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E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  <a:blipFill>
                <a:blip r:embed="rId2"/>
                <a:stretch>
                  <a:fillRect l="-2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624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varianza multivariante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</p:spPr>
            <p:txBody>
              <a:bodyPr>
                <a:normAutofit lnSpcReduction="10000"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Esta descomposición generaliza al caso vectorial la descomposición clásica de análisis de la varianza. 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obtenerla lo que se ha hecho es sumar y restar las medias de grupo en la expresión de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𝑇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𝑔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𝐺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h𝑔</m:t>
                                      </m:r>
                                    </m:sub>
                                  </m:s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E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+</m:t>
                                  </m:r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E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ES" sz="20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sz="20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𝐱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s-ES" sz="2000" dirty="0">
                                      <a:solidFill>
                                        <a:schemeClr val="bg1"/>
                                      </a:solidFill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0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h𝑔</m:t>
                                          </m:r>
                                        </m:sub>
                                      </m:s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ES" sz="20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sz="20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𝐱</m:t>
                                          </m:r>
                                        </m:e>
                                      </m:acc>
                                      <m: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+</m:t>
                                      </m:r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ES" sz="20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sz="20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𝐱</m:t>
                                          </m:r>
                                        </m:e>
                                      </m:acc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ES" sz="20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s-ES" sz="2000" b="1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ES" sz="2000" b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es-ES" sz="2000" dirty="0">
                                          <a:solidFill>
                                            <a:schemeClr val="bg1"/>
                                          </a:solidFill>
                                          <a:latin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Desarrollando se comprueba que el doble producto se anula y resulta: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𝑇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𝑊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  <a:blipFill>
                <a:blip r:embed="rId2"/>
                <a:stretch>
                  <a:fillRect l="-2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298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varianza multivariante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270000"/>
                <a:ext cx="9235923" cy="4932584"/>
              </a:xfrm>
            </p:spPr>
            <p:txBody>
              <a:bodyPr>
                <a:normAutofit lnSpcReduction="10000"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descomposición anterior puede expresarse como: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𝑇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variabilidad</m:t>
                          </m:r>
                          <m:r>
                            <a:rPr lang="es-E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E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total</m:t>
                          </m:r>
                        </m:e>
                      </m:d>
                      <m:r>
                        <a:rPr lang="es-ES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𝑊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sz="20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variabilidad</m:t>
                          </m:r>
                          <m:r>
                            <a:rPr lang="es-E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ES" sz="20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residual</m:t>
                          </m:r>
                        </m:e>
                      </m:d>
                      <m:r>
                        <a:rPr lang="es-ES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s-E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ES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variabilidad</m:t>
                      </m:r>
                      <m:r>
                        <a:rPr lang="es-E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explicada</m:t>
                      </m:r>
                      <m:r>
                        <a:rPr lang="es-E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hacer un contraste de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medias iguales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podemos comparar el tamaño de las matrices. Por ejemplo si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grande, como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fija, entonces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𝑊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pequeña.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medida de tamaño adecuada es el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determinante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Podemos basar el contraste en el </a:t>
                </a:r>
                <a:r>
                  <a:rPr lang="es-ES" sz="2000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cociente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s-E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s-E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𝑊</m:t>
                            </m:r>
                          </m:e>
                        </m:d>
                      </m:den>
                    </m:f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tamaños moderados el contraste es similar al de la </a:t>
                </a:r>
                <a:r>
                  <a:rPr lang="es-E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razón de verosimilitudes: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den>
                          </m:f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func>
                            <m:func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func>
                                <m:funcPr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s-ES" sz="20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ES" sz="20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s-E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E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s-E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func>
                      <m:r>
                        <a:rPr lang="es-E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son los vectores propios de la matriz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270000"/>
                <a:ext cx="9235923" cy="4932584"/>
              </a:xfrm>
              <a:blipFill>
                <a:blip r:embed="rId2"/>
                <a:stretch>
                  <a:fillRect l="-660" b="-1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565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9886"/>
          </a:xfrm>
        </p:spPr>
        <p:txBody>
          <a:bodyPr/>
          <a:lstStyle/>
          <a:p>
            <a:r>
              <a:rPr lang="es-ES" dirty="0"/>
              <a:t>Ejemplo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122365"/>
                <a:ext cx="9235923" cy="5597749"/>
              </a:xfrm>
            </p:spPr>
            <p:txBody>
              <a:bodyPr>
                <a:norm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Vamos a hacer un contraste de igualdad de medias para los datos de Iris.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:  </m:t>
                      </m:r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𝜇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                          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:  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𝑛𝑜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𝑡𝑜𝑑𝑜𝑠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𝑙𝑜𝑠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𝑔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𝑠𝑜𝑛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𝑖𝑔𝑢𝑎𝑙𝑒𝑠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el conjunto de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datos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tenemos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sz="200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=4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variables,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medidas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en </a:t>
                </a:r>
                <a14:m>
                  <m:oMath xmlns:m="http://schemas.openxmlformats.org/officeDocument/2006/math">
                    <m:r>
                      <a:rPr lang="es-ES" sz="200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s-ES" sz="200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  <m:r>
                      <a:rPr lang="es-ES" sz="20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50</m:t>
                    </m:r>
                  </m:oMath>
                </a14:m>
                <a:r>
                  <a:rPr lang="en-U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flores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para </a:t>
                </a:r>
                <a14:m>
                  <m:oMath xmlns:m="http://schemas.openxmlformats.org/officeDocument/2006/math">
                    <m:r>
                      <a:rPr lang="es-ES" sz="200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es-ES" sz="200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=3</m:t>
                    </m:r>
                  </m:oMath>
                </a14:m>
                <a:r>
                  <a:rPr lang="en-U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especies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flores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diferentes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setosa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versicolor y virginica). 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Hay 50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flores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para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cada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especie</a:t>
                </a: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s-E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s-ES" sz="20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s-E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s-E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s-ES" sz="20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s-E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s-E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s-ES" sz="20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=50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Las variables son: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Largo del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sépalo</a:t>
                </a:r>
                <a:endPara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Ancho del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sépalo</a:t>
                </a:r>
                <a:endPara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Largo del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pétalo</a:t>
                </a:r>
                <a:endPara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sub>
                    </m:sSub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Ancho del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pétalo</a:t>
                </a: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122365"/>
                <a:ext cx="9235923" cy="5597749"/>
              </a:xfrm>
              <a:blipFill>
                <a:blip r:embed="rId2"/>
                <a:stretch>
                  <a:fillRect l="-66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862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9886"/>
          </a:xfrm>
        </p:spPr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962708"/>
            <a:ext cx="9235923" cy="4932584"/>
          </a:xfrm>
        </p:spPr>
        <p:txBody>
          <a:bodyPr>
            <a:normAutofit/>
          </a:bodyPr>
          <a:lstStyle/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Gráficamente podemos observar que para los datos muestrales las medias de los grupos difieren bastante. Con el contraste vamos a ver si esto se puede afirmar sobre la población de la que provienen estos datos.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47AF41-67A0-4B14-A325-0656F3916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545" y="2453875"/>
            <a:ext cx="7003141" cy="42037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38948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269999"/>
                <a:ext cx="8596669" cy="5290458"/>
              </a:xfrm>
            </p:spPr>
            <p:txBody>
              <a:bodyPr>
                <a:normAutofit fontScale="92500" lnSpcReduction="20000"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Las medias muestrales de cada grupo son: 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alt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altLang="es-ES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s-ES" alt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alt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alt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altLang="es-E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5.006</m:t>
                          </m:r>
                          <m:r>
                            <a:rPr lang="es-ES" alt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altLang="es-E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3.428</m:t>
                          </m:r>
                          <m:r>
                            <a:rPr lang="es-ES" alt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altLang="es-E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1.462</m:t>
                          </m:r>
                          <m:r>
                            <a:rPr lang="es-ES" alt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altLang="es-E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0.246</m:t>
                          </m:r>
                        </m:e>
                      </m:d>
                      <m:r>
                        <a:rPr lang="es-ES" altLang="es-E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altLang="es-ES" sz="2000" dirty="0">
                  <a:solidFill>
                    <a:schemeClr val="bg1"/>
                  </a:solidFill>
                  <a:latin typeface="Lucida Console" panose="020B0609040504020204" pitchFamily="49" charset="0"/>
                </a:endParaRP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alt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altLang="es-ES" sz="20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s-ES" alt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altLang="es-E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alt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altLang="es-E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5.936</m:t>
                          </m:r>
                          <m:r>
                            <a:rPr lang="es-ES" alt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altLang="es-E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2.770</m:t>
                          </m:r>
                          <m:r>
                            <a:rPr lang="es-ES" alt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altLang="es-E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4.260</m:t>
                          </m:r>
                          <m:r>
                            <a:rPr lang="es-ES" alt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altLang="es-E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1.326</m:t>
                          </m:r>
                        </m:e>
                      </m:d>
                      <m:r>
                        <a:rPr lang="es-ES" altLang="es-E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altLang="es-ES" sz="2000" dirty="0">
                  <a:solidFill>
                    <a:schemeClr val="bg1"/>
                  </a:solidFill>
                  <a:latin typeface="Lucida Console" panose="020B0609040504020204" pitchFamily="49" charset="0"/>
                </a:endParaRP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alt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altLang="es-ES" sz="20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s-ES" alt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altLang="es-E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alt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altLang="es-E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6.588</m:t>
                          </m:r>
                          <m:r>
                            <a:rPr lang="es-ES" alt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altLang="es-E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2.974</m:t>
                          </m:r>
                          <m:r>
                            <a:rPr lang="es-ES" alt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altLang="es-E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5.552</m:t>
                          </m:r>
                          <m:r>
                            <a:rPr lang="es-ES" alt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altLang="es-E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2.026</m:t>
                          </m:r>
                        </m:e>
                      </m:d>
                    </m:oMath>
                  </m:oMathPara>
                </a14:m>
                <a:endParaRPr lang="es-ES" altLang="es-ES" sz="4400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s-ES" altLang="es-ES" sz="4400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Luego hay que calcular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para obtener el estadístico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=563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Como son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muestras pequeñas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también puede usarse:</a:t>
                </a:r>
              </a:p>
              <a:p>
                <a:pPr marL="0" indent="0">
                  <a:buNone/>
                </a:pPr>
                <a:endParaRPr lang="es-ES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num>
                            <m:den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=546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269999"/>
                <a:ext cx="8596669" cy="5290458"/>
              </a:xfrm>
              <a:blipFill>
                <a:blip r:embed="rId2"/>
                <a:stretch>
                  <a:fillRect l="-28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783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269999"/>
                <a:ext cx="8596669" cy="5290458"/>
              </a:xfrm>
            </p:spPr>
            <p:txBody>
              <a:bodyPr>
                <a:norm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Esos valores los tendremos que comparar con cierto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percentil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la distribución que sigue el estadístico: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sSubSup>
                        <m:sSub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𝜒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𝐺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−1)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𝜒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8</m:t>
                          </m:r>
                        </m:sub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esto tenemos que elegir un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nivel de significación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por ejemplo, uno pequeño 0.001 nos asegura que el resultado tenga un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nivel de confianza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del 99.9%.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𝜒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;0.001</m:t>
                        </m:r>
                      </m:sub>
                      <m:sup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=0.86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un valor muy pequeño comparado con ambos valores de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 lo cual, como en ambos casos </a:t>
                </a:r>
                <a14:m>
                  <m:oMath xmlns:m="http://schemas.openxmlformats.org/officeDocument/2006/math">
                    <m:r>
                      <a:rPr lang="es-ES" sz="200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s-ES" sz="20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≫0.86</m:t>
                    </m:r>
                  </m:oMath>
                </a14:m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rechazamos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es decir, </a:t>
                </a:r>
                <a:r>
                  <a:rPr lang="es-E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rechazamos la hipótesis de que las medias de los grupos sean iguales.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269999"/>
                <a:ext cx="8596669" cy="5290458"/>
              </a:xfrm>
              <a:blipFill>
                <a:blip r:embed="rId2"/>
                <a:stretch>
                  <a:fillRect l="-284" r="-35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19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/>
              <a:t>de igualdad de varias medias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</p:spPr>
            <p:txBody>
              <a:bodyPr>
                <a:norm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Supongamos que tenemos una muestra de tamaño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una variable aleatoria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dimensional </a:t>
                </a:r>
                <a14:m>
                  <m:oMath xmlns:m="http://schemas.openxmlformats.org/officeDocument/2006/math"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E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e>
                    </m:d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Supongamos que podemos agrupar los datos en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grupos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observaciones cada uno.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 tiene que cumplir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…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𝐺</m:t>
                        </m:r>
                      </m:sub>
                    </m:sSub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Vamos a asumir también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Normalidad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en cada grupo, y además que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matriz de covarianza es la misma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para todos los grupos: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Nos interesa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contrastar si las medias de los grupos son iguales o no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:  </m:t>
                      </m:r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,…,</m:t>
                      </m:r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𝐺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𝜇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                          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:  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𝑛𝑜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𝑡𝑜𝑑𝑜𝑠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𝑙𝑜𝑠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𝑔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𝑠𝑜𝑛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𝑖𝑔𝑢𝑎𝑙𝑒𝑠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  <a:blipFill>
                <a:blip r:embed="rId2"/>
                <a:stretch>
                  <a:fillRect l="-2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/>
              <a:t>de igualdad de varias medias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</p:spPr>
            <p:txBody>
              <a:bodyPr>
                <a:normAutofit lnSpcReduction="10000"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Este problema también se conoce como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análisis de varianza multivariante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función de verosimilitud bajo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una muestra Normal homogénea ya la hemos calculado y sabemos que alcanza su máximo 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𝝁</m:t>
                        </m:r>
                      </m:e>
                    </m:acc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s-ES" sz="2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</a:t>
                </a:r>
                <a:r>
                  <a:rPr lang="es-ES" sz="2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</m:acc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Sustituyendo estas estimaciones en la función soporte bajo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func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Bajo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la muestra es heterogénea, y las </a:t>
                </a:r>
                <a14:m>
                  <m:oMath xmlns:m="http://schemas.openxmlformats.org/officeDocument/2006/math"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observaciones se subdividen en grupos.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  <a:blipFill>
                <a:blip r:embed="rId2"/>
                <a:stretch>
                  <a:fillRect l="-2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03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/>
              <a:t>de igualdad de varias medias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</p:spPr>
            <p:txBody>
              <a:bodyPr>
                <a:normAutofit fontScale="92500" lnSpcReduction="10000"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función de verosimilitud bajo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será: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d>
                        <m:dPr>
                          <m:endChr m:val="|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Σ</m:t>
                          </m:r>
                        </m:e>
                      </m:d>
                      <m:r>
                        <a:rPr lang="es-ES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𝐱</m:t>
                      </m:r>
                      <m:r>
                        <a:rPr lang="es-ES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)=</m:t>
                      </m:r>
                      <m:sSup>
                        <m:s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n</m:t>
                              </m:r>
                            </m:num>
                            <m:den>
                              <m: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𝑛𝑝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/2</m:t>
                          </m:r>
                        </m:sup>
                      </m:sSup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𝑔</m:t>
                                  </m:r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𝐺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h</m:t>
                                      </m:r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s-ES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s-ES" sz="20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sz="2000" b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𝐱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sz="20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h𝑔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s-ES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s-ES" sz="20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sz="2000" b="1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sz="20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𝑔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ES" sz="20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2000" b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h𝑔</m:t>
                                              </m:r>
                                            </m:sub>
                                          </m:sSub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ES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2000" b="1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𝝁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h𝑔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el vector de variables del grupo </a:t>
                </a:r>
                <a14:m>
                  <m:oMath xmlns:m="http://schemas.openxmlformats.org/officeDocument/2006/math">
                    <m:r>
                      <a:rPr lang="es-E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𝝁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su media.</a:t>
                </a: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este caso la estimación de la media de cada grupo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será la media muestral en dicho grupo: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𝑔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s-E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E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</m:acc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estimación de la matriz de covarianzas común se estima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𝑔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s-E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𝑊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  <a:blipFill>
                <a:blip r:embed="rId2"/>
                <a:stretch>
                  <a:fillRect l="-60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50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/>
              <a:t>de igualdad de varias medias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</p:spPr>
            <p:txBody>
              <a:bodyPr>
                <a:norm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este caso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𝑊</m:t>
                    </m:r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 la matriz de suma de cuadrados dentro de los grupos: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𝑊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𝑔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𝐺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h𝑔</m:t>
                                      </m:r>
                                    </m:sub>
                                  </m:s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ES" sz="20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sz="20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𝐱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s-ES" sz="2000" dirty="0">
                                      <a:solidFill>
                                        <a:schemeClr val="bg1"/>
                                      </a:solidFill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0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h𝑔</m:t>
                                          </m:r>
                                        </m:sub>
                                      </m:s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ES" sz="20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s-ES" sz="2000" b="1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ES" sz="2000" b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es-ES" sz="2000" dirty="0">
                                          <a:solidFill>
                                            <a:schemeClr val="bg1"/>
                                          </a:solidFill>
                                          <a:latin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Sustituyendo esto en la función soporte tendremos que: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𝑛𝑝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diferencia de soportes será: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  <a:blipFill>
                <a:blip r:embed="rId2"/>
                <a:stretch>
                  <a:fillRect l="-2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02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/>
              <a:t>de igualdad de varias medias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</p:spPr>
            <p:txBody>
              <a:bodyPr>
                <a:norm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Rechazaremos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cuando esta diferencia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s-ES" sz="20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sea suficientemente grande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 decir, cuando la variabilidad suponiendo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cierta, medida por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sea mucho mayor que la variabilidad cuando permitimos que las medias de los grupos sean distintas, medida por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 distribución es, asintóticamente, una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𝜒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  <m:sup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donde los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grados de libertad</a:t>
                </a:r>
                <a:r>
                  <a:rPr lang="es-ES" sz="2000" dirty="0">
                    <a:solidFill>
                      <a:srgbClr val="FFC000"/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se obtienen por la diferencia entre ambos espacios paramétricos.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  <a:blipFill>
                <a:blip r:embed="rId2"/>
                <a:stretch>
                  <a:fillRect l="-2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681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/>
              <a:t>de igualdad de varias medias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</p:spPr>
            <p:txBody>
              <a:bodyPr>
                <a:norm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determina una región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donde hay que estimar los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componentes del vector de medias común y la matriz de covarianzas, en total </a:t>
                </a:r>
                <a14:m>
                  <m:oMath xmlns:m="http://schemas.openxmlformats.org/officeDocument/2006/math"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+1)/2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parámetros.</a:t>
                </a: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Bajo la hipótesis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hay que estimar </a:t>
                </a:r>
                <a14:m>
                  <m:oMath xmlns:m="http://schemas.openxmlformats.org/officeDocument/2006/math"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vectores de medias más la matriz de covarianzas lo que supone </a:t>
                </a:r>
                <a14:m>
                  <m:oMath xmlns:m="http://schemas.openxmlformats.org/officeDocument/2006/math"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𝐺𝑝</m:t>
                    </m:r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+ </m:t>
                    </m:r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+ 1)/2 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parámetros. </a:t>
                </a: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diferencia 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𝑚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Ω</m:t>
                              </m:r>
                            </m:e>
                          </m:d>
                        </m:e>
                      </m:func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𝐺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−1)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  <a:blipFill>
                <a:blip r:embed="rId2"/>
                <a:stretch>
                  <a:fillRect l="-271" r="-11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29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/>
              <a:t>de igualdad de varias medias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</p:spPr>
            <p:txBody>
              <a:bodyPr>
                <a:norm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Entonces,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sigue una distribución asintótica: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sSubSup>
                        <m:sSub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𝜒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𝐺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−1)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muestras pequeñas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puede mejorarse, si expresamos el estadístico</a:t>
                </a:r>
                <a:r>
                  <a:rPr lang="es-ES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como:</a:t>
                </a:r>
              </a:p>
              <a:p>
                <a:pPr marL="0" indent="0">
                  <a:buNone/>
                </a:pPr>
                <a:endParaRPr lang="es-ES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endParaRPr lang="es-ES" sz="2000" b="0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  <a:blipFill>
                <a:blip r:embed="rId2"/>
                <a:stretch>
                  <a:fillRect l="-67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56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varianza multivariante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</p:spPr>
            <p:txBody>
              <a:bodyPr>
                <a:norm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Este contraste es la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generalización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multivariante del análisis de varianza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puede deducirse alternativamente como sigue. 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Llamemos variabilidad total de los datos 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𝑇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 </m:t>
                              </m:r>
                              <m:acc>
                                <m:accPr>
                                  <m:chr m:val="̅"/>
                                  <m:ctrlPr>
                                    <a:rPr lang="es-E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2000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E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mide las desviaciones respecto a una media común. 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Vamos a descomponer la matriz </a:t>
                </a:r>
                <a14:m>
                  <m:oMath xmlns:m="http://schemas.openxmlformats.org/officeDocument/2006/math"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como suma de dos matrices: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𝑇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𝑊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  <a:blipFill>
                <a:blip r:embed="rId2"/>
                <a:stretch>
                  <a:fillRect l="-2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1409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1109</Words>
  <Application>Microsoft Office PowerPoint</Application>
  <PresentationFormat>Panorámica</PresentationFormat>
  <Paragraphs>150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Lucida Console</vt:lpstr>
      <vt:lpstr>Trebuchet MS</vt:lpstr>
      <vt:lpstr>Wingdings 3</vt:lpstr>
      <vt:lpstr>Tema de Office</vt:lpstr>
      <vt:lpstr>Faceta</vt:lpstr>
      <vt:lpstr>Contraste de igualdad de varias medias </vt:lpstr>
      <vt:lpstr>Contraste de igualdad de varias medias </vt:lpstr>
      <vt:lpstr>Contraste de igualdad de varias medias </vt:lpstr>
      <vt:lpstr>Contraste de igualdad de varias medias </vt:lpstr>
      <vt:lpstr>Contraste de igualdad de varias medias </vt:lpstr>
      <vt:lpstr>Contraste de igualdad de varias medias </vt:lpstr>
      <vt:lpstr>Contraste de igualdad de varias medias </vt:lpstr>
      <vt:lpstr>Contraste de igualdad de varias medias </vt:lpstr>
      <vt:lpstr>Análisis de varianza multivariante</vt:lpstr>
      <vt:lpstr>Análisis de varianza multivariante</vt:lpstr>
      <vt:lpstr>Análisis de varianza multivariante</vt:lpstr>
      <vt:lpstr>Análisis de varianza multivariante</vt:lpstr>
      <vt:lpstr>Ejemplo</vt:lpstr>
      <vt:lpstr>Ejemplo</vt:lpstr>
      <vt:lpstr>Ejemplo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Contraste de igualdad de varias medias </dc:title>
  <dc:creator>Elisa Cabana</dc:creator>
  <cp:lastModifiedBy>Elisa Cabana</cp:lastModifiedBy>
  <cp:revision>38</cp:revision>
  <dcterms:created xsi:type="dcterms:W3CDTF">2020-01-15T14:11:12Z</dcterms:created>
  <dcterms:modified xsi:type="dcterms:W3CDTF">2020-04-04T09:29:57Z</dcterms:modified>
</cp:coreProperties>
</file>