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320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4" r:id="rId16"/>
    <p:sldId id="355" r:id="rId17"/>
    <p:sldId id="35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2400" y="1741695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6600" dirty="0" err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Introducción</a:t>
            </a:r>
            <a:r>
              <a:rPr lang="en-US" sz="66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PCA</a:t>
            </a:r>
            <a:endParaRPr lang="en-US" sz="6600" kern="12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93" y="386791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Enfoque descriptivo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245" y="1762402"/>
            <a:ext cx="3973943" cy="483892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s-ES" dirty="0">
                <a:solidFill>
                  <a:schemeClr val="bg1"/>
                </a:solidFill>
              </a:rPr>
              <a:t>La figura muestra los puntos en un diagrama de dispersión, y una recta que.</a:t>
            </a:r>
          </a:p>
          <a:p>
            <a:pPr>
              <a:lnSpc>
                <a:spcPct val="90000"/>
              </a:lnSpc>
            </a:pPr>
            <a:endParaRPr lang="es-E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s-ES" dirty="0">
                <a:solidFill>
                  <a:schemeClr val="bg1"/>
                </a:solidFill>
              </a:rPr>
              <a:t>Esta recta, intuitivamente, proporciona un buen resumen de los datos, ya que las proyecciones de los puntos sobre ella indican aproximadamente la situación de los puntos en el plano. </a:t>
            </a:r>
          </a:p>
          <a:p>
            <a:pPr>
              <a:lnSpc>
                <a:spcPct val="90000"/>
              </a:lnSpc>
            </a:pPr>
            <a:endParaRPr lang="es-E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s-ES" dirty="0">
                <a:solidFill>
                  <a:schemeClr val="bg1"/>
                </a:solidFill>
              </a:rPr>
              <a:t>La representación es buena porque la recta pasa cerca de todos los puntos y estos se deforman poco al proyectarlos.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933FB6-5BC4-4084-A266-6361A3E90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65434"/>
            <a:ext cx="5143500" cy="4035458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93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93" y="386791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Enfoque descriptivo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245" y="1762402"/>
                <a:ext cx="3973943" cy="483892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s-ES" dirty="0">
                    <a:solidFill>
                      <a:schemeClr val="bg1"/>
                    </a:solidFill>
                  </a:rPr>
                  <a:t>Al proyectar cada punto sobre la recta se forma </a:t>
                </a:r>
                <a:r>
                  <a:rPr lang="es-ES" dirty="0">
                    <a:solidFill>
                      <a:srgbClr val="FFC000"/>
                    </a:solidFill>
                  </a:rPr>
                  <a:t>un triángulo rectángulo</a:t>
                </a:r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s-ES" dirty="0">
                    <a:solidFill>
                      <a:schemeClr val="bg1"/>
                    </a:solidFill>
                  </a:rPr>
                  <a:t>La </a:t>
                </a:r>
                <a:r>
                  <a:rPr lang="es-ES" dirty="0">
                    <a:solidFill>
                      <a:srgbClr val="92D050"/>
                    </a:solidFill>
                  </a:rPr>
                  <a:t>hipotenusa</a:t>
                </a:r>
                <a:r>
                  <a:rPr lang="es-ES" dirty="0">
                    <a:solidFill>
                      <a:schemeClr val="bg1"/>
                    </a:solidFill>
                  </a:rPr>
                  <a:t> es la distancia del punto al origen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s-ES" dirty="0">
                    <a:solidFill>
                      <a:schemeClr val="bg1"/>
                    </a:solidFill>
                  </a:rPr>
                  <a:t>Los </a:t>
                </a:r>
                <a:r>
                  <a:rPr lang="es-ES" dirty="0">
                    <a:solidFill>
                      <a:srgbClr val="00B0F0"/>
                    </a:solidFill>
                  </a:rPr>
                  <a:t>catetos</a:t>
                </a:r>
                <a:r>
                  <a:rPr lang="es-ES" dirty="0">
                    <a:solidFill>
                      <a:schemeClr val="bg1"/>
                    </a:solidFill>
                  </a:rPr>
                  <a:t> son la proyección del punto sobre la recta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y la distancia entre el punto y su proyección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245" y="1762402"/>
                <a:ext cx="3973943" cy="4838922"/>
              </a:xfrm>
              <a:blipFill>
                <a:blip r:embed="rId2"/>
                <a:stretch>
                  <a:fillRect l="-307" t="-1259" r="-153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D0933FB6-5BC4-4084-A266-6361A3E90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861" y="1395663"/>
            <a:ext cx="5952846" cy="4670450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4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93" y="386791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Enfoque descriptivo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245" y="1762402"/>
                <a:ext cx="3973943" cy="483892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s-ES" dirty="0">
                    <a:solidFill>
                      <a:schemeClr val="bg1"/>
                    </a:solidFill>
                  </a:rPr>
                  <a:t>Por el </a:t>
                </a:r>
                <a:r>
                  <a:rPr lang="es-ES" dirty="0">
                    <a:solidFill>
                      <a:srgbClr val="00B0F0"/>
                    </a:solidFill>
                  </a:rPr>
                  <a:t>Teorema de Pitágoras</a:t>
                </a:r>
                <a:r>
                  <a:rPr lang="es-ES" dirty="0">
                    <a:solidFill>
                      <a:schemeClr val="bg1"/>
                    </a:solidFill>
                  </a:rPr>
                  <a:t>, podemos escribir:</a:t>
                </a:r>
              </a:p>
              <a:p>
                <a:pPr>
                  <a:lnSpc>
                    <a:spcPct val="90000"/>
                  </a:lnSpc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s-ES" dirty="0">
                    <a:solidFill>
                      <a:schemeClr val="bg1"/>
                    </a:solidFill>
                  </a:rPr>
                  <a:t>Sumando esta expresión para todos los puntos, se obtiene: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s-E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s-ES" dirty="0">
                    <a:solidFill>
                      <a:schemeClr val="bg1"/>
                    </a:solidFill>
                  </a:rPr>
                  <a:t>Minimizar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s-E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la suma de las distancias a la recta de todos los puntos, es equivalente a maximizar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s-ES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la suma al cuadrado de los valores de las proyecciones.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245" y="1762402"/>
                <a:ext cx="3973943" cy="4838922"/>
              </a:xfrm>
              <a:blipFill>
                <a:blip r:embed="rId2"/>
                <a:stretch>
                  <a:fillRect l="-307" t="-1259" r="-107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D0933FB6-5BC4-4084-A266-6361A3E90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861" y="1395663"/>
            <a:ext cx="5952846" cy="4670450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9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93" y="386791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Enfoque descriptivo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245" y="1762402"/>
                <a:ext cx="3973943" cy="483892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s-ES" dirty="0">
                    <a:solidFill>
                      <a:schemeClr val="bg1"/>
                    </a:solidFill>
                  </a:rPr>
                  <a:t>Como las proyecciones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variables de media cero, maximizar la suma de sus cuadrados equivale a maximizar su </a:t>
                </a:r>
                <a:r>
                  <a:rPr lang="es-ES" dirty="0">
                    <a:solidFill>
                      <a:srgbClr val="FFC000"/>
                    </a:solidFill>
                  </a:rPr>
                  <a:t>varianza</a:t>
                </a:r>
                <a:r>
                  <a:rPr lang="es-ES" dirty="0">
                    <a:solidFill>
                      <a:schemeClr val="bg1"/>
                    </a:solidFill>
                  </a:rPr>
                  <a:t>. </a:t>
                </a:r>
              </a:p>
              <a:p>
                <a:pPr>
                  <a:lnSpc>
                    <a:spcPct val="90000"/>
                  </a:lnSpc>
                </a:pPr>
                <a:r>
                  <a:rPr lang="es-ES" dirty="0">
                    <a:solidFill>
                      <a:schemeClr val="bg1"/>
                    </a:solidFill>
                  </a:rPr>
                  <a:t>Este resultado es intuitivo: la recta parece adecuada porque conserva lo más posible la </a:t>
                </a:r>
                <a:r>
                  <a:rPr lang="es-ES" dirty="0">
                    <a:solidFill>
                      <a:srgbClr val="92D050"/>
                    </a:solidFill>
                  </a:rPr>
                  <a:t>variabilidad</a:t>
                </a:r>
                <a:r>
                  <a:rPr lang="es-ES" dirty="0">
                    <a:solidFill>
                      <a:schemeClr val="bg1"/>
                    </a:solidFill>
                  </a:rPr>
                  <a:t> original de los puntos. </a:t>
                </a:r>
              </a:p>
              <a:p>
                <a:pPr>
                  <a:lnSpc>
                    <a:spcPct val="90000"/>
                  </a:lnSpc>
                </a:pPr>
                <a:r>
                  <a:rPr lang="es-ES" dirty="0">
                    <a:solidFill>
                      <a:schemeClr val="bg1"/>
                    </a:solidFill>
                  </a:rPr>
                  <a:t>Si consideramos una dirección de proyección </a:t>
                </a:r>
                <a:r>
                  <a:rPr lang="es-ES" dirty="0">
                    <a:solidFill>
                      <a:srgbClr val="FFFF00"/>
                    </a:solidFill>
                  </a:rPr>
                  <a:t>perpendicular</a:t>
                </a:r>
                <a:r>
                  <a:rPr lang="es-ES" dirty="0">
                    <a:solidFill>
                      <a:schemeClr val="bg1"/>
                    </a:solidFill>
                  </a:rPr>
                  <a:t> a la de la recta en esta figura, los puntos tendrían muy poca variabilidad y perderíamos la información sobre sus distancias en el espacio.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245" y="1762402"/>
                <a:ext cx="3973943" cy="4838922"/>
              </a:xfrm>
              <a:blipFill>
                <a:blip r:embed="rId2"/>
                <a:stretch>
                  <a:fillRect l="-307" t="-1259" r="-184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D0933FB6-5BC4-4084-A266-6361A3E90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861" y="1395663"/>
            <a:ext cx="5952846" cy="4670450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25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Enfoque estadístico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Representar puntos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dimensionales con la mínima pérdida de información en un espacio de </a:t>
                </a:r>
                <a:r>
                  <a:rPr lang="es-ES" dirty="0">
                    <a:solidFill>
                      <a:srgbClr val="FFC000"/>
                    </a:solidFill>
                  </a:rPr>
                  <a:t>dimensión uno </a:t>
                </a:r>
                <a:r>
                  <a:rPr lang="es-ES" dirty="0">
                    <a:solidFill>
                      <a:schemeClr val="bg1"/>
                    </a:solidFill>
                  </a:rPr>
                  <a:t>es equivalente a sustituir las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variables originales por una nueva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s-E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que resuma óptimamente la información.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Esto supone que la nueva variable debe tener globalmente </a:t>
                </a:r>
                <a:r>
                  <a:rPr lang="es-ES" dirty="0">
                    <a:solidFill>
                      <a:srgbClr val="92D050"/>
                    </a:solidFill>
                  </a:rPr>
                  <a:t>máxima correlación</a:t>
                </a:r>
                <a:r>
                  <a:rPr lang="es-ES" dirty="0">
                    <a:solidFill>
                      <a:schemeClr val="bg1"/>
                    </a:solidFill>
                  </a:rPr>
                  <a:t> con las originales o, en otros términos, debe permitir prever las variables originales con la máxima precisión.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Esto no será posible si la nueva variable toma un valor semejante en todos los elementos, es decir, usaremos la variable de </a:t>
                </a:r>
                <a:r>
                  <a:rPr lang="es-ES" dirty="0">
                    <a:solidFill>
                      <a:srgbClr val="00B0F0"/>
                    </a:solidFill>
                  </a:rPr>
                  <a:t>máxima variabilidad</a:t>
                </a:r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  <a:blipFill>
                <a:blip r:embed="rId2"/>
                <a:stretch>
                  <a:fillRect l="-142" t="-741" r="-78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330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Enfoque estadístico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92279"/>
                <a:ext cx="8596668" cy="5365721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En la figura anteriormente vista, la recta no es la línea de regresión de ninguna de las variables con respecto a la otra, que se obtienen minimizando las distancias verticales u horizontales, sino que al minimizar las distancias ortogonales o de proyección se encuentra </a:t>
                </a:r>
                <a:r>
                  <a:rPr lang="es-ES" dirty="0">
                    <a:solidFill>
                      <a:srgbClr val="FFC000"/>
                    </a:solidFill>
                  </a:rPr>
                  <a:t>entre ambas rectas de regresión</a:t>
                </a:r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Este enfoque puede extenderse para obtener el mejor subespacio resumen de los datos de dimensión 2. Para ello calcularemos </a:t>
                </a:r>
                <a:r>
                  <a:rPr lang="es-ES" dirty="0">
                    <a:solidFill>
                      <a:srgbClr val="92D050"/>
                    </a:solidFill>
                  </a:rPr>
                  <a:t>el plano que mejor aproxima a los puntos.</a:t>
                </a:r>
              </a:p>
              <a:p>
                <a:endParaRPr lang="es-ES" dirty="0">
                  <a:solidFill>
                    <a:srgbClr val="92D050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Estadísticamente esto equivale a encontrar una segunda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incorrelada con la anterior, y que tenga </a:t>
                </a:r>
                <a:r>
                  <a:rPr lang="es-ES" dirty="0">
                    <a:solidFill>
                      <a:srgbClr val="FFFF00"/>
                    </a:solidFill>
                  </a:rPr>
                  <a:t>varianza máxima</a:t>
                </a:r>
                <a:r>
                  <a:rPr lang="es-ES" dirty="0">
                    <a:solidFill>
                      <a:schemeClr val="bg1"/>
                    </a:solidFill>
                  </a:rPr>
                  <a:t>.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En general, la componente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tendrá varianza máxima entre todas las combinaciones lineales de las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variables originales, con la condición de estar incorrelada con las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previamente obtenidas.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92279"/>
                <a:ext cx="8596668" cy="5365721"/>
              </a:xfrm>
              <a:blipFill>
                <a:blip r:embed="rId2"/>
                <a:stretch>
                  <a:fillRect l="-142" t="-795" r="-134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394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Enfoque geométrico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9978"/>
            <a:ext cx="8596668" cy="5365721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Si consideramos la nube de puntos de la figura vemos que los puntos se sitúan siguiendo una </a:t>
            </a:r>
            <a:r>
              <a:rPr lang="es-ES" dirty="0">
                <a:solidFill>
                  <a:srgbClr val="FFC000"/>
                </a:solidFill>
              </a:rPr>
              <a:t>elipse</a:t>
            </a:r>
            <a:r>
              <a:rPr lang="es-ES" dirty="0">
                <a:solidFill>
                  <a:schemeClr val="bg1"/>
                </a:solidFill>
              </a:rPr>
              <a:t> y podemos describir su orientación dando la dirección del eje mayor de la elipse y la posición de los punto por su proyección sobre esta dirección. 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Puede demostrarse que este eje es la recta que minimiza las distancias ortogonales y volvemos al problema que ya hemos resuelto. 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En mayores dimensiones tendremos </a:t>
            </a:r>
            <a:r>
              <a:rPr lang="es-ES" dirty="0">
                <a:solidFill>
                  <a:srgbClr val="92D050"/>
                </a:solidFill>
              </a:rPr>
              <a:t>elipsoides</a:t>
            </a:r>
            <a:r>
              <a:rPr lang="es-ES" dirty="0">
                <a:solidFill>
                  <a:schemeClr val="bg1"/>
                </a:solidFill>
              </a:rPr>
              <a:t> y la mejor aproximación a los datos es la proporcionada por el eje mayor del elipsoide. 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Considerar los ejes del elipsoide como nuevas variables originales supone pasar de variables correladas a variables ortogonales.</a:t>
            </a:r>
          </a:p>
        </p:txBody>
      </p:sp>
    </p:spTree>
    <p:extLst>
      <p:ext uri="{BB962C8B-B14F-4D97-AF65-F5344CB8AC3E}">
        <p14:creationId xmlns:p14="http://schemas.microsoft.com/office/powerpoint/2010/main" val="67991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Maldición de la dimensionalidad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Un problema muy importante en Estadística Multivariante es la </a:t>
                </a:r>
                <a:r>
                  <a:rPr lang="es-ES" dirty="0">
                    <a:solidFill>
                      <a:srgbClr val="FFC000"/>
                    </a:solidFill>
                  </a:rPr>
                  <a:t>maldición de la dimensionalidad</a:t>
                </a:r>
                <a:r>
                  <a:rPr lang="es-ES" dirty="0">
                    <a:solidFill>
                      <a:schemeClr val="bg1"/>
                    </a:solidFill>
                  </a:rPr>
                  <a:t>: si el ratio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no es suficientemente grande, algunos problemas no se pueden abordar tan fácilmente.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Que el ratio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sea grande significa que n tiene que ser mucho mayor que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&gt;&gt;</m:t>
                    </m:r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 ejemplo, supongamos que tenemos n datos de una Normal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dimensional: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𝐱</m:t>
                      </m:r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~ </m:t>
                      </m:r>
                      <m:r>
                        <a:rPr lang="es-E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𝑁</m:t>
                      </m:r>
                      <m:r>
                        <a:rPr lang="es-E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s-ES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s-ES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Σ</m:t>
                      </m:r>
                      <m:r>
                        <a:rPr lang="es-E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este caso, el número de parámetros a estimar es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+ </m:t>
                    </m:r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+1)/2</m:t>
                    </m:r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=5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=10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hay 20 o 65 parámetros respectivamente.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Mientras más alto sea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mucho mayor tiene que ser el número de observaciones para poder obtener estimaciones fiables.</a:t>
                </a: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272" t="-742" r="-7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Reducción de la dimensión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</p:spPr>
            <p:txBody>
              <a:bodyPr>
                <a:normAutofit/>
              </a:bodyPr>
              <a:lstStyle/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Hay varias técnicas de reducción de la dimensión que tratan de contestar la misma pregunta:</a:t>
                </a:r>
              </a:p>
              <a:p>
                <a:pPr marL="0" indent="0">
                  <a:buNone/>
                </a:pPr>
                <a:r>
                  <a:rPr lang="es-ES" dirty="0">
                    <a:solidFill>
                      <a:srgbClr val="FFC000"/>
                    </a:solidFill>
                  </a:rPr>
                  <a:t>	¿Es posible describir con precisión los valores de las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rgbClr val="FFC000"/>
                    </a:solidFill>
                  </a:rPr>
                  <a:t> variables mediante un 	número menor de variables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rgbClr val="FFC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s-ES" dirty="0">
                    <a:solidFill>
                      <a:srgbClr val="00B0F0"/>
                    </a:solidFill>
                  </a:rPr>
                  <a:t>	La respuesta es sí, y con ello se habrá reducido la dimensión del problema a 	costa de una pequeña pérdida de información.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Vamos a ver dos técnicas:</a:t>
                </a:r>
              </a:p>
              <a:p>
                <a:pPr>
                  <a:buFont typeface="+mj-lt"/>
                  <a:buAutoNum type="arabicPeriod"/>
                </a:pPr>
                <a:r>
                  <a:rPr lang="es-ES" dirty="0">
                    <a:solidFill>
                      <a:srgbClr val="92D050"/>
                    </a:solidFill>
                  </a:rPr>
                  <a:t>Análisis de Componentes Principales (PCA)</a:t>
                </a:r>
              </a:p>
              <a:p>
                <a:pPr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</a:rPr>
                  <a:t>Análisis Factorial (FA)</a:t>
                </a:r>
              </a:p>
              <a:p>
                <a:pPr marL="400050" lvl="1" indent="0">
                  <a:buNone/>
                </a:pPr>
                <a:endParaRPr lang="es-ES" sz="1800" dirty="0">
                  <a:solidFill>
                    <a:srgbClr val="FFC000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03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Objetivo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</p:spPr>
            <p:txBody>
              <a:bodyPr>
                <a:normAutofit/>
              </a:bodyPr>
              <a:lstStyle/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Dadas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observaciones de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variables, se analiza si es posible representar adecuadamente esta información con un número </a:t>
                </a:r>
                <a:r>
                  <a:rPr lang="es-ES" dirty="0">
                    <a:solidFill>
                      <a:srgbClr val="FFC000"/>
                    </a:solidFill>
                  </a:rPr>
                  <a:t>menor </a:t>
                </a:r>
                <a:r>
                  <a:rPr lang="es-ES" dirty="0">
                    <a:solidFill>
                      <a:schemeClr val="bg1"/>
                    </a:solidFill>
                  </a:rPr>
                  <a:t>de variables construidas como </a:t>
                </a:r>
                <a:r>
                  <a:rPr lang="es-ES" dirty="0">
                    <a:solidFill>
                      <a:srgbClr val="92D050"/>
                    </a:solidFill>
                  </a:rPr>
                  <a:t>combinaciones lineales </a:t>
                </a:r>
                <a:r>
                  <a:rPr lang="es-ES" dirty="0">
                    <a:solidFill>
                      <a:schemeClr val="bg1"/>
                    </a:solidFill>
                  </a:rPr>
                  <a:t>de las originales.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Por ejemplo, con variables con alta dependencia es frecuente que un pequeño número de nuevas variables (menos del 20% de las originales) expliquen la mayor parte (más del 80%) de la variabilidad original.</a:t>
                </a:r>
                <a:endParaRPr lang="es-ES" sz="1800" dirty="0">
                  <a:solidFill>
                    <a:srgbClr val="FFC000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74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Utilidad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</p:spPr>
            <p:txBody>
              <a:bodyPr>
                <a:normAutofit/>
              </a:bodyPr>
              <a:lstStyle/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Su utilidad es doble: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</a:rPr>
                  <a:t>Permite </a:t>
                </a:r>
                <a:r>
                  <a:rPr lang="es-ES" dirty="0">
                    <a:solidFill>
                      <a:srgbClr val="FFC000"/>
                    </a:solidFill>
                  </a:rPr>
                  <a:t>representar óptimamente en un espacio de dimensión pequeña</a:t>
                </a:r>
                <a:r>
                  <a:rPr lang="es-ES" dirty="0">
                    <a:solidFill>
                      <a:schemeClr val="bg1"/>
                    </a:solidFill>
                  </a:rPr>
                  <a:t>, observaciones de un espacio general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dimensional. En este sentido componentes principales es el primer paso para identificar posibles variables latentes no observadas, que están generando la variabilidad de los datos.</a:t>
                </a:r>
              </a:p>
              <a:p>
                <a:pPr>
                  <a:buFont typeface="+mj-lt"/>
                  <a:buAutoNum type="arabicPeriod"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</a:rPr>
                  <a:t>Permite transformar las variables originales, en general correladas, en </a:t>
                </a:r>
                <a:r>
                  <a:rPr lang="es-ES" dirty="0">
                    <a:solidFill>
                      <a:srgbClr val="92D050"/>
                    </a:solidFill>
                  </a:rPr>
                  <a:t>nuevas variables incorreladas</a:t>
                </a:r>
                <a:r>
                  <a:rPr lang="es-ES" dirty="0">
                    <a:solidFill>
                      <a:schemeClr val="bg1"/>
                    </a:solidFill>
                  </a:rPr>
                  <a:t>, facilitando la interpretación de los datos.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  <a:blipFill>
                <a:blip r:embed="rId2"/>
                <a:stretch>
                  <a:fillRect l="-567" r="-78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97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PCA y FA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721"/>
            <a:ext cx="8596668" cy="4932584"/>
          </a:xfrm>
        </p:spPr>
        <p:txBody>
          <a:bodyPr>
            <a:normAutofit/>
          </a:bodyPr>
          <a:lstStyle/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En esta Sección presentaremos PCA únicamente como una </a:t>
            </a:r>
            <a:r>
              <a:rPr lang="es-ES" dirty="0">
                <a:solidFill>
                  <a:srgbClr val="FFC000"/>
                </a:solidFill>
              </a:rPr>
              <a:t>herramienta exploratoria </a:t>
            </a:r>
            <a:r>
              <a:rPr lang="es-ES" dirty="0">
                <a:solidFill>
                  <a:schemeClr val="bg1"/>
                </a:solidFill>
              </a:rPr>
              <a:t>para facilitar la descripción e interpretación de los datos. 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El problema de inferir si las propiedades de reducción de la dimensión encontradas en los datos puede extenderse a una </a:t>
            </a:r>
            <a:r>
              <a:rPr lang="es-ES" dirty="0">
                <a:solidFill>
                  <a:srgbClr val="92D050"/>
                </a:solidFill>
              </a:rPr>
              <a:t>población</a:t>
            </a:r>
            <a:r>
              <a:rPr lang="es-ES" dirty="0">
                <a:solidFill>
                  <a:schemeClr val="bg1"/>
                </a:solidFill>
              </a:rPr>
              <a:t> se estudiara en el capítulo de análisis factorial (FA).</a:t>
            </a:r>
          </a:p>
        </p:txBody>
      </p:sp>
    </p:spTree>
    <p:extLst>
      <p:ext uri="{BB962C8B-B14F-4D97-AF65-F5344CB8AC3E}">
        <p14:creationId xmlns:p14="http://schemas.microsoft.com/office/powerpoint/2010/main" val="387103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PCA y FA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721"/>
            <a:ext cx="8596668" cy="4932584"/>
          </a:xfrm>
        </p:spPr>
        <p:txBody>
          <a:bodyPr>
            <a:normAutofit/>
          </a:bodyPr>
          <a:lstStyle/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En esta Sección presentaremos PCA únicamente como una </a:t>
            </a:r>
            <a:r>
              <a:rPr lang="es-ES" dirty="0">
                <a:solidFill>
                  <a:srgbClr val="FFC000"/>
                </a:solidFill>
              </a:rPr>
              <a:t>herramienta exploratoria </a:t>
            </a:r>
            <a:r>
              <a:rPr lang="es-ES" dirty="0">
                <a:solidFill>
                  <a:schemeClr val="bg1"/>
                </a:solidFill>
              </a:rPr>
              <a:t>para facilitar la descripción e interpretación de los datos. 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El problema de inferir si las propiedades de reducción de la dimensión encontradas en los datos puede extenderse a una </a:t>
            </a:r>
            <a:r>
              <a:rPr lang="es-ES" dirty="0">
                <a:solidFill>
                  <a:srgbClr val="92D050"/>
                </a:solidFill>
              </a:rPr>
              <a:t>población</a:t>
            </a:r>
            <a:r>
              <a:rPr lang="es-ES" dirty="0">
                <a:solidFill>
                  <a:schemeClr val="bg1"/>
                </a:solidFill>
              </a:rPr>
              <a:t> se estudiara en el capítulo de análisis factorial (FA).</a:t>
            </a:r>
          </a:p>
        </p:txBody>
      </p:sp>
    </p:spTree>
    <p:extLst>
      <p:ext uri="{BB962C8B-B14F-4D97-AF65-F5344CB8AC3E}">
        <p14:creationId xmlns:p14="http://schemas.microsoft.com/office/powerpoint/2010/main" val="309536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721"/>
            <a:ext cx="8596668" cy="4932584"/>
          </a:xfrm>
        </p:spPr>
        <p:txBody>
          <a:bodyPr>
            <a:normAutofit/>
          </a:bodyPr>
          <a:lstStyle/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El problema que se desea resolver es cómo encontrar un espacio de dimensión más reducida que represente adecuadamente los datos.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El problema puede abordarse desde tres perspectivas equivalentes: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Enfoque descriptivo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Enfoque estadístico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Enfoque geométrico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28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Enfoque descriptivo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Se desea encontrar un </a:t>
                </a:r>
                <a:r>
                  <a:rPr lang="es-ES" dirty="0">
                    <a:solidFill>
                      <a:srgbClr val="92D050"/>
                    </a:solidFill>
                  </a:rPr>
                  <a:t>subespacio de dimensión menor que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, </a:t>
                </a:r>
                <a:r>
                  <a:rPr lang="es-ES" dirty="0">
                    <a:solidFill>
                      <a:schemeClr val="bg1"/>
                    </a:solidFill>
                  </a:rPr>
                  <a:t>tal que, al proyectar los puntos sobre él, estos conserven su estructura con la </a:t>
                </a:r>
                <a:r>
                  <a:rPr lang="es-ES" dirty="0">
                    <a:solidFill>
                      <a:srgbClr val="FFC000"/>
                    </a:solidFill>
                  </a:rPr>
                  <a:t>menor distorsión posible</a:t>
                </a:r>
                <a:r>
                  <a:rPr lang="es-ES" dirty="0">
                    <a:solidFill>
                      <a:schemeClr val="bg1"/>
                    </a:solidFill>
                  </a:rPr>
                  <a:t>.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Veamos cómo convertir esta noción intuitiva en un criterio matemático operativo.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Consideremos primero el caso de dos dimensiones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2)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un subespacio de dimensión uno, una recta.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Se desea que las proyecciones de los puntos bidimensionales sobre esta recta mantengan, lo mejor posible, sus posiciones relativas. 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  <a:blipFill>
                <a:blip r:embed="rId2"/>
                <a:stretch>
                  <a:fillRect l="-142" t="-741" r="-99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313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1162</Words>
  <Application>Microsoft Office PowerPoint</Application>
  <PresentationFormat>Panorámica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 Introducción a PCA</vt:lpstr>
      <vt:lpstr>Maldición de la dimensionalidad</vt:lpstr>
      <vt:lpstr>Reducción de la dimensión</vt:lpstr>
      <vt:lpstr>Objetivo</vt:lpstr>
      <vt:lpstr>Utilidad</vt:lpstr>
      <vt:lpstr>PCA y FA</vt:lpstr>
      <vt:lpstr>PCA y FA</vt:lpstr>
      <vt:lpstr>El problema</vt:lpstr>
      <vt:lpstr>Enfoque descriptivo</vt:lpstr>
      <vt:lpstr>Enfoque descriptivo</vt:lpstr>
      <vt:lpstr>Enfoque descriptivo</vt:lpstr>
      <vt:lpstr>Enfoque descriptivo</vt:lpstr>
      <vt:lpstr>Enfoque descriptivo</vt:lpstr>
      <vt:lpstr>Enfoque estadístico</vt:lpstr>
      <vt:lpstr>Enfoque estadístico</vt:lpstr>
      <vt:lpstr>Enfoque geométrico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Introducción a PCA</dc:title>
  <dc:creator>Elisa Cabana</dc:creator>
  <cp:lastModifiedBy>Elisa Cabana</cp:lastModifiedBy>
  <cp:revision>9</cp:revision>
  <dcterms:created xsi:type="dcterms:W3CDTF">2020-01-21T18:50:58Z</dcterms:created>
  <dcterms:modified xsi:type="dcterms:W3CDTF">2020-01-21T19:31:19Z</dcterms:modified>
</cp:coreProperties>
</file>